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8"/>
  </p:notesMasterIdLst>
  <p:sldIdLst>
    <p:sldId id="342" r:id="rId3"/>
    <p:sldId id="345" r:id="rId4"/>
    <p:sldId id="364" r:id="rId5"/>
    <p:sldId id="355" r:id="rId6"/>
    <p:sldId id="354" r:id="rId7"/>
    <p:sldId id="346" r:id="rId8"/>
    <p:sldId id="353" r:id="rId9"/>
    <p:sldId id="344" r:id="rId10"/>
    <p:sldId id="360" r:id="rId11"/>
    <p:sldId id="370" r:id="rId12"/>
    <p:sldId id="371" r:id="rId13"/>
    <p:sldId id="365" r:id="rId14"/>
    <p:sldId id="366" r:id="rId15"/>
    <p:sldId id="357" r:id="rId16"/>
    <p:sldId id="3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6327" autoAdjust="0"/>
  </p:normalViewPr>
  <p:slideViewPr>
    <p:cSldViewPr snapToGrid="0">
      <p:cViewPr varScale="1">
        <p:scale>
          <a:sx n="41" d="100"/>
          <a:sy n="41" d="100"/>
        </p:scale>
        <p:origin x="45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ar-DZ" dirty="0" smtClean="0"/>
              <a:t>شراء</a:t>
            </a:r>
            <a:r>
              <a:rPr lang="ar-DZ" baseline="0" dirty="0" smtClean="0"/>
              <a:t> مواد أولية</a:t>
            </a:r>
          </a:p>
          <a:p>
            <a:pPr>
              <a:defRPr/>
            </a:pPr>
            <a:r>
              <a:rPr lang="fr-FR" baseline="0" dirty="0" smtClean="0"/>
              <a:t>100.000</a:t>
            </a:r>
            <a:endParaRPr lang="ar-DZ" baseline="0" dirty="0" smtClean="0"/>
          </a:p>
          <a:p>
            <a:pPr>
              <a:defRPr/>
            </a:pPr>
            <a:r>
              <a:rPr lang="ar-DZ" baseline="0" dirty="0" smtClean="0"/>
              <a:t>250.000خاص بالجنوب</a:t>
            </a: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DF7D-4F06-AE1F-FA20EA5B16C5}"/>
              </c:ext>
            </c:extLst>
          </c:dPt>
          <c:cat>
            <c:strRef>
              <c:f>Feuil1!$A$2</c:f>
              <c:strCache>
                <c:ptCount val="1"/>
                <c:pt idx="0">
                  <c:v>قرض دون فوائد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7D-4F06-AE1F-FA20EA5B1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explosion val="23"/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5D38-475C-A6E7-EFDAE896CA15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5D38-475C-A6E7-EFDAE896CA15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5D38-475C-A6E7-EFDAE896CA15}"/>
              </c:ext>
            </c:extLst>
          </c:dPt>
          <c:cat>
            <c:strRef>
              <c:f>Feuil1!$A$2:$A$4</c:f>
              <c:strCache>
                <c:ptCount val="3"/>
                <c:pt idx="0">
                  <c:v>قرض دون فوائد</c:v>
                </c:pt>
                <c:pt idx="1">
                  <c:v>قرض بنكي</c:v>
                </c:pt>
                <c:pt idx="2">
                  <c:v>مساهمة شخصية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29</c:v>
                </c:pt>
                <c:pt idx="1">
                  <c:v>70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D38-475C-A6E7-EFDAE896CA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solidFill>
                <a:srgbClr val="FFFF00"/>
              </a:solidFill>
            </a:defRPr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48339F-C02F-4B2D-B868-1C5A47E75206}" type="doc">
      <dgm:prSet loTypeId="urn:microsoft.com/office/officeart/2005/8/layout/pyramid1" loCatId="pyramid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976DAC02-C6FD-4D98-9F78-55FBA1C8B6B0}">
      <dgm:prSet phldrT="[Texte]" custT="1"/>
      <dgm:spPr/>
      <dgm:t>
        <a:bodyPr/>
        <a:lstStyle/>
        <a:p>
          <a:pPr algn="ctr" rtl="1"/>
          <a:r>
            <a:rPr lang="ar-DZ" sz="2800" dirty="0" smtClean="0">
              <a:latin typeface="Constantia"/>
              <a:ea typeface="Constantia"/>
              <a:cs typeface="Constantia"/>
              <a:sym typeface="Constantia"/>
            </a:rPr>
            <a:t>المدرية المركزية</a:t>
          </a:r>
          <a:endParaRPr lang="fr-FR" sz="2800" dirty="0"/>
        </a:p>
      </dgm:t>
    </dgm:pt>
    <dgm:pt modelId="{72AF0D5A-4B16-4BAC-B3A7-BE96690C1D53}" type="parTrans" cxnId="{D2662E49-FC83-449E-B80F-86A145290898}">
      <dgm:prSet/>
      <dgm:spPr/>
      <dgm:t>
        <a:bodyPr/>
        <a:lstStyle/>
        <a:p>
          <a:endParaRPr lang="fr-FR"/>
        </a:p>
      </dgm:t>
    </dgm:pt>
    <dgm:pt modelId="{2F5FD1B8-F45E-4A31-9596-9EED147588F5}" type="sibTrans" cxnId="{D2662E49-FC83-449E-B80F-86A145290898}">
      <dgm:prSet/>
      <dgm:spPr/>
      <dgm:t>
        <a:bodyPr/>
        <a:lstStyle/>
        <a:p>
          <a:endParaRPr lang="fr-FR"/>
        </a:p>
      </dgm:t>
    </dgm:pt>
    <dgm:pt modelId="{A5CAA359-397E-4C65-9512-4B42882265CF}">
      <dgm:prSet custT="1"/>
      <dgm:spPr/>
      <dgm:t>
        <a:bodyPr/>
        <a:lstStyle/>
        <a:p>
          <a:pPr algn="ctr" rtl="1"/>
          <a:r>
            <a:rPr lang="ar-DZ" sz="2800" smtClean="0">
              <a:latin typeface="Constantia"/>
              <a:ea typeface="Constantia"/>
              <a:cs typeface="Constantia"/>
              <a:sym typeface="Constantia"/>
            </a:rPr>
            <a:t>الفرع الجهوي</a:t>
          </a:r>
          <a:endParaRPr lang="ar-DZ" sz="2800" dirty="0"/>
        </a:p>
      </dgm:t>
    </dgm:pt>
    <dgm:pt modelId="{3F8D9A6D-E7D3-4CA3-9870-F82FC12B3FFD}" type="parTrans" cxnId="{36EE9B7A-D3C5-458F-8886-922BBB1E6B8E}">
      <dgm:prSet/>
      <dgm:spPr/>
      <dgm:t>
        <a:bodyPr/>
        <a:lstStyle/>
        <a:p>
          <a:endParaRPr lang="fr-FR"/>
        </a:p>
      </dgm:t>
    </dgm:pt>
    <dgm:pt modelId="{50AF37BB-5307-4E88-95DA-54ADBBB0CEFC}" type="sibTrans" cxnId="{36EE9B7A-D3C5-458F-8886-922BBB1E6B8E}">
      <dgm:prSet/>
      <dgm:spPr/>
      <dgm:t>
        <a:bodyPr/>
        <a:lstStyle/>
        <a:p>
          <a:endParaRPr lang="fr-FR"/>
        </a:p>
      </dgm:t>
    </dgm:pt>
    <dgm:pt modelId="{DEDCA433-56FC-4869-A517-18E1253910E2}">
      <dgm:prSet custT="1"/>
      <dgm:spPr/>
      <dgm:t>
        <a:bodyPr/>
        <a:lstStyle/>
        <a:p>
          <a:pPr algn="ctr" rtl="1"/>
          <a:r>
            <a:rPr lang="ar-DZ" sz="2800" smtClean="0">
              <a:latin typeface="Constantia"/>
              <a:ea typeface="Constantia"/>
              <a:cs typeface="Constantia"/>
              <a:sym typeface="Constantia"/>
            </a:rPr>
            <a:t>التنسيقية الولائية</a:t>
          </a:r>
          <a:endParaRPr lang="ar-DZ" sz="2800" dirty="0"/>
        </a:p>
      </dgm:t>
    </dgm:pt>
    <dgm:pt modelId="{A1178EC0-AABD-4DE1-8BAE-46A39E1094D4}" type="parTrans" cxnId="{04B5C682-6D45-4F2D-A8F4-2C6E54F3FD0A}">
      <dgm:prSet/>
      <dgm:spPr/>
      <dgm:t>
        <a:bodyPr/>
        <a:lstStyle/>
        <a:p>
          <a:endParaRPr lang="fr-FR"/>
        </a:p>
      </dgm:t>
    </dgm:pt>
    <dgm:pt modelId="{32A36775-A17D-4AB1-A408-9A8B6A042E8D}" type="sibTrans" cxnId="{04B5C682-6D45-4F2D-A8F4-2C6E54F3FD0A}">
      <dgm:prSet/>
      <dgm:spPr/>
      <dgm:t>
        <a:bodyPr/>
        <a:lstStyle/>
        <a:p>
          <a:endParaRPr lang="fr-FR"/>
        </a:p>
      </dgm:t>
    </dgm:pt>
    <dgm:pt modelId="{B1D322A7-C960-4E32-8D0F-24EBA830F9EB}">
      <dgm:prSet custT="1"/>
      <dgm:spPr/>
      <dgm:t>
        <a:bodyPr/>
        <a:lstStyle/>
        <a:p>
          <a:pPr rtl="1"/>
          <a:r>
            <a:rPr lang="ar-DZ" sz="2800" dirty="0" smtClean="0">
              <a:latin typeface="Constantia"/>
              <a:ea typeface="Constantia"/>
              <a:cs typeface="Constantia"/>
              <a:sym typeface="Constantia"/>
            </a:rPr>
            <a:t>الخلية</a:t>
          </a:r>
          <a:endParaRPr lang="ar-DZ" sz="2800" dirty="0">
            <a:latin typeface="Constantia"/>
            <a:ea typeface="Constantia"/>
            <a:cs typeface="Constantia"/>
            <a:sym typeface="Constantia"/>
          </a:endParaRPr>
        </a:p>
      </dgm:t>
    </dgm:pt>
    <dgm:pt modelId="{E83BF82B-A0EC-4CCD-8C7C-689C5F657633}" type="parTrans" cxnId="{16746734-E68F-4396-8FD1-E2FA7A0ECCBF}">
      <dgm:prSet/>
      <dgm:spPr/>
      <dgm:t>
        <a:bodyPr/>
        <a:lstStyle/>
        <a:p>
          <a:endParaRPr lang="fr-FR"/>
        </a:p>
      </dgm:t>
    </dgm:pt>
    <dgm:pt modelId="{9D2A8176-555C-4169-8DCC-68A14011E503}" type="sibTrans" cxnId="{16746734-E68F-4396-8FD1-E2FA7A0ECCBF}">
      <dgm:prSet/>
      <dgm:spPr/>
      <dgm:t>
        <a:bodyPr/>
        <a:lstStyle/>
        <a:p>
          <a:endParaRPr lang="fr-FR"/>
        </a:p>
      </dgm:t>
    </dgm:pt>
    <dgm:pt modelId="{A4B2AE08-AA5B-43FE-A54D-4039AF23F5F1}" type="pres">
      <dgm:prSet presAssocID="{BE48339F-C02F-4B2D-B868-1C5A47E752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DC9711A-FA3C-4ED9-9001-E88C8D972FAE}" type="pres">
      <dgm:prSet presAssocID="{976DAC02-C6FD-4D98-9F78-55FBA1C8B6B0}" presName="Name8" presStyleCnt="0"/>
      <dgm:spPr/>
    </dgm:pt>
    <dgm:pt modelId="{A824E09F-048D-4BD7-9BD1-9D2374800ED5}" type="pres">
      <dgm:prSet presAssocID="{976DAC02-C6FD-4D98-9F78-55FBA1C8B6B0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8D06DB-C828-4197-A421-03F9DD1C638A}" type="pres">
      <dgm:prSet presAssocID="{976DAC02-C6FD-4D98-9F78-55FBA1C8B6B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B4D2E4-0EDE-45B0-925F-6B0562E42DF7}" type="pres">
      <dgm:prSet presAssocID="{A5CAA359-397E-4C65-9512-4B42882265CF}" presName="Name8" presStyleCnt="0"/>
      <dgm:spPr/>
    </dgm:pt>
    <dgm:pt modelId="{C2888404-8369-4509-BF77-AB19DD71DCB3}" type="pres">
      <dgm:prSet presAssocID="{A5CAA359-397E-4C65-9512-4B42882265CF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F0CF58-3CD7-4DF8-B64F-BA8E024F3937}" type="pres">
      <dgm:prSet presAssocID="{A5CAA359-397E-4C65-9512-4B42882265C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2F3D55-E339-423C-BA11-5D4FB4EE7702}" type="pres">
      <dgm:prSet presAssocID="{DEDCA433-56FC-4869-A517-18E1253910E2}" presName="Name8" presStyleCnt="0"/>
      <dgm:spPr/>
    </dgm:pt>
    <dgm:pt modelId="{63BF41DF-3C67-469A-9477-88B2CE7EFB11}" type="pres">
      <dgm:prSet presAssocID="{DEDCA433-56FC-4869-A517-18E1253910E2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DAF1C7-8845-4659-84EE-ED847BCC6538}" type="pres">
      <dgm:prSet presAssocID="{DEDCA433-56FC-4869-A517-18E1253910E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D456D-EF9B-4D27-B47B-FB0AFE7AF97B}" type="pres">
      <dgm:prSet presAssocID="{B1D322A7-C960-4E32-8D0F-24EBA830F9EB}" presName="Name8" presStyleCnt="0"/>
      <dgm:spPr/>
    </dgm:pt>
    <dgm:pt modelId="{C8350241-10EE-4821-B25B-16CFA6454DCC}" type="pres">
      <dgm:prSet presAssocID="{B1D322A7-C960-4E32-8D0F-24EBA830F9EB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C90AC1-6CB7-45E5-A402-8ACD43634ECD}" type="pres">
      <dgm:prSet presAssocID="{B1D322A7-C960-4E32-8D0F-24EBA830F9E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1945EA6-FEE8-41DF-9FA0-A9FB413EB08B}" type="presOf" srcId="{B1D322A7-C960-4E32-8D0F-24EBA830F9EB}" destId="{C8350241-10EE-4821-B25B-16CFA6454DCC}" srcOrd="0" destOrd="0" presId="urn:microsoft.com/office/officeart/2005/8/layout/pyramid1"/>
    <dgm:cxn modelId="{48E9DEDD-8762-42FD-8942-A29AA0C8CE1A}" type="presOf" srcId="{976DAC02-C6FD-4D98-9F78-55FBA1C8B6B0}" destId="{CB8D06DB-C828-4197-A421-03F9DD1C638A}" srcOrd="1" destOrd="0" presId="urn:microsoft.com/office/officeart/2005/8/layout/pyramid1"/>
    <dgm:cxn modelId="{16746734-E68F-4396-8FD1-E2FA7A0ECCBF}" srcId="{BE48339F-C02F-4B2D-B868-1C5A47E75206}" destId="{B1D322A7-C960-4E32-8D0F-24EBA830F9EB}" srcOrd="3" destOrd="0" parTransId="{E83BF82B-A0EC-4CCD-8C7C-689C5F657633}" sibTransId="{9D2A8176-555C-4169-8DCC-68A14011E503}"/>
    <dgm:cxn modelId="{9934BF24-2772-434F-AD2D-879108CD0B01}" type="presOf" srcId="{976DAC02-C6FD-4D98-9F78-55FBA1C8B6B0}" destId="{A824E09F-048D-4BD7-9BD1-9D2374800ED5}" srcOrd="0" destOrd="0" presId="urn:microsoft.com/office/officeart/2005/8/layout/pyramid1"/>
    <dgm:cxn modelId="{D515E87E-54AA-4B1C-9686-B7023584BA35}" type="presOf" srcId="{A5CAA359-397E-4C65-9512-4B42882265CF}" destId="{D4F0CF58-3CD7-4DF8-B64F-BA8E024F3937}" srcOrd="1" destOrd="0" presId="urn:microsoft.com/office/officeart/2005/8/layout/pyramid1"/>
    <dgm:cxn modelId="{AE1178A5-3F39-4F13-98A8-024CCB5FCE18}" type="presOf" srcId="{A5CAA359-397E-4C65-9512-4B42882265CF}" destId="{C2888404-8369-4509-BF77-AB19DD71DCB3}" srcOrd="0" destOrd="0" presId="urn:microsoft.com/office/officeart/2005/8/layout/pyramid1"/>
    <dgm:cxn modelId="{DE7A584C-D0F7-4638-9943-9CDE4679D8E3}" type="presOf" srcId="{DEDCA433-56FC-4869-A517-18E1253910E2}" destId="{63BF41DF-3C67-469A-9477-88B2CE7EFB11}" srcOrd="0" destOrd="0" presId="urn:microsoft.com/office/officeart/2005/8/layout/pyramid1"/>
    <dgm:cxn modelId="{36EE9B7A-D3C5-458F-8886-922BBB1E6B8E}" srcId="{BE48339F-C02F-4B2D-B868-1C5A47E75206}" destId="{A5CAA359-397E-4C65-9512-4B42882265CF}" srcOrd="1" destOrd="0" parTransId="{3F8D9A6D-E7D3-4CA3-9870-F82FC12B3FFD}" sibTransId="{50AF37BB-5307-4E88-95DA-54ADBBB0CEFC}"/>
    <dgm:cxn modelId="{404A1FB4-B9A5-4297-9F38-0B53E519FDFE}" type="presOf" srcId="{DEDCA433-56FC-4869-A517-18E1253910E2}" destId="{54DAF1C7-8845-4659-84EE-ED847BCC6538}" srcOrd="1" destOrd="0" presId="urn:microsoft.com/office/officeart/2005/8/layout/pyramid1"/>
    <dgm:cxn modelId="{C6FFE516-F4FC-4EA0-A18D-B6BD1BBFC43F}" type="presOf" srcId="{BE48339F-C02F-4B2D-B868-1C5A47E75206}" destId="{A4B2AE08-AA5B-43FE-A54D-4039AF23F5F1}" srcOrd="0" destOrd="0" presId="urn:microsoft.com/office/officeart/2005/8/layout/pyramid1"/>
    <dgm:cxn modelId="{774DA164-33A2-473C-BB57-ECCDC537C78D}" type="presOf" srcId="{B1D322A7-C960-4E32-8D0F-24EBA830F9EB}" destId="{CDC90AC1-6CB7-45E5-A402-8ACD43634ECD}" srcOrd="1" destOrd="0" presId="urn:microsoft.com/office/officeart/2005/8/layout/pyramid1"/>
    <dgm:cxn modelId="{04B5C682-6D45-4F2D-A8F4-2C6E54F3FD0A}" srcId="{BE48339F-C02F-4B2D-B868-1C5A47E75206}" destId="{DEDCA433-56FC-4869-A517-18E1253910E2}" srcOrd="2" destOrd="0" parTransId="{A1178EC0-AABD-4DE1-8BAE-46A39E1094D4}" sibTransId="{32A36775-A17D-4AB1-A408-9A8B6A042E8D}"/>
    <dgm:cxn modelId="{D2662E49-FC83-449E-B80F-86A145290898}" srcId="{BE48339F-C02F-4B2D-B868-1C5A47E75206}" destId="{976DAC02-C6FD-4D98-9F78-55FBA1C8B6B0}" srcOrd="0" destOrd="0" parTransId="{72AF0D5A-4B16-4BAC-B3A7-BE96690C1D53}" sibTransId="{2F5FD1B8-F45E-4A31-9596-9EED147588F5}"/>
    <dgm:cxn modelId="{E905751B-B4E0-4FB2-A765-8E1D620D368F}" type="presParOf" srcId="{A4B2AE08-AA5B-43FE-A54D-4039AF23F5F1}" destId="{1DC9711A-FA3C-4ED9-9001-E88C8D972FAE}" srcOrd="0" destOrd="0" presId="urn:microsoft.com/office/officeart/2005/8/layout/pyramid1"/>
    <dgm:cxn modelId="{C0C4B46A-21BB-4EA0-B612-094DA297F122}" type="presParOf" srcId="{1DC9711A-FA3C-4ED9-9001-E88C8D972FAE}" destId="{A824E09F-048D-4BD7-9BD1-9D2374800ED5}" srcOrd="0" destOrd="0" presId="urn:microsoft.com/office/officeart/2005/8/layout/pyramid1"/>
    <dgm:cxn modelId="{043DAE2E-549A-424D-9352-3C20860354E9}" type="presParOf" srcId="{1DC9711A-FA3C-4ED9-9001-E88C8D972FAE}" destId="{CB8D06DB-C828-4197-A421-03F9DD1C638A}" srcOrd="1" destOrd="0" presId="urn:microsoft.com/office/officeart/2005/8/layout/pyramid1"/>
    <dgm:cxn modelId="{B4E762F0-728E-4157-B921-B3DAF237F4AF}" type="presParOf" srcId="{A4B2AE08-AA5B-43FE-A54D-4039AF23F5F1}" destId="{83B4D2E4-0EDE-45B0-925F-6B0562E42DF7}" srcOrd="1" destOrd="0" presId="urn:microsoft.com/office/officeart/2005/8/layout/pyramid1"/>
    <dgm:cxn modelId="{A12B3378-A8D2-4CBE-9524-4BFFAE9B4115}" type="presParOf" srcId="{83B4D2E4-0EDE-45B0-925F-6B0562E42DF7}" destId="{C2888404-8369-4509-BF77-AB19DD71DCB3}" srcOrd="0" destOrd="0" presId="urn:microsoft.com/office/officeart/2005/8/layout/pyramid1"/>
    <dgm:cxn modelId="{D0ADD5E6-EBD0-44A3-A450-3F061135DE2B}" type="presParOf" srcId="{83B4D2E4-0EDE-45B0-925F-6B0562E42DF7}" destId="{D4F0CF58-3CD7-4DF8-B64F-BA8E024F3937}" srcOrd="1" destOrd="0" presId="urn:microsoft.com/office/officeart/2005/8/layout/pyramid1"/>
    <dgm:cxn modelId="{1005ED53-EEB9-41F8-A5DB-AF3A0E9CB090}" type="presParOf" srcId="{A4B2AE08-AA5B-43FE-A54D-4039AF23F5F1}" destId="{102F3D55-E339-423C-BA11-5D4FB4EE7702}" srcOrd="2" destOrd="0" presId="urn:microsoft.com/office/officeart/2005/8/layout/pyramid1"/>
    <dgm:cxn modelId="{E0FF033B-7AB0-4FA6-8D61-E4550F0001BC}" type="presParOf" srcId="{102F3D55-E339-423C-BA11-5D4FB4EE7702}" destId="{63BF41DF-3C67-469A-9477-88B2CE7EFB11}" srcOrd="0" destOrd="0" presId="urn:microsoft.com/office/officeart/2005/8/layout/pyramid1"/>
    <dgm:cxn modelId="{86A2DF05-E41B-47DE-9136-77448484F9AE}" type="presParOf" srcId="{102F3D55-E339-423C-BA11-5D4FB4EE7702}" destId="{54DAF1C7-8845-4659-84EE-ED847BCC6538}" srcOrd="1" destOrd="0" presId="urn:microsoft.com/office/officeart/2005/8/layout/pyramid1"/>
    <dgm:cxn modelId="{E7F756E9-9737-4A3A-9423-BD17B9003FD8}" type="presParOf" srcId="{A4B2AE08-AA5B-43FE-A54D-4039AF23F5F1}" destId="{547D456D-EF9B-4D27-B47B-FB0AFE7AF97B}" srcOrd="3" destOrd="0" presId="urn:microsoft.com/office/officeart/2005/8/layout/pyramid1"/>
    <dgm:cxn modelId="{4948C52B-BE7E-4D4F-8911-5DA71ACB83E1}" type="presParOf" srcId="{547D456D-EF9B-4D27-B47B-FB0AFE7AF97B}" destId="{C8350241-10EE-4821-B25B-16CFA6454DCC}" srcOrd="0" destOrd="0" presId="urn:microsoft.com/office/officeart/2005/8/layout/pyramid1"/>
    <dgm:cxn modelId="{A0FB23C2-33A9-4949-B097-DBED89C6F266}" type="presParOf" srcId="{547D456D-EF9B-4D27-B47B-FB0AFE7AF97B}" destId="{CDC90AC1-6CB7-45E5-A402-8ACD43634EC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4E09F-048D-4BD7-9BD1-9D2374800ED5}">
      <dsp:nvSpPr>
        <dsp:cNvPr id="0" name=""/>
        <dsp:cNvSpPr/>
      </dsp:nvSpPr>
      <dsp:spPr>
        <a:xfrm>
          <a:off x="2336470" y="0"/>
          <a:ext cx="1557646" cy="972319"/>
        </a:xfrm>
        <a:prstGeom prst="trapezoid">
          <a:avLst>
            <a:gd name="adj" fmla="val 801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>
              <a:latin typeface="Constantia"/>
              <a:ea typeface="Constantia"/>
              <a:cs typeface="Constantia"/>
              <a:sym typeface="Constantia"/>
            </a:rPr>
            <a:t>المدرية المركزية</a:t>
          </a:r>
          <a:endParaRPr lang="fr-FR" sz="2800" kern="1200" dirty="0"/>
        </a:p>
      </dsp:txBody>
      <dsp:txXfrm>
        <a:off x="2336470" y="0"/>
        <a:ext cx="1557646" cy="972319"/>
      </dsp:txXfrm>
    </dsp:sp>
    <dsp:sp modelId="{C2888404-8369-4509-BF77-AB19DD71DCB3}">
      <dsp:nvSpPr>
        <dsp:cNvPr id="0" name=""/>
        <dsp:cNvSpPr/>
      </dsp:nvSpPr>
      <dsp:spPr>
        <a:xfrm>
          <a:off x="1557646" y="972319"/>
          <a:ext cx="3115293" cy="972319"/>
        </a:xfrm>
        <a:prstGeom prst="trapezoid">
          <a:avLst>
            <a:gd name="adj" fmla="val 801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smtClean="0">
              <a:latin typeface="Constantia"/>
              <a:ea typeface="Constantia"/>
              <a:cs typeface="Constantia"/>
              <a:sym typeface="Constantia"/>
            </a:rPr>
            <a:t>الفرع الجهوي</a:t>
          </a:r>
          <a:endParaRPr lang="ar-DZ" sz="2800" kern="1200" dirty="0"/>
        </a:p>
      </dsp:txBody>
      <dsp:txXfrm>
        <a:off x="2102823" y="972319"/>
        <a:ext cx="2024940" cy="972319"/>
      </dsp:txXfrm>
    </dsp:sp>
    <dsp:sp modelId="{63BF41DF-3C67-469A-9477-88B2CE7EFB11}">
      <dsp:nvSpPr>
        <dsp:cNvPr id="0" name=""/>
        <dsp:cNvSpPr/>
      </dsp:nvSpPr>
      <dsp:spPr>
        <a:xfrm>
          <a:off x="778823" y="1944639"/>
          <a:ext cx="4672940" cy="972319"/>
        </a:xfrm>
        <a:prstGeom prst="trapezoid">
          <a:avLst>
            <a:gd name="adj" fmla="val 801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smtClean="0">
              <a:latin typeface="Constantia"/>
              <a:ea typeface="Constantia"/>
              <a:cs typeface="Constantia"/>
              <a:sym typeface="Constantia"/>
            </a:rPr>
            <a:t>التنسيقية الولائية</a:t>
          </a:r>
          <a:endParaRPr lang="ar-DZ" sz="2800" kern="1200" dirty="0"/>
        </a:p>
      </dsp:txBody>
      <dsp:txXfrm>
        <a:off x="1596587" y="1944639"/>
        <a:ext cx="3037411" cy="972319"/>
      </dsp:txXfrm>
    </dsp:sp>
    <dsp:sp modelId="{C8350241-10EE-4821-B25B-16CFA6454DCC}">
      <dsp:nvSpPr>
        <dsp:cNvPr id="0" name=""/>
        <dsp:cNvSpPr/>
      </dsp:nvSpPr>
      <dsp:spPr>
        <a:xfrm>
          <a:off x="0" y="2916959"/>
          <a:ext cx="6230587" cy="972319"/>
        </a:xfrm>
        <a:prstGeom prst="trapezoid">
          <a:avLst>
            <a:gd name="adj" fmla="val 801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>
              <a:latin typeface="Constantia"/>
              <a:ea typeface="Constantia"/>
              <a:cs typeface="Constantia"/>
              <a:sym typeface="Constantia"/>
            </a:rPr>
            <a:t>الخلية</a:t>
          </a:r>
          <a:endParaRPr lang="ar-DZ" sz="2800" kern="1200" dirty="0">
            <a:latin typeface="Constantia"/>
            <a:ea typeface="Constantia"/>
            <a:cs typeface="Constantia"/>
            <a:sym typeface="Constantia"/>
          </a:endParaRPr>
        </a:p>
      </dsp:txBody>
      <dsp:txXfrm>
        <a:off x="1090352" y="2916959"/>
        <a:ext cx="4049881" cy="972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">
            <a:extLst>
              <a:ext uri="{FF2B5EF4-FFF2-40B4-BE49-F238E27FC236}">
                <a16:creationId xmlns:a16="http://schemas.microsoft.com/office/drawing/2014/main" id="{3B12D02C-37C7-A141-9C33-A5E42C584415}"/>
              </a:ext>
            </a:extLst>
          </p:cNvPr>
          <p:cNvSpPr/>
          <p:nvPr/>
        </p:nvSpPr>
        <p:spPr>
          <a:xfrm>
            <a:off x="7537451" y="485139"/>
            <a:ext cx="4654549" cy="892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01" y="14656"/>
                </a:moveTo>
                <a:lnTo>
                  <a:pt x="0" y="21600"/>
                </a:lnTo>
                <a:lnTo>
                  <a:pt x="3813" y="21600"/>
                </a:lnTo>
                <a:lnTo>
                  <a:pt x="3819" y="21539"/>
                </a:lnTo>
                <a:cubicBezTo>
                  <a:pt x="3996" y="19449"/>
                  <a:pt x="4397" y="18128"/>
                  <a:pt x="4833" y="18128"/>
                </a:cubicBezTo>
                <a:lnTo>
                  <a:pt x="21600" y="18128"/>
                </a:lnTo>
                <a:lnTo>
                  <a:pt x="21600" y="0"/>
                </a:lnTo>
                <a:lnTo>
                  <a:pt x="4939" y="0"/>
                </a:lnTo>
                <a:cubicBezTo>
                  <a:pt x="3065" y="0"/>
                  <a:pt x="1367" y="5746"/>
                  <a:pt x="601" y="1465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49620D96-569D-E84C-8108-7A954CC78AEE}"/>
              </a:ext>
            </a:extLst>
          </p:cNvPr>
          <p:cNvSpPr/>
          <p:nvPr/>
        </p:nvSpPr>
        <p:spPr>
          <a:xfrm>
            <a:off x="-6349" y="2123438"/>
            <a:ext cx="8023860" cy="3338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27" y="15841"/>
                </a:moveTo>
                <a:cubicBezTo>
                  <a:pt x="16325" y="16399"/>
                  <a:pt x="16092" y="16753"/>
                  <a:pt x="15839" y="16753"/>
                </a:cubicBezTo>
                <a:lnTo>
                  <a:pt x="15839" y="16753"/>
                </a:lnTo>
                <a:lnTo>
                  <a:pt x="13627" y="16753"/>
                </a:lnTo>
                <a:lnTo>
                  <a:pt x="16756" y="0"/>
                </a:lnTo>
                <a:lnTo>
                  <a:pt x="0" y="0"/>
                </a:lnTo>
                <a:lnTo>
                  <a:pt x="0" y="16753"/>
                </a:lnTo>
                <a:lnTo>
                  <a:pt x="0" y="21600"/>
                </a:lnTo>
                <a:lnTo>
                  <a:pt x="12725" y="21600"/>
                </a:lnTo>
                <a:lnTo>
                  <a:pt x="14937" y="21600"/>
                </a:lnTo>
                <a:lnTo>
                  <a:pt x="15778" y="21600"/>
                </a:lnTo>
                <a:cubicBezTo>
                  <a:pt x="16865" y="21600"/>
                  <a:pt x="17850" y="20064"/>
                  <a:pt x="18297" y="17681"/>
                </a:cubicBezTo>
                <a:lnTo>
                  <a:pt x="21600" y="0"/>
                </a:lnTo>
                <a:lnTo>
                  <a:pt x="19388" y="0"/>
                </a:lnTo>
                <a:lnTo>
                  <a:pt x="16427" y="15841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838201" y="2628899"/>
            <a:ext cx="3966882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8067039" y="2625855"/>
            <a:ext cx="3286760" cy="2390644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5E2B2-E40B-C445-90EB-80E8D3E26542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838200" y="358775"/>
            <a:ext cx="5257800" cy="1308100"/>
          </a:xfrm>
          <a:solidFill>
            <a:schemeClr val="bg2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here to insert your logo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2A16BA2-7A6A-4497-A026-BBEF96B15E12}"/>
              </a:ext>
            </a:extLst>
          </p:cNvPr>
          <p:cNvSpPr/>
          <p:nvPr/>
        </p:nvSpPr>
        <p:spPr>
          <a:xfrm>
            <a:off x="5041901" y="1374138"/>
            <a:ext cx="7150099" cy="3338831"/>
          </a:xfrm>
          <a:custGeom>
            <a:avLst/>
            <a:gdLst>
              <a:gd name="connsiteX0" fmla="*/ 2162700 w 7150099"/>
              <a:gd name="connsiteY0" fmla="*/ 0 h 3338831"/>
              <a:gd name="connsiteX1" fmla="*/ 2475288 w 7150099"/>
              <a:gd name="connsiteY1" fmla="*/ 0 h 3338831"/>
              <a:gd name="connsiteX2" fmla="*/ 2967355 w 7150099"/>
              <a:gd name="connsiteY2" fmla="*/ 0 h 3338831"/>
              <a:gd name="connsiteX3" fmla="*/ 3296863 w 7150099"/>
              <a:gd name="connsiteY3" fmla="*/ 0 h 3338831"/>
              <a:gd name="connsiteX4" fmla="*/ 3317183 w 7150099"/>
              <a:gd name="connsiteY4" fmla="*/ 0 h 3338831"/>
              <a:gd name="connsiteX5" fmla="*/ 7129779 w 7150099"/>
              <a:gd name="connsiteY5" fmla="*/ 0 h 3338831"/>
              <a:gd name="connsiteX6" fmla="*/ 7150099 w 7150099"/>
              <a:gd name="connsiteY6" fmla="*/ 0 h 3338831"/>
              <a:gd name="connsiteX7" fmla="*/ 7150099 w 7150099"/>
              <a:gd name="connsiteY7" fmla="*/ 749228 h 3338831"/>
              <a:gd name="connsiteX8" fmla="*/ 2980829 w 7150099"/>
              <a:gd name="connsiteY8" fmla="*/ 749228 h 3338831"/>
              <a:gd name="connsiteX9" fmla="*/ 2967355 w 7150099"/>
              <a:gd name="connsiteY9" fmla="*/ 749228 h 3338831"/>
              <a:gd name="connsiteX10" fmla="*/ 2967355 w 7150099"/>
              <a:gd name="connsiteY10" fmla="*/ 749228 h 3338831"/>
              <a:gd name="connsiteX11" fmla="*/ 2960509 w 7150099"/>
              <a:gd name="connsiteY11" fmla="*/ 749228 h 3338831"/>
              <a:gd name="connsiteX12" fmla="*/ 2138604 w 7150099"/>
              <a:gd name="connsiteY12" fmla="*/ 749228 h 3338831"/>
              <a:gd name="connsiteX13" fmla="*/ 1920089 w 7150099"/>
              <a:gd name="connsiteY13" fmla="*/ 890201 h 3338831"/>
              <a:gd name="connsiteX14" fmla="*/ 821575 w 7150099"/>
              <a:gd name="connsiteY14" fmla="*/ 3338831 h 3338831"/>
              <a:gd name="connsiteX15" fmla="*/ 0 w 7150099"/>
              <a:gd name="connsiteY15" fmla="*/ 3338831 h 3338831"/>
              <a:gd name="connsiteX16" fmla="*/ 1161890 w 7150099"/>
              <a:gd name="connsiteY16" fmla="*/ 749228 h 3338831"/>
              <a:gd name="connsiteX17" fmla="*/ 1226916 w 7150099"/>
              <a:gd name="connsiteY17" fmla="*/ 605782 h 3338831"/>
              <a:gd name="connsiteX18" fmla="*/ 2162700 w 7150099"/>
              <a:gd name="connsiteY18" fmla="*/ 0 h 333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150099" h="3338831">
                <a:moveTo>
                  <a:pt x="2162700" y="0"/>
                </a:moveTo>
                <a:lnTo>
                  <a:pt x="2475288" y="0"/>
                </a:lnTo>
                <a:lnTo>
                  <a:pt x="2967355" y="0"/>
                </a:lnTo>
                <a:lnTo>
                  <a:pt x="3296863" y="0"/>
                </a:lnTo>
                <a:lnTo>
                  <a:pt x="3317183" y="0"/>
                </a:lnTo>
                <a:lnTo>
                  <a:pt x="7129779" y="0"/>
                </a:lnTo>
                <a:lnTo>
                  <a:pt x="7150099" y="0"/>
                </a:lnTo>
                <a:lnTo>
                  <a:pt x="7150099" y="749228"/>
                </a:lnTo>
                <a:lnTo>
                  <a:pt x="2980829" y="749228"/>
                </a:lnTo>
                <a:lnTo>
                  <a:pt x="2967355" y="749228"/>
                </a:lnTo>
                <a:lnTo>
                  <a:pt x="2967355" y="749228"/>
                </a:lnTo>
                <a:lnTo>
                  <a:pt x="2960509" y="749228"/>
                </a:lnTo>
                <a:lnTo>
                  <a:pt x="2138604" y="749228"/>
                </a:lnTo>
                <a:cubicBezTo>
                  <a:pt x="2044860" y="749228"/>
                  <a:pt x="1958379" y="803947"/>
                  <a:pt x="1920089" y="890201"/>
                </a:cubicBezTo>
                <a:lnTo>
                  <a:pt x="821575" y="3338831"/>
                </a:lnTo>
                <a:lnTo>
                  <a:pt x="0" y="3338831"/>
                </a:lnTo>
                <a:lnTo>
                  <a:pt x="1161890" y="749228"/>
                </a:lnTo>
                <a:lnTo>
                  <a:pt x="1226916" y="605782"/>
                </a:lnTo>
                <a:cubicBezTo>
                  <a:pt x="1393278" y="237428"/>
                  <a:pt x="1759009" y="0"/>
                  <a:pt x="2162700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9B494705-70B4-0945-8982-7A02F4E9BFBA}"/>
              </a:ext>
            </a:extLst>
          </p:cNvPr>
          <p:cNvSpPr/>
          <p:nvPr/>
        </p:nvSpPr>
        <p:spPr>
          <a:xfrm>
            <a:off x="-6349" y="5463539"/>
            <a:ext cx="5548630" cy="892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46" y="3472"/>
                </a:moveTo>
                <a:lnTo>
                  <a:pt x="0" y="3472"/>
                </a:lnTo>
                <a:lnTo>
                  <a:pt x="0" y="21600"/>
                </a:lnTo>
                <a:lnTo>
                  <a:pt x="17452" y="21600"/>
                </a:lnTo>
                <a:cubicBezTo>
                  <a:pt x="19024" y="21600"/>
                  <a:pt x="20448" y="15854"/>
                  <a:pt x="21096" y="6944"/>
                </a:cubicBezTo>
                <a:lnTo>
                  <a:pt x="21600" y="0"/>
                </a:lnTo>
                <a:lnTo>
                  <a:pt x="18401" y="0"/>
                </a:lnTo>
                <a:lnTo>
                  <a:pt x="18396" y="61"/>
                </a:lnTo>
                <a:cubicBezTo>
                  <a:pt x="18248" y="2151"/>
                  <a:pt x="17912" y="3472"/>
                  <a:pt x="17546" y="3472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1A79016-6E58-3F43-BAE1-6667D6D18A81}"/>
              </a:ext>
            </a:extLst>
          </p:cNvPr>
          <p:cNvGrpSpPr/>
          <p:nvPr userDrawn="1"/>
        </p:nvGrpSpPr>
        <p:grpSpPr>
          <a:xfrm>
            <a:off x="0" y="244101"/>
            <a:ext cx="12194542" cy="2075181"/>
            <a:chOff x="17652999" y="1015999"/>
            <a:chExt cx="12194542" cy="2075181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1E16053-1017-614F-A1DB-BC52CB19AD69}"/>
                </a:ext>
              </a:extLst>
            </p:cNvPr>
            <p:cNvSpPr/>
            <p:nvPr/>
          </p:nvSpPr>
          <p:spPr>
            <a:xfrm>
              <a:off x="24739599" y="1333499"/>
              <a:ext cx="5107942" cy="11874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57" y="23"/>
                  </a:moveTo>
                  <a:lnTo>
                    <a:pt x="3722" y="23"/>
                  </a:lnTo>
                  <a:lnTo>
                    <a:pt x="3249" y="23"/>
                  </a:lnTo>
                  <a:cubicBezTo>
                    <a:pt x="2642" y="23"/>
                    <a:pt x="2089" y="1548"/>
                    <a:pt x="1842" y="3927"/>
                  </a:cubicBezTo>
                  <a:lnTo>
                    <a:pt x="1745" y="4851"/>
                  </a:lnTo>
                  <a:lnTo>
                    <a:pt x="0" y="21600"/>
                  </a:lnTo>
                  <a:lnTo>
                    <a:pt x="1235" y="21600"/>
                  </a:lnTo>
                  <a:lnTo>
                    <a:pt x="2884" y="5775"/>
                  </a:lnTo>
                  <a:cubicBezTo>
                    <a:pt x="2943" y="5221"/>
                    <a:pt x="3072" y="4851"/>
                    <a:pt x="3212" y="4851"/>
                  </a:cubicBezTo>
                  <a:lnTo>
                    <a:pt x="3212" y="4851"/>
                  </a:lnTo>
                  <a:lnTo>
                    <a:pt x="4447" y="4851"/>
                  </a:lnTo>
                  <a:lnTo>
                    <a:pt x="21600" y="4851"/>
                  </a:lnTo>
                  <a:lnTo>
                    <a:pt x="21600" y="0"/>
                  </a:lnTo>
                  <a:lnTo>
                    <a:pt x="4957" y="0"/>
                  </a:ln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662ADC42-568A-5C44-B862-0D493C70A100}"/>
                </a:ext>
              </a:extLst>
            </p:cNvPr>
            <p:cNvSpPr/>
            <p:nvPr/>
          </p:nvSpPr>
          <p:spPr>
            <a:xfrm>
              <a:off x="17652999" y="2774949"/>
              <a:ext cx="7256780" cy="316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00" y="3383"/>
                  </a:moveTo>
                  <a:lnTo>
                    <a:pt x="0" y="3383"/>
                  </a:lnTo>
                  <a:lnTo>
                    <a:pt x="0" y="21600"/>
                  </a:lnTo>
                  <a:lnTo>
                    <a:pt x="20474" y="21600"/>
                  </a:lnTo>
                  <a:cubicBezTo>
                    <a:pt x="20901" y="21600"/>
                    <a:pt x="21290" y="15875"/>
                    <a:pt x="21464" y="6940"/>
                  </a:cubicBezTo>
                  <a:lnTo>
                    <a:pt x="21600" y="0"/>
                  </a:lnTo>
                  <a:lnTo>
                    <a:pt x="20731" y="0"/>
                  </a:lnTo>
                  <a:lnTo>
                    <a:pt x="20731" y="87"/>
                  </a:lnTo>
                  <a:cubicBezTo>
                    <a:pt x="20693" y="1995"/>
                    <a:pt x="20602" y="3383"/>
                    <a:pt x="20500" y="3383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F872B9C5-AE42-F94D-B11C-DCBB837E39DF}"/>
                </a:ext>
              </a:extLst>
            </p:cNvPr>
            <p:cNvSpPr/>
            <p:nvPr/>
          </p:nvSpPr>
          <p:spPr>
            <a:xfrm>
              <a:off x="25615899" y="1015999"/>
              <a:ext cx="4227831" cy="3187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4" y="14716"/>
                  </a:moveTo>
                  <a:lnTo>
                    <a:pt x="0" y="21600"/>
                  </a:lnTo>
                  <a:lnTo>
                    <a:pt x="1492" y="21600"/>
                  </a:lnTo>
                  <a:lnTo>
                    <a:pt x="1492" y="21514"/>
                  </a:lnTo>
                  <a:cubicBezTo>
                    <a:pt x="1564" y="19449"/>
                    <a:pt x="1719" y="18072"/>
                    <a:pt x="1888" y="18072"/>
                  </a:cubicBezTo>
                  <a:lnTo>
                    <a:pt x="21600" y="18072"/>
                  </a:lnTo>
                  <a:lnTo>
                    <a:pt x="21600" y="0"/>
                  </a:lnTo>
                  <a:lnTo>
                    <a:pt x="1934" y="0"/>
                  </a:lnTo>
                  <a:cubicBezTo>
                    <a:pt x="1200" y="86"/>
                    <a:pt x="539" y="5852"/>
                    <a:pt x="234" y="1471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007A39B8-7FC8-D144-8648-E8838BE70508}"/>
                </a:ext>
              </a:extLst>
            </p:cNvPr>
            <p:cNvSpPr/>
            <p:nvPr/>
          </p:nvSpPr>
          <p:spPr>
            <a:xfrm>
              <a:off x="17653000" y="1600199"/>
              <a:ext cx="8136891" cy="11874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90" y="15825"/>
                  </a:moveTo>
                  <a:cubicBezTo>
                    <a:pt x="19753" y="16379"/>
                    <a:pt x="19672" y="16749"/>
                    <a:pt x="19584" y="16749"/>
                  </a:cubicBezTo>
                  <a:lnTo>
                    <a:pt x="19584" y="16749"/>
                  </a:lnTo>
                  <a:lnTo>
                    <a:pt x="18809" y="16749"/>
                  </a:lnTo>
                  <a:lnTo>
                    <a:pt x="19904" y="0"/>
                  </a:lnTo>
                  <a:lnTo>
                    <a:pt x="0" y="0"/>
                  </a:lnTo>
                  <a:lnTo>
                    <a:pt x="0" y="16749"/>
                  </a:lnTo>
                  <a:lnTo>
                    <a:pt x="0" y="21600"/>
                  </a:lnTo>
                  <a:lnTo>
                    <a:pt x="18488" y="21600"/>
                  </a:lnTo>
                  <a:lnTo>
                    <a:pt x="19264" y="21600"/>
                  </a:lnTo>
                  <a:lnTo>
                    <a:pt x="19560" y="21600"/>
                  </a:lnTo>
                  <a:cubicBezTo>
                    <a:pt x="19941" y="21600"/>
                    <a:pt x="20289" y="20075"/>
                    <a:pt x="20444" y="17696"/>
                  </a:cubicBezTo>
                  <a:lnTo>
                    <a:pt x="21600" y="23"/>
                  </a:lnTo>
                  <a:lnTo>
                    <a:pt x="20825" y="23"/>
                  </a:lnTo>
                  <a:lnTo>
                    <a:pt x="19790" y="15825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6048"/>
            <a:ext cx="6118412" cy="797616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8929"/>
            <a:ext cx="10515600" cy="3698034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588E800-5EE2-432F-86E1-AD57A93EA030}"/>
              </a:ext>
            </a:extLst>
          </p:cNvPr>
          <p:cNvSpPr/>
          <p:nvPr/>
        </p:nvSpPr>
        <p:spPr>
          <a:xfrm>
            <a:off x="0" y="5808979"/>
            <a:ext cx="8413843" cy="547371"/>
          </a:xfrm>
          <a:custGeom>
            <a:avLst/>
            <a:gdLst>
              <a:gd name="connsiteX0" fmla="*/ 7911074 w 8413843"/>
              <a:gd name="connsiteY0" fmla="*/ 0 h 547371"/>
              <a:gd name="connsiteX1" fmla="*/ 8413843 w 8413843"/>
              <a:gd name="connsiteY1" fmla="*/ 0 h 547371"/>
              <a:gd name="connsiteX2" fmla="*/ 8334993 w 8413843"/>
              <a:gd name="connsiteY2" fmla="*/ 176527 h 547371"/>
              <a:gd name="connsiteX3" fmla="*/ 7762351 w 8413843"/>
              <a:gd name="connsiteY3" fmla="*/ 547371 h 547371"/>
              <a:gd name="connsiteX4" fmla="*/ 0 w 8413843"/>
              <a:gd name="connsiteY4" fmla="*/ 547371 h 547371"/>
              <a:gd name="connsiteX5" fmla="*/ 0 w 8413843"/>
              <a:gd name="connsiteY5" fmla="*/ 88897 h 547371"/>
              <a:gd name="connsiteX6" fmla="*/ 7776404 w 8413843"/>
              <a:gd name="connsiteY6" fmla="*/ 88897 h 547371"/>
              <a:gd name="connsiteX7" fmla="*/ 7911074 w 8413843"/>
              <a:gd name="connsiteY7" fmla="*/ 1267 h 547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13843" h="547371">
                <a:moveTo>
                  <a:pt x="7911074" y="0"/>
                </a:moveTo>
                <a:lnTo>
                  <a:pt x="8413843" y="0"/>
                </a:lnTo>
                <a:lnTo>
                  <a:pt x="8334993" y="176527"/>
                </a:lnTo>
                <a:cubicBezTo>
                  <a:pt x="8233502" y="402597"/>
                  <a:pt x="8009832" y="547371"/>
                  <a:pt x="7762351" y="547371"/>
                </a:cubicBezTo>
                <a:lnTo>
                  <a:pt x="0" y="547371"/>
                </a:lnTo>
                <a:lnTo>
                  <a:pt x="0" y="88897"/>
                </a:lnTo>
                <a:lnTo>
                  <a:pt x="7776404" y="88897"/>
                </a:lnTo>
                <a:cubicBezTo>
                  <a:pt x="7834566" y="88897"/>
                  <a:pt x="7886872" y="54611"/>
                  <a:pt x="7911074" y="1267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08DF6810-B4ED-3141-A047-24C6AE68570D}"/>
              </a:ext>
            </a:extLst>
          </p:cNvPr>
          <p:cNvSpPr/>
          <p:nvPr/>
        </p:nvSpPr>
        <p:spPr>
          <a:xfrm>
            <a:off x="10715625" y="347979"/>
            <a:ext cx="1479550" cy="5473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50" y="14634"/>
                </a:moveTo>
                <a:lnTo>
                  <a:pt x="0" y="21600"/>
                </a:lnTo>
                <a:lnTo>
                  <a:pt x="7342" y="21600"/>
                </a:lnTo>
                <a:lnTo>
                  <a:pt x="7342" y="21550"/>
                </a:lnTo>
                <a:cubicBezTo>
                  <a:pt x="7694" y="19445"/>
                  <a:pt x="8455" y="18142"/>
                  <a:pt x="9289" y="18142"/>
                </a:cubicBezTo>
                <a:lnTo>
                  <a:pt x="21600" y="18142"/>
                </a:lnTo>
                <a:lnTo>
                  <a:pt x="21600" y="0"/>
                </a:lnTo>
                <a:lnTo>
                  <a:pt x="9493" y="0"/>
                </a:lnTo>
                <a:cubicBezTo>
                  <a:pt x="5896" y="0"/>
                  <a:pt x="2633" y="5763"/>
                  <a:pt x="1150" y="14634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D89B0866-DFE2-B940-86FF-D158D301D756}"/>
              </a:ext>
            </a:extLst>
          </p:cNvPr>
          <p:cNvSpPr/>
          <p:nvPr/>
        </p:nvSpPr>
        <p:spPr>
          <a:xfrm>
            <a:off x="-3176" y="1351280"/>
            <a:ext cx="11008365" cy="44577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212" y="18960"/>
                </a:moveTo>
                <a:cubicBezTo>
                  <a:pt x="17164" y="19218"/>
                  <a:pt x="17062" y="19378"/>
                  <a:pt x="16950" y="19378"/>
                </a:cubicBezTo>
                <a:lnTo>
                  <a:pt x="16950" y="19378"/>
                </a:lnTo>
                <a:lnTo>
                  <a:pt x="15961" y="19378"/>
                </a:lnTo>
                <a:lnTo>
                  <a:pt x="19439" y="0"/>
                </a:lnTo>
                <a:lnTo>
                  <a:pt x="0" y="0"/>
                </a:lnTo>
                <a:lnTo>
                  <a:pt x="0" y="19378"/>
                </a:lnTo>
                <a:lnTo>
                  <a:pt x="0" y="21600"/>
                </a:lnTo>
                <a:lnTo>
                  <a:pt x="15557" y="21600"/>
                </a:lnTo>
                <a:lnTo>
                  <a:pt x="16544" y="21600"/>
                </a:lnTo>
                <a:lnTo>
                  <a:pt x="16920" y="21600"/>
                </a:lnTo>
                <a:cubicBezTo>
                  <a:pt x="17406" y="21600"/>
                  <a:pt x="17845" y="20898"/>
                  <a:pt x="18044" y="19803"/>
                </a:cubicBezTo>
                <a:lnTo>
                  <a:pt x="21600" y="0"/>
                </a:lnTo>
                <a:lnTo>
                  <a:pt x="20613" y="0"/>
                </a:lnTo>
                <a:lnTo>
                  <a:pt x="17212" y="1896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8987118" cy="85407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838200" y="1506220"/>
            <a:ext cx="7158318" cy="41415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FA06A92-EED6-4B65-92E1-499AFA8FFC7D}"/>
              </a:ext>
            </a:extLst>
          </p:cNvPr>
          <p:cNvSpPr/>
          <p:nvPr userDrawn="1"/>
        </p:nvSpPr>
        <p:spPr>
          <a:xfrm>
            <a:off x="8123010" y="894080"/>
            <a:ext cx="4068990" cy="4457700"/>
          </a:xfrm>
          <a:custGeom>
            <a:avLst/>
            <a:gdLst>
              <a:gd name="connsiteX0" fmla="*/ 2385003 w 4068990"/>
              <a:gd name="connsiteY0" fmla="*/ 0 h 4457700"/>
              <a:gd name="connsiteX1" fmla="*/ 2576742 w 4068990"/>
              <a:gd name="connsiteY1" fmla="*/ 0 h 4457700"/>
              <a:gd name="connsiteX2" fmla="*/ 2879594 w 4068990"/>
              <a:gd name="connsiteY2" fmla="*/ 0 h 4457700"/>
              <a:gd name="connsiteX3" fmla="*/ 3079658 w 4068990"/>
              <a:gd name="connsiteY3" fmla="*/ 0 h 4457700"/>
              <a:gd name="connsiteX4" fmla="*/ 3092264 w 4068990"/>
              <a:gd name="connsiteY4" fmla="*/ 0 h 4457700"/>
              <a:gd name="connsiteX5" fmla="*/ 3092264 w 4068990"/>
              <a:gd name="connsiteY5" fmla="*/ 1238 h 4457700"/>
              <a:gd name="connsiteX6" fmla="*/ 4068990 w 4068990"/>
              <a:gd name="connsiteY6" fmla="*/ 1238 h 4457700"/>
              <a:gd name="connsiteX7" fmla="*/ 4068990 w 4068990"/>
              <a:gd name="connsiteY7" fmla="*/ 459804 h 4457700"/>
              <a:gd name="connsiteX8" fmla="*/ 2885314 w 4068990"/>
              <a:gd name="connsiteY8" fmla="*/ 459804 h 4457700"/>
              <a:gd name="connsiteX9" fmla="*/ 2879594 w 4068990"/>
              <a:gd name="connsiteY9" fmla="*/ 459804 h 4457700"/>
              <a:gd name="connsiteX10" fmla="*/ 2879594 w 4068990"/>
              <a:gd name="connsiteY10" fmla="*/ 459804 h 4457700"/>
              <a:gd name="connsiteX11" fmla="*/ 2872708 w 4068990"/>
              <a:gd name="connsiteY11" fmla="*/ 459804 h 4457700"/>
              <a:gd name="connsiteX12" fmla="*/ 2369792 w 4068990"/>
              <a:gd name="connsiteY12" fmla="*/ 459804 h 4457700"/>
              <a:gd name="connsiteX13" fmla="*/ 2236457 w 4068990"/>
              <a:gd name="connsiteY13" fmla="*/ 546068 h 4457700"/>
              <a:gd name="connsiteX14" fmla="*/ 502916 w 4068990"/>
              <a:gd name="connsiteY14" fmla="*/ 4457700 h 4457700"/>
              <a:gd name="connsiteX15" fmla="*/ 0 w 4068990"/>
              <a:gd name="connsiteY15" fmla="*/ 4457700 h 4457700"/>
              <a:gd name="connsiteX16" fmla="*/ 1772977 w 4068990"/>
              <a:gd name="connsiteY16" fmla="*/ 458565 h 4457700"/>
              <a:gd name="connsiteX17" fmla="*/ 1812227 w 4068990"/>
              <a:gd name="connsiteY17" fmla="*/ 370856 h 4457700"/>
              <a:gd name="connsiteX18" fmla="*/ 2385003 w 4068990"/>
              <a:gd name="connsiteY18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68990" h="4457700">
                <a:moveTo>
                  <a:pt x="2385003" y="0"/>
                </a:moveTo>
                <a:lnTo>
                  <a:pt x="2576742" y="0"/>
                </a:lnTo>
                <a:lnTo>
                  <a:pt x="2879594" y="0"/>
                </a:lnTo>
                <a:lnTo>
                  <a:pt x="3079658" y="0"/>
                </a:lnTo>
                <a:lnTo>
                  <a:pt x="3092264" y="0"/>
                </a:lnTo>
                <a:lnTo>
                  <a:pt x="3092264" y="1238"/>
                </a:lnTo>
                <a:lnTo>
                  <a:pt x="4068990" y="1238"/>
                </a:lnTo>
                <a:lnTo>
                  <a:pt x="4068990" y="459804"/>
                </a:lnTo>
                <a:lnTo>
                  <a:pt x="2885314" y="459804"/>
                </a:lnTo>
                <a:lnTo>
                  <a:pt x="2879594" y="459804"/>
                </a:lnTo>
                <a:lnTo>
                  <a:pt x="2879594" y="459804"/>
                </a:lnTo>
                <a:lnTo>
                  <a:pt x="2872708" y="459804"/>
                </a:lnTo>
                <a:lnTo>
                  <a:pt x="2369792" y="459804"/>
                </a:lnTo>
                <a:cubicBezTo>
                  <a:pt x="2312702" y="459804"/>
                  <a:pt x="2260682" y="492824"/>
                  <a:pt x="2236457" y="546068"/>
                </a:cubicBezTo>
                <a:lnTo>
                  <a:pt x="502916" y="4457700"/>
                </a:lnTo>
                <a:lnTo>
                  <a:pt x="0" y="4457700"/>
                </a:lnTo>
                <a:lnTo>
                  <a:pt x="1772977" y="458565"/>
                </a:lnTo>
                <a:lnTo>
                  <a:pt x="1812227" y="370856"/>
                </a:lnTo>
                <a:cubicBezTo>
                  <a:pt x="1913824" y="144875"/>
                  <a:pt x="2137488" y="0"/>
                  <a:pt x="2385003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1F8B96F-44AA-2241-92EB-BC6CCC633C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9901" y="2111822"/>
            <a:ext cx="6642099" cy="3338066"/>
          </a:xfrm>
          <a:custGeom>
            <a:avLst/>
            <a:gdLst>
              <a:gd name="connsiteX0" fmla="*/ 0 w 6642099"/>
              <a:gd name="connsiteY0" fmla="*/ 0 h 3338066"/>
              <a:gd name="connsiteX1" fmla="*/ 6642099 w 6642099"/>
              <a:gd name="connsiteY1" fmla="*/ 0 h 3338066"/>
              <a:gd name="connsiteX2" fmla="*/ 6642099 w 6642099"/>
              <a:gd name="connsiteY2" fmla="*/ 3338066 h 3338066"/>
              <a:gd name="connsiteX3" fmla="*/ 0 w 6642099"/>
              <a:gd name="connsiteY3" fmla="*/ 3338066 h 333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2099" h="3338066">
                <a:moveTo>
                  <a:pt x="0" y="0"/>
                </a:moveTo>
                <a:lnTo>
                  <a:pt x="6642099" y="0"/>
                </a:lnTo>
                <a:lnTo>
                  <a:pt x="6642099" y="3338066"/>
                </a:lnTo>
                <a:lnTo>
                  <a:pt x="0" y="333806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1850" y="2268537"/>
            <a:ext cx="4009091" cy="22939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1850" y="4589464"/>
            <a:ext cx="4009091" cy="72231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CCD2697-322C-40E8-B219-41DDB0C60B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6450"/>
            <a:ext cx="12185650" cy="4750419"/>
          </a:xfrm>
          <a:custGeom>
            <a:avLst/>
            <a:gdLst>
              <a:gd name="connsiteX0" fmla="*/ 6350 w 12185650"/>
              <a:gd name="connsiteY0" fmla="*/ 0 h 4750419"/>
              <a:gd name="connsiteX1" fmla="*/ 12185650 w 12185650"/>
              <a:gd name="connsiteY1" fmla="*/ 0 h 4750419"/>
              <a:gd name="connsiteX2" fmla="*/ 12185650 w 12185650"/>
              <a:gd name="connsiteY2" fmla="*/ 909350 h 4750419"/>
              <a:gd name="connsiteX3" fmla="*/ 8127859 w 12185650"/>
              <a:gd name="connsiteY3" fmla="*/ 909350 h 4750419"/>
              <a:gd name="connsiteX4" fmla="*/ 6361159 w 12185650"/>
              <a:gd name="connsiteY4" fmla="*/ 4704813 h 4750419"/>
              <a:gd name="connsiteX5" fmla="*/ 6089650 w 12185650"/>
              <a:gd name="connsiteY5" fmla="*/ 4750419 h 4750419"/>
              <a:gd name="connsiteX6" fmla="*/ 0 w 12185650"/>
              <a:gd name="connsiteY6" fmla="*/ 4750419 h 4750419"/>
              <a:gd name="connsiteX7" fmla="*/ 0 w 12185650"/>
              <a:gd name="connsiteY7" fmla="*/ 4575590 h 4750419"/>
              <a:gd name="connsiteX8" fmla="*/ 0 w 12185650"/>
              <a:gd name="connsiteY8" fmla="*/ 4277345 h 4750419"/>
              <a:gd name="connsiteX9" fmla="*/ 0 w 12185650"/>
              <a:gd name="connsiteY9" fmla="*/ 26450 h 4750419"/>
              <a:gd name="connsiteX10" fmla="*/ 6350 w 12185650"/>
              <a:gd name="connsiteY10" fmla="*/ 26450 h 475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85650" h="4750419">
                <a:moveTo>
                  <a:pt x="6350" y="0"/>
                </a:moveTo>
                <a:lnTo>
                  <a:pt x="12185650" y="0"/>
                </a:lnTo>
                <a:lnTo>
                  <a:pt x="12185650" y="909350"/>
                </a:lnTo>
                <a:lnTo>
                  <a:pt x="8127859" y="909350"/>
                </a:lnTo>
                <a:lnTo>
                  <a:pt x="6361159" y="4704813"/>
                </a:lnTo>
                <a:lnTo>
                  <a:pt x="6089650" y="4750419"/>
                </a:lnTo>
                <a:lnTo>
                  <a:pt x="0" y="4750419"/>
                </a:lnTo>
                <a:lnTo>
                  <a:pt x="0" y="4575590"/>
                </a:lnTo>
                <a:lnTo>
                  <a:pt x="0" y="4277345"/>
                </a:lnTo>
                <a:lnTo>
                  <a:pt x="0" y="26450"/>
                </a:lnTo>
                <a:lnTo>
                  <a:pt x="6350" y="264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756000" anchor="ctr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691718" y="2254103"/>
            <a:ext cx="3655732" cy="289977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649717" y="5420581"/>
            <a:ext cx="4697733" cy="6690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">
            <a:extLst>
              <a:ext uri="{FF2B5EF4-FFF2-40B4-BE49-F238E27FC236}">
                <a16:creationId xmlns:a16="http://schemas.microsoft.com/office/drawing/2014/main" id="{9A6C6D4B-6AB8-5041-9835-82F12FBD9783}"/>
              </a:ext>
            </a:extLst>
          </p:cNvPr>
          <p:cNvSpPr/>
          <p:nvPr/>
        </p:nvSpPr>
        <p:spPr>
          <a:xfrm>
            <a:off x="8046163" y="1268913"/>
            <a:ext cx="4145840" cy="23534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02" y="0"/>
                </a:moveTo>
                <a:lnTo>
                  <a:pt x="9087" y="0"/>
                </a:lnTo>
                <a:lnTo>
                  <a:pt x="7940" y="0"/>
                </a:lnTo>
                <a:cubicBezTo>
                  <a:pt x="6456" y="0"/>
                  <a:pt x="5110" y="1530"/>
                  <a:pt x="4507" y="3911"/>
                </a:cubicBezTo>
                <a:lnTo>
                  <a:pt x="4268" y="4845"/>
                </a:lnTo>
                <a:lnTo>
                  <a:pt x="0" y="21600"/>
                </a:lnTo>
                <a:lnTo>
                  <a:pt x="3016" y="21600"/>
                </a:lnTo>
                <a:lnTo>
                  <a:pt x="7045" y="5768"/>
                </a:lnTo>
                <a:cubicBezTo>
                  <a:pt x="7185" y="5207"/>
                  <a:pt x="7503" y="4857"/>
                  <a:pt x="7847" y="4857"/>
                </a:cubicBezTo>
                <a:lnTo>
                  <a:pt x="7847" y="4857"/>
                </a:lnTo>
                <a:lnTo>
                  <a:pt x="10863" y="4857"/>
                </a:lnTo>
                <a:lnTo>
                  <a:pt x="21600" y="4857"/>
                </a:lnTo>
                <a:lnTo>
                  <a:pt x="21600" y="12"/>
                </a:lnTo>
                <a:lnTo>
                  <a:pt x="12102" y="1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8BD75567-EABE-4C4D-8C0B-A5DF1951B8DC}"/>
              </a:ext>
            </a:extLst>
          </p:cNvPr>
          <p:cNvSpPr/>
          <p:nvPr/>
        </p:nvSpPr>
        <p:spPr>
          <a:xfrm>
            <a:off x="0" y="4137544"/>
            <a:ext cx="8401082" cy="6284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16" y="3454"/>
                </a:moveTo>
                <a:lnTo>
                  <a:pt x="0" y="3454"/>
                </a:lnTo>
                <a:lnTo>
                  <a:pt x="0" y="21600"/>
                </a:lnTo>
                <a:lnTo>
                  <a:pt x="19674" y="21600"/>
                </a:lnTo>
                <a:cubicBezTo>
                  <a:pt x="20406" y="21600"/>
                  <a:pt x="21070" y="15872"/>
                  <a:pt x="21368" y="6952"/>
                </a:cubicBezTo>
                <a:lnTo>
                  <a:pt x="21600" y="0"/>
                </a:lnTo>
                <a:lnTo>
                  <a:pt x="20112" y="0"/>
                </a:lnTo>
                <a:lnTo>
                  <a:pt x="20109" y="44"/>
                </a:lnTo>
                <a:cubicBezTo>
                  <a:pt x="20043" y="2143"/>
                  <a:pt x="19889" y="3454"/>
                  <a:pt x="19716" y="3454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149C579D-3ECC-F549-9C78-D2E6711618EC}"/>
              </a:ext>
            </a:extLst>
          </p:cNvPr>
          <p:cNvSpPr/>
          <p:nvPr/>
        </p:nvSpPr>
        <p:spPr>
          <a:xfrm>
            <a:off x="9788966" y="645574"/>
            <a:ext cx="2403034" cy="6284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12" y="14648"/>
                </a:moveTo>
                <a:lnTo>
                  <a:pt x="0" y="21600"/>
                </a:lnTo>
                <a:lnTo>
                  <a:pt x="5203" y="21600"/>
                </a:lnTo>
                <a:lnTo>
                  <a:pt x="5214" y="21556"/>
                </a:lnTo>
                <a:cubicBezTo>
                  <a:pt x="5454" y="19457"/>
                  <a:pt x="6003" y="18146"/>
                  <a:pt x="6598" y="18146"/>
                </a:cubicBezTo>
                <a:lnTo>
                  <a:pt x="21600" y="18146"/>
                </a:lnTo>
                <a:lnTo>
                  <a:pt x="21600" y="0"/>
                </a:lnTo>
                <a:lnTo>
                  <a:pt x="6735" y="0"/>
                </a:lnTo>
                <a:cubicBezTo>
                  <a:pt x="4185" y="0"/>
                  <a:pt x="1864" y="5728"/>
                  <a:pt x="812" y="1464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E3715F21-27BC-344B-9D37-223C9FA7D3B3}"/>
              </a:ext>
            </a:extLst>
          </p:cNvPr>
          <p:cNvSpPr/>
          <p:nvPr/>
        </p:nvSpPr>
        <p:spPr>
          <a:xfrm>
            <a:off x="0" y="1784121"/>
            <a:ext cx="10145154" cy="2352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18" y="15841"/>
                </a:moveTo>
                <a:cubicBezTo>
                  <a:pt x="18661" y="16402"/>
                  <a:pt x="18531" y="16752"/>
                  <a:pt x="18390" y="16752"/>
                </a:cubicBezTo>
                <a:lnTo>
                  <a:pt x="18390" y="16752"/>
                </a:lnTo>
                <a:lnTo>
                  <a:pt x="17158" y="16752"/>
                </a:lnTo>
                <a:lnTo>
                  <a:pt x="18902" y="0"/>
                </a:lnTo>
                <a:lnTo>
                  <a:pt x="0" y="0"/>
                </a:lnTo>
                <a:lnTo>
                  <a:pt x="0" y="16752"/>
                </a:lnTo>
                <a:lnTo>
                  <a:pt x="0" y="21600"/>
                </a:lnTo>
                <a:lnTo>
                  <a:pt x="16657" y="21600"/>
                </a:lnTo>
                <a:lnTo>
                  <a:pt x="17889" y="21600"/>
                </a:lnTo>
                <a:lnTo>
                  <a:pt x="18358" y="21600"/>
                </a:lnTo>
                <a:cubicBezTo>
                  <a:pt x="18965" y="21600"/>
                  <a:pt x="19514" y="20070"/>
                  <a:pt x="19761" y="17687"/>
                </a:cubicBezTo>
                <a:lnTo>
                  <a:pt x="21600" y="0"/>
                </a:lnTo>
                <a:lnTo>
                  <a:pt x="20368" y="0"/>
                </a:lnTo>
                <a:lnTo>
                  <a:pt x="18718" y="15841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1850" y="1897341"/>
            <a:ext cx="7075021" cy="127616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1850" y="3322548"/>
            <a:ext cx="7075021" cy="67571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10408784" y="2050819"/>
            <a:ext cx="1333500" cy="13335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224634" y="3447819"/>
            <a:ext cx="1701800" cy="2286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0224634" y="3677746"/>
            <a:ext cx="1701800" cy="2286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0224634" y="3907672"/>
            <a:ext cx="1701800" cy="2286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7B2D-BF24-43AE-AC88-D79C5FC7BAB6}"/>
              </a:ext>
            </a:extLst>
          </p:cNvPr>
          <p:cNvSpPr/>
          <p:nvPr userDrawn="1"/>
        </p:nvSpPr>
        <p:spPr>
          <a:xfrm>
            <a:off x="9554738" y="1268913"/>
            <a:ext cx="2428846" cy="529194"/>
          </a:xfrm>
          <a:custGeom>
            <a:avLst/>
            <a:gdLst>
              <a:gd name="connsiteX0" fmla="*/ 0 w 2428846"/>
              <a:gd name="connsiteY0" fmla="*/ 0 h 529194"/>
              <a:gd name="connsiteX1" fmla="*/ 27138 w 2428846"/>
              <a:gd name="connsiteY1" fmla="*/ 0 h 529194"/>
              <a:gd name="connsiteX2" fmla="*/ 605828 w 2428846"/>
              <a:gd name="connsiteY2" fmla="*/ 0 h 529194"/>
              <a:gd name="connsiteX3" fmla="*/ 605828 w 2428846"/>
              <a:gd name="connsiteY3" fmla="*/ 1308 h 529194"/>
              <a:gd name="connsiteX4" fmla="*/ 2428846 w 2428846"/>
              <a:gd name="connsiteY4" fmla="*/ 1308 h 529194"/>
              <a:gd name="connsiteX5" fmla="*/ 2428846 w 2428846"/>
              <a:gd name="connsiteY5" fmla="*/ 529194 h 529194"/>
              <a:gd name="connsiteX6" fmla="*/ 368018 w 2428846"/>
              <a:gd name="connsiteY6" fmla="*/ 529194 h 529194"/>
              <a:gd name="connsiteX7" fmla="*/ 0 w 2428846"/>
              <a:gd name="connsiteY7" fmla="*/ 529194 h 52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8846" h="529194">
                <a:moveTo>
                  <a:pt x="0" y="0"/>
                </a:moveTo>
                <a:lnTo>
                  <a:pt x="27138" y="0"/>
                </a:lnTo>
                <a:lnTo>
                  <a:pt x="605828" y="0"/>
                </a:lnTo>
                <a:lnTo>
                  <a:pt x="605828" y="1308"/>
                </a:lnTo>
                <a:lnTo>
                  <a:pt x="2428846" y="1308"/>
                </a:lnTo>
                <a:lnTo>
                  <a:pt x="2428846" y="529194"/>
                </a:lnTo>
                <a:lnTo>
                  <a:pt x="368018" y="529194"/>
                </a:lnTo>
                <a:lnTo>
                  <a:pt x="0" y="529194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EC7C02-936B-48F8-A488-366C8A217282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dirty="0">
                <a:latin typeface="+mj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/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4ADD-D30D-4542-83F1-A6C0FC151CC2}" type="datetimeFigureOut">
              <a:rPr lang="fr-FR" smtClean="0"/>
              <a:t>14/01/2022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62FB-F224-4762-AA35-975F3F2781A9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159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presentationgo.com/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1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  <p:sldLayoutId id="2147483695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Image1.pn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398" t="-47" r="29806" b="20499"/>
          <a:stretch>
            <a:fillRect/>
          </a:stretch>
        </p:blipFill>
        <p:spPr>
          <a:xfrm>
            <a:off x="8051647" y="2382981"/>
            <a:ext cx="3697008" cy="3422073"/>
          </a:xfrm>
          <a:prstGeom prst="round2DiagRect">
            <a:avLst>
              <a:gd name="adj1" fmla="val 27598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2104570"/>
            <a:ext cx="552994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دور الوكالة الوطنية لتسيير القرض المصغرة في مرافقة المشروعات الصغيرة والمتوسطة</a:t>
            </a:r>
            <a:endParaRPr lang="fr-FR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à coins arrondis 11"/>
          <p:cNvSpPr/>
          <p:nvPr/>
        </p:nvSpPr>
        <p:spPr>
          <a:xfrm>
            <a:off x="2058413" y="273987"/>
            <a:ext cx="3991429" cy="76925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تخصص: أولى ماستر إدارة الاعمال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866626" y="6028442"/>
            <a:ext cx="150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Dimnah" pitchFamily="18" charset="-78"/>
                <a:cs typeface="ae_Dimnah" pitchFamily="18" charset="-78"/>
              </a:rPr>
              <a:t>د.غنام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81354"/>
            <a:ext cx="3657600" cy="657664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lvl="0" indent="0" algn="r" rtl="1">
              <a:buClr>
                <a:srgbClr val="2DA2BF"/>
              </a:buClr>
              <a:buNone/>
            </a:pPr>
            <a:r>
              <a:rPr lang="ar-DZ" sz="2400" b="1" u="sng" dirty="0"/>
              <a:t>قرض لشراء المواد الأولية </a:t>
            </a:r>
            <a:r>
              <a:rPr lang="ar-DZ" sz="2400" b="1" u="sng" dirty="0">
                <a:latin typeface="arial"/>
              </a:rPr>
              <a:t>250.000 دج</a:t>
            </a:r>
          </a:p>
          <a:p>
            <a:pPr marL="109728" lvl="0" indent="0" algn="r" rtl="1">
              <a:buClr>
                <a:srgbClr val="2DA2BF"/>
              </a:buClr>
              <a:buNone/>
            </a:pPr>
            <a:r>
              <a:rPr lang="ar-DZ" sz="2400" b="1" u="sng" dirty="0">
                <a:solidFill>
                  <a:prstClr val="black"/>
                </a:solidFill>
              </a:rPr>
              <a:t>خصائص اهلية المقاول: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>
                <a:solidFill>
                  <a:prstClr val="black"/>
                </a:solidFill>
              </a:rPr>
              <a:t>بلوغ سن 18 سنة فما فوق والقدرة على ممارسة نشاط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>
                <a:solidFill>
                  <a:prstClr val="black"/>
                </a:solidFill>
              </a:rPr>
              <a:t>بدون دخل أو ذوي دخل غير مستقر وغير منتظم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>
                <a:solidFill>
                  <a:prstClr val="black"/>
                </a:solidFill>
              </a:rPr>
              <a:t>مكان إقامة ثابت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>
                <a:solidFill>
                  <a:prstClr val="black"/>
                </a:solidFill>
              </a:rPr>
              <a:t>التمتع بكفاءات تتوافق مع النشاط المرغوب إنجازه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/>
              <a:t>عدم الاستفادة من أي إعانة لانشاء نشاط</a:t>
            </a:r>
          </a:p>
          <a:p>
            <a:pPr marL="109728" lvl="0" indent="0" algn="r" rtl="1">
              <a:buClrTx/>
              <a:buNone/>
            </a:pPr>
            <a:r>
              <a:rPr lang="ar-DZ" sz="2400" dirty="0">
                <a:solidFill>
                  <a:prstClr val="black"/>
                </a:solidFill>
              </a:rPr>
              <a:t> </a:t>
            </a:r>
            <a:r>
              <a:rPr lang="ar-DZ" sz="2400" b="1" u="sng" dirty="0">
                <a:solidFill>
                  <a:prstClr val="black"/>
                </a:solidFill>
              </a:rPr>
              <a:t>خصائص أهلية المشرع :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>
                <a:solidFill>
                  <a:prstClr val="black"/>
                </a:solidFill>
              </a:rPr>
              <a:t>نشاط لانتاج السلع و / أو الخدمات</a:t>
            </a:r>
          </a:p>
          <a:p>
            <a:pPr lvl="0" algn="r" rtl="1">
              <a:buClrTx/>
              <a:buFont typeface="Wingdings" pitchFamily="2" charset="2"/>
              <a:buChar char="§"/>
            </a:pPr>
            <a:r>
              <a:rPr lang="ar-DZ" sz="2400" dirty="0">
                <a:solidFill>
                  <a:prstClr val="black"/>
                </a:solidFill>
              </a:rPr>
              <a:t>-الأنشطة التجارية غير مسموح بها</a:t>
            </a:r>
            <a:endParaRPr lang="ar-DZ" sz="2400" b="1" u="sng" dirty="0">
              <a:solidFill>
                <a:prstClr val="black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338646" y="281354"/>
            <a:ext cx="4622692" cy="64401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r" rtl="1">
              <a:buClr>
                <a:srgbClr val="2DA2BF"/>
              </a:buClr>
              <a:buFont typeface="Arial" panose="020B0604020202020204" pitchFamily="34" charset="0"/>
              <a:buNone/>
            </a:pPr>
            <a:r>
              <a:rPr lang="ar-DZ" sz="4400" b="1" u="sng" dirty="0" smtClean="0">
                <a:solidFill>
                  <a:schemeClr val="tx1"/>
                </a:solidFill>
              </a:rPr>
              <a:t>قرض لشراء المواد الأولية </a:t>
            </a:r>
            <a:r>
              <a:rPr lang="ar-DZ" sz="4400" b="1" u="sng" dirty="0" smtClean="0">
                <a:solidFill>
                  <a:schemeClr val="tx1"/>
                </a:solidFill>
                <a:latin typeface="arial"/>
              </a:rPr>
              <a:t>100.000 دج</a:t>
            </a:r>
            <a:r>
              <a:rPr lang="ar-DZ" sz="4400" b="1" dirty="0" smtClean="0">
                <a:solidFill>
                  <a:schemeClr val="tx1"/>
                </a:solidFill>
              </a:rPr>
              <a:t> </a:t>
            </a:r>
          </a:p>
          <a:p>
            <a:pPr marL="109728" indent="0" algn="r" rtl="1">
              <a:buFont typeface="Arial" panose="020B0604020202020204" pitchFamily="34" charset="0"/>
              <a:buNone/>
            </a:pPr>
            <a:r>
              <a:rPr lang="ar-DZ" sz="3800" b="1" u="sng" dirty="0" smtClean="0">
                <a:solidFill>
                  <a:schemeClr val="tx1"/>
                </a:solidFill>
              </a:rPr>
              <a:t>خصائص اهلية المقاول: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3800" b="1" dirty="0" smtClean="0">
                <a:solidFill>
                  <a:schemeClr val="tx1"/>
                </a:solidFill>
              </a:rPr>
              <a:t>بلوغ سن 18 سنة فما فوق والقدرة على ممارسة نشاط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3800" b="1" dirty="0" smtClean="0">
                <a:solidFill>
                  <a:schemeClr val="tx1"/>
                </a:solidFill>
              </a:rPr>
              <a:t>بدون دخل أو ذوي دخل غير مستقر وغير منتظم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3800" b="1" dirty="0" smtClean="0">
                <a:solidFill>
                  <a:schemeClr val="tx1"/>
                </a:solidFill>
              </a:rPr>
              <a:t>مكان إقامة ثابت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3800" b="1" dirty="0" smtClean="0">
                <a:solidFill>
                  <a:schemeClr val="tx1"/>
                </a:solidFill>
              </a:rPr>
              <a:t>التمتع بكفاءات تتوافق مع النشاط المرغوب إنجازه</a:t>
            </a:r>
            <a:endParaRPr lang="ar-DZ" sz="3800" b="1" u="sng" dirty="0" smtClean="0">
              <a:solidFill>
                <a:schemeClr val="tx1"/>
              </a:solidFill>
            </a:endParaRPr>
          </a:p>
          <a:p>
            <a:pPr marL="109728" indent="0" algn="r" rtl="1">
              <a:buFont typeface="Arial" panose="020B0604020202020204" pitchFamily="34" charset="0"/>
              <a:buNone/>
            </a:pPr>
            <a:r>
              <a:rPr lang="ar-DZ" sz="3800" b="1" dirty="0" smtClean="0">
                <a:solidFill>
                  <a:schemeClr val="tx1"/>
                </a:solidFill>
              </a:rPr>
              <a:t> </a:t>
            </a:r>
            <a:r>
              <a:rPr lang="ar-DZ" sz="3800" b="1" u="sng" dirty="0" smtClean="0">
                <a:solidFill>
                  <a:schemeClr val="tx1"/>
                </a:solidFill>
              </a:rPr>
              <a:t>خصائص أهلية المشرع :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3800" b="1" dirty="0" smtClean="0">
                <a:solidFill>
                  <a:schemeClr val="tx1"/>
                </a:solidFill>
              </a:rPr>
              <a:t>نشاط لانتاج السلع و / أو الخدمات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3800" b="1" dirty="0" smtClean="0">
                <a:solidFill>
                  <a:schemeClr val="tx1"/>
                </a:solidFill>
              </a:rPr>
              <a:t>-الأنشطة التجارية غير مسموح بها</a:t>
            </a:r>
            <a:endParaRPr lang="ar-DZ" sz="3800" b="1" u="sng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920697"/>
              </p:ext>
            </p:extLst>
          </p:nvPr>
        </p:nvGraphicFramePr>
        <p:xfrm>
          <a:off x="4126523" y="961292"/>
          <a:ext cx="2836985" cy="414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674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692768" y="3448783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algn="r" rtl="1"/>
            <a:r>
              <a:rPr lang="ar-DZ" sz="2800" b="1" u="sng" dirty="0" smtClean="0">
                <a:solidFill>
                  <a:srgbClr val="FFFF00"/>
                </a:solidFill>
              </a:rPr>
              <a:t>التمويل الثالثي (وكالة - بنك - مقاول) 000 000 1 دج</a:t>
            </a:r>
          </a:p>
          <a:p>
            <a:pPr marL="109728" algn="r" rtl="1">
              <a:buClr>
                <a:srgbClr val="2DA2BF"/>
              </a:buClr>
            </a:pPr>
            <a:r>
              <a:rPr lang="ar-DZ" sz="2600" b="1" u="sng" dirty="0" smtClean="0">
                <a:solidFill>
                  <a:prstClr val="black"/>
                </a:solidFill>
              </a:rPr>
              <a:t>خصائص اهلية المقاول: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2600" dirty="0" smtClean="0">
                <a:solidFill>
                  <a:prstClr val="black"/>
                </a:solidFill>
              </a:rPr>
              <a:t>بلوغ سن 18 سنة فما فوق والقدرة على ممارسة نشاط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2600" dirty="0" smtClean="0"/>
              <a:t>بدون دخل و</a:t>
            </a:r>
            <a:r>
              <a:rPr lang="ar-DZ" sz="2600" dirty="0" smtClean="0">
                <a:solidFill>
                  <a:prstClr val="black"/>
                </a:solidFill>
              </a:rPr>
              <a:t>مكان إقامة ثابت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2600" dirty="0" smtClean="0">
                <a:solidFill>
                  <a:prstClr val="black"/>
                </a:solidFill>
              </a:rPr>
              <a:t>التمتع بكفاءات تتوافق مع النشاط المرغوب إنجازه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2600" dirty="0" smtClean="0">
                <a:solidFill>
                  <a:prstClr val="black"/>
                </a:solidFill>
              </a:rPr>
              <a:t>عدم الاستفادة من أي إعانة لانشاء نشاط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2600" dirty="0" smtClean="0"/>
              <a:t>القدرة على دفع مساهمة شخصية تقدر بـ 1% من الكلفة الإجمالية للنشاط ، في ظل اقتناء المعدات والمواد</a:t>
            </a:r>
          </a:p>
          <a:p>
            <a:pPr marL="109728" algn="r" rtl="1"/>
            <a:r>
              <a:rPr lang="ar-DZ" sz="2600" b="1" u="sng" dirty="0" smtClean="0">
                <a:solidFill>
                  <a:prstClr val="black"/>
                </a:solidFill>
              </a:rPr>
              <a:t>خصائص أهلية المشرع :</a:t>
            </a:r>
          </a:p>
          <a:p>
            <a:pPr algn="r" rtl="1">
              <a:buFont typeface="Wingdings" pitchFamily="2" charset="2"/>
              <a:buChar char="§"/>
            </a:pPr>
            <a:r>
              <a:rPr lang="ar-DZ" sz="2600" dirty="0" smtClean="0">
                <a:solidFill>
                  <a:prstClr val="black"/>
                </a:solidFill>
              </a:rPr>
              <a:t>نشاط لانتاج السلع و / أو الخدمات و</a:t>
            </a:r>
            <a:r>
              <a:rPr lang="ar-DZ" dirty="0" smtClean="0"/>
              <a:t>الأنشطة التجارية الصغيرة</a:t>
            </a:r>
            <a:endParaRPr lang="ar-DZ" sz="2600" dirty="0" smtClean="0"/>
          </a:p>
          <a:p>
            <a:pPr algn="r" rtl="1">
              <a:buFont typeface="Wingdings" pitchFamily="2" charset="2"/>
              <a:buChar char="§"/>
            </a:pPr>
            <a:endParaRPr lang="ar-DZ" sz="2600" dirty="0" smtClean="0"/>
          </a:p>
          <a:p>
            <a:pPr algn="r" rtl="1">
              <a:buFont typeface="Wingdings" pitchFamily="2" charset="2"/>
              <a:buChar char="§"/>
            </a:pPr>
            <a:endParaRPr lang="ar-DZ" sz="2600" dirty="0" smtClean="0"/>
          </a:p>
          <a:p>
            <a:pPr algn="r" rtl="1">
              <a:buClr>
                <a:srgbClr val="2DA2BF"/>
              </a:buClr>
              <a:buFont typeface="Wingdings" pitchFamily="2" charset="2"/>
              <a:buChar char="§"/>
            </a:pPr>
            <a:endParaRPr lang="ar-DZ" sz="2800" b="1" u="sng" dirty="0" smtClean="0"/>
          </a:p>
          <a:p>
            <a:pPr marL="109728" algn="r" rtl="1"/>
            <a:endParaRPr lang="ar-DZ" sz="2800" b="1" u="sng" dirty="0" smtClean="0"/>
          </a:p>
          <a:p>
            <a:pPr marL="109728" algn="r" rtl="1"/>
            <a:endParaRPr lang="ar-DZ" sz="2800" b="1" u="sng" dirty="0" smtClean="0"/>
          </a:p>
          <a:p>
            <a:pPr marL="109728" algn="r" rtl="1"/>
            <a:endParaRPr lang="fr-FR" sz="2800" b="1" u="sng" dirty="0"/>
          </a:p>
        </p:txBody>
      </p:sp>
      <p:graphicFrame>
        <p:nvGraphicFramePr>
          <p:cNvPr id="7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1412023"/>
              </p:ext>
            </p:extLst>
          </p:nvPr>
        </p:nvGraphicFramePr>
        <p:xfrm>
          <a:off x="-545123" y="1751805"/>
          <a:ext cx="7158038" cy="414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re 1"/>
          <p:cNvSpPr txBox="1">
            <a:spLocks/>
          </p:cNvSpPr>
          <p:nvPr/>
        </p:nvSpPr>
        <p:spPr>
          <a:xfrm>
            <a:off x="-545123" y="937845"/>
            <a:ext cx="8987118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5400" b="1" smtClean="0"/>
              <a:t>تمويل ثلاثي 1000.000 </a:t>
            </a:r>
            <a:r>
              <a:rPr lang="en-US" sz="5400" b="1" smtClean="0"/>
              <a:t/>
            </a:r>
            <a:br>
              <a:rPr lang="en-US" sz="5400" b="1" smtClean="0"/>
            </a:b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3765911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22793"/>
            <a:ext cx="597666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235908" y="554636"/>
            <a:ext cx="5956092" cy="6190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r" rtl="1">
              <a:buNone/>
            </a:pPr>
            <a:r>
              <a:rPr lang="ar-DZ" sz="2400" dirty="0">
                <a:solidFill>
                  <a:srgbClr val="FFFF00"/>
                </a:solidFill>
              </a:rPr>
              <a:t>الامتيازات الجبائية: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2400" dirty="0">
                <a:solidFill>
                  <a:srgbClr val="FFFF00"/>
                </a:solidFill>
              </a:rPr>
              <a:t>إعفاء كلي من الضريبة على الدخل الإجمالي و الضريبة على أرباح الشركات لمدة ثلاث (3) سنوات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2400" dirty="0">
                <a:solidFill>
                  <a:srgbClr val="FFFF00"/>
                </a:solidFill>
              </a:rPr>
              <a:t>إعفاء من رسم العقاري على البنايات المستعملة في الأنشطة التي تمارس لمدة ثلاث (3) سنوات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2400" dirty="0">
                <a:solidFill>
                  <a:srgbClr val="FFFF00"/>
                </a:solidFill>
              </a:rPr>
              <a:t>تعفى من رسم نقل الملكية، الاقتناءات العقارية التي يقوم بها المقاولون قصد إنشاء أنشطة صناعية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2400" dirty="0">
                <a:solidFill>
                  <a:srgbClr val="FFFF00"/>
                </a:solidFill>
              </a:rPr>
              <a:t>إعفاء من جميع حقوق التسجيل، العقود المتضمنة تأسيس الشركات التي تم إنشاؤها من قبل المقاولون</a:t>
            </a:r>
          </a:p>
          <a:p>
            <a:pPr algn="r" rtl="1">
              <a:buFont typeface="Wingdings" pitchFamily="2" charset="2"/>
              <a:buChar char="Ø"/>
            </a:pPr>
            <a:r>
              <a:rPr lang="ar-DZ" sz="2400" dirty="0">
                <a:solidFill>
                  <a:srgbClr val="FFFF00"/>
                </a:solidFill>
              </a:rPr>
              <a:t>يمكن الاستفادة من الإعفاء الضريبي على القيمة المضافة، مقتنيات مواد التجهيز و الخدمات التي تدخل مباشرة في إنجاز الاستثمار الخاص بالإنشاء</a:t>
            </a:r>
          </a:p>
          <a:p>
            <a:pPr algn="ctr"/>
            <a:endParaRPr lang="fr-F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94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dirty="0">
                <a:solidFill>
                  <a:srgbClr val="FFFF00"/>
                </a:solidFill>
              </a:rPr>
              <a:t>الامتيازات الجبائية:</a:t>
            </a:r>
            <a:br>
              <a:rPr lang="ar-DZ" dirty="0">
                <a:solidFill>
                  <a:srgbClr val="FFFF00"/>
                </a:solidFill>
              </a:rPr>
            </a:br>
            <a:r>
              <a:rPr lang="ar-DZ" dirty="0" smtClean="0">
                <a:solidFill>
                  <a:srgbClr val="FFFF00"/>
                </a:solidFill>
              </a:rPr>
              <a:t>تابع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ar-DZ" dirty="0"/>
              <a:t>تخفيض من الضريبة على الدخل الاجمالي أو الضريبة على أرباح الشركات، وكذا من الرسم على النشاط المهني المستحق عند نهاية فترة الإعفاءات، و ذلك خلال الثلاث سنوات الأولى من الاخضاع الضريبي، و يكون هذا التخفيض كالتالي:</a:t>
            </a:r>
          </a:p>
          <a:p>
            <a:pPr marL="109728" indent="0" algn="r" rtl="1">
              <a:buNone/>
            </a:pPr>
            <a:r>
              <a:rPr lang="ar-DZ" dirty="0"/>
              <a:t> -السنة الأولى من الاخضاع الضريبي: تخفيض بنسبة 70٪</a:t>
            </a:r>
          </a:p>
          <a:p>
            <a:pPr marL="109728" indent="0" algn="r" rtl="1">
              <a:buNone/>
            </a:pPr>
            <a:r>
              <a:rPr lang="ar-DZ" dirty="0"/>
              <a:t> -السنة الثانية من الاخضاع الضريبي: تخفيض بنسبة 50٪</a:t>
            </a:r>
          </a:p>
          <a:p>
            <a:pPr marL="109728" indent="0" algn="r" rtl="1">
              <a:buNone/>
            </a:pPr>
            <a:r>
              <a:rPr lang="ar-DZ" dirty="0"/>
              <a:t> - السنة الثالثة من الاخضاع الضريبي: تخفيض بنسبة 25٪</a:t>
            </a:r>
          </a:p>
          <a:p>
            <a:pPr marL="109728" indent="0" algn="r" rtl="1">
              <a:buNone/>
            </a:pPr>
            <a:r>
              <a:rPr lang="ar-DZ" dirty="0"/>
              <a:t> تحدد الرسوم الجمركية المتعلقة بالتجهيزات المستوردة التي  تدخل مباشرة في تحقيق الاستثمار بتطبيق نسبة 5٪</a:t>
            </a:r>
          </a:p>
          <a:p>
            <a:endParaRPr lang="fr-F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68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07818"/>
            <a:ext cx="10557164" cy="854075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dirty="0" smtClean="0"/>
              <a:t>توزيع القروض حسب القطاع النشاط منذ انشاء الوكالة الى 2020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526473" y="1963738"/>
          <a:ext cx="7414347" cy="3647352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71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1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1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النسبة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عدد القروض الممنوحة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قطاع الأنشطة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fr-FR" dirty="0" smtClean="0"/>
                        <a:t>%</a:t>
                      </a:r>
                      <a:r>
                        <a:rPr lang="ar-DZ" dirty="0" smtClean="0"/>
                        <a:t>14.22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110.813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الزراعة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fr-FR" dirty="0" smtClean="0"/>
                        <a:t>%</a:t>
                      </a:r>
                      <a:r>
                        <a:rPr lang="ar-DZ" dirty="0" smtClean="0"/>
                        <a:t>38.42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299.421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الصناعات الصغيرة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8.52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66.398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البناء و</a:t>
                      </a:r>
                      <a:r>
                        <a:rPr lang="ar-DZ" baseline="0" dirty="0" smtClean="0"/>
                        <a:t> الأشغال العمومية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20.96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163.269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الخدمات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1.39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135.470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الصناعة التقليدية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0.38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2.933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التجارة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919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0.09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731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الصيد البحري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694191"/>
          </a:xfrm>
        </p:spPr>
        <p:txBody>
          <a:bodyPr>
            <a:normAutofit fontScale="90000"/>
          </a:bodyPr>
          <a:lstStyle/>
          <a:p>
            <a:pPr algn="r"/>
            <a:r>
              <a:rPr lang="ar-DZ" b="0" dirty="0">
                <a:solidFill>
                  <a:srgbClr val="094D88"/>
                </a:solidFill>
                <a:effectLst/>
                <a:latin typeface="Acme"/>
              </a:rPr>
              <a:t>القروض الممنوحة</a:t>
            </a:r>
            <a:endParaRPr lang="ar-DZ" b="0" i="0" dirty="0">
              <a:solidFill>
                <a:srgbClr val="094D88"/>
              </a:solidFill>
              <a:effectLst/>
              <a:latin typeface="Acme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8932"/>
            <a:ext cx="12192000" cy="5909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4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858" y="1055076"/>
            <a:ext cx="2819399" cy="79761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ar-DZ" sz="5400" dirty="0" smtClean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نشأة الوكالة</a:t>
            </a:r>
            <a:endParaRPr lang="ar-DZ" sz="5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1090" y="2565729"/>
            <a:ext cx="9100458" cy="3811135"/>
          </a:xfrm>
        </p:spPr>
        <p:txBody>
          <a:bodyPr>
            <a:normAutofit/>
          </a:bodyPr>
          <a:lstStyle/>
          <a:p>
            <a:pPr marL="0" lvl="0" indent="363538" algn="just" rtl="1">
              <a:buNone/>
            </a:pPr>
            <a:r>
              <a:rPr lang="fr-FR" sz="3200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     </a:t>
            </a:r>
            <a:r>
              <a:rPr lang="ar-DZ" sz="3200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نشأت عن  التوصيات المقدمة خلال الملتقى الدولي المنعقد في 2002ديسمبر حول موضوع " </a:t>
            </a:r>
            <a:r>
              <a:rPr lang="ar-DZ" sz="3200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تجرية</a:t>
            </a:r>
            <a:r>
              <a:rPr lang="ar-DZ" sz="3200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القرض المصغر في الجزائر " والذي ضم عددا كبيرا من الخبراء في مجال التمويل المصغر تم  انشاء الوكالة الوطنية لتسيير القرض المصغر بموجب المرسوم التنفيذي رقم 04 - 14 المؤرخ في  22 </a:t>
            </a:r>
            <a:r>
              <a:rPr lang="ar-DZ" sz="3200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جانفي</a:t>
            </a:r>
            <a:r>
              <a:rPr lang="ar-DZ" sz="3200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2004 , المعدل.</a:t>
            </a:r>
          </a:p>
          <a:p>
            <a:pPr marL="0" indent="363538" algn="r" rtl="1">
              <a:buNone/>
            </a:pPr>
            <a:endParaRPr lang="en-US" noProof="1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 smtClean="0"/>
              <a:t>تعريف الوكالة</a:t>
            </a:r>
            <a:endParaRPr lang="fr-FR" b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 smtClean="0"/>
              <a:t>Dae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ZoneTexte 8"/>
          <p:cNvSpPr txBox="1"/>
          <p:nvPr/>
        </p:nvSpPr>
        <p:spPr>
          <a:xfrm>
            <a:off x="391886" y="2220686"/>
            <a:ext cx="8040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DZ" sz="3200" b="1" dirty="0" smtClean="0"/>
              <a:t>	 مؤسسة عمومية وطنية  مكلفة بتوزيع وتسيير القروض     المصغرة الموجهة للمشروعات الصغيرة والمتوسطة  للمواطنين من ذوي الشهادة البطالين، قصد إدماجهم في عالم الشغل والمساهمة في تحقيق التنمية الاقتصادية.</a:t>
            </a:r>
            <a:endParaRPr lang="fr-FR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Espace réservé du contenu 6" descr="organigramme_ar_2016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91772" y="972458"/>
            <a:ext cx="10189028" cy="5660572"/>
          </a:xfrm>
        </p:spPr>
      </p:pic>
      <p:sp>
        <p:nvSpPr>
          <p:cNvPr id="8" name="ZoneTexte 7"/>
          <p:cNvSpPr txBox="1"/>
          <p:nvPr/>
        </p:nvSpPr>
        <p:spPr>
          <a:xfrm>
            <a:off x="4308763" y="0"/>
            <a:ext cx="3599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5400" dirty="0" smtClean="0">
                <a:latin typeface="Arial" pitchFamily="34" charset="0"/>
                <a:cs typeface="Arial" pitchFamily="34" charset="0"/>
              </a:rPr>
              <a:t>الهيكل التنظيمي</a:t>
            </a:r>
            <a:endParaRPr lang="fr-FR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57" y="321582"/>
            <a:ext cx="5141686" cy="854075"/>
          </a:xfrm>
        </p:spPr>
        <p:txBody>
          <a:bodyPr>
            <a:no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</a:pPr>
            <a:r>
              <a:rPr lang="ar-DZ" sz="5400" dirty="0" smtClean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تنظيم الوكالة</a:t>
            </a:r>
            <a:endParaRPr lang="ar-DZ" sz="54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Diagramme 4"/>
          <p:cNvGraphicFramePr/>
          <p:nvPr/>
        </p:nvGraphicFramePr>
        <p:xfrm>
          <a:off x="1200726" y="1800321"/>
          <a:ext cx="6230587" cy="3889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57" y="321582"/>
            <a:ext cx="5141686" cy="854075"/>
          </a:xfrm>
        </p:spPr>
        <p:txBody>
          <a:bodyPr>
            <a:noAutofit/>
          </a:bodyPr>
          <a:lstStyle/>
          <a:p>
            <a:r>
              <a:rPr lang="ar-DZ" sz="5400" dirty="0" smtClean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الأهداف العامة للوكالة</a:t>
            </a:r>
            <a:endParaRPr lang="en-US" sz="5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57" y="1781991"/>
            <a:ext cx="7158318" cy="3268981"/>
          </a:xfrm>
        </p:spPr>
        <p:txBody>
          <a:bodyPr>
            <a:normAutofit/>
          </a:bodyPr>
          <a:lstStyle/>
          <a:p>
            <a:pPr marL="0" marR="0" lvl="0" indent="0" algn="justLow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محاربة البطالة و الهشاشة</a:t>
            </a:r>
            <a:r>
              <a:rPr lang="fr-FR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  <a:r>
              <a:rPr lang="ar-DZ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: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في المناطق الحضرية و الريفية عن طريق تشجيع العمل الذاتي و المنزلي اضافة الي الصناعات التقليدية و الحرف.</a:t>
            </a:r>
            <a:endParaRPr lang="ar-DZ" dirty="0" smtClean="0">
              <a:latin typeface="Simplified Arabic" pitchFamily="18" charset="-78"/>
              <a:cs typeface="Simplified Arabic" pitchFamily="18" charset="-78"/>
            </a:endParaRPr>
          </a:p>
          <a:p>
            <a:pPr marL="0" marR="0" lvl="0" indent="0" algn="justLow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استقرار السكان الأرياف</a:t>
            </a:r>
            <a:r>
              <a:rPr lang="fr-FR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  <a:r>
              <a:rPr lang="ar-DZ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: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في مناطقهم الأصلية بعد خلق نشاطات اقتصادية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ثقافية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، منتجة للسلع والخدمات المدرة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للمداخيل.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  <a:endParaRPr lang="ar-DZ" dirty="0" smtClean="0">
              <a:latin typeface="Simplified Arabic" pitchFamily="18" charset="-78"/>
              <a:cs typeface="Simplified Arabic" pitchFamily="18" charset="-78"/>
            </a:endParaRPr>
          </a:p>
          <a:p>
            <a:pPr marL="0" marR="0" lvl="0" indent="0" algn="justLow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تنمية روح المقاولة</a:t>
            </a:r>
            <a:r>
              <a:rPr lang="fr-FR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  <a:r>
              <a:rPr lang="ar-DZ" b="1" dirty="0" smtClean="0"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: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التي تساعد الأفراد في اندماجهم الاجتماعي</a:t>
            </a:r>
            <a:r>
              <a:rPr lang="fr-FR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57" y="321582"/>
            <a:ext cx="5141686" cy="854075"/>
          </a:xfrm>
        </p:spPr>
        <p:txBody>
          <a:bodyPr>
            <a:noAutofit/>
          </a:bodyPr>
          <a:lstStyle/>
          <a:p>
            <a:pPr marL="0" marR="0" lvl="0" indent="0" rtl="1">
              <a:spcBef>
                <a:spcPts val="0"/>
              </a:spcBef>
              <a:spcAft>
                <a:spcPts val="0"/>
              </a:spcAft>
            </a:pPr>
            <a:r>
              <a:rPr lang="ar-DZ" sz="5400" dirty="0" smtClean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المهام الأساسية للوكالة</a:t>
            </a:r>
            <a:endParaRPr lang="ar-DZ" sz="54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71" y="1781991"/>
            <a:ext cx="7372404" cy="3675380"/>
          </a:xfrm>
        </p:spPr>
        <p:txBody>
          <a:bodyPr>
            <a:norm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</a:pP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تسير القرض المصغر وفق التشريح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و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القانون</a:t>
            </a:r>
          </a:p>
          <a:p>
            <a:pPr marL="0" marR="0" lvl="0" indent="0" algn="r" rtl="1">
              <a:spcBef>
                <a:spcPts val="0"/>
              </a:spcBef>
              <a:spcAft>
                <a:spcPts val="0"/>
              </a:spcAft>
            </a:pP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دعم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، نصح و مرافقة المستفيدين من القرض المصغر في إطار إنجاز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أنشطتهم ؛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</a:p>
          <a:p>
            <a:pPr marL="0" marR="0" lvl="0" indent="0" algn="r" rtl="1">
              <a:spcBef>
                <a:spcPts val="0"/>
              </a:spcBef>
              <a:spcAft>
                <a:spcPts val="0"/>
              </a:spcAft>
            </a:pP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وإبلاغ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المستفيدين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، ذوي المشاريع المؤهلة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للجهاز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، بمختلف المساعدات التي يحظون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بها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؛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</a:t>
            </a:r>
          </a:p>
          <a:p>
            <a:pPr marL="0" marR="0" lvl="0" indent="0" algn="r" rtl="1">
              <a:spcBef>
                <a:spcPts val="0"/>
              </a:spcBef>
              <a:spcAft>
                <a:spcPts val="0"/>
              </a:spcAft>
            </a:pP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وضمان متابعة الأنشطة التي ينجزها المستفيدون مع الحرص على احترام بنود دفاتر الشروط التي تربطهم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بالوكالة؛</a:t>
            </a:r>
            <a:endParaRPr lang="ar-DZ" dirty="0" smtClean="0">
              <a:latin typeface="Simplified Arabic" pitchFamily="18" charset="-78"/>
              <a:cs typeface="Simplified Arabic" pitchFamily="18" charset="-78"/>
            </a:endParaRPr>
          </a:p>
          <a:p>
            <a:pPr marL="0" marR="0" lvl="0" indent="0" algn="r" rtl="1">
              <a:spcBef>
                <a:spcPts val="0"/>
              </a:spcBef>
              <a:spcAft>
                <a:spcPts val="0"/>
              </a:spcAft>
            </a:pP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 مساعدة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المستفيدين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، عند </a:t>
            </a:r>
            <a:r>
              <a:rPr lang="ar-DZ" dirty="0" err="1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الحاجة </a:t>
            </a:r>
            <a:r>
              <a:rPr lang="ar-DZ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، لدى المؤسسات والهيئات المعنية بتنفيذ مشاريعهم</a:t>
            </a:r>
            <a:r>
              <a:rPr lang="fr-FR" dirty="0" smtClean="0">
                <a:solidFill>
                  <a:schemeClr val="dk1"/>
                </a:solidFill>
                <a:latin typeface="Simplified Arabic" pitchFamily="18" charset="-78"/>
                <a:ea typeface="Constantia"/>
                <a:cs typeface="Simplified Arabic" pitchFamily="18" charset="-78"/>
                <a:sym typeface="Constantia"/>
              </a:rPr>
              <a:t>.</a:t>
            </a:r>
            <a:endParaRPr lang="ar-DZ" dirty="0" smtClean="0">
              <a:solidFill>
                <a:schemeClr val="dk1"/>
              </a:solidFill>
              <a:latin typeface="Simplified Arabic" pitchFamily="18" charset="-78"/>
              <a:ea typeface="Constantia"/>
              <a:cs typeface="Simplified Arabic" pitchFamily="18" charset="-78"/>
              <a:sym typeface="Constanti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0" descr="pexels-pixabay-269077.jp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0749" b="20749"/>
          <a:stretch>
            <a:fillRect/>
          </a:stretch>
        </p:blipFill>
        <p:spPr/>
      </p:pic>
      <p:sp>
        <p:nvSpPr>
          <p:cNvPr id="16" name="Shape">
            <a:extLst>
              <a:ext uri="{FF2B5EF4-FFF2-40B4-BE49-F238E27FC236}">
                <a16:creationId xmlns:a16="http://schemas.microsoft.com/office/drawing/2014/main" id="{5C4C83D4-FE4D-43F9-88BD-5DEAFA2A4C04}"/>
              </a:ext>
            </a:extLst>
          </p:cNvPr>
          <p:cNvSpPr/>
          <p:nvPr/>
        </p:nvSpPr>
        <p:spPr>
          <a:xfrm>
            <a:off x="7531100" y="473522"/>
            <a:ext cx="4654558" cy="892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01" y="14656"/>
                </a:moveTo>
                <a:lnTo>
                  <a:pt x="0" y="21600"/>
                </a:lnTo>
                <a:lnTo>
                  <a:pt x="3813" y="21600"/>
                </a:lnTo>
                <a:lnTo>
                  <a:pt x="3819" y="21539"/>
                </a:lnTo>
                <a:cubicBezTo>
                  <a:pt x="3996" y="19449"/>
                  <a:pt x="4397" y="18128"/>
                  <a:pt x="4833" y="18128"/>
                </a:cubicBezTo>
                <a:lnTo>
                  <a:pt x="21600" y="18128"/>
                </a:lnTo>
                <a:lnTo>
                  <a:pt x="21600" y="0"/>
                </a:lnTo>
                <a:lnTo>
                  <a:pt x="4939" y="0"/>
                </a:lnTo>
                <a:cubicBezTo>
                  <a:pt x="3065" y="0"/>
                  <a:pt x="1367" y="5746"/>
                  <a:pt x="601" y="1465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143" y="2133600"/>
            <a:ext cx="4238172" cy="4194629"/>
          </a:xfrm>
        </p:spPr>
        <p:txBody>
          <a:bodyPr>
            <a:noAutofit/>
          </a:bodyPr>
          <a:lstStyle/>
          <a:p>
            <a:pPr marL="0" marR="0" lvl="0" indent="0" algn="justLow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ar-DZ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تملك الوكالة هيئة تحت اسم</a:t>
            </a:r>
            <a:r>
              <a:rPr lang="fr-FR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fr-FR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ar-DZ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 صندوق الضمان المشترك للقروض المصغرة " الذي يقوم بضمان القروض التي تمنحها البنوك و المؤسسات المالية المنخرطة فيه لفائدة المقاولين الذين </a:t>
            </a:r>
            <a:r>
              <a:rPr lang="ar-DZ" sz="28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تلقو</a:t>
            </a:r>
            <a:r>
              <a:rPr lang="ar-DZ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إشعارات بإعانات الوكالة الوطنية لتسيير القروض المصغرة .</a:t>
            </a:r>
            <a:endParaRPr lang="ar-DZ"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841AF8CD-9BB3-46EA-BF36-06A6C5D2C1F8}"/>
              </a:ext>
            </a:extLst>
          </p:cNvPr>
          <p:cNvSpPr/>
          <p:nvPr/>
        </p:nvSpPr>
        <p:spPr>
          <a:xfrm>
            <a:off x="1" y="5444302"/>
            <a:ext cx="5548635" cy="892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46" y="3472"/>
                </a:moveTo>
                <a:lnTo>
                  <a:pt x="0" y="3472"/>
                </a:lnTo>
                <a:lnTo>
                  <a:pt x="0" y="21600"/>
                </a:lnTo>
                <a:lnTo>
                  <a:pt x="17452" y="21600"/>
                </a:lnTo>
                <a:cubicBezTo>
                  <a:pt x="19024" y="21600"/>
                  <a:pt x="20448" y="15854"/>
                  <a:pt x="21096" y="6944"/>
                </a:cubicBezTo>
                <a:lnTo>
                  <a:pt x="21600" y="0"/>
                </a:lnTo>
                <a:lnTo>
                  <a:pt x="18401" y="0"/>
                </a:lnTo>
                <a:lnTo>
                  <a:pt x="18396" y="61"/>
                </a:lnTo>
                <a:cubicBezTo>
                  <a:pt x="18248" y="2151"/>
                  <a:pt x="17912" y="3472"/>
                  <a:pt x="17546" y="3472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D5B2A1F-D95F-430D-94C8-2963D1E5317D}"/>
              </a:ext>
            </a:extLst>
          </p:cNvPr>
          <p:cNvSpPr/>
          <p:nvPr/>
        </p:nvSpPr>
        <p:spPr>
          <a:xfrm>
            <a:off x="0" y="4701426"/>
            <a:ext cx="5867400" cy="749227"/>
          </a:xfrm>
          <a:custGeom>
            <a:avLst/>
            <a:gdLst>
              <a:gd name="connsiteX0" fmla="*/ 0 w 289560"/>
              <a:gd name="connsiteY0" fmla="*/ 0 h 749227"/>
              <a:gd name="connsiteX1" fmla="*/ 289560 w 289560"/>
              <a:gd name="connsiteY1" fmla="*/ 0 h 749227"/>
              <a:gd name="connsiteX2" fmla="*/ 289560 w 289560"/>
              <a:gd name="connsiteY2" fmla="*/ 749227 h 749227"/>
              <a:gd name="connsiteX3" fmla="*/ 0 w 289560"/>
              <a:gd name="connsiteY3" fmla="*/ 749227 h 74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60" h="749227">
                <a:moveTo>
                  <a:pt x="0" y="0"/>
                </a:moveTo>
                <a:lnTo>
                  <a:pt x="289560" y="0"/>
                </a:lnTo>
                <a:lnTo>
                  <a:pt x="289560" y="749227"/>
                </a:lnTo>
                <a:lnTo>
                  <a:pt x="0" y="749227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EBB90B3-E0B2-4FF4-BA13-02AB0A898180}"/>
              </a:ext>
            </a:extLst>
          </p:cNvPr>
          <p:cNvSpPr/>
          <p:nvPr/>
        </p:nvSpPr>
        <p:spPr>
          <a:xfrm>
            <a:off x="5054601" y="1362521"/>
            <a:ext cx="7137399" cy="3338831"/>
          </a:xfrm>
          <a:custGeom>
            <a:avLst/>
            <a:gdLst>
              <a:gd name="connsiteX0" fmla="*/ 2162701 w 7137399"/>
              <a:gd name="connsiteY0" fmla="*/ 0 h 3338831"/>
              <a:gd name="connsiteX1" fmla="*/ 2475290 w 7137399"/>
              <a:gd name="connsiteY1" fmla="*/ 0 h 3338831"/>
              <a:gd name="connsiteX2" fmla="*/ 3296865 w 7137399"/>
              <a:gd name="connsiteY2" fmla="*/ 0 h 3338831"/>
              <a:gd name="connsiteX3" fmla="*/ 4276394 w 7137399"/>
              <a:gd name="connsiteY3" fmla="*/ 0 h 3338831"/>
              <a:gd name="connsiteX4" fmla="*/ 7129785 w 7137399"/>
              <a:gd name="connsiteY4" fmla="*/ 0 h 3338831"/>
              <a:gd name="connsiteX5" fmla="*/ 7137399 w 7137399"/>
              <a:gd name="connsiteY5" fmla="*/ 0 h 3338831"/>
              <a:gd name="connsiteX6" fmla="*/ 7137399 w 7137399"/>
              <a:gd name="connsiteY6" fmla="*/ 749228 h 3338831"/>
              <a:gd name="connsiteX7" fmla="*/ 4276394 w 7137399"/>
              <a:gd name="connsiteY7" fmla="*/ 749228 h 3338831"/>
              <a:gd name="connsiteX8" fmla="*/ 4276394 w 7137399"/>
              <a:gd name="connsiteY8" fmla="*/ 749228 h 3338831"/>
              <a:gd name="connsiteX9" fmla="*/ 2960511 w 7137399"/>
              <a:gd name="connsiteY9" fmla="*/ 749228 h 3338831"/>
              <a:gd name="connsiteX10" fmla="*/ 2138605 w 7137399"/>
              <a:gd name="connsiteY10" fmla="*/ 749228 h 3338831"/>
              <a:gd name="connsiteX11" fmla="*/ 1920091 w 7137399"/>
              <a:gd name="connsiteY11" fmla="*/ 890201 h 3338831"/>
              <a:gd name="connsiteX12" fmla="*/ 821575 w 7137399"/>
              <a:gd name="connsiteY12" fmla="*/ 3338831 h 3338831"/>
              <a:gd name="connsiteX13" fmla="*/ 0 w 7137399"/>
              <a:gd name="connsiteY13" fmla="*/ 3338831 h 3338831"/>
              <a:gd name="connsiteX14" fmla="*/ 1161891 w 7137399"/>
              <a:gd name="connsiteY14" fmla="*/ 749228 h 3338831"/>
              <a:gd name="connsiteX15" fmla="*/ 1226917 w 7137399"/>
              <a:gd name="connsiteY15" fmla="*/ 605782 h 3338831"/>
              <a:gd name="connsiteX16" fmla="*/ 2162701 w 7137399"/>
              <a:gd name="connsiteY16" fmla="*/ 0 h 333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37399" h="3338831">
                <a:moveTo>
                  <a:pt x="2162701" y="0"/>
                </a:moveTo>
                <a:lnTo>
                  <a:pt x="2475290" y="0"/>
                </a:lnTo>
                <a:lnTo>
                  <a:pt x="3296865" y="0"/>
                </a:lnTo>
                <a:lnTo>
                  <a:pt x="4276394" y="0"/>
                </a:lnTo>
                <a:lnTo>
                  <a:pt x="7129785" y="0"/>
                </a:lnTo>
                <a:lnTo>
                  <a:pt x="7137399" y="0"/>
                </a:lnTo>
                <a:lnTo>
                  <a:pt x="7137399" y="749228"/>
                </a:lnTo>
                <a:lnTo>
                  <a:pt x="4276394" y="749228"/>
                </a:lnTo>
                <a:lnTo>
                  <a:pt x="4276394" y="749228"/>
                </a:lnTo>
                <a:lnTo>
                  <a:pt x="2960511" y="749228"/>
                </a:lnTo>
                <a:lnTo>
                  <a:pt x="2138605" y="749228"/>
                </a:lnTo>
                <a:cubicBezTo>
                  <a:pt x="2044862" y="749228"/>
                  <a:pt x="1958380" y="803947"/>
                  <a:pt x="1920091" y="890201"/>
                </a:cubicBezTo>
                <a:lnTo>
                  <a:pt x="821575" y="3338831"/>
                </a:lnTo>
                <a:lnTo>
                  <a:pt x="0" y="3338831"/>
                </a:lnTo>
                <a:lnTo>
                  <a:pt x="1161891" y="749228"/>
                </a:lnTo>
                <a:lnTo>
                  <a:pt x="1226917" y="605782"/>
                </a:lnTo>
                <a:cubicBezTo>
                  <a:pt x="1393279" y="237428"/>
                  <a:pt x="1759010" y="0"/>
                  <a:pt x="2162701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C2740B-BC4D-4991-8B1B-70A036A19041}"/>
              </a:ext>
            </a:extLst>
          </p:cNvPr>
          <p:cNvSpPr/>
          <p:nvPr/>
        </p:nvSpPr>
        <p:spPr>
          <a:xfrm>
            <a:off x="5318760" y="2111821"/>
            <a:ext cx="2705112" cy="3338831"/>
          </a:xfrm>
          <a:custGeom>
            <a:avLst/>
            <a:gdLst>
              <a:gd name="connsiteX0" fmla="*/ 1883408 w 2705112"/>
              <a:gd name="connsiteY0" fmla="*/ 0 h 3338831"/>
              <a:gd name="connsiteX1" fmla="*/ 2705112 w 2705112"/>
              <a:gd name="connsiteY1" fmla="*/ 0 h 3338831"/>
              <a:gd name="connsiteX2" fmla="*/ 1478128 w 2705112"/>
              <a:gd name="connsiteY2" fmla="*/ 2733050 h 3338831"/>
              <a:gd name="connsiteX3" fmla="*/ 542382 w 2705112"/>
              <a:gd name="connsiteY3" fmla="*/ 3338831 h 3338831"/>
              <a:gd name="connsiteX4" fmla="*/ 229971 w 2705112"/>
              <a:gd name="connsiteY4" fmla="*/ 3338831 h 3338831"/>
              <a:gd name="connsiteX5" fmla="*/ 0 w 2705112"/>
              <a:gd name="connsiteY5" fmla="*/ 3338831 h 3338831"/>
              <a:gd name="connsiteX6" fmla="*/ 0 w 2705112"/>
              <a:gd name="connsiteY6" fmla="*/ 2589604 h 3338831"/>
              <a:gd name="connsiteX7" fmla="*/ 566527 w 2705112"/>
              <a:gd name="connsiteY7" fmla="*/ 2589604 h 3338831"/>
              <a:gd name="connsiteX8" fmla="*/ 784955 w 2705112"/>
              <a:gd name="connsiteY8" fmla="*/ 2448631 h 333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5112" h="3338831">
                <a:moveTo>
                  <a:pt x="1883408" y="0"/>
                </a:moveTo>
                <a:lnTo>
                  <a:pt x="2705112" y="0"/>
                </a:lnTo>
                <a:lnTo>
                  <a:pt x="1478128" y="2733050"/>
                </a:lnTo>
                <a:cubicBezTo>
                  <a:pt x="1312079" y="3101403"/>
                  <a:pt x="946175" y="3338831"/>
                  <a:pt x="542382" y="3338831"/>
                </a:cubicBezTo>
                <a:lnTo>
                  <a:pt x="229971" y="3338831"/>
                </a:lnTo>
                <a:lnTo>
                  <a:pt x="0" y="3338831"/>
                </a:lnTo>
                <a:lnTo>
                  <a:pt x="0" y="2589604"/>
                </a:lnTo>
                <a:lnTo>
                  <a:pt x="566527" y="2589604"/>
                </a:lnTo>
                <a:cubicBezTo>
                  <a:pt x="660511" y="2589604"/>
                  <a:pt x="746693" y="2534884"/>
                  <a:pt x="784955" y="244863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30291" y="1318551"/>
            <a:ext cx="6483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4800" dirty="0" smtClean="0">
                <a:solidFill>
                  <a:schemeClr val="bg1"/>
                </a:solidFill>
                <a:latin typeface="Arial"/>
                <a:ea typeface="Arial"/>
                <a:sym typeface="Arial"/>
              </a:rPr>
              <a:t>صندوق الضمان المشترك </a:t>
            </a:r>
            <a:endParaRPr lang="fr-FR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761996" y="719666"/>
          <a:ext cx="11042076" cy="573655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40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0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0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03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03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2550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u="none" strike="noStrike" cap="none" dirty="0"/>
                        <a:t>نسبة الفائدة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سلفة الوكالة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القرض البنكي 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المساهمة الشخصية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صنف المقاول 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قيمة المشروع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-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smtClean="0"/>
                        <a:t>100</a:t>
                      </a:r>
                      <a:r>
                        <a:rPr lang="fr-FR" sz="1800" dirty="0" smtClean="0"/>
                        <a:t>%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-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/>
                        <a:t>0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كل أصناف (شراء المواد الأولية)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لاتتجاوز100000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741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-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smtClean="0"/>
                        <a:t>100</a:t>
                      </a:r>
                      <a:r>
                        <a:rPr lang="fr-FR" sz="1800" dirty="0" smtClean="0"/>
                        <a:t>%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err="1"/>
                        <a:t>-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0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r>
                        <a:rPr lang="ar-DZ" sz="1800"/>
                        <a:t>كل أصناف (شراء المواد الأولية)</a:t>
                      </a:r>
                      <a:endParaRPr sz="180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على مستوى الجنوب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لا تتجاوز 250000دج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16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smtClean="0"/>
                        <a:t>5 </a:t>
                      </a:r>
                      <a:r>
                        <a:rPr lang="ar-DZ" sz="1800" dirty="0"/>
                        <a:t>من النسبة </a:t>
                      </a:r>
                      <a:endParaRPr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/>
                        <a:t>مناطق الجنوب والهضاب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smtClean="0"/>
                        <a:t>29</a:t>
                      </a:r>
                      <a:r>
                        <a:rPr lang="fr-FR" sz="1800" dirty="0" smtClean="0"/>
                        <a:t>%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smtClean="0"/>
                        <a:t>70</a:t>
                      </a:r>
                      <a:r>
                        <a:rPr lang="fr-FR" sz="1800" dirty="0" smtClean="0"/>
                        <a:t>%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1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كل الأصناف</a:t>
                      </a:r>
                      <a:endParaRPr sz="1800"/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/>
                        <a:t>لا تتجاوز</a:t>
                      </a:r>
                      <a:endParaRPr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err="1"/>
                        <a:t>1000000دج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20من نسبة الفائدة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 smtClean="0"/>
                        <a:t>29</a:t>
                      </a:r>
                      <a:r>
                        <a:rPr lang="fr-FR" sz="1800" dirty="0" smtClean="0"/>
                        <a:t>%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70%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/>
                        <a:t>1</a:t>
                      </a:r>
                      <a:endParaRPr sz="1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DZ" sz="1800" dirty="0"/>
                        <a:t>كل الأصناف </a:t>
                      </a:r>
                      <a:endParaRPr sz="1800" dirty="0"/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4819650" y="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400" b="1" dirty="0" smtClean="0"/>
              <a:t>الجدول المختصر </a:t>
            </a:r>
            <a:r>
              <a:rPr lang="ar-DZ" sz="2400" b="1" dirty="0" err="1" smtClean="0"/>
              <a:t>لانماط</a:t>
            </a:r>
            <a:r>
              <a:rPr lang="ar-DZ" sz="2400" b="1" dirty="0" smtClean="0"/>
              <a:t> التمويل </a:t>
            </a:r>
            <a:endParaRPr lang="fr-FR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156_T_PGO_Sigmoid-Abstract-16x9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156_T_PGO_Construction-16x9.pptx" id="{F2CEA75C-041D-4C02-AAA9-D45B28838B93}" vid="{0C298A33-0F38-42A5-9270-5F7FD4A4C9D3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156_T_PGO_Construction-16x9.pptx" id="{F2CEA75C-041D-4C02-AAA9-D45B28838B93}" vid="{DCCEA7A3-B808-4EF0-A034-2DB7C051AB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0156_T_PGO_Sigmoid-Abstract-16x9</Template>
  <TotalTime>281</TotalTime>
  <Words>761</Words>
  <Application>Microsoft Office PowerPoint</Application>
  <PresentationFormat>Widescreen</PresentationFormat>
  <Paragraphs>150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Acme</vt:lpstr>
      <vt:lpstr>ae_Dimnah</vt:lpstr>
      <vt:lpstr>Arial</vt:lpstr>
      <vt:lpstr>Arial</vt:lpstr>
      <vt:lpstr>Calibri</vt:lpstr>
      <vt:lpstr>Calibri Light</vt:lpstr>
      <vt:lpstr>Constantia</vt:lpstr>
      <vt:lpstr>Open Sans</vt:lpstr>
      <vt:lpstr>Simplified Arabic</vt:lpstr>
      <vt:lpstr>Times New Roman</vt:lpstr>
      <vt:lpstr>Wingdings</vt:lpstr>
      <vt:lpstr>0156_T_PGO_Sigmoid-Abstract-16x9</vt:lpstr>
      <vt:lpstr>Designed by PresentationGO</vt:lpstr>
      <vt:lpstr>PowerPoint Presentation</vt:lpstr>
      <vt:lpstr>نشأة الوكالة</vt:lpstr>
      <vt:lpstr>تعريف الوكالة</vt:lpstr>
      <vt:lpstr>PowerPoint Presentation</vt:lpstr>
      <vt:lpstr>تنظيم الوكالة</vt:lpstr>
      <vt:lpstr>الأهداف العامة للوكالة</vt:lpstr>
      <vt:lpstr>المهام الأساسية للوكالة</vt:lpstr>
      <vt:lpstr>تملك الوكالة هيئة تحت اسم " صندوق الضمان المشترك للقروض المصغرة " الذي يقوم بضمان القروض التي تمنحها البنوك و المؤسسات المالية المنخرطة فيه لفائدة المقاولين الذين تلقو إشعارات بإعانات الوكالة الوطنية لتسيير القروض المصغرة .</vt:lpstr>
      <vt:lpstr>PowerPoint Presentation</vt:lpstr>
      <vt:lpstr>PowerPoint Presentation</vt:lpstr>
      <vt:lpstr>PowerPoint Presentation</vt:lpstr>
      <vt:lpstr>PowerPoint Presentation</vt:lpstr>
      <vt:lpstr>الامتيازات الجبائية: تابع</vt:lpstr>
      <vt:lpstr>توزيع القروض حسب القطاع النشاط منذ انشاء الوكالة الى 2020</vt:lpstr>
      <vt:lpstr>القروض الممنوحة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الوكالة الوطنية لتسيير  القرض المصغر</dc:title>
  <dc:creator>User</dc:creator>
  <dc:description>© Copyright PresentationGo.com</dc:description>
  <cp:lastModifiedBy>pc</cp:lastModifiedBy>
  <cp:revision>45</cp:revision>
  <dcterms:created xsi:type="dcterms:W3CDTF">2021-02-13T22:29:45Z</dcterms:created>
  <dcterms:modified xsi:type="dcterms:W3CDTF">2022-01-14T17:33:30Z</dcterms:modified>
  <cp:category>Templates</cp:category>
</cp:coreProperties>
</file>