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5" r:id="rId5"/>
    <p:sldId id="337" r:id="rId6"/>
    <p:sldId id="330" r:id="rId7"/>
    <p:sldId id="341" r:id="rId8"/>
    <p:sldId id="340" r:id="rId9"/>
    <p:sldId id="342" r:id="rId10"/>
    <p:sldId id="343" r:id="rId11"/>
    <p:sldId id="344" r:id="rId12"/>
    <p:sldId id="345" r:id="rId13"/>
    <p:sldId id="316" r:id="rId1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eu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835A2FAA-00D7-4906-94FC-52F75B867E12}" type="datetime1">
              <a:rPr lang="fr-FR" smtClean="0"/>
              <a:t>20/04/2024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17369B77-94AB-0344-9EBF-9DB9EE8D3A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E80C4560-5FBB-485D-BE83-008463A93D3F}" type="datetime1">
              <a:rPr lang="fr-FR" smtClean="0"/>
              <a:pPr/>
              <a:t>20/04/2024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0775476F-A808-1F46-A368-07984F6DA2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61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44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contenant du texte, une plante&#10;&#10;Description générée automatiquement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 10" descr="Image contenant du texte&#10;&#10;Description générée automatiquement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Image contenant des articles en céramique, de la porcelaine&#10;&#10;Description générée automatiquement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fr-FR" sz="46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fr-FR" sz="2400"/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9" name="Image 8" descr="Image contenant un tissu&#10;&#10;Description générée automatiquement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 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se en page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36" name="Image 35" descr="Gros plan d’un arbre&#10;&#10;Description générée automatiquement avec un niveau de confiance moyen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5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contenu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pic>
        <p:nvPicPr>
          <p:cNvPr id="38" name="Image 37" descr="Groupe de fleurs&#10;&#10;Description générée automatiquement avec un faible niveau de confia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 contenant un tissu&#10;&#10;Description générée automatiquement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8" name="Image 7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Image 9" descr="Gros plan d’une fleur&#10;&#10;Description générée automatiquement avec un faible niveau de confia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Image 11" descr="Gros plan d’une fleur&#10;&#10;Description générée automatiquement avec un faible niveau de confia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 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fr-FR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fr-FR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fr-FR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7" name="Image 6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fr-FR" sz="32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fr-FR" sz="32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’image 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 contenant un tissu&#10;&#10;Description générée automatiquement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Groupe de fleurs&#10;&#10;Description générée automatiquement avec un faible niveau de confia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2" name="Espace réservé du contenu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fr-FR" sz="2400"/>
            </a:lvl1pPr>
            <a:lvl2pPr marL="228600">
              <a:buClr>
                <a:srgbClr val="73292A"/>
              </a:buClr>
              <a:defRPr lang="fr-FR" sz="2000"/>
            </a:lvl2pPr>
            <a:lvl3pPr marL="685800">
              <a:buClr>
                <a:srgbClr val="73292A"/>
              </a:buClr>
              <a:defRPr lang="fr-FR" sz="1800"/>
            </a:lvl3pPr>
            <a:lvl4pPr marL="1143000">
              <a:buClr>
                <a:srgbClr val="73292A"/>
              </a:buClr>
              <a:defRPr lang="fr-FR" sz="1600"/>
            </a:lvl4pPr>
            <a:lvl5pPr marL="1600200">
              <a:buClr>
                <a:srgbClr val="73292A"/>
              </a:buClr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pic>
        <p:nvPicPr>
          <p:cNvPr id="6" name="Image 5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Espace réservé du texte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fr-FR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fr-FR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fr-FR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Gros plan d’une plante&#10;&#10;Description générée automatiquement avec un faible niveau de confia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Image 8" descr="Image contenant des draps, du tissu&#10;&#10;Description générée automatiquement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 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Image 14" descr="Image contenant des articles en céramique, de la porcelaine&#10;&#10;Description générée automatiquement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Image 16" descr="Image contenant du texte&#10;&#10;Description générée automatiquement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fr-FR" sz="44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fr-FR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ve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8" name="Image 7" descr="Image contenant un tissu&#10;&#10;Description générée automatiquement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 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6" name="Image 15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Image 18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fr-FR" sz="44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fr-FR" sz="2400">
                <a:solidFill>
                  <a:schemeClr val="accent3"/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fr-F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»</a:t>
            </a:r>
          </a:p>
        </p:txBody>
      </p:sp>
      <p:sp>
        <p:nvSpPr>
          <p:cNvPr id="28" name="Espace réservé du texte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fr-F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’image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’image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’image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5" name="Espace réservé du texte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’image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7" name="Espace réservé du texte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’image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’image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5" name="Espace réservé du texte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4" name="Espace réservé du texte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’image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’image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’image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5" name="Espace réservé du texte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’image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7" name="Espace réservé du texte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’image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7" name="Espace réservé du texte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7" name="Espace réservé d’image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2" name="Espace réservé du texte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texte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fr-FR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sz="4400" spc="-20" dirty="0"/>
              <a:t>المقاولاتية </a:t>
            </a:r>
            <a:endParaRPr lang="fr-FR" sz="4400" spc="-2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المحاضرة الخامسة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شكرا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845" y="2011680"/>
            <a:ext cx="3833699" cy="2843784"/>
          </a:xfrm>
        </p:spPr>
        <p:txBody>
          <a:bodyPr rtlCol="0"/>
          <a:lstStyle>
            <a:defPPr>
              <a:defRPr lang="fr-FR"/>
            </a:defPPr>
          </a:lstStyle>
          <a:p>
            <a:pPr algn="ctr" rtl="1"/>
            <a:r>
              <a:rPr lang="ar-DZ" dirty="0"/>
              <a:t>دالي سعيدة </a:t>
            </a:r>
            <a:r>
              <a:rPr lang="fr-FR" dirty="0"/>
              <a:t>​</a:t>
            </a:r>
          </a:p>
          <a:p>
            <a:pPr algn="ctr" rtl="0"/>
            <a:r>
              <a:rPr lang="fr-FR" dirty="0"/>
              <a:t>Saida.dali90@ gmail.com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sz="4400" spc="-20" dirty="0"/>
              <a:t>المرافقة المقاولاتية وأشكالها</a:t>
            </a:r>
            <a:endParaRPr lang="fr-FR" sz="4400" spc="-20" dirty="0"/>
          </a:p>
        </p:txBody>
      </p:sp>
    </p:spTree>
    <p:extLst>
      <p:ext uri="{BB962C8B-B14F-4D97-AF65-F5344CB8AC3E}">
        <p14:creationId xmlns:p14="http://schemas.microsoft.com/office/powerpoint/2010/main" val="60357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3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FA07466-9568-44CA-FB90-F4562C13FFE2}"/>
              </a:ext>
            </a:extLst>
          </p:cNvPr>
          <p:cNvSpPr txBox="1">
            <a:spLocks/>
          </p:cNvSpPr>
          <p:nvPr/>
        </p:nvSpPr>
        <p:spPr>
          <a:xfrm>
            <a:off x="228600" y="1307592"/>
            <a:ext cx="3922776" cy="424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fr-FR" sz="30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4000" dirty="0">
                <a:solidFill>
                  <a:srgbClr val="FF0000"/>
                </a:solidFill>
              </a:rPr>
              <a:t>مفهوم المرافقة</a:t>
            </a:r>
            <a:endParaRPr lang="ar-DZ" sz="1000" dirty="0">
              <a:solidFill>
                <a:srgbClr val="FF0000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9B82B8E-ED73-CC98-7F01-E1B003BD3DB1}"/>
              </a:ext>
            </a:extLst>
          </p:cNvPr>
          <p:cNvSpPr/>
          <p:nvPr/>
        </p:nvSpPr>
        <p:spPr>
          <a:xfrm>
            <a:off x="9992413" y="207390"/>
            <a:ext cx="1958796" cy="480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800" b="1" dirty="0"/>
              <a:t>مفهوم المرافقة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7A9DE-F720-23CD-0166-74B223B806D5}"/>
              </a:ext>
            </a:extLst>
          </p:cNvPr>
          <p:cNvSpPr/>
          <p:nvPr/>
        </p:nvSpPr>
        <p:spPr>
          <a:xfrm>
            <a:off x="5109328" y="603315"/>
            <a:ext cx="5542961" cy="704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هي ممارسة لمساعدة الأفراد على انشاء مؤسساتهم 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0AF8D-D2FA-961E-6F7B-F173A547992F}"/>
              </a:ext>
            </a:extLst>
          </p:cNvPr>
          <p:cNvSpPr/>
          <p:nvPr/>
        </p:nvSpPr>
        <p:spPr>
          <a:xfrm>
            <a:off x="5109324" y="1544944"/>
            <a:ext cx="5542961" cy="1441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عملية ديناميكية لتنمية وتطوير مشروعات الاعمال التي تمر بمرحلة التأسيس أو </a:t>
            </a:r>
            <a:r>
              <a:rPr lang="ar-DZ" dirty="0" err="1"/>
              <a:t>لانشاء</a:t>
            </a:r>
            <a:r>
              <a:rPr lang="ar-DZ" dirty="0"/>
              <a:t> وبداية النشاط</a:t>
            </a:r>
          </a:p>
          <a:p>
            <a:pPr algn="ctr"/>
            <a:r>
              <a:rPr lang="ar-DZ" dirty="0"/>
              <a:t>من خلال عديد المساعدات المالية والفنية وغيرها من التسهيلات الممكنة</a:t>
            </a:r>
            <a:endParaRPr lang="fr-FR" dirty="0"/>
          </a:p>
        </p:txBody>
      </p: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73710168-997E-153D-6BB4-3BA0B2CF9780}"/>
              </a:ext>
            </a:extLst>
          </p:cNvPr>
          <p:cNvSpPr/>
          <p:nvPr/>
        </p:nvSpPr>
        <p:spPr>
          <a:xfrm>
            <a:off x="7079526" y="3431232"/>
            <a:ext cx="1602556" cy="999241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/>
              <a:t>من هنا 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001E9B-59F1-C3C9-0C8B-86079F91986C}"/>
              </a:ext>
            </a:extLst>
          </p:cNvPr>
          <p:cNvSpPr/>
          <p:nvPr/>
        </p:nvSpPr>
        <p:spPr>
          <a:xfrm>
            <a:off x="5109326" y="4762517"/>
            <a:ext cx="5542961" cy="1441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تقوم المرافقة على أساس وجود علاقات اجتماعية بين المقاول والمرافق خلال فترة زمنية معينة تسمح هذه الأخيرة بحصول المقاول على تدريبات متعددة وموارد لتطوير مهاراته</a:t>
            </a:r>
          </a:p>
        </p:txBody>
      </p:sp>
    </p:spTree>
    <p:extLst>
      <p:ext uri="{BB962C8B-B14F-4D97-AF65-F5344CB8AC3E}">
        <p14:creationId xmlns:p14="http://schemas.microsoft.com/office/powerpoint/2010/main" val="33993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4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FA07466-9568-44CA-FB90-F4562C13FFE2}"/>
              </a:ext>
            </a:extLst>
          </p:cNvPr>
          <p:cNvSpPr txBox="1">
            <a:spLocks/>
          </p:cNvSpPr>
          <p:nvPr/>
        </p:nvSpPr>
        <p:spPr>
          <a:xfrm>
            <a:off x="228600" y="1307592"/>
            <a:ext cx="3922776" cy="424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fr-FR" sz="30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4000" dirty="0">
                <a:solidFill>
                  <a:srgbClr val="FF0000"/>
                </a:solidFill>
              </a:rPr>
              <a:t>مفهوم المرافقة</a:t>
            </a:r>
            <a:endParaRPr lang="ar-DZ" sz="1000" dirty="0">
              <a:solidFill>
                <a:srgbClr val="FF0000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9B82B8E-ED73-CC98-7F01-E1B003BD3DB1}"/>
              </a:ext>
            </a:extLst>
          </p:cNvPr>
          <p:cNvSpPr/>
          <p:nvPr/>
        </p:nvSpPr>
        <p:spPr>
          <a:xfrm>
            <a:off x="9992413" y="207390"/>
            <a:ext cx="1958796" cy="480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800" b="1" dirty="0"/>
              <a:t>أشكال المرافقة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7A9DE-F720-23CD-0166-74B223B806D5}"/>
              </a:ext>
            </a:extLst>
          </p:cNvPr>
          <p:cNvSpPr/>
          <p:nvPr/>
        </p:nvSpPr>
        <p:spPr>
          <a:xfrm>
            <a:off x="5109328" y="622169"/>
            <a:ext cx="5542961" cy="704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المرافقة المعنوية 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919D26-41B7-4275-CD27-E7A8ACBCD8A7}"/>
              </a:ext>
            </a:extLst>
          </p:cNvPr>
          <p:cNvSpPr/>
          <p:nvPr/>
        </p:nvSpPr>
        <p:spPr>
          <a:xfrm>
            <a:off x="5109323" y="1421058"/>
            <a:ext cx="5542961" cy="704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المرافقة الفنية 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02EAF7-C7AB-3452-A6B0-E388FAF8B211}"/>
              </a:ext>
            </a:extLst>
          </p:cNvPr>
          <p:cNvSpPr/>
          <p:nvPr/>
        </p:nvSpPr>
        <p:spPr>
          <a:xfrm>
            <a:off x="5109323" y="2208795"/>
            <a:ext cx="5542961" cy="704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المرافقة الاعلامية 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89A7E0-DC08-9919-8A10-C3EACE74FC46}"/>
              </a:ext>
            </a:extLst>
          </p:cNvPr>
          <p:cNvSpPr/>
          <p:nvPr/>
        </p:nvSpPr>
        <p:spPr>
          <a:xfrm>
            <a:off x="5109323" y="3033022"/>
            <a:ext cx="5542961" cy="704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المرافقة أثناء التدريب والتكوين 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47ECC7-1D86-4516-0595-23EE057B92A4}"/>
              </a:ext>
            </a:extLst>
          </p:cNvPr>
          <p:cNvSpPr/>
          <p:nvPr/>
        </p:nvSpPr>
        <p:spPr>
          <a:xfrm>
            <a:off x="5109323" y="3944929"/>
            <a:ext cx="5542961" cy="704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المرافقة التكنولوجية 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A317BE-B4D8-D1B1-6C1C-681CF55FEFB0}"/>
              </a:ext>
            </a:extLst>
          </p:cNvPr>
          <p:cNvSpPr/>
          <p:nvPr/>
        </p:nvSpPr>
        <p:spPr>
          <a:xfrm>
            <a:off x="5109323" y="4864680"/>
            <a:ext cx="5542961" cy="704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المرافقة المالية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25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5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FA07466-9568-44CA-FB90-F4562C13FFE2}"/>
              </a:ext>
            </a:extLst>
          </p:cNvPr>
          <p:cNvSpPr txBox="1">
            <a:spLocks/>
          </p:cNvSpPr>
          <p:nvPr/>
        </p:nvSpPr>
        <p:spPr>
          <a:xfrm>
            <a:off x="228600" y="1307592"/>
            <a:ext cx="3922776" cy="424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fr-FR" sz="30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4000" dirty="0">
                <a:solidFill>
                  <a:srgbClr val="FF0000"/>
                </a:solidFill>
              </a:rPr>
              <a:t>أجهزة المرافقة</a:t>
            </a:r>
            <a:endParaRPr lang="ar-DZ" sz="1000" dirty="0">
              <a:solidFill>
                <a:srgbClr val="FF0000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9B82B8E-ED73-CC98-7F01-E1B003BD3DB1}"/>
              </a:ext>
            </a:extLst>
          </p:cNvPr>
          <p:cNvSpPr/>
          <p:nvPr/>
        </p:nvSpPr>
        <p:spPr>
          <a:xfrm>
            <a:off x="9492792" y="188536"/>
            <a:ext cx="2458417" cy="480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/>
              <a:t>أنماط </a:t>
            </a:r>
            <a:r>
              <a:rPr lang="ar-DZ" sz="1800" b="1" dirty="0"/>
              <a:t>أجهزة المرافقة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0AF8D-D2FA-961E-6F7B-F173A547992F}"/>
              </a:ext>
            </a:extLst>
          </p:cNvPr>
          <p:cNvSpPr/>
          <p:nvPr/>
        </p:nvSpPr>
        <p:spPr>
          <a:xfrm>
            <a:off x="5062194" y="1307592"/>
            <a:ext cx="6787299" cy="81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1" dirty="0"/>
              <a:t>حاضنات الأعمال</a:t>
            </a:r>
          </a:p>
          <a:p>
            <a:pPr algn="ctr" rtl="1"/>
            <a:r>
              <a:rPr lang="ar-DZ" dirty="0"/>
              <a:t>هي وسيلة لمساعدة المؤسسات الحديثة في مرحلة الإقلاع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6204B4-E42F-173A-78BF-AE43E697C83A}"/>
              </a:ext>
            </a:extLst>
          </p:cNvPr>
          <p:cNvSpPr/>
          <p:nvPr/>
        </p:nvSpPr>
        <p:spPr>
          <a:xfrm>
            <a:off x="5062194" y="2292668"/>
            <a:ext cx="6787299" cy="113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dirty="0"/>
              <a:t>هي مكان يلجأ اليه حاملو فكرة مؤسسة جديدة ، وهدفها رفع حظوظ النمو ومعدل بقاء هذه المؤسسات</a:t>
            </a:r>
          </a:p>
          <a:p>
            <a:pPr algn="ctr" rtl="1"/>
            <a:r>
              <a:rPr lang="ar-DZ" dirty="0"/>
              <a:t>مما يسهم بشكل كبير في التنمية المحلية، وخلق مناصب للعمل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2CF93-AA54-1D54-21C3-4A7E2DE50D75}"/>
              </a:ext>
            </a:extLst>
          </p:cNvPr>
          <p:cNvSpPr/>
          <p:nvPr/>
        </p:nvSpPr>
        <p:spPr>
          <a:xfrm>
            <a:off x="5090475" y="3725819"/>
            <a:ext cx="6787299" cy="165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dirty="0"/>
              <a:t>هدف  حاضنات الاعمال يتمثل في خلق تناسق بين عدة عوامل:</a:t>
            </a:r>
          </a:p>
          <a:p>
            <a:pPr algn="ctr" rtl="1"/>
            <a:r>
              <a:rPr lang="ar-DZ" dirty="0"/>
              <a:t>-الموهبة</a:t>
            </a:r>
          </a:p>
          <a:p>
            <a:pPr algn="ctr" rtl="1"/>
            <a:r>
              <a:rPr lang="ar-DZ" dirty="0"/>
              <a:t>-التكنولوجيا</a:t>
            </a:r>
          </a:p>
          <a:p>
            <a:pPr algn="ctr" rtl="1"/>
            <a:r>
              <a:rPr lang="ar-DZ" dirty="0"/>
              <a:t>-المعارف</a:t>
            </a:r>
          </a:p>
          <a:p>
            <a:pPr algn="ctr" rtl="1"/>
            <a:r>
              <a:rPr lang="ar-DZ" dirty="0"/>
              <a:t>تسهم في أثارة السلوك </a:t>
            </a:r>
            <a:r>
              <a:rPr lang="ar-DZ" dirty="0" err="1"/>
              <a:t>المقاولي</a:t>
            </a:r>
            <a:r>
              <a:rPr lang="ar-DZ" dirty="0"/>
              <a:t>، وتشجيع انشاء وتطوير مؤسسات جديدة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E6E166-6D99-6FB0-5061-2E31256068F2}"/>
              </a:ext>
            </a:extLst>
          </p:cNvPr>
          <p:cNvSpPr/>
          <p:nvPr/>
        </p:nvSpPr>
        <p:spPr>
          <a:xfrm>
            <a:off x="5176101" y="5648511"/>
            <a:ext cx="6787299" cy="1020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dirty="0"/>
              <a:t>حاضنة الاعمال هي اطار متكامل من مكان وتجهيزات والتسهيلات، وآليات المساندة والاستشارة والتنظيم، مخصصة لمساعدة رواد الأعمال في إدارة وتنمية المؤسسات الجديدة ورعاية ودعم هذه المؤسسات لمدة محدودة</a:t>
            </a:r>
          </a:p>
        </p:txBody>
      </p:sp>
    </p:spTree>
    <p:extLst>
      <p:ext uri="{BB962C8B-B14F-4D97-AF65-F5344CB8AC3E}">
        <p14:creationId xmlns:p14="http://schemas.microsoft.com/office/powerpoint/2010/main" val="372823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6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FA07466-9568-44CA-FB90-F4562C13FFE2}"/>
              </a:ext>
            </a:extLst>
          </p:cNvPr>
          <p:cNvSpPr txBox="1">
            <a:spLocks/>
          </p:cNvSpPr>
          <p:nvPr/>
        </p:nvSpPr>
        <p:spPr>
          <a:xfrm>
            <a:off x="228600" y="1307592"/>
            <a:ext cx="3922776" cy="424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fr-FR" sz="30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4000" dirty="0">
                <a:solidFill>
                  <a:srgbClr val="FF0000"/>
                </a:solidFill>
              </a:rPr>
              <a:t>أجهزة المرافقة</a:t>
            </a:r>
            <a:endParaRPr lang="ar-DZ" sz="1000" dirty="0">
              <a:solidFill>
                <a:srgbClr val="FF0000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9B82B8E-ED73-CC98-7F01-E1B003BD3DB1}"/>
              </a:ext>
            </a:extLst>
          </p:cNvPr>
          <p:cNvSpPr/>
          <p:nvPr/>
        </p:nvSpPr>
        <p:spPr>
          <a:xfrm>
            <a:off x="9492792" y="188536"/>
            <a:ext cx="2458417" cy="480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/>
              <a:t>أنماط </a:t>
            </a:r>
            <a:r>
              <a:rPr lang="ar-DZ" sz="1800" b="1" dirty="0"/>
              <a:t>أجهزة المرافقة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0AF8D-D2FA-961E-6F7B-F173A547992F}"/>
              </a:ext>
            </a:extLst>
          </p:cNvPr>
          <p:cNvSpPr/>
          <p:nvPr/>
        </p:nvSpPr>
        <p:spPr>
          <a:xfrm>
            <a:off x="5062194" y="1307592"/>
            <a:ext cx="6787299" cy="1014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حاضنات الأعمال </a:t>
            </a:r>
          </a:p>
          <a:p>
            <a:pPr algn="ctr" rtl="1"/>
            <a:r>
              <a:rPr lang="ar-DZ" dirty="0"/>
              <a:t>يتم مرافقة ومتابعة المشاريع الملتحقة بالحاضنة خلال المراحل المختلفة من عمر المشروعات على النحو التالي: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6204B4-E42F-173A-78BF-AE43E697C83A}"/>
              </a:ext>
            </a:extLst>
          </p:cNvPr>
          <p:cNvSpPr/>
          <p:nvPr/>
        </p:nvSpPr>
        <p:spPr>
          <a:xfrm>
            <a:off x="5062194" y="2554713"/>
            <a:ext cx="6787299" cy="469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dirty="0"/>
              <a:t>مرحلة الدراسة والمناقشة الابتدائية والتخطيط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2CF93-AA54-1D54-21C3-4A7E2DE50D75}"/>
              </a:ext>
            </a:extLst>
          </p:cNvPr>
          <p:cNvSpPr/>
          <p:nvPr/>
        </p:nvSpPr>
        <p:spPr>
          <a:xfrm>
            <a:off x="5099901" y="3306299"/>
            <a:ext cx="6787299" cy="469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dirty="0"/>
              <a:t>اعداد خطة المشروع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DE291E-46F2-C425-8681-B944CB5BABD2}"/>
              </a:ext>
            </a:extLst>
          </p:cNvPr>
          <p:cNvSpPr/>
          <p:nvPr/>
        </p:nvSpPr>
        <p:spPr>
          <a:xfrm>
            <a:off x="5099901" y="4007920"/>
            <a:ext cx="6787299" cy="469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dirty="0" err="1"/>
              <a:t>الانظمام</a:t>
            </a:r>
            <a:r>
              <a:rPr lang="ar-DZ" dirty="0"/>
              <a:t> للحاضنة وبدء النشاط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18060-BC83-3464-9FC7-1DF597321B47}"/>
              </a:ext>
            </a:extLst>
          </p:cNvPr>
          <p:cNvSpPr/>
          <p:nvPr/>
        </p:nvSpPr>
        <p:spPr>
          <a:xfrm>
            <a:off x="5099900" y="4614281"/>
            <a:ext cx="6787299" cy="469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dirty="0"/>
              <a:t>نمو وتطور المشروع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CA27B1-5F14-F565-D649-6D1C2869B1BA}"/>
              </a:ext>
            </a:extLst>
          </p:cNvPr>
          <p:cNvSpPr/>
          <p:nvPr/>
        </p:nvSpPr>
        <p:spPr>
          <a:xfrm>
            <a:off x="5099900" y="5220642"/>
            <a:ext cx="6787299" cy="469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dirty="0"/>
              <a:t>التخرج من الحاضنة</a:t>
            </a:r>
          </a:p>
        </p:txBody>
      </p:sp>
    </p:spTree>
    <p:extLst>
      <p:ext uri="{BB962C8B-B14F-4D97-AF65-F5344CB8AC3E}">
        <p14:creationId xmlns:p14="http://schemas.microsoft.com/office/powerpoint/2010/main" val="34780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7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FA07466-9568-44CA-FB90-F4562C13FFE2}"/>
              </a:ext>
            </a:extLst>
          </p:cNvPr>
          <p:cNvSpPr txBox="1">
            <a:spLocks/>
          </p:cNvSpPr>
          <p:nvPr/>
        </p:nvSpPr>
        <p:spPr>
          <a:xfrm>
            <a:off x="228600" y="1307592"/>
            <a:ext cx="3922776" cy="424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fr-FR" sz="30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4000" dirty="0">
                <a:solidFill>
                  <a:srgbClr val="FF0000"/>
                </a:solidFill>
              </a:rPr>
              <a:t>أجهزة المرافقة</a:t>
            </a:r>
            <a:endParaRPr lang="ar-DZ" sz="1000" dirty="0">
              <a:solidFill>
                <a:srgbClr val="FF0000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9B82B8E-ED73-CC98-7F01-E1B003BD3DB1}"/>
              </a:ext>
            </a:extLst>
          </p:cNvPr>
          <p:cNvSpPr/>
          <p:nvPr/>
        </p:nvSpPr>
        <p:spPr>
          <a:xfrm>
            <a:off x="9492792" y="188536"/>
            <a:ext cx="2458417" cy="480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/>
              <a:t>أنماط </a:t>
            </a:r>
            <a:r>
              <a:rPr lang="ar-DZ" sz="1800" b="1" dirty="0"/>
              <a:t>أجهزة المرافقة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0AF8D-D2FA-961E-6F7B-F173A547992F}"/>
              </a:ext>
            </a:extLst>
          </p:cNvPr>
          <p:cNvSpPr/>
          <p:nvPr/>
        </p:nvSpPr>
        <p:spPr>
          <a:xfrm>
            <a:off x="5062194" y="1307592"/>
            <a:ext cx="6787299" cy="181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الحدائق العلمية (الحاضنات التكنولوجية)</a:t>
            </a:r>
          </a:p>
          <a:p>
            <a:pPr algn="ctr" rtl="1"/>
            <a:endParaRPr lang="ar-DZ" dirty="0"/>
          </a:p>
          <a:p>
            <a:pPr algn="ctr" rtl="1"/>
            <a:r>
              <a:rPr lang="ar-DZ" dirty="0"/>
              <a:t>واحة للتعاون بين الإمكانيات المعرفية للجامعة وطلبتها من جهة والمتطلبات العلمية التي تحتاجها المؤسسات الصناعية والتجارية والهيئات الخدمية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7752-0D36-C9B3-B2A1-573D43FA4891}"/>
              </a:ext>
            </a:extLst>
          </p:cNvPr>
          <p:cNvSpPr/>
          <p:nvPr/>
        </p:nvSpPr>
        <p:spPr>
          <a:xfrm>
            <a:off x="5062193" y="3429000"/>
            <a:ext cx="6787299" cy="181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مراكز التسهيل</a:t>
            </a:r>
          </a:p>
          <a:p>
            <a:pPr algn="ctr" rtl="1"/>
            <a:endParaRPr lang="ar-DZ" dirty="0"/>
          </a:p>
          <a:p>
            <a:pPr algn="ctr" rtl="1"/>
            <a:r>
              <a:rPr lang="ar-DZ" dirty="0"/>
              <a:t>هيئات تتكفل </a:t>
            </a:r>
            <a:r>
              <a:rPr lang="ar-DZ" dirty="0" err="1"/>
              <a:t>باجراءات</a:t>
            </a:r>
            <a:r>
              <a:rPr lang="ar-DZ" dirty="0"/>
              <a:t> انشاء المؤسسات الصغيرة والمتوسطة وأيضا </a:t>
            </a:r>
            <a:r>
              <a:rPr lang="ar-DZ" dirty="0" err="1"/>
              <a:t>باعلام</a:t>
            </a:r>
            <a:r>
              <a:rPr lang="ar-DZ" dirty="0"/>
              <a:t> وتوجيه ودعم ومرافقة حاملي المشاريع</a:t>
            </a:r>
          </a:p>
          <a:p>
            <a:pPr algn="ctr" rtl="1"/>
            <a:r>
              <a:rPr lang="ar-DZ" dirty="0"/>
              <a:t>قانونيا هي مؤسسات عمومية </a:t>
            </a:r>
            <a:r>
              <a:rPr lang="ar-DZ" dirty="0" err="1"/>
              <a:t>دات</a:t>
            </a:r>
            <a:r>
              <a:rPr lang="ar-DZ" dirty="0"/>
              <a:t> طابع اداري  تهدف لتطوير  ثقافة </a:t>
            </a:r>
            <a:r>
              <a:rPr lang="ar-DZ" dirty="0" err="1"/>
              <a:t>التقاول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2324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8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FA07466-9568-44CA-FB90-F4562C13FFE2}"/>
              </a:ext>
            </a:extLst>
          </p:cNvPr>
          <p:cNvSpPr txBox="1">
            <a:spLocks/>
          </p:cNvSpPr>
          <p:nvPr/>
        </p:nvSpPr>
        <p:spPr>
          <a:xfrm>
            <a:off x="228600" y="1307592"/>
            <a:ext cx="3922776" cy="424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fr-FR" sz="30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4000" dirty="0">
                <a:solidFill>
                  <a:srgbClr val="FF0000"/>
                </a:solidFill>
              </a:rPr>
              <a:t>آليات تشجيع المقاولاتية</a:t>
            </a:r>
            <a:endParaRPr lang="ar-DZ" sz="1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0AF8D-D2FA-961E-6F7B-F173A547992F}"/>
              </a:ext>
            </a:extLst>
          </p:cNvPr>
          <p:cNvSpPr/>
          <p:nvPr/>
        </p:nvSpPr>
        <p:spPr>
          <a:xfrm>
            <a:off x="5062193" y="675996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الوكالة الوطنية لدعم تشغيل الشباب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7752-0D36-C9B3-B2A1-573D43FA4891}"/>
              </a:ext>
            </a:extLst>
          </p:cNvPr>
          <p:cNvSpPr/>
          <p:nvPr/>
        </p:nvSpPr>
        <p:spPr>
          <a:xfrm>
            <a:off x="5062193" y="1718936"/>
            <a:ext cx="6787299" cy="69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الوكالة الوطنية لتسيير القرض المصغر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A979E-FDEF-B68C-D931-839AD26FD05F}"/>
              </a:ext>
            </a:extLst>
          </p:cNvPr>
          <p:cNvSpPr/>
          <p:nvPr/>
        </p:nvSpPr>
        <p:spPr>
          <a:xfrm>
            <a:off x="5062192" y="2738640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صندوق ضمان القروض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ACC88-362A-2698-4E4D-24F6B3223FD7}"/>
              </a:ext>
            </a:extLst>
          </p:cNvPr>
          <p:cNvSpPr/>
          <p:nvPr/>
        </p:nvSpPr>
        <p:spPr>
          <a:xfrm>
            <a:off x="5062192" y="3781580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الصندوق الوطني للتأمين عن البطالة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4DBCDF-DAA8-F8DE-0BF1-46AA5BD8C987}"/>
              </a:ext>
            </a:extLst>
          </p:cNvPr>
          <p:cNvSpPr/>
          <p:nvPr/>
        </p:nvSpPr>
        <p:spPr>
          <a:xfrm>
            <a:off x="5062192" y="4824520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الوكالة الوطنية لتطوير الاستثمار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0DF73A-77F3-BB4D-977B-88C7097818F7}"/>
              </a:ext>
            </a:extLst>
          </p:cNvPr>
          <p:cNvSpPr/>
          <p:nvPr/>
        </p:nvSpPr>
        <p:spPr>
          <a:xfrm>
            <a:off x="5062192" y="5791250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الوكالة الوطنية لتطوير المؤسسات الصغيرة والمتوسطة</a:t>
            </a:r>
          </a:p>
        </p:txBody>
      </p:sp>
    </p:spTree>
    <p:extLst>
      <p:ext uri="{BB962C8B-B14F-4D97-AF65-F5344CB8AC3E}">
        <p14:creationId xmlns:p14="http://schemas.microsoft.com/office/powerpoint/2010/main" val="28509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9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FA07466-9568-44CA-FB90-F4562C13FFE2}"/>
              </a:ext>
            </a:extLst>
          </p:cNvPr>
          <p:cNvSpPr txBox="1">
            <a:spLocks/>
          </p:cNvSpPr>
          <p:nvPr/>
        </p:nvSpPr>
        <p:spPr>
          <a:xfrm>
            <a:off x="228600" y="1307592"/>
            <a:ext cx="3922776" cy="424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fr-FR" sz="30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4000" dirty="0">
                <a:solidFill>
                  <a:srgbClr val="FF0000"/>
                </a:solidFill>
              </a:rPr>
              <a:t>آليات تشجيع المقاولاتية</a:t>
            </a:r>
            <a:endParaRPr lang="ar-DZ" sz="1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0AF8D-D2FA-961E-6F7B-F173A547992F}"/>
              </a:ext>
            </a:extLst>
          </p:cNvPr>
          <p:cNvSpPr/>
          <p:nvPr/>
        </p:nvSpPr>
        <p:spPr>
          <a:xfrm>
            <a:off x="5062193" y="675996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الوكالة الوطنية لدعم تشغيل الشباب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7752-0D36-C9B3-B2A1-573D43FA4891}"/>
              </a:ext>
            </a:extLst>
          </p:cNvPr>
          <p:cNvSpPr/>
          <p:nvPr/>
        </p:nvSpPr>
        <p:spPr>
          <a:xfrm>
            <a:off x="5062193" y="1718935"/>
            <a:ext cx="6787299" cy="500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DZ" sz="2400" b="1" dirty="0"/>
          </a:p>
        </p:txBody>
      </p:sp>
    </p:spTree>
    <p:extLst>
      <p:ext uri="{BB962C8B-B14F-4D97-AF65-F5344CB8AC3E}">
        <p14:creationId xmlns:p14="http://schemas.microsoft.com/office/powerpoint/2010/main" val="15907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17_TF56410444_Win32" id="{68477A9D-C4DC-4CB2-9FCF-5CCF7CAC0EB1}" vid="{0D64B0DD-AC28-4E42-82C5-429DF2BAD0E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{994C41E6-B5E2-4DDB-BADE-EF25A061AEF1}tf56410444_win32</Template>
  <TotalTime>6168</TotalTime>
  <Words>379</Words>
  <Application>Microsoft Office PowerPoint</Application>
  <PresentationFormat>Grand écran</PresentationFormat>
  <Paragraphs>84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Thème Office</vt:lpstr>
      <vt:lpstr>المقاولاتية </vt:lpstr>
      <vt:lpstr>المرافقة المقاولاتية وأشكالها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شكرا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المقاولاتية</dc:title>
  <dc:creator>saida dali</dc:creator>
  <cp:lastModifiedBy>saida dali</cp:lastModifiedBy>
  <cp:revision>11</cp:revision>
  <dcterms:created xsi:type="dcterms:W3CDTF">2024-02-10T09:24:24Z</dcterms:created>
  <dcterms:modified xsi:type="dcterms:W3CDTF">2024-04-20T15:00:00Z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