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6597D-755B-4A37-86BA-CDFAEA73E1D7}" type="datetimeFigureOut">
              <a:rPr lang="fr-FR" smtClean="0"/>
              <a:t>06/02/2021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42A37-7BF4-41D4-AB21-E1C925F809F7}"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a:noFill/>
        </p:spPr>
        <p:txBody>
          <a:bodyPr/>
          <a:lstStyle/>
          <a:p>
            <a:r>
              <a:rPr lang="en-US"/>
              <a:t>” </a:t>
            </a:r>
            <a:r>
              <a:rPr lang="ar-SA"/>
              <a:t>مدخل إلى التخطيط الإستراتيجي – مفاهيم وتطبيقات</a:t>
            </a:r>
            <a:r>
              <a:rPr lang="en-US"/>
              <a:t>“</a:t>
            </a:r>
          </a:p>
        </p:txBody>
      </p:sp>
      <p:sp>
        <p:nvSpPr>
          <p:cNvPr id="78851" name="Rectangle 3"/>
          <p:cNvSpPr>
            <a:spLocks noGrp="1" noChangeArrowheads="1"/>
          </p:cNvSpPr>
          <p:nvPr>
            <p:ph type="dt" sz="quarter" idx="1"/>
          </p:nvPr>
        </p:nvSpPr>
        <p:spPr>
          <a:noFill/>
        </p:spPr>
        <p:txBody>
          <a:bodyPr/>
          <a:lstStyle/>
          <a:p>
            <a:r>
              <a:rPr lang="ar-SA"/>
              <a:t>غزال نادر .د</a:t>
            </a:r>
            <a:endParaRPr lang="en-US"/>
          </a:p>
        </p:txBody>
      </p:sp>
      <p:sp>
        <p:nvSpPr>
          <p:cNvPr id="78852" name="Rectangle 6"/>
          <p:cNvSpPr>
            <a:spLocks noGrp="1" noChangeArrowheads="1"/>
          </p:cNvSpPr>
          <p:nvPr>
            <p:ph type="ftr" sz="quarter" idx="4"/>
          </p:nvPr>
        </p:nvSpPr>
        <p:spPr>
          <a:noFill/>
        </p:spPr>
        <p:txBody>
          <a:bodyPr/>
          <a:lstStyle/>
          <a:p>
            <a:r>
              <a:rPr lang="ar-SA"/>
              <a:t>أكاديمية إعداد القادة</a:t>
            </a:r>
            <a:endParaRPr lang="en-US"/>
          </a:p>
        </p:txBody>
      </p:sp>
      <p:sp>
        <p:nvSpPr>
          <p:cNvPr id="78853" name="Rectangle 7"/>
          <p:cNvSpPr>
            <a:spLocks noGrp="1" noChangeArrowheads="1"/>
          </p:cNvSpPr>
          <p:nvPr>
            <p:ph type="sldNum" sz="quarter" idx="5"/>
          </p:nvPr>
        </p:nvSpPr>
        <p:spPr>
          <a:noFill/>
        </p:spPr>
        <p:txBody>
          <a:bodyPr/>
          <a:lstStyle/>
          <a:p>
            <a:fld id="{A4604D63-048C-4EBD-A652-8D24D397FE46}" type="slidenum">
              <a:rPr lang="ar-SA"/>
              <a:pPr/>
              <a:t>1</a:t>
            </a:fld>
            <a:endParaRPr lang="en-US"/>
          </a:p>
        </p:txBody>
      </p:sp>
      <p:sp>
        <p:nvSpPr>
          <p:cNvPr id="78854" name="Rectangle 2"/>
          <p:cNvSpPr>
            <a:spLocks noGrp="1" noRot="1" noChangeAspect="1" noChangeArrowheads="1" noTextEdit="1"/>
          </p:cNvSpPr>
          <p:nvPr>
            <p:ph type="sldImg"/>
          </p:nvPr>
        </p:nvSpPr>
        <p:spPr>
          <a:xfrm>
            <a:off x="1138238" y="684213"/>
            <a:ext cx="4581525" cy="3435350"/>
          </a:xfrm>
          <a:ln w="12700" cap="flat">
            <a:solidFill>
              <a:schemeClr val="tx1"/>
            </a:solidFill>
          </a:ln>
        </p:spPr>
      </p:sp>
      <p:sp>
        <p:nvSpPr>
          <p:cNvPr id="78855" name="Rectangle 3"/>
          <p:cNvSpPr>
            <a:spLocks noGrp="1" noChangeArrowheads="1"/>
          </p:cNvSpPr>
          <p:nvPr>
            <p:ph type="body" idx="1"/>
          </p:nvPr>
        </p:nvSpPr>
        <p:spPr>
          <a:xfrm>
            <a:off x="913991" y="4337265"/>
            <a:ext cx="5030018" cy="4623769"/>
          </a:xfrm>
          <a:noFill/>
          <a:ln/>
        </p:spPr>
        <p:txBody>
          <a:bodyPr lIns="92248" tIns="46125" rIns="92248" bIns="46125"/>
          <a:lstStyle/>
          <a:p>
            <a:pPr eaLnBrk="1" hangingPunct="1"/>
            <a:endParaRPr lang="ar-AE" smtClean="0">
              <a:cs typeface="Arial" charset="0"/>
            </a:endParaRPr>
          </a:p>
        </p:txBody>
      </p:sp>
    </p:spTree>
    <p:extLst>
      <p:ext uri="{BB962C8B-B14F-4D97-AF65-F5344CB8AC3E}">
        <p14:creationId xmlns:p14="http://schemas.microsoft.com/office/powerpoint/2010/main" xmlns="" val="1824572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C442A37-7BF4-41D4-AB21-E1C925F809F7}" type="slidenum">
              <a:rPr lang="fr-FR" smtClean="0"/>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93AE827-3F81-4C01-B19A-32FC0F11AB06}"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93AE827-3F81-4C01-B19A-32FC0F11AB06}" type="slidenum">
              <a:rPr lang="fr-FR" smtClean="0"/>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C442A37-7BF4-41D4-AB21-E1C925F809F7}" type="slidenum">
              <a:rPr lang="fr-FR" smtClean="0"/>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3"/>
          <p:cNvSpPr>
            <a:spLocks noGrp="1" noChangeArrowheads="1"/>
          </p:cNvSpPr>
          <p:nvPr>
            <p:ph type="title"/>
          </p:nvPr>
        </p:nvSpPr>
        <p:spPr>
          <a:noFill/>
        </p:spPr>
        <p:txBody>
          <a:bodyPr lIns="93662" tIns="47625" rIns="93662" bIns="47625"/>
          <a:lstStyle/>
          <a:p>
            <a:pPr algn="ctr" rtl="1" eaLnBrk="1" hangingPunct="1"/>
            <a:endParaRPr lang="en-US" sz="3200" dirty="0" smtClean="0"/>
          </a:p>
        </p:txBody>
      </p:sp>
      <p:sp>
        <p:nvSpPr>
          <p:cNvPr id="2051" name="Footer Placeholder 4"/>
          <p:cNvSpPr>
            <a:spLocks noGrp="1"/>
          </p:cNvSpPr>
          <p:nvPr>
            <p:ph type="ftr" sz="quarter" idx="11"/>
          </p:nvPr>
        </p:nvSpPr>
        <p:spPr>
          <a:noFill/>
        </p:spPr>
        <p:txBody>
          <a:bodyPr/>
          <a:lstStyle/>
          <a:p>
            <a:r>
              <a:rPr lang="en-US"/>
              <a:t>” </a:t>
            </a:r>
            <a:r>
              <a:rPr lang="ar-SA"/>
              <a:t>مدخل إلى التخطيط الإستراتيجي – مفاهيم وتطبيقات</a:t>
            </a:r>
            <a:r>
              <a:rPr lang="en-US"/>
              <a:t>“</a:t>
            </a:r>
          </a:p>
        </p:txBody>
      </p:sp>
      <p:sp>
        <p:nvSpPr>
          <p:cNvPr id="2052" name="Slide Number Placeholder 5"/>
          <p:cNvSpPr>
            <a:spLocks noGrp="1"/>
          </p:cNvSpPr>
          <p:nvPr>
            <p:ph type="sldNum" sz="quarter" idx="12"/>
          </p:nvPr>
        </p:nvSpPr>
        <p:spPr>
          <a:noFill/>
        </p:spPr>
        <p:txBody>
          <a:bodyPr/>
          <a:lstStyle/>
          <a:p>
            <a:fld id="{87366FE4-9B8E-450F-BCF1-D9781181DA61}" type="slidenum">
              <a:rPr lang="ar-SA">
                <a:latin typeface="Arial" charset="0"/>
                <a:cs typeface="Arial" charset="0"/>
              </a:rPr>
              <a:pPr/>
              <a:t>1</a:t>
            </a:fld>
            <a:endParaRPr lang="en-US">
              <a:latin typeface="Arial" charset="0"/>
              <a:cs typeface="Arial" charset="0"/>
            </a:endParaRPr>
          </a:p>
        </p:txBody>
      </p:sp>
      <p:pic>
        <p:nvPicPr>
          <p:cNvPr id="2053" name="Picture 2" descr="office_hilighter_rolling_md_wht"/>
          <p:cNvPicPr>
            <a:picLocks noChangeAspect="1" noChangeArrowheads="1" noCrop="1"/>
          </p:cNvPicPr>
          <p:nvPr/>
        </p:nvPicPr>
        <p:blipFill>
          <a:blip r:embed="rId4" cstate="print"/>
          <a:srcRect/>
          <a:stretch>
            <a:fillRect/>
          </a:stretch>
        </p:blipFill>
        <p:spPr bwMode="auto">
          <a:xfrm>
            <a:off x="-1" y="1441450"/>
            <a:ext cx="2837745" cy="4883150"/>
          </a:xfrm>
          <a:prstGeom prst="rect">
            <a:avLst/>
          </a:prstGeom>
          <a:noFill/>
          <a:ln w="9525">
            <a:noFill/>
            <a:miter lim="800000"/>
            <a:headEnd/>
            <a:tailEnd/>
          </a:ln>
        </p:spPr>
      </p:pic>
      <p:graphicFrame>
        <p:nvGraphicFramePr>
          <p:cNvPr id="2050" name="Object 4"/>
          <p:cNvGraphicFramePr>
            <a:graphicFrameLocks/>
          </p:cNvGraphicFramePr>
          <p:nvPr/>
        </p:nvGraphicFramePr>
        <p:xfrm>
          <a:off x="2226734" y="1600200"/>
          <a:ext cx="5596467" cy="4103688"/>
        </p:xfrm>
        <a:graphic>
          <a:graphicData uri="http://schemas.openxmlformats.org/presentationml/2006/ole">
            <p:oleObj spid="_x0000_s1026" name="Clip" r:id="rId5" imgW="7840663" imgH="6469063" progId="">
              <p:embed/>
            </p:oleObj>
          </a:graphicData>
        </a:graphic>
      </p:graphicFrame>
      <p:sp>
        <p:nvSpPr>
          <p:cNvPr id="2055" name="Rectangle 5"/>
          <p:cNvSpPr>
            <a:spLocks noChangeArrowheads="1"/>
          </p:cNvSpPr>
          <p:nvPr/>
        </p:nvSpPr>
        <p:spPr bwMode="auto">
          <a:xfrm>
            <a:off x="3499555" y="2819400"/>
            <a:ext cx="2765778" cy="1077860"/>
          </a:xfrm>
          <a:prstGeom prst="rect">
            <a:avLst/>
          </a:prstGeom>
          <a:noFill/>
          <a:ln w="9525">
            <a:noFill/>
            <a:miter lim="800000"/>
            <a:headEnd/>
            <a:tailEnd/>
          </a:ln>
        </p:spPr>
        <p:txBody>
          <a:bodyPr lIns="92075" tIns="46038" rIns="92075" bIns="46038">
            <a:spAutoFit/>
          </a:bodyPr>
          <a:lstStyle/>
          <a:p>
            <a:pPr algn="ctr" rtl="1" eaLnBrk="0" hangingPunct="0">
              <a:spcBef>
                <a:spcPct val="50000"/>
              </a:spcBef>
            </a:pPr>
            <a:r>
              <a:rPr lang="ar-DZ" sz="3200" b="1" dirty="0" smtClean="0">
                <a:latin typeface="Simplified Arabic" pitchFamily="18" charset="-78"/>
                <a:cs typeface="Simplified Arabic" pitchFamily="18" charset="-78"/>
              </a:rPr>
              <a:t>أسباب الفشل </a:t>
            </a:r>
            <a:r>
              <a:rPr lang="ar-DZ" sz="3200" b="1" dirty="0" err="1" smtClean="0">
                <a:latin typeface="Simplified Arabic" pitchFamily="18" charset="-78"/>
                <a:cs typeface="Simplified Arabic" pitchFamily="18" charset="-78"/>
              </a:rPr>
              <a:t>المقاولاتي</a:t>
            </a:r>
            <a:endParaRPr lang="en-US" sz="3200" b="1" dirty="0">
              <a:latin typeface="Simplified Arabic" pitchFamily="18" charset="-78"/>
              <a:cs typeface="Simplified Arabic" pitchFamily="18" charset="-78"/>
            </a:endParaRPr>
          </a:p>
        </p:txBody>
      </p:sp>
    </p:spTree>
    <p:extLst>
      <p:ext uri="{BB962C8B-B14F-4D97-AF65-F5344CB8AC3E}">
        <p14:creationId xmlns:p14="http://schemas.microsoft.com/office/powerpoint/2010/main" xmlns="" val="2389237142"/>
      </p:ext>
    </p:extLst>
  </p:cSld>
  <p:clrMapOvr>
    <a:masterClrMapping/>
  </p:clrMapOvr>
  <p:transition>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ppt-background-ocean[1].jpg"/>
          <p:cNvPicPr>
            <a:picLocks noChangeAspect="1" noChangeArrowheads="1"/>
          </p:cNvPicPr>
          <p:nvPr/>
        </p:nvPicPr>
        <p:blipFill>
          <a:blip r:embed="rId2" cstate="print"/>
          <a:srcRect/>
          <a:stretch>
            <a:fillRect/>
          </a:stretch>
        </p:blipFill>
        <p:spPr bwMode="auto">
          <a:xfrm>
            <a:off x="0" y="41564"/>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332656"/>
            <a:ext cx="8229600" cy="5793507"/>
          </a:xfrm>
        </p:spPr>
        <p:txBody>
          <a:bodyPr>
            <a:normAutofit fontScale="92500" lnSpcReduction="10000"/>
          </a:bodyPr>
          <a:lstStyle/>
          <a:p>
            <a:pPr algn="just" rtl="1"/>
            <a:r>
              <a:rPr lang="ar-SA" dirty="0">
                <a:latin typeface="Simplified Arabic" panose="02020603050405020304" pitchFamily="18" charset="-78"/>
                <a:cs typeface="Simplified Arabic" panose="02020603050405020304" pitchFamily="18" charset="-78"/>
              </a:rPr>
              <a:t>ضعف القدرة الشرائية لدى المستهلك المحلي والذي يجعل السعر هو ميزان التفاضل الوحيد لديه وضعف الوعي الاستهلاكي الذي من شأنه أن يرجح موازين المنافسة لصالح المنتجات الوطنية عند معرفة أهميتها للاقتصاد الوطني والوضع المعيشي على المدى المتوسط والبعيد بشكل عام وعلى المستهلك وصحته بشكل خاص فضلا ًعن انتشار عقدة المنتج الأجنبي وأن كل ما هو مستورد جيد.</a:t>
            </a:r>
            <a:endParaRPr lang="fr-FR" dirty="0">
              <a:latin typeface="Simplified Arabic" panose="02020603050405020304" pitchFamily="18" charset="-78"/>
              <a:cs typeface="Simplified Arabic" panose="02020603050405020304" pitchFamily="18" charset="-78"/>
            </a:endParaRPr>
          </a:p>
          <a:p>
            <a:pPr algn="just" rtl="1"/>
            <a:r>
              <a:rPr lang="ar-SA" dirty="0" smtClean="0">
                <a:latin typeface="Simplified Arabic" panose="02020603050405020304" pitchFamily="18" charset="-78"/>
                <a:cs typeface="Simplified Arabic" panose="02020603050405020304" pitchFamily="18" charset="-78"/>
              </a:rPr>
              <a:t>الفساد </a:t>
            </a:r>
            <a:r>
              <a:rPr lang="ar-SA" dirty="0">
                <a:latin typeface="Simplified Arabic" panose="02020603050405020304" pitchFamily="18" charset="-78"/>
                <a:cs typeface="Simplified Arabic" panose="02020603050405020304" pitchFamily="18" charset="-78"/>
              </a:rPr>
              <a:t>المالي والإداري الذي يزيد من حدة الإغراق الرسمي من خلال التجاوز في تطبيق القيود الكمية والكيفية على المستوردات المخالفة من السلع.</a:t>
            </a:r>
            <a:endParaRPr lang="fr-FR" dirty="0">
              <a:latin typeface="Simplified Arabic" panose="02020603050405020304" pitchFamily="18" charset="-78"/>
              <a:cs typeface="Simplified Arabic" panose="02020603050405020304" pitchFamily="18" charset="-78"/>
            </a:endParaRPr>
          </a:p>
          <a:p>
            <a:pPr algn="just" rtl="1"/>
            <a:r>
              <a:rPr lang="ar-SA" dirty="0" smtClean="0">
                <a:latin typeface="Simplified Arabic" panose="02020603050405020304" pitchFamily="18" charset="-78"/>
                <a:cs typeface="Simplified Arabic" panose="02020603050405020304" pitchFamily="18" charset="-78"/>
              </a:rPr>
              <a:t>ضعف </a:t>
            </a:r>
            <a:r>
              <a:rPr lang="ar-SA" dirty="0">
                <a:latin typeface="Simplified Arabic" panose="02020603050405020304" pitchFamily="18" charset="-78"/>
                <a:cs typeface="Simplified Arabic" panose="02020603050405020304" pitchFamily="18" charset="-78"/>
              </a:rPr>
              <a:t>دور مؤسسات المجتمع المدني في مجال التثقيف والتوعية وكشف المخاطر الصحية والاقتصادية لسياسة الإغراق على الفرد والمجتمع والاقتصاد</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706564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ppt-background-ocean[1].jpg"/>
          <p:cNvPicPr>
            <a:picLocks noChangeAspect="1" noChangeArrowheads="1"/>
          </p:cNvPicPr>
          <p:nvPr/>
        </p:nvPicPr>
        <p:blipFill>
          <a:blip r:embed="rId2" cstate="print"/>
          <a:srcRect/>
          <a:stretch>
            <a:fillRect/>
          </a:stretch>
        </p:blipFill>
        <p:spPr bwMode="auto">
          <a:xfrm>
            <a:off x="0" y="41564"/>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404664"/>
            <a:ext cx="8229600" cy="5721499"/>
          </a:xfrm>
        </p:spPr>
        <p:txBody>
          <a:bodyPr/>
          <a:lstStyle/>
          <a:p>
            <a:pPr algn="just" rtl="1"/>
            <a:r>
              <a:rPr lang="ar-SA" dirty="0">
                <a:latin typeface="Simplified Arabic" panose="02020603050405020304" pitchFamily="18" charset="-78"/>
                <a:cs typeface="Simplified Arabic" panose="02020603050405020304" pitchFamily="18" charset="-78"/>
              </a:rPr>
              <a:t>وهناك أسباب أخرى غير مباشرة تؤدي إلى إغراق السوق المحلية بالبضائع الأجنبية منها:</a:t>
            </a:r>
            <a:endParaRPr lang="fr-FR" dirty="0">
              <a:latin typeface="Simplified Arabic" panose="02020603050405020304" pitchFamily="18" charset="-78"/>
              <a:cs typeface="Simplified Arabic" panose="02020603050405020304" pitchFamily="18" charset="-78"/>
            </a:endParaRPr>
          </a:p>
          <a:p>
            <a:pPr lvl="0" algn="just" rtl="1"/>
            <a:r>
              <a:rPr lang="ar-SA" dirty="0">
                <a:latin typeface="Simplified Arabic" panose="02020603050405020304" pitchFamily="18" charset="-78"/>
                <a:cs typeface="Simplified Arabic" panose="02020603050405020304" pitchFamily="18" charset="-78"/>
              </a:rPr>
              <a:t>ثقل الأعباء الضريبية والجمركية التي تدفع إلى مقاومتها بمختلف الطرق والوسائل ومنها التهريب.</a:t>
            </a:r>
            <a:endParaRPr lang="fr-FR" dirty="0">
              <a:latin typeface="Simplified Arabic" panose="02020603050405020304" pitchFamily="18" charset="-78"/>
              <a:cs typeface="Simplified Arabic" panose="02020603050405020304" pitchFamily="18" charset="-78"/>
            </a:endParaRPr>
          </a:p>
          <a:p>
            <a:pPr lvl="0" algn="just" rtl="1"/>
            <a:r>
              <a:rPr lang="ar-SA" dirty="0">
                <a:latin typeface="Simplified Arabic" panose="02020603050405020304" pitchFamily="18" charset="-78"/>
                <a:cs typeface="Simplified Arabic" panose="02020603050405020304" pitchFamily="18" charset="-78"/>
              </a:rPr>
              <a:t>الفساد المالي والإداري في المنافذ الجمركية وتعقد الإجراءات المعتمدة المؤدية إلى زيادة النفقات على الاستيراد فضلا ًعن مساهمة العديد من المستفيدين في عملية التهريب. </a:t>
            </a:r>
            <a:endParaRPr lang="fr-FR" dirty="0">
              <a:latin typeface="Simplified Arabic" panose="02020603050405020304" pitchFamily="18" charset="-78"/>
              <a:cs typeface="Simplified Arabic" panose="02020603050405020304" pitchFamily="18" charset="-78"/>
            </a:endParaRPr>
          </a:p>
          <a:p>
            <a:pPr lvl="0" algn="just" rtl="1"/>
            <a:r>
              <a:rPr lang="ar-SA" dirty="0">
                <a:latin typeface="Simplified Arabic" panose="02020603050405020304" pitchFamily="18" charset="-78"/>
                <a:cs typeface="Simplified Arabic" panose="02020603050405020304" pitchFamily="18" charset="-78"/>
              </a:rPr>
              <a:t>عدم وجود آليات واضحة لمكافحة التهريب.</a:t>
            </a:r>
            <a:endParaRPr lang="fr-FR" dirty="0">
              <a:latin typeface="Simplified Arabic" panose="02020603050405020304" pitchFamily="18" charset="-78"/>
              <a:cs typeface="Simplified Arabic" panose="02020603050405020304" pitchFamily="18" charset="-78"/>
            </a:endParaRPr>
          </a:p>
          <a:p>
            <a:pPr lvl="0" algn="just" rtl="1"/>
            <a:r>
              <a:rPr lang="ar-SA" dirty="0">
                <a:latin typeface="Simplified Arabic" panose="02020603050405020304" pitchFamily="18" charset="-78"/>
                <a:cs typeface="Simplified Arabic" panose="02020603050405020304" pitchFamily="18" charset="-78"/>
              </a:rPr>
              <a:t> ضعف الوازع الأخلاقي والديني وتدهور الحالة المعيشية وعوائد التهريب المغرية</a:t>
            </a:r>
            <a:r>
              <a:rPr lang="ar-SA" dirty="0"/>
              <a:t>.</a:t>
            </a:r>
            <a:endParaRPr lang="fr-FR" dirty="0"/>
          </a:p>
          <a:p>
            <a:pPr algn="r" rtl="1"/>
            <a:endParaRPr lang="fr-FR" dirty="0"/>
          </a:p>
        </p:txBody>
      </p:sp>
    </p:spTree>
    <p:extLst>
      <p:ext uri="{BB962C8B-B14F-4D97-AF65-F5344CB8AC3E}">
        <p14:creationId xmlns:p14="http://schemas.microsoft.com/office/powerpoint/2010/main" xmlns="" val="2434724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ownloads\sun-rise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ar-DZ" b="1" dirty="0"/>
              <a:t>المنافسة: </a:t>
            </a:r>
            <a:endParaRPr lang="fr-FR" dirty="0"/>
          </a:p>
        </p:txBody>
      </p:sp>
      <p:sp>
        <p:nvSpPr>
          <p:cNvPr id="3" name="Content Placeholder 2"/>
          <p:cNvSpPr>
            <a:spLocks noGrp="1"/>
          </p:cNvSpPr>
          <p:nvPr>
            <p:ph idx="1"/>
          </p:nvPr>
        </p:nvSpPr>
        <p:spPr>
          <a:xfrm>
            <a:off x="445546" y="1988840"/>
            <a:ext cx="8229600" cy="4708525"/>
          </a:xfrm>
        </p:spPr>
        <p:txBody>
          <a:bodyPr>
            <a:normAutofit fontScale="92500" lnSpcReduction="20000"/>
          </a:bodyPr>
          <a:lstStyle/>
          <a:p>
            <a:pPr algn="just" rtl="1"/>
            <a:r>
              <a:rPr lang="ar-DZ" dirty="0" smtClean="0">
                <a:latin typeface="Simplified Arabic" panose="02020603050405020304" pitchFamily="18" charset="-78"/>
                <a:cs typeface="Simplified Arabic" panose="02020603050405020304" pitchFamily="18" charset="-78"/>
              </a:rPr>
              <a:t>ه</a:t>
            </a:r>
            <a:r>
              <a:rPr lang="ar-SA" dirty="0" smtClean="0">
                <a:latin typeface="Simplified Arabic" panose="02020603050405020304" pitchFamily="18" charset="-78"/>
                <a:cs typeface="Simplified Arabic" panose="02020603050405020304" pitchFamily="18" charset="-78"/>
              </a:rPr>
              <a:t>ناك </a:t>
            </a:r>
            <a:r>
              <a:rPr lang="ar-SA" dirty="0">
                <a:latin typeface="Simplified Arabic" panose="02020603050405020304" pitchFamily="18" charset="-78"/>
                <a:cs typeface="Simplified Arabic" panose="02020603050405020304" pitchFamily="18" charset="-78"/>
              </a:rPr>
              <a:t>العديد من الثغرات تمنع تفعيل سياسة </a:t>
            </a:r>
            <a:r>
              <a:rPr lang="ar-SA" dirty="0" smtClean="0">
                <a:latin typeface="Simplified Arabic" panose="02020603050405020304" pitchFamily="18" charset="-78"/>
                <a:cs typeface="Simplified Arabic" panose="02020603050405020304" pitchFamily="18" charset="-78"/>
              </a:rPr>
              <a:t>المنافسة</a:t>
            </a:r>
            <a:r>
              <a:rPr lang="ar-DZ" dirty="0" smtClean="0">
                <a:latin typeface="Simplified Arabic" panose="02020603050405020304" pitchFamily="18" charset="-78"/>
                <a:cs typeface="Simplified Arabic" panose="02020603050405020304" pitchFamily="18" charset="-78"/>
              </a:rPr>
              <a:t> مثل:</a:t>
            </a:r>
          </a:p>
          <a:p>
            <a:pPr algn="just" rtl="1"/>
            <a:r>
              <a:rPr lang="ar-SA" dirty="0">
                <a:latin typeface="Simplified Arabic" panose="02020603050405020304" pitchFamily="18" charset="-78"/>
                <a:cs typeface="Simplified Arabic" panose="02020603050405020304" pitchFamily="18" charset="-78"/>
              </a:rPr>
              <a:t>الاقتصاد غير الرسمي، أعقاب الأحداث المأساوية التي مرت بها الجزائر خلال العشرية السوداء سنوات </a:t>
            </a:r>
            <a:r>
              <a:rPr lang="fr-FR" dirty="0">
                <a:latin typeface="Simplified Arabic" panose="02020603050405020304" pitchFamily="18" charset="-78"/>
                <a:cs typeface="Simplified Arabic" panose="02020603050405020304" pitchFamily="18" charset="-78"/>
              </a:rPr>
              <a:t>1990</a:t>
            </a:r>
            <a:r>
              <a:rPr lang="ar-SA" dirty="0">
                <a:latin typeface="Simplified Arabic" panose="02020603050405020304" pitchFamily="18" charset="-78"/>
                <a:cs typeface="Simplified Arabic" panose="02020603050405020304" pitchFamily="18" charset="-78"/>
              </a:rPr>
              <a:t>، تأسس القطاع غير الرسمي بطريقة مستدامة وواضحة، فالبيع بدون فواتير هو القاعدة في جميع أسواق الجملة، في حين أن الاستيراد مع أسماء معروفة هو ممارسة شائعة، وهذا بدوره يعزز التزوير من البلدان الآسيوية، وخاصة في الصين، حيث يؤثر التزوير على جميع المنتجات والعلامات التجارية الأجنبية والمحلية، فعدد قليل من العلامات التجارية الأجنبية القوية مسجلة في المعهد الوطني الجزائري للملكية الصناعية</a:t>
            </a:r>
            <a:r>
              <a:rPr lang="fr-FR" dirty="0">
                <a:latin typeface="Simplified Arabic" panose="02020603050405020304" pitchFamily="18" charset="-78"/>
                <a:cs typeface="Simplified Arabic" panose="02020603050405020304" pitchFamily="18" charset="-78"/>
              </a:rPr>
              <a:t> (INAPI)</a:t>
            </a:r>
            <a:r>
              <a:rPr lang="ar-SA" dirty="0">
                <a:latin typeface="Simplified Arabic" panose="02020603050405020304" pitchFamily="18" charset="-78"/>
                <a:cs typeface="Simplified Arabic" panose="02020603050405020304" pitchFamily="18" charset="-78"/>
              </a:rPr>
              <a:t>، وهذا يدل على سياسة التراخي ضد التزوير </a:t>
            </a:r>
            <a:endParaRPr lang="ar-DZ" dirty="0" smtClean="0">
              <a:latin typeface="Simplified Arabic" panose="02020603050405020304" pitchFamily="18" charset="-78"/>
              <a:cs typeface="Simplified Arabic" panose="02020603050405020304" pitchFamily="18" charset="-78"/>
            </a:endParaRPr>
          </a:p>
        </p:txBody>
      </p:sp>
      <p:pic>
        <p:nvPicPr>
          <p:cNvPr id="5" name="Picture 2" descr="C:\Users\naima\Desktop\imagesCA1RWPZL.jpg"/>
          <p:cNvPicPr>
            <a:picLocks noChangeAspect="1" noChangeArrowheads="1"/>
          </p:cNvPicPr>
          <p:nvPr/>
        </p:nvPicPr>
        <p:blipFill>
          <a:blip r:embed="rId3" cstate="print"/>
          <a:srcRect/>
          <a:stretch>
            <a:fillRect/>
          </a:stretch>
        </p:blipFill>
        <p:spPr bwMode="auto">
          <a:xfrm>
            <a:off x="179512" y="437506"/>
            <a:ext cx="1333500" cy="1060450"/>
          </a:xfrm>
          <a:prstGeom prst="ellipse">
            <a:avLst/>
          </a:prstGeom>
          <a:ln>
            <a:noFill/>
          </a:ln>
          <a:effectLst>
            <a:softEdge rad="112500"/>
          </a:effectLst>
        </p:spPr>
      </p:pic>
    </p:spTree>
    <p:extLst>
      <p:ext uri="{BB962C8B-B14F-4D97-AF65-F5344CB8AC3E}">
        <p14:creationId xmlns:p14="http://schemas.microsoft.com/office/powerpoint/2010/main" xmlns="" val="278079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476672"/>
            <a:ext cx="8229600" cy="5649491"/>
          </a:xfrm>
        </p:spPr>
        <p:txBody>
          <a:bodyPr/>
          <a:lstStyle/>
          <a:p>
            <a:pPr algn="just" rtl="1"/>
            <a:r>
              <a:rPr lang="ar-SA" dirty="0">
                <a:latin typeface="Simplified Arabic" panose="02020603050405020304" pitchFamily="18" charset="-78"/>
                <a:cs typeface="Simplified Arabic" panose="02020603050405020304" pitchFamily="18" charset="-78"/>
              </a:rPr>
              <a:t>تزييف الممارسات وإساءة استعمال المناصب، </a:t>
            </a:r>
            <a:r>
              <a:rPr lang="ar-DZ" dirty="0" smtClean="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بالأساس </a:t>
            </a:r>
            <a:r>
              <a:rPr lang="ar-SA" dirty="0">
                <a:latin typeface="Simplified Arabic" panose="02020603050405020304" pitchFamily="18" charset="-78"/>
                <a:cs typeface="Simplified Arabic" panose="02020603050405020304" pitchFamily="18" charset="-78"/>
              </a:rPr>
              <a:t>في المؤسسات العمومية، على الرغم من وجود هذا الأمر بالنسبة لبعض الشركات الخاصة، المؤسسات العملاقة</a:t>
            </a:r>
            <a:r>
              <a:rPr lang="ar-SA" dirty="0"/>
              <a:t>، </a:t>
            </a:r>
            <a:endParaRPr lang="ar-DZ" dirty="0" smtClean="0"/>
          </a:p>
          <a:p>
            <a:pPr algn="just" rtl="1"/>
            <a:r>
              <a:rPr lang="ar-SA" dirty="0" smtClean="0">
                <a:latin typeface="Simplified Arabic" panose="02020603050405020304" pitchFamily="18" charset="-78"/>
                <a:cs typeface="Simplified Arabic" panose="02020603050405020304" pitchFamily="18" charset="-78"/>
              </a:rPr>
              <a:t>مثل </a:t>
            </a:r>
            <a:r>
              <a:rPr lang="ar-SA" dirty="0">
                <a:latin typeface="Simplified Arabic" panose="02020603050405020304" pitchFamily="18" charset="-78"/>
                <a:cs typeface="Simplified Arabic" panose="02020603050405020304" pitchFamily="18" charset="-78"/>
              </a:rPr>
              <a:t>تليكوم الجزائر </a:t>
            </a:r>
            <a:r>
              <a:rPr lang="fr-FR" dirty="0">
                <a:latin typeface="Simplified Arabic" panose="02020603050405020304" pitchFamily="18" charset="-78"/>
                <a:cs typeface="Simplified Arabic" panose="02020603050405020304" pitchFamily="18" charset="-78"/>
              </a:rPr>
              <a:t>SPA </a:t>
            </a:r>
            <a:r>
              <a:rPr lang="ar-SA" dirty="0">
                <a:latin typeface="Simplified Arabic" panose="02020603050405020304" pitchFamily="18" charset="-78"/>
                <a:cs typeface="Simplified Arabic" panose="02020603050405020304" pitchFamily="18" charset="-78"/>
              </a:rPr>
              <a:t>تستخدم موقعها المهيمن لفرض سعر تتحدى به قوانين السوق من أجل القضاء على المنافسة، على سبيل المثال، يفسر العديد من المحللين انهيار الشركة المصرية للهاتف الثابت </a:t>
            </a:r>
            <a:r>
              <a:rPr lang="fr-FR" dirty="0">
                <a:latin typeface="Simplified Arabic" panose="02020603050405020304" pitchFamily="18" charset="-78"/>
                <a:cs typeface="Simplified Arabic" panose="02020603050405020304" pitchFamily="18" charset="-78"/>
              </a:rPr>
              <a:t>LACOM </a:t>
            </a:r>
            <a:r>
              <a:rPr lang="ar-SA" dirty="0">
                <a:latin typeface="Simplified Arabic" panose="02020603050405020304" pitchFamily="18" charset="-78"/>
                <a:cs typeface="Simplified Arabic" panose="02020603050405020304" pitchFamily="18" charset="-78"/>
              </a:rPr>
              <a:t>بسبب الممارسات المنافية للمنافسة من تليكوم الجزائر </a:t>
            </a:r>
            <a:r>
              <a:rPr lang="fr-FR" dirty="0">
                <a:latin typeface="Simplified Arabic" panose="02020603050405020304" pitchFamily="18" charset="-78"/>
                <a:cs typeface="Simplified Arabic" panose="02020603050405020304" pitchFamily="18" charset="-78"/>
              </a:rPr>
              <a:t>SPA. </a:t>
            </a:r>
            <a:r>
              <a:rPr lang="ar-SA" dirty="0">
                <a:latin typeface="Simplified Arabic" panose="02020603050405020304" pitchFamily="18" charset="-78"/>
                <a:cs typeface="Simplified Arabic" panose="02020603050405020304" pitchFamily="18" charset="-78"/>
              </a:rPr>
              <a:t>هذا يدل على أن قانون المنافسة في الجزائر لا يتم احترامه.</a:t>
            </a:r>
            <a:endParaRPr lang="fr-FR" dirty="0">
              <a:latin typeface="Simplified Arabic" panose="02020603050405020304" pitchFamily="18" charset="-78"/>
              <a:cs typeface="Simplified Arabic" panose="02020603050405020304" pitchFamily="18" charset="-78"/>
            </a:endParaRPr>
          </a:p>
          <a:p>
            <a:pPr algn="r" rtl="1"/>
            <a:endParaRPr lang="fr-FR" dirty="0"/>
          </a:p>
        </p:txBody>
      </p:sp>
    </p:spTree>
    <p:extLst>
      <p:ext uri="{BB962C8B-B14F-4D97-AF65-F5344CB8AC3E}">
        <p14:creationId xmlns:p14="http://schemas.microsoft.com/office/powerpoint/2010/main" xmlns="" val="919020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6" descr="C:\Users\naima\Desktop\New Folder (2)\Picture14.jpg_thum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p:txBody>
          <a:bodyPr/>
          <a:lstStyle/>
          <a:p>
            <a:r>
              <a:rPr lang="ar-SA" b="1" dirty="0"/>
              <a:t>كيفية التخلص من الفشل </a:t>
            </a:r>
            <a:r>
              <a:rPr lang="ar-SA" b="1" dirty="0" err="1"/>
              <a:t>المقاولاتي</a:t>
            </a:r>
            <a:r>
              <a:rPr lang="ar-SA" b="1" dirty="0" smtClean="0"/>
              <a:t>:</a:t>
            </a:r>
            <a:endParaRPr lang="fr-FR" dirty="0"/>
          </a:p>
        </p:txBody>
      </p:sp>
      <p:sp>
        <p:nvSpPr>
          <p:cNvPr id="3" name="Subtitle 2"/>
          <p:cNvSpPr>
            <a:spLocks noGrp="1"/>
          </p:cNvSpPr>
          <p:nvPr>
            <p:ph type="subTitle" idx="1"/>
          </p:nvPr>
        </p:nvSpPr>
        <p:spPr/>
        <p:txBody>
          <a:bodyPr/>
          <a:lstStyle/>
          <a:p>
            <a:endParaRPr lang="fr-FR"/>
          </a:p>
        </p:txBody>
      </p:sp>
    </p:spTree>
    <p:extLst>
      <p:ext uri="{BB962C8B-B14F-4D97-AF65-F5344CB8AC3E}">
        <p14:creationId xmlns:p14="http://schemas.microsoft.com/office/powerpoint/2010/main" xmlns="" val="1488965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0"/>
            <a:ext cx="8229600" cy="6126163"/>
          </a:xfrm>
        </p:spPr>
        <p:txBody>
          <a:bodyPr>
            <a:normAutofit lnSpcReduction="10000"/>
          </a:bodyPr>
          <a:lstStyle/>
          <a:p>
            <a:pPr lvl="0" algn="just" rtl="1"/>
            <a:r>
              <a:rPr lang="ar-SA" dirty="0">
                <a:latin typeface="Simplified Arabic" panose="02020603050405020304" pitchFamily="18" charset="-78"/>
                <a:cs typeface="Simplified Arabic" panose="02020603050405020304" pitchFamily="18" charset="-78"/>
              </a:rPr>
              <a:t>معالجة الإغراق الذي تشهده السوق الوطنية من خلال الرجوع إلى الاتفاقيات الدولية والقوانين التي من الممكن أن تلزم الدول والمنظمات التي تسببت في إغراق السوق الجزائرية على دفع رسومات تعويضية ، وكذلك فرض رسوم جمركية على السلع المستوردة مما يؤمن حماية للمنتج الوطني</a:t>
            </a:r>
            <a:endParaRPr lang="fr-FR" dirty="0">
              <a:latin typeface="Simplified Arabic" panose="02020603050405020304" pitchFamily="18" charset="-78"/>
              <a:cs typeface="Simplified Arabic" panose="02020603050405020304" pitchFamily="18" charset="-78"/>
            </a:endParaRPr>
          </a:p>
          <a:p>
            <a:pPr lvl="0" algn="just" rtl="1"/>
            <a:r>
              <a:rPr lang="ar-SA" dirty="0">
                <a:latin typeface="Simplified Arabic" panose="02020603050405020304" pitchFamily="18" charset="-78"/>
                <a:cs typeface="Simplified Arabic" panose="02020603050405020304" pitchFamily="18" charset="-78"/>
              </a:rPr>
              <a:t>يجب أن تلعب الحكومة دورها فبالإضافة إلى الحماية الجمركية وطلب التعويضات, من الممكن إعفاء القطاع الخاص من الضرائب لآجال متباينة وحسب نوع الصناعة ومدى الحاجة لمخرجاتها ، كذلك منح القروض الميسرة السداد ذات نسب فوائد مخفضة ، بالإضافة إلى تقديم المساعدة والعون لهذا القطاع في إيجاد منافذ تسويق لمنتجاته من خلال إيجاد لغة تفاهم وتنسيق بين منشئات القطاع العام والقطاع الخاص</a:t>
            </a:r>
            <a:r>
              <a:rPr lang="fr-FR" dirty="0">
                <a:latin typeface="Simplified Arabic" panose="02020603050405020304" pitchFamily="18" charset="-78"/>
                <a:cs typeface="Simplified Arabic" panose="02020603050405020304" pitchFamily="18" charset="-78"/>
              </a:rPr>
              <a:t>.</a:t>
            </a:r>
          </a:p>
          <a:p>
            <a:pPr algn="just" rtl="1"/>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8164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naima\Desktop\new f\port_corp_design_ves_ppt_04[1].jpg"/>
          <p:cNvPicPr>
            <a:picLocks noChangeAspect="1" noChangeArrowheads="1"/>
          </p:cNvPicPr>
          <p:nvPr/>
        </p:nvPicPr>
        <p:blipFill>
          <a:blip r:embed="rId2" cstate="print"/>
          <a:srcRect/>
          <a:stretch>
            <a:fillRect/>
          </a:stretch>
        </p:blipFill>
        <p:spPr bwMode="auto">
          <a:xfrm>
            <a:off x="-228600" y="-304800"/>
            <a:ext cx="11353800" cy="7162800"/>
          </a:xfrm>
          <a:prstGeom prst="rect">
            <a:avLst/>
          </a:prstGeom>
          <a:noFill/>
          <a:ln w="9525">
            <a:noFill/>
            <a:miter lim="800000"/>
            <a:headEnd/>
            <a:tailEnd/>
          </a:ln>
        </p:spPr>
      </p:pic>
      <p:sp>
        <p:nvSpPr>
          <p:cNvPr id="3" name="Content Placeholder 2"/>
          <p:cNvSpPr>
            <a:spLocks noGrp="1"/>
          </p:cNvSpPr>
          <p:nvPr>
            <p:ph idx="1"/>
          </p:nvPr>
        </p:nvSpPr>
        <p:spPr>
          <a:xfrm>
            <a:off x="457200" y="2780928"/>
            <a:ext cx="8229600" cy="3345235"/>
          </a:xfrm>
        </p:spPr>
        <p:txBody>
          <a:bodyPr/>
          <a:lstStyle/>
          <a:p>
            <a:pPr lvl="0" algn="just" rtl="1"/>
            <a:r>
              <a:rPr lang="ar-SA" dirty="0">
                <a:latin typeface="Simplified Arabic" panose="02020603050405020304" pitchFamily="18" charset="-78"/>
                <a:cs typeface="Simplified Arabic" panose="02020603050405020304" pitchFamily="18" charset="-78"/>
              </a:rPr>
              <a:t>على الرغم من قانون المنافسة، فالدولة ملزمة بوضع مراسيم تنفيذية لفرض المنافسة في بعض القطاعات</a:t>
            </a:r>
            <a:r>
              <a:rPr lang="fr-FR" dirty="0">
                <a:latin typeface="Simplified Arabic" panose="02020603050405020304" pitchFamily="18" charset="-78"/>
                <a:cs typeface="Simplified Arabic" panose="02020603050405020304" pitchFamily="18" charset="-78"/>
              </a:rPr>
              <a:t>.</a:t>
            </a:r>
          </a:p>
          <a:p>
            <a:pPr algn="just" rtl="1"/>
            <a:r>
              <a:rPr lang="ar-SA" dirty="0">
                <a:latin typeface="Simplified Arabic" panose="02020603050405020304" pitchFamily="18" charset="-78"/>
                <a:cs typeface="Simplified Arabic" panose="02020603050405020304" pitchFamily="18" charset="-78"/>
              </a:rPr>
              <a:t>تكريس مبدأ فتح الأسواق لتوزيع </a:t>
            </a:r>
            <a:r>
              <a:rPr lang="ar-SA" dirty="0" smtClean="0">
                <a:latin typeface="Simplified Arabic" panose="02020603050405020304" pitchFamily="18" charset="-78"/>
                <a:cs typeface="Simplified Arabic" panose="02020603050405020304" pitchFamily="18" charset="-78"/>
              </a:rPr>
              <a:t>المنتجات</a:t>
            </a:r>
            <a:endParaRPr lang="ar-DZ" dirty="0" smtClean="0">
              <a:latin typeface="Simplified Arabic" panose="02020603050405020304" pitchFamily="18" charset="-78"/>
              <a:cs typeface="Simplified Arabic" panose="02020603050405020304" pitchFamily="18" charset="-78"/>
            </a:endParaRPr>
          </a:p>
          <a:p>
            <a:pPr algn="just" rtl="1"/>
            <a:r>
              <a:rPr lang="ar-DZ" dirty="0" smtClean="0">
                <a:latin typeface="Simplified Arabic" panose="02020603050405020304" pitchFamily="18" charset="-78"/>
                <a:cs typeface="Simplified Arabic" panose="02020603050405020304" pitchFamily="18" charset="-78"/>
              </a:rPr>
              <a:t>تنمية الشريط الحدودي لمنع التهريب وإغراق الأسواق </a:t>
            </a:r>
            <a:endParaRPr lang="fr-FR" dirty="0">
              <a:latin typeface="Simplified Arabic" panose="02020603050405020304" pitchFamily="18" charset="-78"/>
              <a:cs typeface="Simplified Arabic" panose="02020603050405020304" pitchFamily="18" charset="-78"/>
            </a:endParaRPr>
          </a:p>
        </p:txBody>
      </p:sp>
      <p:pic>
        <p:nvPicPr>
          <p:cNvPr id="5" name="Picture 11" descr="C:\Users\naima\Desktop\s.jpg"/>
          <p:cNvPicPr>
            <a:picLocks noChangeAspect="1" noChangeArrowheads="1"/>
          </p:cNvPicPr>
          <p:nvPr/>
        </p:nvPicPr>
        <p:blipFill>
          <a:blip r:embed="rId3" cstate="print"/>
          <a:srcRect/>
          <a:stretch>
            <a:fillRect/>
          </a:stretch>
        </p:blipFill>
        <p:spPr bwMode="auto">
          <a:xfrm>
            <a:off x="7162800" y="0"/>
            <a:ext cx="1752600" cy="1533525"/>
          </a:xfrm>
          <a:prstGeom prst="ellipse">
            <a:avLst/>
          </a:prstGeom>
          <a:ln w="190500" cap="rnd">
            <a:solidFill>
              <a:srgbClr val="00B050"/>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6" name="Picture 5" descr="C:\Users\naima\Desktop\mn.jpg"/>
          <p:cNvPicPr>
            <a:picLocks noChangeAspect="1" noChangeArrowheads="1"/>
          </p:cNvPicPr>
          <p:nvPr/>
        </p:nvPicPr>
        <p:blipFill>
          <a:blip r:embed="rId4" cstate="print"/>
          <a:srcRect/>
          <a:stretch>
            <a:fillRect/>
          </a:stretch>
        </p:blipFill>
        <p:spPr bwMode="auto">
          <a:xfrm>
            <a:off x="5715000" y="0"/>
            <a:ext cx="1155700" cy="1066800"/>
          </a:xfrm>
          <a:prstGeom prst="ellipse">
            <a:avLst/>
          </a:prstGeom>
          <a:ln w="63500" cap="rnd">
            <a:solidFill>
              <a:schemeClr val="accent6">
                <a:lumMod val="50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xmlns="" val="2511444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Grp="1" noChangeAspect="1" noChangeArrowheads="1"/>
          </p:cNvPicPr>
          <p:nvPr>
            <p:ph idx="1"/>
          </p:nvPr>
        </p:nvPicPr>
        <p:blipFill>
          <a:blip r:embed="rId2" cstate="print"/>
          <a:srcRect/>
          <a:stretch>
            <a:fillRect/>
          </a:stretch>
        </p:blipFill>
        <p:spPr>
          <a:xfrm>
            <a:off x="0" y="0"/>
            <a:ext cx="9144000" cy="6858000"/>
          </a:xfrm>
        </p:spPr>
      </p:pic>
      <p:sp>
        <p:nvSpPr>
          <p:cNvPr id="4" name="Title 3"/>
          <p:cNvSpPr>
            <a:spLocks noGrp="1"/>
          </p:cNvSpPr>
          <p:nvPr>
            <p:ph type="title"/>
          </p:nvPr>
        </p:nvSpPr>
        <p:spPr/>
        <p:txBody>
          <a:bodyPr/>
          <a:lstStyle/>
          <a:p>
            <a:endParaRPr lang="en-US"/>
          </a:p>
        </p:txBody>
      </p:sp>
    </p:spTree>
  </p:cSld>
  <p:clrMapOvr>
    <a:masterClrMapping/>
  </p:clrMapOvr>
  <p:transition spd="med">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lstStyle/>
          <a:p>
            <a:pPr algn="r" rtl="1"/>
            <a:r>
              <a:rPr lang="ar-DZ" sz="3600" dirty="0">
                <a:latin typeface="Simplified Arabic" panose="02020603050405020304" pitchFamily="18" charset="-78"/>
                <a:cs typeface="Simplified Arabic" panose="02020603050405020304" pitchFamily="18" charset="-78"/>
              </a:rPr>
              <a:t>قلة الدراسات السوقية </a:t>
            </a:r>
            <a:endParaRPr lang="fr-FR" sz="3600" dirty="0">
              <a:latin typeface="Simplified Arabic" panose="02020603050405020304" pitchFamily="18" charset="-78"/>
              <a:cs typeface="Simplified Arabic" panose="02020603050405020304" pitchFamily="18" charset="-78"/>
            </a:endParaRPr>
          </a:p>
          <a:p>
            <a:pPr algn="r" rtl="1"/>
            <a:r>
              <a:rPr lang="ar-DZ" sz="3600" dirty="0">
                <a:latin typeface="Simplified Arabic" panose="02020603050405020304" pitchFamily="18" charset="-78"/>
                <a:cs typeface="Simplified Arabic" panose="02020603050405020304" pitchFamily="18" charset="-78"/>
              </a:rPr>
              <a:t>قلة المعرفة بإمكانيات المنافسين </a:t>
            </a:r>
            <a:endParaRPr lang="fr-FR" sz="3600" dirty="0">
              <a:latin typeface="Simplified Arabic" panose="02020603050405020304" pitchFamily="18" charset="-78"/>
              <a:cs typeface="Simplified Arabic" panose="02020603050405020304" pitchFamily="18" charset="-78"/>
            </a:endParaRPr>
          </a:p>
          <a:p>
            <a:pPr algn="r" rtl="1"/>
            <a:r>
              <a:rPr lang="ar-DZ" sz="3600" dirty="0">
                <a:latin typeface="Simplified Arabic" panose="02020603050405020304" pitchFamily="18" charset="-78"/>
                <a:cs typeface="Simplified Arabic" panose="02020603050405020304" pitchFamily="18" charset="-78"/>
              </a:rPr>
              <a:t>الفشل في تأمين التمويل الكافي</a:t>
            </a:r>
            <a:endParaRPr lang="fr-FR" sz="3600" dirty="0">
              <a:latin typeface="Simplified Arabic" panose="02020603050405020304" pitchFamily="18" charset="-78"/>
              <a:cs typeface="Simplified Arabic" panose="02020603050405020304" pitchFamily="18" charset="-78"/>
            </a:endParaRPr>
          </a:p>
          <a:p>
            <a:pPr algn="r" rtl="1"/>
            <a:r>
              <a:rPr lang="ar-DZ" sz="3600" dirty="0">
                <a:latin typeface="Simplified Arabic" panose="02020603050405020304" pitchFamily="18" charset="-78"/>
                <a:cs typeface="Simplified Arabic" panose="02020603050405020304" pitchFamily="18" charset="-78"/>
              </a:rPr>
              <a:t>تقديرات غير دقيقة في بناء الميزانيات على سبيل المثال ، توقعات الإيرادات مرتفعة للغاية و / أو تقديرات التكلفة منخفضة للغاية</a:t>
            </a:r>
            <a:r>
              <a:rPr lang="ar-DZ" dirty="0"/>
              <a:t>.</a:t>
            </a:r>
            <a:endParaRPr lang="fr-FR" dirty="0"/>
          </a:p>
          <a:p>
            <a:endParaRPr lang="fr-FR" dirty="0"/>
          </a:p>
        </p:txBody>
      </p:sp>
    </p:spTree>
    <p:extLst>
      <p:ext uri="{BB962C8B-B14F-4D97-AF65-F5344CB8AC3E}">
        <p14:creationId xmlns:p14="http://schemas.microsoft.com/office/powerpoint/2010/main" xmlns="" val="115100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Users\naima\Desktop\20061116173607938.gif"/>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260648"/>
            <a:ext cx="8229600" cy="634082"/>
          </a:xfrm>
        </p:spPr>
        <p:txBody>
          <a:bodyPr>
            <a:normAutofit fontScale="90000"/>
          </a:bodyPr>
          <a:lstStyle/>
          <a:p>
            <a:pPr rtl="1"/>
            <a:r>
              <a:rPr lang="ar-SA" b="1" dirty="0"/>
              <a:t>تشكيل الأسعار في </a:t>
            </a:r>
            <a:r>
              <a:rPr lang="ar-SA" b="1" dirty="0" smtClean="0"/>
              <a:t>الأسواق</a:t>
            </a:r>
            <a:endParaRPr lang="fr-FR" dirty="0"/>
          </a:p>
        </p:txBody>
      </p:sp>
      <p:sp>
        <p:nvSpPr>
          <p:cNvPr id="3" name="Content Placeholder 2"/>
          <p:cNvSpPr>
            <a:spLocks noGrp="1"/>
          </p:cNvSpPr>
          <p:nvPr>
            <p:ph idx="1"/>
          </p:nvPr>
        </p:nvSpPr>
        <p:spPr>
          <a:xfrm>
            <a:off x="457200" y="1124744"/>
            <a:ext cx="8229600" cy="5733256"/>
          </a:xfrm>
        </p:spPr>
        <p:txBody>
          <a:bodyPr>
            <a:noAutofit/>
          </a:bodyPr>
          <a:lstStyle/>
          <a:p>
            <a:pPr algn="just" rtl="1"/>
            <a:r>
              <a:rPr lang="ar-SA" sz="2800" b="1" dirty="0">
                <a:latin typeface="Simplified Arabic" panose="02020603050405020304" pitchFamily="18" charset="-78"/>
                <a:cs typeface="Simplified Arabic" panose="02020603050405020304" pitchFamily="18" charset="-78"/>
              </a:rPr>
              <a:t>سوق السلع والخدمات</a:t>
            </a:r>
            <a:r>
              <a:rPr lang="ar-SA" sz="2800" b="1" dirty="0" smtClean="0">
                <a:latin typeface="Simplified Arabic" panose="02020603050405020304" pitchFamily="18" charset="-78"/>
                <a:cs typeface="Simplified Arabic" panose="02020603050405020304" pitchFamily="18" charset="-78"/>
              </a:rPr>
              <a:t>:</a:t>
            </a:r>
            <a:r>
              <a:rPr lang="fr-FR" sz="2800" b="1" dirty="0" smtClean="0">
                <a:latin typeface="Simplified Arabic" panose="02020603050405020304" pitchFamily="18" charset="-78"/>
                <a:cs typeface="Simplified Arabic" panose="02020603050405020304" pitchFamily="18" charset="-78"/>
              </a:rPr>
              <a:t> </a:t>
            </a:r>
            <a:r>
              <a:rPr lang="ar-DZ" sz="2800" b="1" dirty="0" smtClean="0">
                <a:latin typeface="Simplified Arabic" panose="02020603050405020304" pitchFamily="18" charset="-78"/>
                <a:cs typeface="Simplified Arabic" panose="02020603050405020304" pitchFamily="18" charset="-78"/>
              </a:rPr>
              <a:t> </a:t>
            </a:r>
            <a:r>
              <a:rPr lang="ar-SA" sz="2800" b="1" dirty="0">
                <a:latin typeface="Simplified Arabic" panose="02020603050405020304" pitchFamily="18" charset="-78"/>
                <a:cs typeface="Simplified Arabic" panose="02020603050405020304" pitchFamily="18" charset="-78"/>
              </a:rPr>
              <a:t>:</a:t>
            </a:r>
            <a:r>
              <a:rPr lang="ar-SA" sz="2800" dirty="0">
                <a:latin typeface="Simplified Arabic" panose="02020603050405020304" pitchFamily="18" charset="-78"/>
                <a:cs typeface="Simplified Arabic" panose="02020603050405020304" pitchFamily="18" charset="-78"/>
              </a:rPr>
              <a:t> لا يخلو من تشوهات </a:t>
            </a:r>
            <a:r>
              <a:rPr lang="ar-SA" sz="2800" dirty="0" smtClean="0">
                <a:latin typeface="Simplified Arabic" panose="02020603050405020304" pitchFamily="18" charset="-78"/>
                <a:cs typeface="Simplified Arabic" panose="02020603050405020304" pitchFamily="18" charset="-78"/>
              </a:rPr>
              <a:t>بسبب</a:t>
            </a:r>
            <a:endParaRPr lang="ar-DZ" sz="2800" dirty="0" smtClean="0">
              <a:latin typeface="Simplified Arabic" panose="02020603050405020304" pitchFamily="18" charset="-78"/>
              <a:cs typeface="Simplified Arabic" panose="02020603050405020304" pitchFamily="18" charset="-78"/>
            </a:endParaRPr>
          </a:p>
          <a:p>
            <a:pPr algn="just" rtl="1"/>
            <a:r>
              <a:rPr lang="ar-SA" sz="2800" dirty="0" smtClean="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الدعم الحكومي على أسعار السلع ذات الاستهلاك الواسع ، مثل الخبز والحليب والبطاطا، وكذلك أسعار الطاقة </a:t>
            </a:r>
            <a:r>
              <a:rPr lang="ar-SA" sz="2800" dirty="0" smtClean="0">
                <a:latin typeface="Simplified Arabic" panose="02020603050405020304" pitchFamily="18" charset="-78"/>
                <a:cs typeface="Simplified Arabic" panose="02020603050405020304" pitchFamily="18" charset="-78"/>
              </a:rPr>
              <a:t>والماء</a:t>
            </a:r>
            <a:r>
              <a:rPr lang="ar-DZ" sz="2800" dirty="0" smtClean="0">
                <a:latin typeface="Simplified Arabic" panose="02020603050405020304" pitchFamily="18" charset="-78"/>
                <a:cs typeface="Simplified Arabic" panose="02020603050405020304" pitchFamily="18" charset="-78"/>
              </a:rPr>
              <a:t>.</a:t>
            </a:r>
          </a:p>
          <a:p>
            <a:pPr algn="just" rtl="1"/>
            <a:r>
              <a:rPr lang="ar-SA" sz="2800" dirty="0">
                <a:latin typeface="Simplified Arabic" panose="02020603050405020304" pitchFamily="18" charset="-78"/>
                <a:cs typeface="Simplified Arabic" panose="02020603050405020304" pitchFamily="18" charset="-78"/>
              </a:rPr>
              <a:t>البيروقراطية وضعف التنسيق بين الجهات العمومية المختلفة لا تزال المسار المفضل، وفي هذا الصدد، يمكن الإشارة إلى حالة التمرة الجزائرية الشهيرة "دقلة نور"، من أجل تشجيع تصدير التمر الجزائري، وضعت الجمارك الجزائرية الحد الأدنى لإجراءات التصدير، وفي الوقت نفسه، طالبت وزارة التجارة رقابة صارمة صحية لهذه التمور، والتي سيتم مراقبتها في كل الأحوال من قبل خدمات الحدود والصحة النباتية للبلد المضيف، نتيجة لذلك، فإن المصدرين سوف يتضايقون من إجراءات المراقبة الصحية، فيتحولون إلى حلقة العمل غير الرسمية، ويتم تصدير أشهر التمور الجزائرية عن طريق البلدان المجاورة تحت تسمياتها الوطنية</a:t>
            </a:r>
            <a:endParaRPr lang="fr-FR" sz="2800" b="1" dirty="0" smtClean="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572984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naima\Desktop\New Folder (2)\imagesCAQC79OH.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84784" y="1069"/>
            <a:ext cx="12192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457200" y="805484"/>
            <a:ext cx="8229600" cy="1143000"/>
          </a:xfrm>
        </p:spPr>
        <p:txBody>
          <a:bodyPr/>
          <a:lstStyle/>
          <a:p>
            <a:r>
              <a:rPr lang="ar-SA" b="1" dirty="0">
                <a:solidFill>
                  <a:srgbClr val="FFFF00"/>
                </a:solidFill>
              </a:rPr>
              <a:t>سوق العمل</a:t>
            </a:r>
            <a:endParaRPr lang="fr-FR" dirty="0">
              <a:solidFill>
                <a:srgbClr val="FFFF00"/>
              </a:solidFill>
            </a:endParaRPr>
          </a:p>
        </p:txBody>
      </p:sp>
      <p:sp>
        <p:nvSpPr>
          <p:cNvPr id="3" name="Content Placeholder 2"/>
          <p:cNvSpPr>
            <a:spLocks noGrp="1"/>
          </p:cNvSpPr>
          <p:nvPr>
            <p:ph idx="1"/>
          </p:nvPr>
        </p:nvSpPr>
        <p:spPr/>
        <p:txBody>
          <a:bodyPr/>
          <a:lstStyle/>
          <a:p>
            <a:pPr algn="just" rtl="1"/>
            <a:r>
              <a:rPr lang="ar-SA" b="1" dirty="0">
                <a:solidFill>
                  <a:srgbClr val="FFFF00"/>
                </a:solidFill>
              </a:rPr>
              <a:t>في الجزائر يكاد يكون غير موجود بسبب الفوضى وعدم التنظيم</a:t>
            </a:r>
            <a:r>
              <a:rPr lang="ar-SA" b="1" dirty="0" smtClean="0">
                <a:solidFill>
                  <a:srgbClr val="FFFF00"/>
                </a:solidFill>
              </a:rPr>
              <a:t>،</a:t>
            </a:r>
            <a:r>
              <a:rPr lang="ar-DZ" b="1" dirty="0" smtClean="0">
                <a:solidFill>
                  <a:srgbClr val="FFFF00"/>
                </a:solidFill>
              </a:rPr>
              <a:t> </a:t>
            </a:r>
            <a:r>
              <a:rPr lang="ar-SA" b="1" dirty="0" smtClean="0">
                <a:solidFill>
                  <a:srgbClr val="FFFF00"/>
                </a:solidFill>
              </a:rPr>
              <a:t>ويتم </a:t>
            </a:r>
            <a:r>
              <a:rPr lang="ar-SA" b="1" dirty="0">
                <a:solidFill>
                  <a:srgbClr val="FFFF00"/>
                </a:solidFill>
              </a:rPr>
              <a:t>الحكم على سوق العمل في الجزائر فقط من خلال عرض العمل لأن الموظفين ليس لديهم أي وسيلة لتغيير مستوى العمالة، الذي يكون من مصدرين</a:t>
            </a:r>
            <a:r>
              <a:rPr lang="ar-SA" b="1" dirty="0" smtClean="0">
                <a:solidFill>
                  <a:srgbClr val="FFFF00"/>
                </a:solidFill>
              </a:rPr>
              <a:t>:</a:t>
            </a:r>
            <a:endParaRPr lang="ar-DZ" b="1" dirty="0" smtClean="0">
              <a:solidFill>
                <a:srgbClr val="FFFF00"/>
              </a:solidFill>
            </a:endParaRPr>
          </a:p>
          <a:p>
            <a:pPr algn="just" rtl="1"/>
            <a:r>
              <a:rPr lang="ar-SA" b="1" dirty="0" smtClean="0">
                <a:solidFill>
                  <a:srgbClr val="FFFF00"/>
                </a:solidFill>
              </a:rPr>
              <a:t> </a:t>
            </a:r>
            <a:r>
              <a:rPr lang="ar-SA" b="1" dirty="0">
                <a:solidFill>
                  <a:srgbClr val="FFFF00"/>
                </a:solidFill>
              </a:rPr>
              <a:t>أ) الدولة, كمصدر رئيسي للعمل</a:t>
            </a:r>
            <a:r>
              <a:rPr lang="ar-SA" b="1" dirty="0" smtClean="0">
                <a:solidFill>
                  <a:srgbClr val="FFFF00"/>
                </a:solidFill>
              </a:rPr>
              <a:t>؛</a:t>
            </a:r>
            <a:endParaRPr lang="ar-DZ" b="1" dirty="0" smtClean="0">
              <a:solidFill>
                <a:srgbClr val="FFFF00"/>
              </a:solidFill>
            </a:endParaRPr>
          </a:p>
          <a:p>
            <a:pPr algn="just" rtl="1"/>
            <a:r>
              <a:rPr lang="ar-SA" b="1" dirty="0" smtClean="0">
                <a:solidFill>
                  <a:srgbClr val="FFFF00"/>
                </a:solidFill>
              </a:rPr>
              <a:t> </a:t>
            </a:r>
            <a:r>
              <a:rPr lang="ar-SA" b="1" dirty="0">
                <a:solidFill>
                  <a:srgbClr val="FFFF00"/>
                </a:solidFill>
              </a:rPr>
              <a:t>ب) القطاع غير الرسمي، </a:t>
            </a:r>
            <a:endParaRPr lang="ar-DZ" b="1" dirty="0" smtClean="0">
              <a:solidFill>
                <a:srgbClr val="FFFF00"/>
              </a:solidFill>
            </a:endParaRPr>
          </a:p>
          <a:p>
            <a:pPr marL="0" indent="0" algn="just" rtl="1">
              <a:buNone/>
            </a:pPr>
            <a:r>
              <a:rPr lang="ar-DZ" b="1" dirty="0">
                <a:solidFill>
                  <a:srgbClr val="FFFF00"/>
                </a:solidFill>
              </a:rPr>
              <a:t> </a:t>
            </a:r>
            <a:r>
              <a:rPr lang="ar-DZ" b="1" dirty="0" smtClean="0">
                <a:solidFill>
                  <a:srgbClr val="FFFF00"/>
                </a:solidFill>
              </a:rPr>
              <a:t>    </a:t>
            </a:r>
            <a:r>
              <a:rPr lang="ar-SA" b="1" dirty="0" smtClean="0">
                <a:solidFill>
                  <a:srgbClr val="FFFF00"/>
                </a:solidFill>
              </a:rPr>
              <a:t>حيث </a:t>
            </a:r>
            <a:r>
              <a:rPr lang="ar-SA" b="1" dirty="0">
                <a:solidFill>
                  <a:srgbClr val="FFFF00"/>
                </a:solidFill>
              </a:rPr>
              <a:t>تبقى الدولة هي المصدر الرئيسي للعمالة</a:t>
            </a:r>
            <a:endParaRPr lang="fr-FR" b="1" dirty="0">
              <a:solidFill>
                <a:srgbClr val="FFFF00"/>
              </a:solidFill>
            </a:endParaRPr>
          </a:p>
        </p:txBody>
      </p:sp>
    </p:spTree>
    <p:extLst>
      <p:ext uri="{BB962C8B-B14F-4D97-AF65-F5344CB8AC3E}">
        <p14:creationId xmlns:p14="http://schemas.microsoft.com/office/powerpoint/2010/main" xmlns="" val="1064425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thumbnailCAUAPILV.jpg"/>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2" name="Title 1"/>
          <p:cNvSpPr>
            <a:spLocks noGrp="1"/>
          </p:cNvSpPr>
          <p:nvPr>
            <p:ph type="title"/>
          </p:nvPr>
        </p:nvSpPr>
        <p:spPr/>
        <p:txBody>
          <a:bodyPr/>
          <a:lstStyle/>
          <a:p>
            <a:r>
              <a:rPr lang="ar-DZ" b="1" dirty="0"/>
              <a:t>ا</a:t>
            </a:r>
            <a:r>
              <a:rPr lang="ar-SA" b="1" dirty="0" smtClean="0"/>
              <a:t>لسوق </a:t>
            </a:r>
            <a:r>
              <a:rPr lang="ar-SA" b="1" dirty="0"/>
              <a:t>النقدي</a:t>
            </a:r>
            <a:r>
              <a:rPr lang="ar-SA" dirty="0"/>
              <a:t> </a:t>
            </a:r>
            <a:endParaRPr lang="fr-FR" dirty="0"/>
          </a:p>
        </p:txBody>
      </p:sp>
      <p:sp>
        <p:nvSpPr>
          <p:cNvPr id="3" name="Content Placeholder 2"/>
          <p:cNvSpPr>
            <a:spLocks noGrp="1"/>
          </p:cNvSpPr>
          <p:nvPr>
            <p:ph idx="1"/>
          </p:nvPr>
        </p:nvSpPr>
        <p:spPr>
          <a:xfrm>
            <a:off x="438409" y="1500765"/>
            <a:ext cx="6851104" cy="5257800"/>
          </a:xfrm>
        </p:spPr>
        <p:txBody>
          <a:bodyPr>
            <a:normAutofit fontScale="92500" lnSpcReduction="10000"/>
          </a:bodyPr>
          <a:lstStyle/>
          <a:p>
            <a:pPr algn="just" rtl="1"/>
            <a:r>
              <a:rPr lang="ar-SA" sz="2800" b="1" dirty="0">
                <a:latin typeface="Simplified Arabic" panose="02020603050405020304" pitchFamily="18" charset="-78"/>
                <a:cs typeface="Simplified Arabic" panose="02020603050405020304" pitchFamily="18" charset="-78"/>
              </a:rPr>
              <a:t>فالبنوك الرئيسية هي عمومية، وأهمها </a:t>
            </a:r>
            <a:r>
              <a:rPr lang="fr-FR" sz="2800" b="1" dirty="0">
                <a:latin typeface="Simplified Arabic" panose="02020603050405020304" pitchFamily="18" charset="-78"/>
                <a:cs typeface="Simplified Arabic" panose="02020603050405020304" pitchFamily="18" charset="-78"/>
              </a:rPr>
              <a:t>CPA</a:t>
            </a:r>
            <a:r>
              <a:rPr lang="ar-SA" sz="2800" b="1" dirty="0">
                <a:latin typeface="Simplified Arabic" panose="02020603050405020304" pitchFamily="18" charset="-78"/>
                <a:cs typeface="Simplified Arabic" panose="02020603050405020304" pitchFamily="18" charset="-78"/>
              </a:rPr>
              <a:t> (القرض الشعبي الجزائري) و </a:t>
            </a:r>
            <a:r>
              <a:rPr lang="fr-FR" sz="2800" b="1" dirty="0">
                <a:latin typeface="Simplified Arabic" panose="02020603050405020304" pitchFamily="18" charset="-78"/>
                <a:cs typeface="Simplified Arabic" panose="02020603050405020304" pitchFamily="18" charset="-78"/>
              </a:rPr>
              <a:t>BNA</a:t>
            </a:r>
            <a:r>
              <a:rPr lang="ar-SA" sz="2800" b="1" dirty="0">
                <a:latin typeface="Simplified Arabic" panose="02020603050405020304" pitchFamily="18" charset="-78"/>
                <a:cs typeface="Simplified Arabic" panose="02020603050405020304" pitchFamily="18" charset="-78"/>
              </a:rPr>
              <a:t> (البنك الوطني الجزائري)، وخلال السنوات الأخيرة، دخلت مجموعة من البنوك والمؤسسات المالية الأجنبية إلى السوق وأدت إلى تطوير العرض ونوعية الخدمات المقدمة مثل </a:t>
            </a:r>
            <a:r>
              <a:rPr lang="ar-DZ" sz="2800" b="1" dirty="0" smtClean="0">
                <a:latin typeface="Simplified Arabic" panose="02020603050405020304" pitchFamily="18" charset="-78"/>
                <a:cs typeface="Simplified Arabic" panose="02020603050405020304" pitchFamily="18" charset="-78"/>
              </a:rPr>
              <a:t>    </a:t>
            </a:r>
            <a:r>
              <a:rPr lang="fr-FR" sz="2800" b="1" dirty="0" smtClean="0">
                <a:latin typeface="Simplified Arabic" panose="02020603050405020304" pitchFamily="18" charset="-78"/>
                <a:cs typeface="Simplified Arabic" panose="02020603050405020304" pitchFamily="18" charset="-78"/>
              </a:rPr>
              <a:t>BNP/PARIBAS</a:t>
            </a:r>
            <a:r>
              <a:rPr lang="ar-DZ" sz="2800" b="1" dirty="0" smtClean="0">
                <a:latin typeface="Simplified Arabic" panose="02020603050405020304" pitchFamily="18" charset="-78"/>
                <a:cs typeface="Simplified Arabic" panose="02020603050405020304" pitchFamily="18" charset="-78"/>
              </a:rPr>
              <a:t> </a:t>
            </a:r>
            <a:r>
              <a:rPr lang="fr-FR" sz="2800" b="1" dirty="0" smtClean="0">
                <a:latin typeface="Simplified Arabic" panose="02020603050405020304" pitchFamily="18" charset="-78"/>
                <a:cs typeface="Simplified Arabic" panose="02020603050405020304" pitchFamily="18" charset="-78"/>
              </a:rPr>
              <a:t> </a:t>
            </a:r>
            <a:r>
              <a:rPr lang="fr-FR" sz="2800" b="1" dirty="0">
                <a:latin typeface="Simplified Arabic" panose="02020603050405020304" pitchFamily="18" charset="-78"/>
                <a:cs typeface="Simplified Arabic" panose="02020603050405020304" pitchFamily="18" charset="-78"/>
              </a:rPr>
              <a:t>ELDJAZAIR </a:t>
            </a:r>
            <a:r>
              <a:rPr lang="ar-SA" sz="2800" b="1" dirty="0">
                <a:latin typeface="Simplified Arabic" panose="02020603050405020304" pitchFamily="18" charset="-78"/>
                <a:cs typeface="Simplified Arabic" panose="02020603050405020304" pitchFamily="18" charset="-78"/>
              </a:rPr>
              <a:t>أو</a:t>
            </a:r>
            <a:r>
              <a:rPr lang="fr-FR" sz="2800" b="1" dirty="0">
                <a:latin typeface="Simplified Arabic" panose="02020603050405020304" pitchFamily="18" charset="-78"/>
                <a:cs typeface="Simplified Arabic" panose="02020603050405020304" pitchFamily="18" charset="-78"/>
              </a:rPr>
              <a:t> SOCIETE GENERALE </a:t>
            </a:r>
            <a:r>
              <a:rPr lang="fr-FR" sz="2800" b="1" dirty="0" smtClean="0">
                <a:latin typeface="Simplified Arabic" panose="02020603050405020304" pitchFamily="18" charset="-78"/>
                <a:cs typeface="Simplified Arabic" panose="02020603050405020304" pitchFamily="18" charset="-78"/>
              </a:rPr>
              <a:t>ALGERIE</a:t>
            </a:r>
            <a:endParaRPr lang="ar-DZ" sz="2800" b="1" dirty="0" smtClean="0">
              <a:latin typeface="Simplified Arabic" panose="02020603050405020304" pitchFamily="18" charset="-78"/>
              <a:cs typeface="Simplified Arabic" panose="02020603050405020304" pitchFamily="18" charset="-78"/>
            </a:endParaRPr>
          </a:p>
          <a:p>
            <a:pPr algn="just" rtl="1"/>
            <a:r>
              <a:rPr lang="ar-SA" sz="2800" b="1" dirty="0"/>
              <a:t>وعلى الرغم من التطور النوعي، إلا أن الحصول على القروض يبقى مسار صراع حقيقي للمؤسسات </a:t>
            </a:r>
            <a:r>
              <a:rPr lang="ar-SA" sz="2800" b="1" dirty="0" smtClean="0"/>
              <a:t>الجزائرية</a:t>
            </a:r>
            <a:r>
              <a:rPr lang="ar-DZ" sz="2800" b="1" dirty="0" smtClean="0"/>
              <a:t> بسبب:</a:t>
            </a:r>
          </a:p>
          <a:p>
            <a:pPr algn="just" rtl="1"/>
            <a:r>
              <a:rPr lang="ar-SA" sz="2800" b="1" dirty="0" smtClean="0"/>
              <a:t>البنوك </a:t>
            </a:r>
            <a:r>
              <a:rPr lang="ar-SA" sz="2800" b="1" dirty="0"/>
              <a:t>الأجنبية مخصصة للعمل مع الحسابات الكبرى، عمليات التجارة الخارجية، ومكانة أكثر للقروض الاستهلاكية وتجنب مخاطر الأعمال</a:t>
            </a:r>
            <a:endParaRPr lang="fr-FR" sz="28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082008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algn="just" rtl="1"/>
            <a:r>
              <a:rPr lang="ar-DZ" dirty="0"/>
              <a:t>ا</a:t>
            </a:r>
            <a:r>
              <a:rPr lang="ar-SA" dirty="0" smtClean="0">
                <a:latin typeface="Simplified Arabic" panose="02020603050405020304" pitchFamily="18" charset="-78"/>
                <a:cs typeface="Simplified Arabic" panose="02020603050405020304" pitchFamily="18" charset="-78"/>
              </a:rPr>
              <a:t>لبنوك </a:t>
            </a:r>
            <a:r>
              <a:rPr lang="ar-SA" dirty="0">
                <a:latin typeface="Simplified Arabic" panose="02020603050405020304" pitchFamily="18" charset="-78"/>
                <a:cs typeface="Simplified Arabic" panose="02020603050405020304" pitchFamily="18" charset="-78"/>
              </a:rPr>
              <a:t>العامة، فإنها تعاني من عملية تسيير موروثة من الحقبة الاشتراكية، على الرغم من أنها لا تزال الممول الرئيسي للأعمال التجارية في الجزائر</a:t>
            </a:r>
            <a:r>
              <a:rPr lang="ar-SA" dirty="0" smtClean="0">
                <a:latin typeface="Simplified Arabic" panose="02020603050405020304" pitchFamily="18" charset="-78"/>
                <a:cs typeface="Simplified Arabic" panose="02020603050405020304" pitchFamily="18" charset="-78"/>
              </a:rPr>
              <a:t>.</a:t>
            </a:r>
            <a:endParaRPr lang="ar-DZ" dirty="0" smtClean="0">
              <a:latin typeface="Simplified Arabic" panose="02020603050405020304" pitchFamily="18" charset="-78"/>
              <a:cs typeface="Simplified Arabic" panose="02020603050405020304" pitchFamily="18" charset="-78"/>
            </a:endParaRPr>
          </a:p>
          <a:p>
            <a:pPr algn="just" rtl="1"/>
            <a:r>
              <a:rPr lang="ar-SA" dirty="0" smtClean="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في الواقع يمكن اعتبار قواعد الإقراض فيها غير شفافة ولا تحترم المنطق الاقتصادي، والدليل على ذلك، هو أنه من 2500 مليار دينار المخصصات للمؤسسات، نصفها يتوجه للقطاع العام أكثر من القطاع الخاص بالنسبة لقطاع المؤسسات الصغيرة والمتوسطة والمصغرة </a:t>
            </a:r>
            <a:r>
              <a:rPr lang="fr-FR" dirty="0">
                <a:latin typeface="Simplified Arabic" panose="02020603050405020304" pitchFamily="18" charset="-78"/>
                <a:cs typeface="Simplified Arabic" panose="02020603050405020304" pitchFamily="18" charset="-78"/>
              </a:rPr>
              <a:t>TPE/PME</a:t>
            </a:r>
            <a:r>
              <a:rPr lang="ar-SA" dirty="0">
                <a:latin typeface="Simplified Arabic" panose="02020603050405020304" pitchFamily="18" charset="-78"/>
                <a:cs typeface="Simplified Arabic" panose="02020603050405020304" pitchFamily="18" charset="-78"/>
              </a:rPr>
              <a:t> التي لا يتعدى تمويلها فقط 450 مليار دينار فالبنوك العمومية تمول 18٪ فقط من جميع الأموال المخصصة للمؤسسات</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442897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naima\Desktop\ki.jpg"/>
          <p:cNvPicPr>
            <a:picLocks noChangeAspect="1" noChangeArrowheads="1"/>
          </p:cNvPicPr>
          <p:nvPr/>
        </p:nvPicPr>
        <p:blipFill>
          <a:blip r:embed="rId3" cstate="print"/>
          <a:srcRect/>
          <a:stretch>
            <a:fillRect/>
          </a:stretch>
        </p:blipFill>
        <p:spPr bwMode="auto">
          <a:xfrm>
            <a:off x="-144016" y="-103909"/>
            <a:ext cx="9144000" cy="6858000"/>
          </a:xfrm>
          <a:prstGeom prst="rect">
            <a:avLst/>
          </a:prstGeom>
          <a:noFill/>
          <a:ln w="9525">
            <a:noFill/>
            <a:miter lim="800000"/>
            <a:headEnd/>
            <a:tailEnd/>
          </a:ln>
        </p:spPr>
      </p:pic>
      <p:sp>
        <p:nvSpPr>
          <p:cNvPr id="2" name="Title 1"/>
          <p:cNvSpPr>
            <a:spLocks noGrp="1"/>
          </p:cNvSpPr>
          <p:nvPr>
            <p:ph type="title"/>
          </p:nvPr>
        </p:nvSpPr>
        <p:spPr>
          <a:xfrm>
            <a:off x="169168" y="176646"/>
            <a:ext cx="4258816" cy="1143000"/>
          </a:xfrm>
          <a:solidFill>
            <a:srgbClr val="66FF99"/>
          </a:solidFill>
        </p:spPr>
        <p:txBody>
          <a:bodyPr/>
          <a:lstStyle/>
          <a:p>
            <a:r>
              <a:rPr lang="ar-SA" b="1" dirty="0"/>
              <a:t>سوق رأس المال</a:t>
            </a:r>
            <a:r>
              <a:rPr lang="ar-SA" dirty="0"/>
              <a:t> </a:t>
            </a:r>
            <a:endParaRPr lang="fr-FR" dirty="0"/>
          </a:p>
        </p:txBody>
      </p:sp>
      <p:sp>
        <p:nvSpPr>
          <p:cNvPr id="3" name="Content Placeholder 2"/>
          <p:cNvSpPr>
            <a:spLocks noGrp="1"/>
          </p:cNvSpPr>
          <p:nvPr>
            <p:ph idx="1"/>
          </p:nvPr>
        </p:nvSpPr>
        <p:spPr/>
        <p:txBody>
          <a:bodyPr/>
          <a:lstStyle/>
          <a:p>
            <a:pPr algn="just" rtl="1"/>
            <a:r>
              <a:rPr lang="ar-SA" dirty="0" smtClean="0">
                <a:latin typeface="Simplified Arabic" panose="02020603050405020304" pitchFamily="18" charset="-78"/>
                <a:cs typeface="Simplified Arabic" panose="02020603050405020304" pitchFamily="18" charset="-78"/>
              </a:rPr>
              <a:t>البورصة </a:t>
            </a:r>
            <a:r>
              <a:rPr lang="ar-SA" dirty="0">
                <a:latin typeface="Simplified Arabic" panose="02020603050405020304" pitchFamily="18" charset="-78"/>
                <a:cs typeface="Simplified Arabic" panose="02020603050405020304" pitchFamily="18" charset="-78"/>
              </a:rPr>
              <a:t>الوحيدة في الجزائر، موجودة في العاصمة أنشئت في عام 1997، وهي غير فعالة تقريبا، حيث نجد فيها شركتين فقط: مجمع </a:t>
            </a:r>
            <a:r>
              <a:rPr lang="ar-SA" dirty="0" err="1">
                <a:latin typeface="Simplified Arabic" panose="02020603050405020304" pitchFamily="18" charset="-78"/>
                <a:cs typeface="Simplified Arabic" panose="02020603050405020304" pitchFamily="18" charset="-78"/>
              </a:rPr>
              <a:t>صيدال</a:t>
            </a:r>
            <a:r>
              <a:rPr lang="ar-SA" dirty="0">
                <a:latin typeface="Simplified Arabic" panose="02020603050405020304" pitchFamily="18" charset="-78"/>
                <a:cs typeface="Simplified Arabic" panose="02020603050405020304" pitchFamily="18" charset="-78"/>
              </a:rPr>
              <a:t> للأدوية وشركة إدارة الفنادق </a:t>
            </a:r>
            <a:r>
              <a:rPr lang="ar-SA" dirty="0" err="1">
                <a:latin typeface="Simplified Arabic" panose="02020603050405020304" pitchFamily="18" charset="-78"/>
                <a:cs typeface="Simplified Arabic" panose="02020603050405020304" pitchFamily="18" charset="-78"/>
              </a:rPr>
              <a:t>الأوراسي</a:t>
            </a:r>
            <a:r>
              <a:rPr lang="ar-SA" dirty="0">
                <a:latin typeface="Simplified Arabic" panose="02020603050405020304" pitchFamily="18" charset="-78"/>
                <a:cs typeface="Simplified Arabic" panose="02020603050405020304" pitchFamily="18" charset="-78"/>
              </a:rPr>
              <a:t>، فيما ويتم إصدار السندات المتداولة بالنسبة لـ3 شركات فقط: الخطوط الجوية الجزائرية، الجزائر تليكوم وشركة سونلغاز، ووفقا للمعلومات التي قدمتها لجنة مراقبة عمليات البورصة (</a:t>
            </a:r>
            <a:r>
              <a:rPr lang="fr-FR" dirty="0">
                <a:latin typeface="Simplified Arabic" panose="02020603050405020304" pitchFamily="18" charset="-78"/>
                <a:cs typeface="Simplified Arabic" panose="02020603050405020304" pitchFamily="18" charset="-78"/>
              </a:rPr>
              <a:t>COSOB</a:t>
            </a:r>
            <a:r>
              <a:rPr lang="ar-SA" dirty="0">
                <a:latin typeface="Simplified Arabic" panose="02020603050405020304" pitchFamily="18" charset="-78"/>
                <a:cs typeface="Simplified Arabic" panose="02020603050405020304" pitchFamily="18" charset="-78"/>
              </a:rPr>
              <a:t>) فإن متوسط عدد الصفقات في كل دورة هو 4 مع قيمة متداولة للأسهم أقل من 4 مليون دولار أمريكي.</a:t>
            </a:r>
            <a:endParaRPr lang="fr-FR" dirty="0">
              <a:latin typeface="Simplified Arabic" panose="02020603050405020304" pitchFamily="18" charset="-78"/>
              <a:cs typeface="Simplified Arabic" panose="02020603050405020304" pitchFamily="18" charset="-78"/>
            </a:endParaRPr>
          </a:p>
          <a:p>
            <a:pPr algn="r" rtl="1"/>
            <a:endParaRPr lang="fr-FR" dirty="0"/>
          </a:p>
        </p:txBody>
      </p:sp>
    </p:spTree>
    <p:extLst>
      <p:ext uri="{BB962C8B-B14F-4D97-AF65-F5344CB8AC3E}">
        <p14:creationId xmlns:p14="http://schemas.microsoft.com/office/powerpoint/2010/main" xmlns="" val="189292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pPr rtl="1"/>
            <a:r>
              <a:rPr lang="ar-DZ" sz="3600" b="1" dirty="0" smtClean="0">
                <a:latin typeface="Simplified Arabic" panose="02020603050405020304" pitchFamily="18" charset="-78"/>
                <a:cs typeface="Simplified Arabic" panose="02020603050405020304" pitchFamily="18" charset="-78"/>
              </a:rPr>
              <a:t>سياسة </a:t>
            </a:r>
            <a:r>
              <a:rPr lang="ar-SA" sz="3600" b="1" dirty="0" smtClean="0">
                <a:latin typeface="Simplified Arabic" panose="02020603050405020304" pitchFamily="18" charset="-78"/>
                <a:cs typeface="Simplified Arabic" panose="02020603050405020304" pitchFamily="18" charset="-78"/>
              </a:rPr>
              <a:t>إغراق </a:t>
            </a:r>
            <a:r>
              <a:rPr lang="ar-SA" sz="3600" b="1" dirty="0">
                <a:latin typeface="Simplified Arabic" panose="02020603050405020304" pitchFamily="18" charset="-78"/>
                <a:cs typeface="Simplified Arabic" panose="02020603050405020304" pitchFamily="18" charset="-78"/>
              </a:rPr>
              <a:t>السوق </a:t>
            </a:r>
            <a:endParaRPr lang="fr-FR" sz="3600" b="1" dirty="0">
              <a:latin typeface="Simplified Arabic" panose="02020603050405020304" pitchFamily="18" charset="-78"/>
              <a:cs typeface="Simplified Arabic" panose="02020603050405020304" pitchFamily="18" charset="-78"/>
            </a:endParaRPr>
          </a:p>
        </p:txBody>
      </p:sp>
      <p:pic>
        <p:nvPicPr>
          <p:cNvPr id="4" name="Picture 4" descr="C:\Users\naima\Desktop\new f\ppt-background-ocean[1].jpg"/>
          <p:cNvPicPr>
            <a:picLocks noChangeAspect="1" noChangeArrowheads="1"/>
          </p:cNvPicPr>
          <p:nvPr/>
        </p:nvPicPr>
        <p:blipFill>
          <a:blip r:embed="rId2" cstate="print"/>
          <a:srcRect/>
          <a:stretch>
            <a:fillRect/>
          </a:stretch>
        </p:blipFill>
        <p:spPr bwMode="auto">
          <a:xfrm>
            <a:off x="0" y="41564"/>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980728"/>
            <a:ext cx="8229600" cy="5877272"/>
          </a:xfrm>
        </p:spPr>
        <p:txBody>
          <a:bodyPr>
            <a:normAutofit fontScale="92500" lnSpcReduction="10000"/>
          </a:bodyPr>
          <a:lstStyle/>
          <a:p>
            <a:pPr algn="just" rtl="1"/>
            <a:r>
              <a:rPr lang="ar-SA" dirty="0">
                <a:latin typeface="Simplified Arabic" panose="02020603050405020304" pitchFamily="18" charset="-78"/>
                <a:cs typeface="Simplified Arabic" panose="02020603050405020304" pitchFamily="18" charset="-78"/>
              </a:rPr>
              <a:t>يعرف الإغراق بأنه الحالة التي يكون فيها سعر تصدير السلعة أقل من سعر بيعها المحلي أو بأقل من تكلفة </a:t>
            </a:r>
            <a:r>
              <a:rPr lang="ar-SA" dirty="0" smtClean="0">
                <a:latin typeface="Simplified Arabic" panose="02020603050405020304" pitchFamily="18" charset="-78"/>
                <a:cs typeface="Simplified Arabic" panose="02020603050405020304" pitchFamily="18" charset="-78"/>
              </a:rPr>
              <a:t>إنتاجها</a:t>
            </a:r>
            <a:r>
              <a:rPr lang="ar-DZ" dirty="0" smtClean="0">
                <a:latin typeface="Simplified Arabic" panose="02020603050405020304" pitchFamily="18" charset="-78"/>
                <a:cs typeface="Simplified Arabic" panose="02020603050405020304" pitchFamily="18" charset="-78"/>
              </a:rPr>
              <a:t>.</a:t>
            </a:r>
          </a:p>
          <a:p>
            <a:pPr algn="just" rtl="1"/>
            <a:r>
              <a:rPr lang="ar-SA" dirty="0" smtClean="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وللإغراق مسبباته بعض منها مباشرة والبعض الأخر غير مباشرة ، فالأسباب المباشرة تكمن في الآتي</a:t>
            </a:r>
            <a:r>
              <a:rPr lang="ar-SA" dirty="0" smtClean="0">
                <a:latin typeface="Simplified Arabic" panose="02020603050405020304" pitchFamily="18" charset="-78"/>
                <a:cs typeface="Simplified Arabic" panose="02020603050405020304" pitchFamily="18" charset="-78"/>
              </a:rPr>
              <a:t>:</a:t>
            </a:r>
            <a:endParaRPr lang="ar-DZ" dirty="0" smtClean="0">
              <a:latin typeface="Simplified Arabic" panose="02020603050405020304" pitchFamily="18" charset="-78"/>
              <a:cs typeface="Simplified Arabic" panose="02020603050405020304" pitchFamily="18" charset="-78"/>
            </a:endParaRPr>
          </a:p>
          <a:p>
            <a:pPr algn="just" rtl="1"/>
            <a:r>
              <a:rPr lang="ar-SA" dirty="0">
                <a:latin typeface="Simplified Arabic" panose="02020603050405020304" pitchFamily="18" charset="-78"/>
                <a:cs typeface="Simplified Arabic" panose="02020603050405020304" pitchFamily="18" charset="-78"/>
              </a:rPr>
              <a:t>التعامل الخاطئ مع اتفاقيات الانضمام إلى منظمة التجارة العالمية ، إذ تتخلص بعض الحكومات من جميع سياسات الحماية لصناعتها الوطنية غير مستفيدة من الاستثناءات التي تمنحها الاتفاقيات للدول النامية سواء استثناءات تشريعية أو زمنية لتأهيل صناعتها الوطنية ومساعدتها على تجاوز وضعها الراهن وتأهيلها للمنافسة العادلة وعدم تمييز بعض الحكومات بين مفهوم الاحتكار ومفهوم حماية الصناعة الوطنية من منافسة غير متكافئة ، إذ تتخلى الحكومات عن دورها بدعوى محاربة الاحتكار</a:t>
            </a:r>
            <a:r>
              <a:rPr lang="ar-SA" dirty="0" smtClean="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425250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ppt-background-ocean[1].jpg"/>
          <p:cNvPicPr>
            <a:picLocks noChangeAspect="1" noChangeArrowheads="1"/>
          </p:cNvPicPr>
          <p:nvPr/>
        </p:nvPicPr>
        <p:blipFill>
          <a:blip r:embed="rId2" cstate="print"/>
          <a:srcRect/>
          <a:stretch>
            <a:fillRect/>
          </a:stretch>
        </p:blipFill>
        <p:spPr bwMode="auto">
          <a:xfrm>
            <a:off x="0" y="41564"/>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476672"/>
            <a:ext cx="8229600" cy="5649491"/>
          </a:xfrm>
        </p:spPr>
        <p:txBody>
          <a:bodyPr/>
          <a:lstStyle/>
          <a:p>
            <a:pPr algn="just" rtl="1"/>
            <a:r>
              <a:rPr lang="ar-SA" dirty="0">
                <a:latin typeface="Simplified Arabic" panose="02020603050405020304" pitchFamily="18" charset="-78"/>
                <a:cs typeface="Simplified Arabic" panose="02020603050405020304" pitchFamily="18" charset="-78"/>
              </a:rPr>
              <a:t>انفتاح السوق المحلية على الخارج بدون دراسة دقيقة وبدون ضوابط ، الأمر الذي يؤدي إلى نتائج سلبية على اقتصاد البلد تتمثل في انخفاض موارد الدولة وكثرة البطالة وإغلاق العديد من الصناعات وهروب العملات الصعبة إلى خارج البلد.</a:t>
            </a:r>
            <a:endParaRPr lang="fr-FR" dirty="0">
              <a:latin typeface="Simplified Arabic" panose="02020603050405020304" pitchFamily="18" charset="-78"/>
              <a:cs typeface="Simplified Arabic" panose="02020603050405020304" pitchFamily="18" charset="-78"/>
            </a:endParaRPr>
          </a:p>
          <a:p>
            <a:pPr algn="just" rtl="1"/>
            <a:r>
              <a:rPr lang="ar-SA" dirty="0">
                <a:latin typeface="Simplified Arabic" panose="02020603050405020304" pitchFamily="18" charset="-78"/>
                <a:cs typeface="Simplified Arabic" panose="02020603050405020304" pitchFamily="18" charset="-78"/>
              </a:rPr>
              <a:t>تباين الظروف التي تعمل فيها الصناعة المحلية مقارنة بالظروف التي تعمل فيها الصناعة الأجنبية والتي تغرق بها الأسواق المحلية ، مما شجع تمتعها بجودة وأسعار منافسة على إغراق الأسواق المحلية، وفي المقابل عدم قيام الحكومات بالدور الواجب عليها لخلق منافسة متكافئة من خلال تهيئة الظروف المماثلة للصناعات المحلية</a:t>
            </a:r>
            <a:r>
              <a:rPr lang="ar-SA" dirty="0"/>
              <a:t>.</a:t>
            </a:r>
            <a:endParaRPr lang="fr-FR" dirty="0"/>
          </a:p>
        </p:txBody>
      </p:sp>
    </p:spTree>
    <p:extLst>
      <p:ext uri="{BB962C8B-B14F-4D97-AF65-F5344CB8AC3E}">
        <p14:creationId xmlns:p14="http://schemas.microsoft.com/office/powerpoint/2010/main" xmlns="" val="252942478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1227</Words>
  <Application>Microsoft Office PowerPoint</Application>
  <PresentationFormat>Affichage à l'écran (4:3)</PresentationFormat>
  <Paragraphs>57</Paragraphs>
  <Slides>17</Slides>
  <Notes>5</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17</vt:i4>
      </vt:variant>
    </vt:vector>
  </HeadingPairs>
  <TitlesOfParts>
    <vt:vector size="19" baseType="lpstr">
      <vt:lpstr>Thème Office</vt:lpstr>
      <vt:lpstr>Clip</vt:lpstr>
      <vt:lpstr>Diapositive 1</vt:lpstr>
      <vt:lpstr>Diapositive 2</vt:lpstr>
      <vt:lpstr>تشكيل الأسعار في الأسواق</vt:lpstr>
      <vt:lpstr>سوق العمل</vt:lpstr>
      <vt:lpstr>السوق النقدي </vt:lpstr>
      <vt:lpstr>Diapositive 6</vt:lpstr>
      <vt:lpstr>سوق رأس المال </vt:lpstr>
      <vt:lpstr>سياسة إغراق السوق </vt:lpstr>
      <vt:lpstr>Diapositive 9</vt:lpstr>
      <vt:lpstr>Diapositive 10</vt:lpstr>
      <vt:lpstr>Diapositive 11</vt:lpstr>
      <vt:lpstr>المنافسة: </vt:lpstr>
      <vt:lpstr>Diapositive 13</vt:lpstr>
      <vt:lpstr>كيفية التخلص من الفشل المقاولاتي:</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cp:revision>
  <dcterms:created xsi:type="dcterms:W3CDTF">2021-02-06T14:46:26Z</dcterms:created>
  <dcterms:modified xsi:type="dcterms:W3CDTF">2021-02-06T15:15:40Z</dcterms:modified>
</cp:coreProperties>
</file>