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78" r:id="rId4"/>
    <p:sldId id="272" r:id="rId5"/>
    <p:sldId id="273" r:id="rId6"/>
    <p:sldId id="274" r:id="rId7"/>
    <p:sldId id="264" r:id="rId8"/>
    <p:sldId id="265" r:id="rId9"/>
    <p:sldId id="262" r:id="rId10"/>
    <p:sldId id="276" r:id="rId11"/>
    <p:sldId id="275" r:id="rId12"/>
    <p:sldId id="263" r:id="rId13"/>
    <p:sldId id="258" r:id="rId14"/>
    <p:sldId id="260" r:id="rId15"/>
    <p:sldId id="277" r:id="rId16"/>
    <p:sldId id="266" r:id="rId17"/>
    <p:sldId id="267" r:id="rId18"/>
    <p:sldId id="269" r:id="rId19"/>
    <p:sldId id="261" r:id="rId2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19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2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26/02/2023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26/02/2023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9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274641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304801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26/02/2023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40598" y="6377460"/>
            <a:ext cx="3836404" cy="365125"/>
          </a:xfrm>
        </p:spPr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26/02/2023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26/02/2023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26/02/2023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1" y="1698988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1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698988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26/02/2023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26/02/2023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26/02/2023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7839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19378" y="1743134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7839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26/02/2023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4593" y="155448"/>
            <a:ext cx="2525151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903806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26/02/2023</a:t>
            </a:fld>
            <a:endParaRPr lang="fr-BE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2" y="1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152401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775192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A309A6D-C09C-4548-B29A-6CF363A7E532}" type="datetimeFigureOut">
              <a:rPr lang="fr-FR" smtClean="0"/>
              <a:pPr/>
              <a:t>26/02/2023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40598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SLA\EA\PP%20Presentations%20M1\Japanese%20ending%20with%20vowel.mpg" TargetMode="Externa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SLA\EA\PP%20Presentations%20M1\R.wmv" TargetMode="Externa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072074"/>
          </a:xfrm>
        </p:spPr>
        <p:txBody>
          <a:bodyPr anchor="ctr">
            <a:normAutofit/>
          </a:bodyPr>
          <a:lstStyle/>
          <a:p>
            <a:pPr algn="ctr"/>
            <a:r>
              <a:rPr lang="fr-FR" sz="7200" dirty="0" smtClean="0">
                <a:latin typeface="Times New Roman" pitchFamily="18" charset="0"/>
                <a:cs typeface="Times New Roman" pitchFamily="18" charset="0"/>
              </a:rPr>
              <a:t>CONTRASTIVE ANALYSIS</a:t>
            </a:r>
            <a:endParaRPr lang="en-US" sz="7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14349" y="3282697"/>
            <a:ext cx="8048652" cy="45719"/>
          </a:xfrm>
        </p:spPr>
        <p:txBody>
          <a:bodyPr>
            <a:normAutofit fontScale="25000" lnSpcReduction="20000"/>
          </a:bodyPr>
          <a:lstStyle/>
          <a:p>
            <a:r>
              <a:rPr lang="fr-FR" dirty="0" smtClean="0"/>
              <a:t> </a:t>
            </a:r>
            <a:endParaRPr lang="en-US" dirty="0"/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201718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285860"/>
            <a:ext cx="9144000" cy="5572140"/>
          </a:xfrm>
        </p:spPr>
        <p:txBody>
          <a:bodyPr>
            <a:normAutofit/>
          </a:bodyPr>
          <a:lstStyle/>
          <a:p>
            <a:pPr>
              <a:buClrTx/>
              <a:buSzPct val="100000"/>
              <a:buFont typeface="Wingdings" pitchFamily="2" charset="2"/>
              <a:buChar char="Ø"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Example 3: </a:t>
            </a:r>
            <a:r>
              <a:rPr lang="en-US" b="1" i="1" u="sng" dirty="0" smtClean="0">
                <a:latin typeface="Times New Roman" pitchFamily="18" charset="0"/>
                <a:cs typeface="Times New Roman" pitchFamily="18" charset="0"/>
              </a:rPr>
              <a:t>Lexical differences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000" b="1" i="1" dirty="0" err="1" smtClean="0">
                <a:latin typeface="Times New Roman" pitchFamily="18" charset="0"/>
                <a:cs typeface="Times New Roman" pitchFamily="18" charset="0"/>
              </a:rPr>
              <a:t>eg</a:t>
            </a:r>
            <a:r>
              <a:rPr lang="en-US" sz="3000" b="1" i="1" dirty="0" smtClean="0">
                <a:latin typeface="Times New Roman" pitchFamily="18" charset="0"/>
                <a:cs typeface="Times New Roman" pitchFamily="18" charset="0"/>
              </a:rPr>
              <a:t>. False cognates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fr-FR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Location/Location</a:t>
            </a:r>
          </a:p>
          <a:p>
            <a:pPr algn="ctr">
              <a:buNone/>
            </a:pPr>
            <a:r>
              <a:rPr lang="fr-FR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Prune/Prune</a:t>
            </a:r>
          </a:p>
          <a:p>
            <a:pPr algn="ctr">
              <a:buNone/>
            </a:pPr>
            <a:r>
              <a:rPr lang="fr-FR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Blessé/</a:t>
            </a:r>
            <a:r>
              <a:rPr lang="fr-FR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Blessed</a:t>
            </a:r>
            <a:endParaRPr lang="fr-FR" sz="2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Rester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/ rest</a:t>
            </a:r>
          </a:p>
          <a:p>
            <a:pPr algn="ctr">
              <a:buNone/>
            </a:pPr>
            <a:r>
              <a:rPr lang="fr-FR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Attendre/Attend</a:t>
            </a:r>
          </a:p>
          <a:p>
            <a:pPr algn="ctr">
              <a:buNone/>
            </a:pP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Actuellement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vs. Actually</a:t>
            </a:r>
          </a:p>
          <a:p>
            <a:pPr algn="ctr">
              <a:buNone/>
            </a:pPr>
            <a:r>
              <a:rPr lang="fr-FR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Déception/</a:t>
            </a:r>
            <a:r>
              <a:rPr lang="fr-FR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Deception</a:t>
            </a:r>
            <a:endParaRPr lang="fr-FR" sz="2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fr-FR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Envie/</a:t>
            </a:r>
            <a:r>
              <a:rPr lang="fr-FR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Envy</a:t>
            </a:r>
            <a:endParaRPr lang="fr-FR" sz="2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fr-FR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Journée/</a:t>
            </a:r>
            <a:r>
              <a:rPr lang="fr-FR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Journey</a:t>
            </a:r>
            <a:endParaRPr lang="fr-FR" sz="2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fr-FR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Librairie/Library</a:t>
            </a:r>
          </a:p>
          <a:p>
            <a:pPr algn="ctr">
              <a:buNone/>
            </a:pPr>
            <a:r>
              <a:rPr lang="fr-FR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Coin/Coin</a:t>
            </a:r>
          </a:p>
          <a:p>
            <a:pPr algn="ctr">
              <a:buNone/>
            </a:pPr>
            <a:r>
              <a:rPr lang="fr-FR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Passer/</a:t>
            </a:r>
            <a:r>
              <a:rPr lang="fr-FR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Pass</a:t>
            </a:r>
            <a:endParaRPr lang="fr-FR" sz="2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fr-FR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Joli/Jolly</a:t>
            </a:r>
          </a:p>
          <a:p>
            <a:pPr algn="ctr"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428604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357298"/>
            <a:ext cx="9144000" cy="5500702"/>
          </a:xfrm>
          <a:ln w="635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2/ Positive Transfer</a:t>
            </a:r>
          </a:p>
          <a:p>
            <a:pPr algn="ctr">
              <a:lnSpc>
                <a:spcPct val="150000"/>
              </a:lnSpc>
              <a:buNone/>
            </a:pP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 know that he 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likes 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carrots</a:t>
            </a:r>
          </a:p>
          <a:p>
            <a:pPr algn="ctr">
              <a:lnSpc>
                <a:spcPct val="150000"/>
              </a:lnSpc>
              <a:buNone/>
            </a:pPr>
            <a:r>
              <a:rPr lang="fr-FR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Je sais qu’il </a:t>
            </a:r>
            <a:r>
              <a:rPr lang="fr-FR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aime </a:t>
            </a:r>
            <a:r>
              <a:rPr lang="fr-FR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les </a:t>
            </a:r>
            <a:r>
              <a:rPr lang="fr-FR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carrottes</a:t>
            </a:r>
            <a:endParaRPr lang="fr-FR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60000"/>
              </a:lnSpc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The purpose is to discover similarities and differences.</a:t>
            </a:r>
            <a:endParaRPr lang="fr-FR" sz="36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en-US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201718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 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There are three versions of CAH: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971550" lvl="1" indent="-514350">
              <a:lnSpc>
                <a:spcPct val="200000"/>
              </a:lnSpc>
              <a:buFont typeface="+mj-lt"/>
              <a:buAutoNum type="arabicPeriod"/>
            </a:pPr>
            <a:r>
              <a:rPr lang="en-US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The strong version (predictive)</a:t>
            </a:r>
          </a:p>
          <a:p>
            <a:pPr marL="971550" lvl="1" indent="-514350">
              <a:lnSpc>
                <a:spcPct val="200000"/>
              </a:lnSpc>
              <a:buFont typeface="+mj-lt"/>
              <a:buAutoNum type="arabicPeriod"/>
            </a:pPr>
            <a:r>
              <a:rPr lang="en-US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The Weak version (explanatory)</a:t>
            </a:r>
          </a:p>
          <a:p>
            <a:pPr marL="971550" lvl="1" indent="-514350">
              <a:lnSpc>
                <a:spcPct val="200000"/>
              </a:lnSpc>
              <a:buFont typeface="+mj-lt"/>
              <a:buAutoNum type="arabicPeriod"/>
            </a:pPr>
            <a:r>
              <a:rPr lang="fr-FR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The Moderate Version </a:t>
            </a:r>
            <a:endParaRPr lang="en-US" sz="36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072074"/>
          </a:xfrm>
        </p:spPr>
        <p:txBody>
          <a:bodyPr anchor="ctr">
            <a:normAutofit/>
          </a:bodyPr>
          <a:lstStyle/>
          <a:p>
            <a:pPr algn="ctr"/>
            <a:r>
              <a:rPr lang="fr-FR" sz="7200" dirty="0" smtClean="0">
                <a:latin typeface="Times New Roman" pitchFamily="18" charset="0"/>
                <a:cs typeface="Times New Roman" pitchFamily="18" charset="0"/>
              </a:rPr>
              <a:t>INTERLANGUAGE</a:t>
            </a:r>
            <a:endParaRPr lang="en-US" sz="7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45719"/>
          </a:xfrm>
        </p:spPr>
        <p:txBody>
          <a:bodyPr>
            <a:normAutofit fontScale="25000" lnSpcReduction="20000"/>
          </a:bodyPr>
          <a:lstStyle/>
          <a:p>
            <a:r>
              <a:rPr lang="fr-FR" dirty="0" smtClean="0"/>
              <a:t> </a:t>
            </a:r>
            <a:endParaRPr lang="en-US" dirty="0"/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5719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 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concept of interlanguage involves the following premises about L2 acquisition: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“A creative process of constructing a system in which the learner is consciously testing hypotheses about the target language from a number of possible sources of knowledge”</a:t>
            </a:r>
          </a:p>
          <a:p>
            <a:pPr algn="just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633222" indent="-514350">
              <a:lnSpc>
                <a:spcPct val="200000"/>
              </a:lnSpc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learner constructs a system of abstract linguistic rules.</a:t>
            </a:r>
          </a:p>
          <a:p>
            <a:pPr marL="633222" indent="-514350">
              <a:lnSpc>
                <a:spcPct val="200000"/>
              </a:lnSpc>
              <a:buClr>
                <a:srgbClr val="FF0000"/>
              </a:buClr>
              <a:buSzPct val="100000"/>
              <a:buFont typeface="+mj-lt"/>
              <a:buAutoNum type="arabicPeriod"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633222" indent="-514350">
              <a:lnSpc>
                <a:spcPct val="150000"/>
              </a:lnSpc>
              <a:buFont typeface="+mj-lt"/>
              <a:buAutoNum type="arabicPeriod"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285860"/>
          </a:xfrm>
        </p:spPr>
        <p:txBody>
          <a:bodyPr>
            <a:normAutofit/>
          </a:bodyPr>
          <a:lstStyle/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</p:spPr>
        <p:txBody>
          <a:bodyPr/>
          <a:lstStyle/>
          <a:p>
            <a:endParaRPr lang="fr-FR" dirty="0" smtClean="0"/>
          </a:p>
          <a:p>
            <a:pPr algn="ctr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“IL is the series of interlocking systems which form the learner’s ‘built in syllabus’ ” (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Corder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, 1967)</a:t>
            </a:r>
          </a:p>
          <a:p>
            <a:pPr algn="ctr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In this sense, IL = the IL continuum</a:t>
            </a:r>
          </a:p>
          <a:p>
            <a:pPr algn="ctr">
              <a:lnSpc>
                <a:spcPct val="150000"/>
              </a:lnSpc>
              <a:buNone/>
            </a:pPr>
            <a:endParaRPr lang="fr-FR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NL         IL (1)      IL (2)      IL (3)                     [Foss-IL]                 TL</a:t>
            </a:r>
          </a:p>
          <a:p>
            <a:pPr>
              <a:buNone/>
            </a:pP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NL=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Native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language</a:t>
            </a: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TL=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Target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language</a:t>
            </a: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IL=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Interlanguage</a:t>
            </a: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Foss-IL=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Fossilised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Interlanguage</a:t>
            </a: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</a:p>
          <a:p>
            <a:pPr>
              <a:buNone/>
            </a:pPr>
            <a:endParaRPr lang="fr-FR" dirty="0"/>
          </a:p>
        </p:txBody>
      </p:sp>
      <p:cxnSp>
        <p:nvCxnSpPr>
          <p:cNvPr id="9" name="Connecteur droit 8"/>
          <p:cNvCxnSpPr/>
          <p:nvPr/>
        </p:nvCxnSpPr>
        <p:spPr>
          <a:xfrm>
            <a:off x="1071538" y="4572008"/>
            <a:ext cx="21431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>
            <a:off x="1643042" y="4572008"/>
            <a:ext cx="21431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>
            <a:off x="2214546" y="4572008"/>
            <a:ext cx="21431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>
            <a:off x="2857488" y="4572008"/>
            <a:ext cx="21431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 rot="5400000" flipH="1" flipV="1">
            <a:off x="1428728" y="4572008"/>
            <a:ext cx="1588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/>
          <p:cNvCxnSpPr/>
          <p:nvPr/>
        </p:nvCxnSpPr>
        <p:spPr>
          <a:xfrm rot="5400000" flipH="1" flipV="1">
            <a:off x="2071670" y="4572008"/>
            <a:ext cx="1588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 rot="5400000" flipH="1" flipV="1">
            <a:off x="2642380" y="4572802"/>
            <a:ext cx="1588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/>
          <p:cNvCxnSpPr/>
          <p:nvPr/>
        </p:nvCxnSpPr>
        <p:spPr>
          <a:xfrm>
            <a:off x="3428992" y="4572008"/>
            <a:ext cx="21431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/>
          <p:cNvCxnSpPr/>
          <p:nvPr/>
        </p:nvCxnSpPr>
        <p:spPr>
          <a:xfrm>
            <a:off x="4000496" y="4572008"/>
            <a:ext cx="21431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/>
          <p:cNvCxnSpPr/>
          <p:nvPr/>
        </p:nvCxnSpPr>
        <p:spPr>
          <a:xfrm>
            <a:off x="4572000" y="4572008"/>
            <a:ext cx="21431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/>
          <p:cNvCxnSpPr/>
          <p:nvPr/>
        </p:nvCxnSpPr>
        <p:spPr>
          <a:xfrm>
            <a:off x="5214942" y="4572008"/>
            <a:ext cx="21431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34"/>
          <p:cNvCxnSpPr/>
          <p:nvPr/>
        </p:nvCxnSpPr>
        <p:spPr>
          <a:xfrm rot="5400000" flipH="1" flipV="1">
            <a:off x="3786182" y="4572008"/>
            <a:ext cx="1588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35"/>
          <p:cNvCxnSpPr/>
          <p:nvPr/>
        </p:nvCxnSpPr>
        <p:spPr>
          <a:xfrm rot="5400000" flipH="1" flipV="1">
            <a:off x="4429124" y="4572008"/>
            <a:ext cx="1588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36"/>
          <p:cNvCxnSpPr/>
          <p:nvPr/>
        </p:nvCxnSpPr>
        <p:spPr>
          <a:xfrm rot="5400000" flipH="1" flipV="1">
            <a:off x="4999834" y="4572802"/>
            <a:ext cx="1588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/>
          <p:cNvCxnSpPr/>
          <p:nvPr/>
        </p:nvCxnSpPr>
        <p:spPr>
          <a:xfrm rot="5400000" flipH="1" flipV="1">
            <a:off x="3214678" y="4572008"/>
            <a:ext cx="1588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42"/>
          <p:cNvCxnSpPr/>
          <p:nvPr/>
        </p:nvCxnSpPr>
        <p:spPr>
          <a:xfrm>
            <a:off x="5715008" y="4572008"/>
            <a:ext cx="21431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43"/>
          <p:cNvCxnSpPr/>
          <p:nvPr/>
        </p:nvCxnSpPr>
        <p:spPr>
          <a:xfrm rot="5400000" flipH="1" flipV="1">
            <a:off x="5499900" y="4572802"/>
            <a:ext cx="1588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44"/>
          <p:cNvCxnSpPr/>
          <p:nvPr/>
        </p:nvCxnSpPr>
        <p:spPr>
          <a:xfrm>
            <a:off x="6286512" y="4572008"/>
            <a:ext cx="21431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45"/>
          <p:cNvCxnSpPr/>
          <p:nvPr/>
        </p:nvCxnSpPr>
        <p:spPr>
          <a:xfrm>
            <a:off x="6858016" y="4572008"/>
            <a:ext cx="21431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 droit 46"/>
          <p:cNvCxnSpPr/>
          <p:nvPr/>
        </p:nvCxnSpPr>
        <p:spPr>
          <a:xfrm>
            <a:off x="7429520" y="4572008"/>
            <a:ext cx="21431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47"/>
          <p:cNvCxnSpPr/>
          <p:nvPr/>
        </p:nvCxnSpPr>
        <p:spPr>
          <a:xfrm>
            <a:off x="8072462" y="4572008"/>
            <a:ext cx="21431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48"/>
          <p:cNvCxnSpPr/>
          <p:nvPr/>
        </p:nvCxnSpPr>
        <p:spPr>
          <a:xfrm rot="5400000" flipH="1" flipV="1">
            <a:off x="6643702" y="4572008"/>
            <a:ext cx="1588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49"/>
          <p:cNvCxnSpPr/>
          <p:nvPr/>
        </p:nvCxnSpPr>
        <p:spPr>
          <a:xfrm rot="5400000" flipH="1" flipV="1">
            <a:off x="7286644" y="4572008"/>
            <a:ext cx="1588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cteur droit 50"/>
          <p:cNvCxnSpPr/>
          <p:nvPr/>
        </p:nvCxnSpPr>
        <p:spPr>
          <a:xfrm rot="5400000" flipH="1" flipV="1">
            <a:off x="7857354" y="4572802"/>
            <a:ext cx="1588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eur droit 51"/>
          <p:cNvCxnSpPr/>
          <p:nvPr/>
        </p:nvCxnSpPr>
        <p:spPr>
          <a:xfrm rot="5400000" flipH="1" flipV="1">
            <a:off x="6072198" y="4572008"/>
            <a:ext cx="1588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cteur droit 52"/>
          <p:cNvCxnSpPr/>
          <p:nvPr/>
        </p:nvCxnSpPr>
        <p:spPr>
          <a:xfrm rot="5400000" flipH="1" flipV="1">
            <a:off x="857224" y="4572008"/>
            <a:ext cx="1588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cteur droit 56"/>
          <p:cNvCxnSpPr/>
          <p:nvPr/>
        </p:nvCxnSpPr>
        <p:spPr>
          <a:xfrm>
            <a:off x="500034" y="4572008"/>
            <a:ext cx="21431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cteur droit avec flèche 58"/>
          <p:cNvCxnSpPr/>
          <p:nvPr/>
        </p:nvCxnSpPr>
        <p:spPr>
          <a:xfrm>
            <a:off x="8286776" y="4572008"/>
            <a:ext cx="285752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0" y="0"/>
            <a:ext cx="9144000" cy="9271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3222" indent="-514350">
              <a:lnSpc>
                <a:spcPct val="200000"/>
              </a:lnSpc>
              <a:buClr>
                <a:srgbClr val="FF0000"/>
              </a:buClr>
              <a:buSzPct val="100000"/>
              <a:buFont typeface="+mj-lt"/>
              <a:buAutoNum type="arabicPeriod" startAt="2"/>
            </a:pP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 learner's grammar is transitional.</a:t>
            </a:r>
            <a:endParaRPr lang="en-US" sz="32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0"/>
                            </p:stCondLst>
                            <p:childTnLst>
                              <p:par>
                                <p:cTn id="110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500"/>
                            </p:stCondLst>
                            <p:childTnLst>
                              <p:par>
                                <p:cTn id="114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6000"/>
                            </p:stCondLst>
                            <p:childTnLst>
                              <p:par>
                                <p:cTn id="118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6500"/>
                            </p:stCondLst>
                            <p:childTnLst>
                              <p:par>
                                <p:cTn id="122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000108"/>
          </a:xfrm>
        </p:spPr>
        <p:txBody>
          <a:bodyPr>
            <a:normAutofit/>
          </a:bodyPr>
          <a:lstStyle/>
          <a:p>
            <a:r>
              <a:rPr lang="fr-FR" dirty="0" smtClean="0"/>
              <a:t> 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285860"/>
            <a:ext cx="9144000" cy="5572140"/>
          </a:xfrm>
        </p:spPr>
        <p:txBody>
          <a:bodyPr>
            <a:normAutofit/>
          </a:bodyPr>
          <a:lstStyle/>
          <a:p>
            <a:endParaRPr lang="fr-FR" sz="2400" dirty="0" smtClean="0"/>
          </a:p>
          <a:p>
            <a:pPr>
              <a:buNone/>
            </a:pPr>
            <a:endParaRPr lang="fr-FR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He</a:t>
            </a:r>
            <a:r>
              <a:rPr lang="fr-F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i="1" dirty="0" smtClean="0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fr-FR" sz="2400" b="1" i="1" dirty="0" err="1" smtClean="0">
                <a:latin typeface="Times New Roman" pitchFamily="18" charset="0"/>
                <a:cs typeface="Times New Roman" pitchFamily="18" charset="0"/>
              </a:rPr>
              <a:t>taking</a:t>
            </a:r>
            <a:r>
              <a:rPr lang="fr-FR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i="1" dirty="0" smtClean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fr-FR" sz="2400" b="1" i="1" dirty="0" err="1" smtClean="0">
                <a:latin typeface="Times New Roman" pitchFamily="18" charset="0"/>
                <a:cs typeface="Times New Roman" pitchFamily="18" charset="0"/>
              </a:rPr>
              <a:t>takes</a:t>
            </a:r>
            <a:r>
              <a:rPr lang="fr-F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a cake</a:t>
            </a:r>
          </a:p>
          <a:p>
            <a:pPr>
              <a:buNone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He</a:t>
            </a:r>
            <a:r>
              <a:rPr lang="fr-F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i="1" dirty="0" smtClean="0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fr-FR" sz="2400" b="1" i="1" dirty="0" err="1" smtClean="0">
                <a:latin typeface="Times New Roman" pitchFamily="18" charset="0"/>
                <a:cs typeface="Times New Roman" pitchFamily="18" charset="0"/>
              </a:rPr>
              <a:t>taking</a:t>
            </a:r>
            <a:r>
              <a:rPr lang="fr-F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a cake</a:t>
            </a:r>
          </a:p>
          <a:p>
            <a:pPr>
              <a:buNone/>
            </a:pP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He </a:t>
            </a:r>
            <a:r>
              <a:rPr lang="fr-FR" sz="2400" b="1" i="1" dirty="0" err="1" smtClean="0">
                <a:latin typeface="Times New Roman" pitchFamily="18" charset="0"/>
                <a:cs typeface="Times New Roman" pitchFamily="18" charset="0"/>
              </a:rPr>
              <a:t>take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a cake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807246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3222" indent="-514350">
              <a:lnSpc>
                <a:spcPct val="200000"/>
              </a:lnSpc>
              <a:buClr>
                <a:srgbClr val="FF0000"/>
              </a:buClr>
              <a:buSzPct val="100000"/>
            </a:pP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Flèche courbée vers le haut 9"/>
          <p:cNvSpPr/>
          <p:nvPr/>
        </p:nvSpPr>
        <p:spPr>
          <a:xfrm>
            <a:off x="2000232" y="2786058"/>
            <a:ext cx="5072098" cy="2500330"/>
          </a:xfrm>
          <a:prstGeom prst="curvedUpArrow">
            <a:avLst>
              <a:gd name="adj1" fmla="val 27250"/>
              <a:gd name="adj2" fmla="val 50000"/>
              <a:gd name="adj3" fmla="val 3390"/>
            </a:avLst>
          </a:prstGeom>
          <a:solidFill>
            <a:schemeClr val="tx1"/>
          </a:solidFill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sunset" dir="t"/>
          </a:scene3d>
          <a:sp3d prstMaterial="metal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14290"/>
            <a:ext cx="9144000" cy="1428760"/>
          </a:xfrm>
        </p:spPr>
        <p:txBody>
          <a:bodyPr>
            <a:noAutofit/>
          </a:bodyPr>
          <a:lstStyle/>
          <a:p>
            <a:pPr marL="514350" indent="-514350">
              <a:buClr>
                <a:srgbClr val="FF0000"/>
              </a:buClr>
              <a:buFont typeface="+mj-lt"/>
              <a:buAutoNum type="arabicPeriod" startAt="3"/>
            </a:pPr>
            <a:r>
              <a:rPr 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Learners are likely to have competing rules at any one stage of development.</a:t>
            </a:r>
            <a:br>
              <a:rPr 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Receptionist: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 Good morning. Welcome to our hotel. How can I help you?</a:t>
            </a:r>
          </a:p>
          <a:p>
            <a:pPr>
              <a:lnSpc>
                <a:spcPct val="200000"/>
              </a:lnSpc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Client: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 Hi, good morning. I have a reservation for today.</a:t>
            </a: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Receptionist: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Could you please tell me what is your name ?</a:t>
            </a: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Receptionist: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Could you please tell me what 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your name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Client: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Sure. It is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Hannighan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(H-A-N-N-I-G-H-A-N).</a:t>
            </a:r>
          </a:p>
          <a:p>
            <a:pPr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Receptionist: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Room 185. Here is your key. Your room is on the second floor.</a:t>
            </a:r>
          </a:p>
          <a:p>
            <a:pPr>
              <a:buNone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                           Enjoy your stay !</a:t>
            </a: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Receptionist: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Room 185. Here is your key. </a:t>
            </a:r>
            <a:r>
              <a:rPr lang="en-US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Your room is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on the second floor.</a:t>
            </a:r>
          </a:p>
          <a:p>
            <a:pPr>
              <a:buNone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                           Enjoy your stay !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408176"/>
          </a:xfrm>
        </p:spPr>
        <p:txBody>
          <a:bodyPr>
            <a:noAutofit/>
          </a:bodyPr>
          <a:lstStyle/>
          <a:p>
            <a:pPr marL="514350" indent="-514350">
              <a:buClr>
                <a:srgbClr val="FF0000"/>
              </a:buClr>
              <a:buFont typeface="+mj-lt"/>
              <a:buAutoNum type="arabicPeriod" startAt="4"/>
            </a:pPr>
            <a:r>
              <a:rPr 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Learners employ various learning strategies to develop their interlanguages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500174"/>
            <a:ext cx="9144000" cy="5357826"/>
          </a:xfrm>
        </p:spPr>
        <p:txBody>
          <a:bodyPr/>
          <a:lstStyle/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pPr algn="ctr">
              <a:buNone/>
            </a:pP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We </a:t>
            </a:r>
            <a:r>
              <a:rPr lang="en-US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swimmed</a:t>
            </a:r>
            <a:r>
              <a:rPr lang="en-US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in the ocean this weekend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endParaRPr lang="en-US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5719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 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500174"/>
            <a:ext cx="9144000" cy="5357826"/>
          </a:xfrm>
        </p:spPr>
        <p:txBody>
          <a:bodyPr/>
          <a:lstStyle/>
          <a:p>
            <a:pPr marL="633222" indent="-514350">
              <a:lnSpc>
                <a:spcPct val="150000"/>
              </a:lnSpc>
              <a:buClr>
                <a:srgbClr val="FF0000"/>
              </a:buClr>
              <a:buSzPct val="100000"/>
              <a:buFont typeface="+mj-lt"/>
              <a:buAutoNum type="arabicPeriod" startAt="5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The learner's grammar is permeable.</a:t>
            </a:r>
          </a:p>
          <a:p>
            <a:pPr marL="633222" indent="-514350">
              <a:lnSpc>
                <a:spcPct val="200000"/>
              </a:lnSpc>
              <a:buClr>
                <a:srgbClr val="FF0000"/>
              </a:buClr>
              <a:buSzPct val="100000"/>
              <a:buFont typeface="+mj-lt"/>
              <a:buAutoNum type="arabicPeriod" startAt="5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The learner's grammar is likely to fossilize.</a:t>
            </a:r>
          </a:p>
          <a:p>
            <a:pPr marL="633222" indent="-514350">
              <a:buClr>
                <a:srgbClr val="FF0000"/>
              </a:buClr>
              <a:buSzPct val="100000"/>
              <a:buFont typeface="+mj-lt"/>
              <a:buAutoNum type="arabicPeriod" startAt="5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45719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 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428737"/>
            <a:ext cx="9144000" cy="5429263"/>
          </a:xfrm>
        </p:spPr>
        <p:txBody>
          <a:bodyPr anchor="ctr"/>
          <a:lstStyle/>
          <a:p>
            <a:pPr algn="ctr">
              <a:lnSpc>
                <a:spcPct val="200000"/>
              </a:lnSpc>
            </a:pP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Linguists have always been interested in comparing and contrasting different language systems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45719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500174"/>
            <a:ext cx="9144000" cy="5357826"/>
          </a:xfrm>
        </p:spPr>
        <p:txBody>
          <a:bodyPr/>
          <a:lstStyle/>
          <a:p>
            <a:pPr>
              <a:lnSpc>
                <a:spcPct val="200000"/>
              </a:lnSpc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There are two main types of contrastive studies:</a:t>
            </a:r>
          </a:p>
          <a:p>
            <a:pPr>
              <a:lnSpc>
                <a:spcPct val="200000"/>
              </a:lnSpc>
              <a:buClrTx/>
              <a:buFont typeface="Wingdings" pitchFamily="2" charset="2"/>
              <a:buChar char="Ø"/>
            </a:pP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Theoretical contrastive studies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  <a:buClrTx/>
              <a:buFont typeface="Wingdings" pitchFamily="2" charset="2"/>
              <a:buChar char="Ø"/>
            </a:pP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Applied contrastive studies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45719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</p:spPr>
        <p:txBody>
          <a:bodyPr/>
          <a:lstStyle/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1/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Theoretical Contrastive Studies:</a:t>
            </a:r>
          </a:p>
          <a:p>
            <a:pPr indent="0" algn="just">
              <a:lnSpc>
                <a:spcPct val="150000"/>
              </a:lnSpc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Give an exhaustive account of the differences and similarities between two or more languages by providing an adequate model for their comparison.</a:t>
            </a:r>
          </a:p>
          <a:p>
            <a:pPr indent="0" algn="just">
              <a:lnSpc>
                <a:spcPct val="150000"/>
              </a:lnSpc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0" algn="just">
              <a:lnSpc>
                <a:spcPct val="150000"/>
              </a:lnSpc>
              <a:buClrTx/>
              <a:buSzPct val="100000"/>
              <a:buFont typeface="Wingdings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Studies attempting to explain language universals generally assume one of the following three basic theoretical points of departure: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1429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</p:spPr>
        <p:txBody>
          <a:bodyPr>
            <a:normAutofit fontScale="92500" lnSpcReduction="10000"/>
          </a:bodyPr>
          <a:lstStyle/>
          <a:p>
            <a:pPr marL="633222" indent="-514350">
              <a:lnSpc>
                <a:spcPct val="200000"/>
              </a:lnSpc>
              <a:buClrTx/>
              <a:buSzPct val="100000"/>
              <a:buAutoNum type="alphaLcParenBoth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All languages have developed from one common language.</a:t>
            </a:r>
          </a:p>
          <a:p>
            <a:pPr marL="633222" indent="-514350">
              <a:lnSpc>
                <a:spcPct val="200000"/>
              </a:lnSpc>
              <a:buClrTx/>
              <a:buSzPct val="100000"/>
              <a:buAutoNum type="alphaLcParenBoth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Language fulfills the same functions in all language communities.</a:t>
            </a:r>
          </a:p>
          <a:p>
            <a:pPr marL="633222" indent="-514350">
              <a:lnSpc>
                <a:spcPct val="200000"/>
              </a:lnSpc>
              <a:buClrTx/>
              <a:buSzPct val="100000"/>
              <a:buAutoNum type="alphaLcParenBoth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All languages have the same biological basis in humans with regard to their innate speech ability.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201718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</p:spPr>
        <p:txBody>
          <a:bodyPr/>
          <a:lstStyle/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2/ 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pplied Contrastive Studies:</a:t>
            </a:r>
          </a:p>
          <a:p>
            <a:pPr indent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CA has been concerned with practical problems, for instance: </a:t>
            </a:r>
          </a:p>
          <a:p>
            <a:pPr marL="953262" indent="-514350" algn="just">
              <a:buClrTx/>
              <a:buSzPct val="100000"/>
              <a:buAutoNum type="alphaLcParenBoth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avoid interference errors in foreign-language learning </a:t>
            </a:r>
          </a:p>
          <a:p>
            <a:pPr marL="953262" indent="-514350" algn="just">
              <a:buClrTx/>
              <a:buSzPct val="100000"/>
              <a:buAutoNum type="alphaLcParenBoth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assist inter-lingual transfer in the process of translating texts from one language into another</a:t>
            </a:r>
          </a:p>
          <a:p>
            <a:pPr marL="953262" indent="-514350" algn="just">
              <a:buClrTx/>
              <a:buSzPct val="100000"/>
              <a:buAutoNum type="alphaLcParenBoth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find lexical equivalents in the process of compiling bilingual dictionaries.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 </a:t>
            </a:r>
            <a:endParaRPr lang="en-US" dirty="0"/>
          </a:p>
        </p:txBody>
      </p:sp>
      <p:pic>
        <p:nvPicPr>
          <p:cNvPr id="4" name="Espace réservé du contenu 3" descr="tv_frame.pn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-191434" y="1285860"/>
            <a:ext cx="9335434" cy="6072205"/>
          </a:xfrm>
        </p:spPr>
      </p:pic>
      <p:pic>
        <p:nvPicPr>
          <p:cNvPr id="6" name="Japanese ending with vowel.mpg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500034" y="1785927"/>
            <a:ext cx="8143932" cy="428628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214290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Types of </a:t>
            </a:r>
            <a:r>
              <a:rPr lang="fr-FR" sz="4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Language</a:t>
            </a:r>
            <a:r>
              <a:rPr lang="fr-FR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Transfer</a:t>
            </a:r>
            <a:endParaRPr lang="fr-FR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864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45719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 </a:t>
            </a:r>
            <a:endParaRPr lang="en-US" dirty="0"/>
          </a:p>
        </p:txBody>
      </p:sp>
      <p:pic>
        <p:nvPicPr>
          <p:cNvPr id="4" name="Espace réservé du contenu 3" descr="lenovo-ideapad-z565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7143776"/>
          </a:xfrm>
        </p:spPr>
      </p:pic>
      <p:pic>
        <p:nvPicPr>
          <p:cNvPr id="5" name="R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285852" y="642918"/>
            <a:ext cx="6500858" cy="3429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357298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357298"/>
            <a:ext cx="9144000" cy="5500702"/>
          </a:xfrm>
          <a:ln w="635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1/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Negative Transfer</a:t>
            </a:r>
          </a:p>
          <a:p>
            <a:pPr>
              <a:buClrTx/>
              <a:buSzPct val="100000"/>
              <a:buFont typeface="Wingdings" pitchFamily="2" charset="2"/>
              <a:buChar char="Ø"/>
            </a:pP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Example 1: </a:t>
            </a:r>
            <a:r>
              <a:rPr lang="en-US" sz="2600" b="1" i="1" u="sng" dirty="0" smtClean="0">
                <a:latin typeface="Times New Roman" pitchFamily="18" charset="0"/>
                <a:cs typeface="Times New Roman" pitchFamily="18" charset="0"/>
              </a:rPr>
              <a:t>Grammatical gender</a:t>
            </a:r>
            <a:endParaRPr lang="en-US" sz="2400" b="1" i="1" u="sng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6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My father is a musician     (Mon </a:t>
            </a:r>
            <a:r>
              <a:rPr lang="en-US" sz="2600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père</a:t>
            </a:r>
            <a:r>
              <a:rPr lang="en-US" sz="26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est</a:t>
            </a:r>
            <a:r>
              <a:rPr lang="en-US" sz="26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un </a:t>
            </a:r>
            <a:r>
              <a:rPr lang="en-US" sz="2600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musicien</a:t>
            </a:r>
            <a:r>
              <a:rPr lang="en-US" sz="26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>
              <a:buNone/>
            </a:pPr>
            <a:r>
              <a:rPr lang="en-US" sz="26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My mother is a musician   (Ma </a:t>
            </a:r>
            <a:r>
              <a:rPr lang="en-US" sz="2600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mère</a:t>
            </a:r>
            <a:r>
              <a:rPr lang="en-US" sz="26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est</a:t>
            </a:r>
            <a:r>
              <a:rPr lang="en-US" sz="26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une</a:t>
            </a:r>
            <a:r>
              <a:rPr lang="en-US" sz="26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musicienne</a:t>
            </a:r>
            <a:r>
              <a:rPr lang="en-US" sz="26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>
              <a:buNone/>
            </a:pPr>
            <a:r>
              <a:rPr lang="fr-FR" sz="24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le bout</a:t>
            </a:r>
            <a:r>
              <a:rPr lang="fr-FR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(tip, end) / </a:t>
            </a:r>
            <a:r>
              <a:rPr lang="fr-FR" sz="24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la boue</a:t>
            </a:r>
            <a:r>
              <a:rPr lang="fr-FR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fr-FR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mud</a:t>
            </a:r>
            <a:r>
              <a:rPr lang="fr-FR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algn="ctr">
              <a:buNone/>
            </a:pPr>
            <a:r>
              <a:rPr lang="fr-FR" sz="24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le capital</a:t>
            </a:r>
            <a:r>
              <a:rPr lang="fr-FR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(capital, money) / </a:t>
            </a:r>
            <a:r>
              <a:rPr lang="fr-FR" sz="24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la capitale</a:t>
            </a:r>
            <a:r>
              <a:rPr lang="fr-FR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(capital city, capital </a:t>
            </a:r>
            <a:r>
              <a:rPr lang="fr-FR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letter</a:t>
            </a:r>
            <a:r>
              <a:rPr lang="fr-FR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>
              <a:buNone/>
            </a:pPr>
            <a:r>
              <a:rPr lang="fr-FR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le casse</a:t>
            </a:r>
            <a:r>
              <a:rPr lang="fr-FR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(break-in) / </a:t>
            </a:r>
            <a:r>
              <a:rPr lang="fr-FR" sz="24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la casse</a:t>
            </a:r>
            <a:r>
              <a:rPr lang="fr-FR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fr-FR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breaking</a:t>
            </a:r>
            <a:r>
              <a:rPr lang="fr-FR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algn="ctr">
              <a:buNone/>
            </a:pPr>
            <a:r>
              <a:rPr lang="fr-FR" sz="24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le livre</a:t>
            </a:r>
            <a:r>
              <a:rPr lang="fr-FR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(book) / </a:t>
            </a:r>
            <a:r>
              <a:rPr lang="fr-FR" sz="24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la livre</a:t>
            </a:r>
            <a:r>
              <a:rPr lang="fr-FR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(pound)</a:t>
            </a:r>
            <a:endParaRPr lang="en-US" sz="2400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1200"/>
              </a:spcAft>
              <a:buClrTx/>
              <a:buSzPct val="100000"/>
              <a:buFont typeface="Wingdings" pitchFamily="2" charset="2"/>
              <a:buChar char="Ø"/>
            </a:pP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Example 2: </a:t>
            </a:r>
            <a:r>
              <a:rPr lang="en-US" sz="2600" b="1" i="1" u="sng" dirty="0" smtClean="0">
                <a:latin typeface="Times New Roman" pitchFamily="18" charset="0"/>
                <a:cs typeface="Times New Roman" pitchFamily="18" charset="0"/>
              </a:rPr>
              <a:t>Syntactic differences</a:t>
            </a:r>
            <a:endParaRPr lang="en-US" sz="26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ts val="1200"/>
              </a:spcBef>
              <a:buNone/>
            </a:pPr>
            <a:r>
              <a:rPr lang="en-US" sz="2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Ich</a:t>
            </a:r>
            <a:r>
              <a:rPr lang="en-US" sz="2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weiss</a:t>
            </a:r>
            <a:r>
              <a:rPr lang="en-US" sz="2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dass</a:t>
            </a:r>
            <a:r>
              <a:rPr lang="en-US" sz="2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er</a:t>
            </a:r>
            <a:r>
              <a:rPr lang="en-US" sz="2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gelbe</a:t>
            </a:r>
            <a:r>
              <a:rPr lang="en-US" sz="2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Rüben</a:t>
            </a:r>
            <a:r>
              <a:rPr lang="en-US" sz="2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mag.</a:t>
            </a:r>
          </a:p>
          <a:p>
            <a:pPr algn="ctr">
              <a:buNone/>
            </a:pPr>
            <a:r>
              <a:rPr lang="en-US" sz="2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 know that he carrots likes.</a:t>
            </a:r>
            <a:endParaRPr lang="en-US" sz="2600" b="1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en-US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1185</TotalTime>
  <Words>488</Words>
  <PresentationFormat>Affichage à l'écran (4:3)</PresentationFormat>
  <Paragraphs>123</Paragraphs>
  <Slides>19</Slides>
  <Notes>0</Notes>
  <HiddenSlides>0</HiddenSlides>
  <MMClips>2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0" baseType="lpstr">
      <vt:lpstr>Module</vt:lpstr>
      <vt:lpstr>CONTRASTIVE ANALYSIS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INTERLANGUAGE</vt:lpstr>
      <vt:lpstr> </vt:lpstr>
      <vt:lpstr> </vt:lpstr>
      <vt:lpstr> </vt:lpstr>
      <vt:lpstr>Learners are likely to have competing rules at any one stage of development. </vt:lpstr>
      <vt:lpstr>Learners employ various learning strategies to develop their interlanguages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INTERLANGUAGE</dc:title>
  <dc:creator>DJALLEL</dc:creator>
  <cp:lastModifiedBy>Lenovo</cp:lastModifiedBy>
  <cp:revision>99</cp:revision>
  <dcterms:created xsi:type="dcterms:W3CDTF">2014-09-11T07:18:04Z</dcterms:created>
  <dcterms:modified xsi:type="dcterms:W3CDTF">2023-02-26T18:56:49Z</dcterms:modified>
</cp:coreProperties>
</file>