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BEFCB-281E-4CEE-9442-1FBD1EABF395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09D4F-EECE-4432-BC60-D230546606E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2CD9E-6EBE-4073-9C31-A636D7DB9C8A}" type="slidenum">
              <a:rPr lang="fr-FR"/>
              <a:pPr/>
              <a:t>17</a:t>
            </a:fld>
            <a:endParaRPr lang="fr-FR"/>
          </a:p>
        </p:txBody>
      </p:sp>
      <p:sp>
        <p:nvSpPr>
          <p:cNvPr id="191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C61F7F-87E2-4FC5-95F2-0456ABB5FDFF}" type="slidenum">
              <a:rPr lang="fr-FR"/>
              <a:pPr/>
              <a:t>18</a:t>
            </a:fld>
            <a:endParaRPr lang="fr-FR"/>
          </a:p>
        </p:txBody>
      </p:sp>
      <p:sp>
        <p:nvSpPr>
          <p:cNvPr id="193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2B11E-1FC9-4045-8EE1-48EC537F7892}" type="slidenum">
              <a:rPr lang="fr-FR"/>
              <a:pPr/>
              <a:t>19</a:t>
            </a:fld>
            <a:endParaRPr lang="fr-FR"/>
          </a:p>
        </p:txBody>
      </p:sp>
      <p:sp>
        <p:nvSpPr>
          <p:cNvPr id="195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90072-B07E-4720-AF05-A0CE0848AF94}" type="slidenum">
              <a:rPr lang="fr-FR"/>
              <a:pPr/>
              <a:t>20</a:t>
            </a:fld>
            <a:endParaRPr lang="fr-FR"/>
          </a:p>
        </p:txBody>
      </p:sp>
      <p:sp>
        <p:nvSpPr>
          <p:cNvPr id="197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2B5238-51EF-4414-AB9B-C02705724716}" type="slidenum">
              <a:rPr lang="fr-FR"/>
              <a:pPr/>
              <a:t>21</a:t>
            </a:fld>
            <a:endParaRPr lang="fr-FR"/>
          </a:p>
        </p:txBody>
      </p:sp>
      <p:sp>
        <p:nvSpPr>
          <p:cNvPr id="199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CA8A9-AD9F-4B02-BC6C-ACA12418A8D1}" type="datetimeFigureOut">
              <a:rPr lang="fr-FR" smtClean="0"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93FF1-BF11-4F64-A468-C3AA2AE1234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1066800" y="419100"/>
            <a:ext cx="7545388" cy="952500"/>
          </a:xfrm>
          <a:prstGeom prst="flowChartProcess">
            <a:avLst/>
          </a:prstGeom>
          <a:gradFill rotWithShape="0">
            <a:gsLst>
              <a:gs pos="0">
                <a:schemeClr val="folHlink"/>
              </a:gs>
              <a:gs pos="100000">
                <a:srgbClr val="BFD298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r>
              <a:rPr lang="fr-F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LES PRIX DES MARCHES ( art 51 )</a:t>
            </a:r>
            <a:r>
              <a:rPr lang="fr-F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1066800" y="1657350"/>
            <a:ext cx="7545388" cy="762000"/>
          </a:xfrm>
          <a:prstGeom prst="downArrowCallout">
            <a:avLst>
              <a:gd name="adj1" fmla="val 46301"/>
              <a:gd name="adj2" fmla="val 35345"/>
              <a:gd name="adj3" fmla="val 36019"/>
              <a:gd name="adj4" fmla="val 63981"/>
            </a:avLst>
          </a:prstGeom>
          <a:gradFill rotWithShape="0">
            <a:gsLst>
              <a:gs pos="0">
                <a:schemeClr val="accent1"/>
              </a:gs>
              <a:gs pos="100000">
                <a:srgbClr val="BFD298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LA  RENUMERATION   S’EFFECTUE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066800" y="2609850"/>
            <a:ext cx="7545388" cy="78105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SUR  PRIX GLOBAL ET FORFAITAIRE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1066800" y="3695700"/>
            <a:ext cx="7545388" cy="89535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SUR BORDEREAU DE PRIX UNITAIRES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2000250" y="4895850"/>
            <a:ext cx="5848350" cy="60960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SUR  DEPENSES  CONTROLEES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3200400" y="5962650"/>
            <a:ext cx="3295650" cy="53340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A  PRIX  MIXTE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638300" y="490538"/>
            <a:ext cx="6362700" cy="83026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19608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sz="2800">
                <a:latin typeface="Comic Sans MS" pitchFamily="66" charset="0"/>
                <a:cs typeface="Times New Roman (Arabic)" pitchFamily="26" charset="-78"/>
              </a:rPr>
              <a:t>Les prix du marché sont révisables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333500" y="1828800"/>
            <a:ext cx="7581900" cy="1219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10980"/>
                  <a:invGamma/>
                </a:schemeClr>
              </a:gs>
            </a:gsLst>
            <a:lin ang="5400000" scaled="1"/>
          </a:gra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sz="2000" b="1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   </a:t>
            </a:r>
            <a:r>
              <a:rPr lang="fr-FR" sz="2800" b="1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cas d’application de la révision</a:t>
            </a:r>
            <a:endParaRPr lang="fr-FR" sz="2800" b="1">
              <a:latin typeface="Comic Sans MS" pitchFamily="66" charset="0"/>
              <a:cs typeface="Times New Roman (Arabic)" pitchFamily="26" charset="-78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105150" y="3905250"/>
            <a:ext cx="2514600" cy="1484313"/>
          </a:xfrm>
          <a:prstGeom prst="rect">
            <a:avLst/>
          </a:prstGeom>
          <a:gradFill rotWithShape="0">
            <a:gsLst>
              <a:gs pos="0">
                <a:srgbClr val="CC66FF"/>
              </a:gs>
              <a:gs pos="100000">
                <a:srgbClr val="CC66FF">
                  <a:gamma/>
                  <a:tint val="30588"/>
                  <a:invGamma/>
                </a:srgbClr>
              </a:gs>
            </a:gsLst>
            <a:lin ang="0" scaled="1"/>
          </a:gra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Durée de validité des offres: 120 jours ( offres valables jusqu’au 15 juin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848350" y="3905250"/>
            <a:ext cx="3295650" cy="1484313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00000">
                <a:srgbClr val="3399FF">
                  <a:gamma/>
                  <a:tint val="274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ODS délivré le 10 mai, Io celui du mois de juin </a:t>
            </a: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ODS délivré le 20 juillet, Io celui du mois de juillet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04800" y="3905250"/>
            <a:ext cx="2476500" cy="148431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2353"/>
                  <a:invGamma/>
                </a:scheme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-Appel d’offre lancé le 5 janvier</a:t>
            </a: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- date limite de dépôt des offres le 15 févier.</a:t>
            </a:r>
          </a:p>
        </p:txBody>
      </p:sp>
      <p:pic>
        <p:nvPicPr>
          <p:cNvPr id="34823" name="Picture 7" descr="ARRW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8300" y="3311525"/>
            <a:ext cx="533400" cy="593725"/>
          </a:xfrm>
          <a:prstGeom prst="rect">
            <a:avLst/>
          </a:prstGeom>
          <a:noFill/>
        </p:spPr>
      </p:pic>
      <p:pic>
        <p:nvPicPr>
          <p:cNvPr id="34824" name="Picture 8" descr="ARRW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311525"/>
            <a:ext cx="533400" cy="593725"/>
          </a:xfrm>
          <a:prstGeom prst="rect">
            <a:avLst/>
          </a:prstGeom>
          <a:noFill/>
        </p:spPr>
      </p:pic>
      <p:pic>
        <p:nvPicPr>
          <p:cNvPr id="34825" name="Picture 9" descr="ARRW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311525"/>
            <a:ext cx="533400" cy="593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812925" y="304800"/>
            <a:ext cx="5197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3600" b="1">
                <a:latin typeface="Comic Sans MS" pitchFamily="66" charset="0"/>
                <a:cs typeface="Times New Roman" pitchFamily="18" charset="0"/>
              </a:rPr>
              <a:t>Révision des prix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173288" y="914400"/>
            <a:ext cx="4408487" cy="1616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40161" dir="4293903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4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P</a:t>
            </a:r>
            <a:r>
              <a:rPr kumimoji="1" lang="fr-FR" sz="40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    </a:t>
            </a:r>
            <a:r>
              <a:rPr kumimoji="1" lang="fr-FR" sz="4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=</a:t>
            </a:r>
            <a:r>
              <a:rPr kumimoji="1" lang="fr-FR" sz="40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    </a:t>
            </a:r>
            <a:r>
              <a:rPr kumimoji="1" lang="fr-FR" sz="4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V x</a:t>
            </a:r>
            <a:r>
              <a:rPr kumimoji="1" lang="fr-FR" sz="40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1" lang="fr-FR" sz="40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P</a:t>
            </a:r>
            <a:r>
              <a:rPr kumimoji="1" lang="fr-FR" sz="16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40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1" lang="fr-FR" sz="4000" u="sng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1-t</a:t>
            </a:r>
            <a:r>
              <a:rPr kumimoji="1" lang="fr-FR" sz="1600" u="sng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0 </a:t>
            </a:r>
            <a:endParaRPr kumimoji="1" lang="fr-FR" sz="2000" u="sng">
              <a:solidFill>
                <a:srgbClr val="FF330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kumimoji="1" lang="fr-FR" sz="40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                     1-t</a:t>
            </a:r>
            <a:endParaRPr kumimoji="1" lang="fr-FR" sz="4000" u="sng">
              <a:solidFill>
                <a:srgbClr val="FF33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2209800" y="1557338"/>
            <a:ext cx="60325" cy="1330325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3595688" y="1557338"/>
            <a:ext cx="519112" cy="1931987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408113" y="2887663"/>
            <a:ext cx="1831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PRIX REVISE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257800" y="2743200"/>
            <a:ext cx="3505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P</a:t>
            </a:r>
            <a:r>
              <a:rPr kumimoji="1" lang="fr-FR" sz="1200"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=PRIX INITIAL</a:t>
            </a:r>
          </a:p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T=nouveau taux de taxe</a:t>
            </a:r>
          </a:p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T</a:t>
            </a:r>
            <a:r>
              <a:rPr kumimoji="1" lang="fr-FR" sz="1000"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=taux initial de taxe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604963" y="3489325"/>
            <a:ext cx="3652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COEFICIENT DE REVISION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104900" y="4191000"/>
            <a:ext cx="7772400" cy="106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V=0,15+0,85(</a:t>
            </a:r>
            <a:r>
              <a:rPr kumimoji="1" lang="fr-FR" sz="20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a</a:t>
            </a:r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H+</a:t>
            </a:r>
            <a:r>
              <a:rPr kumimoji="1" lang="fr-FR" sz="20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b</a:t>
            </a:r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cim/cim</a:t>
            </a:r>
            <a:r>
              <a:rPr kumimoji="1" lang="fr-FR" sz="1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+</a:t>
            </a:r>
            <a:r>
              <a:rPr kumimoji="1" lang="fr-FR" sz="20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c</a:t>
            </a:r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At/At</a:t>
            </a:r>
            <a:r>
              <a:rPr kumimoji="1" lang="fr-FR" sz="1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+</a:t>
            </a:r>
          </a:p>
          <a:p>
            <a:r>
              <a:rPr kumimoji="1" lang="fr-FR" sz="20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d</a:t>
            </a:r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Sa/Sa</a:t>
            </a:r>
            <a:r>
              <a:rPr kumimoji="1" lang="fr-FR" sz="1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+…….……..</a:t>
            </a:r>
            <a:r>
              <a:rPr kumimoji="1" lang="fr-FR" sz="20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n</a:t>
            </a:r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Got/Got</a:t>
            </a:r>
            <a:r>
              <a:rPr kumimoji="1" lang="fr-FR" sz="1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3200" b="1">
                <a:solidFill>
                  <a:srgbClr val="FF6633"/>
                </a:solidFill>
                <a:latin typeface="Comic Sans MS" pitchFamily="66" charset="0"/>
                <a:cs typeface="Times New Roman" pitchFamily="18" charset="0"/>
              </a:rPr>
              <a:t>)</a:t>
            </a:r>
            <a:endParaRPr kumimoji="1" lang="fr-FR" sz="3200">
              <a:solidFill>
                <a:srgbClr val="FF6633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1600200" y="3886200"/>
            <a:ext cx="1639888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5257800" y="1447800"/>
            <a:ext cx="685800" cy="1439863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431925" y="5348288"/>
            <a:ext cx="1520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Terme fixe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0194925" y="18542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kumimoji="1" lang="fr-FR" sz="3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1812925" y="4591050"/>
            <a:ext cx="334963" cy="7572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3595688" y="4591050"/>
            <a:ext cx="657225" cy="12001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4114800" y="6003925"/>
            <a:ext cx="211296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Les coefficients</a:t>
            </a:r>
          </a:p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a+b+c+d+……..n=1</a:t>
            </a:r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4991100" y="5257800"/>
            <a:ext cx="0" cy="5334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4546600" y="5516563"/>
            <a:ext cx="3362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3200">
                <a:latin typeface="Comic Sans MS" pitchFamily="66" charset="0"/>
                <a:cs typeface="Times New Roman" pitchFamily="18" charset="0"/>
              </a:rPr>
              <a:t>I</a:t>
            </a: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=Indice matériaux actuel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7596188" y="5516563"/>
            <a:ext cx="1495425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3200">
                <a:latin typeface="Comic Sans MS" pitchFamily="66" charset="0"/>
                <a:cs typeface="Times New Roman" pitchFamily="18" charset="0"/>
              </a:rPr>
              <a:t> I</a:t>
            </a:r>
            <a:r>
              <a:rPr kumimoji="1" lang="fr-FR" sz="1200"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=initial</a:t>
            </a:r>
          </a:p>
          <a:p>
            <a:pPr algn="ctr"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matériaux</a:t>
            </a:r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4991100" y="5029200"/>
            <a:ext cx="266700" cy="7159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61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	</a:t>
            </a:r>
          </a:p>
        </p:txBody>
      </p:sp>
      <p:pic>
        <p:nvPicPr>
          <p:cNvPr id="35862" name="Picture 22" descr="ARRW09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476250"/>
            <a:ext cx="2057400" cy="1885950"/>
          </a:xfrm>
          <a:prstGeom prst="rect">
            <a:avLst/>
          </a:prstGeom>
          <a:noFill/>
        </p:spPr>
      </p:pic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1382713" y="5821363"/>
            <a:ext cx="2627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Paramètre salaire</a:t>
            </a:r>
          </a:p>
          <a:p>
            <a:pPr algn="ctr"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(Base main d’œuvre) </a:t>
            </a:r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4114800" y="4591050"/>
            <a:ext cx="609600" cy="150495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 flipH="1">
            <a:off x="5638800" y="1557338"/>
            <a:ext cx="304800" cy="1727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>
            <a:off x="7962900" y="4591050"/>
            <a:ext cx="228600" cy="11541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638300" y="490538"/>
            <a:ext cx="6362700" cy="83026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19608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sz="2800">
                <a:latin typeface="Comic Sans MS" pitchFamily="66" charset="0"/>
                <a:cs typeface="Times New Roman (Arabic)" pitchFamily="26" charset="-78"/>
              </a:rPr>
              <a:t>H = paramètre des salaires, il prend trois formes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333500" y="1828800"/>
            <a:ext cx="7353300" cy="1482725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10980"/>
                  <a:invGamma/>
                </a:schemeClr>
              </a:gs>
            </a:gsLst>
            <a:lin ang="5400000" scaled="1"/>
          </a:gra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sz="2000" b="1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   </a:t>
            </a:r>
            <a:r>
              <a:rPr lang="fr-FR" sz="2800" b="1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suivant le niveau de la variation des salaires, i.e la valeur de  </a:t>
            </a:r>
            <a:r>
              <a:rPr lang="fr-FR" sz="2800" b="1" u="sng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S-S</a:t>
            </a:r>
            <a:r>
              <a:rPr lang="fr-FR" sz="1200" b="1" u="sng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0</a:t>
            </a:r>
          </a:p>
          <a:p>
            <a:pPr eaLnBrk="0" hangingPunct="0"/>
            <a:r>
              <a:rPr lang="fr-FR" sz="1200" b="1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                                                                         </a:t>
            </a:r>
            <a:r>
              <a:rPr lang="fr-FR" sz="2800" b="1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S</a:t>
            </a:r>
            <a:r>
              <a:rPr lang="fr-FR" sz="1200" b="1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0</a:t>
            </a:r>
            <a:endParaRPr lang="fr-FR" sz="2000" b="1">
              <a:latin typeface="Comic Sans MS" pitchFamily="66" charset="0"/>
              <a:cs typeface="Times New Roman (Arabic)" pitchFamily="26" charset="-78"/>
            </a:endParaRPr>
          </a:p>
          <a:p>
            <a:pPr algn="ctr" eaLnBrk="0" hangingPunct="0"/>
            <a:endParaRPr lang="fr-FR" sz="2000" b="1">
              <a:latin typeface="Times New Roman" pitchFamily="18" charset="0"/>
              <a:cs typeface="Times New Roman (Arabic)" pitchFamily="26" charset="-78"/>
            </a:endParaRPr>
          </a:p>
          <a:p>
            <a:pPr eaLnBrk="0" hangingPunct="0"/>
            <a:endParaRPr lang="fr-FR" sz="1200">
              <a:solidFill>
                <a:schemeClr val="bg2"/>
              </a:solidFill>
              <a:latin typeface="Times New Roman" pitchFamily="18" charset="0"/>
              <a:cs typeface="Times New Roman (Arabic)" pitchFamily="26" charset="-78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3543300" y="3905250"/>
            <a:ext cx="2514600" cy="1484313"/>
          </a:xfrm>
          <a:prstGeom prst="rect">
            <a:avLst/>
          </a:prstGeom>
          <a:gradFill rotWithShape="0">
            <a:gsLst>
              <a:gs pos="0">
                <a:srgbClr val="CC66FF"/>
              </a:gs>
              <a:gs pos="100000">
                <a:srgbClr val="CC66FF">
                  <a:gamma/>
                  <a:tint val="30588"/>
                  <a:invGamma/>
                </a:srgbClr>
              </a:gs>
            </a:gsLst>
            <a:lin ang="0" scaled="1"/>
          </a:gra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b="1" u="sng">
                <a:latin typeface="Comic Sans MS" pitchFamily="66" charset="0"/>
                <a:cs typeface="Times New Roman (Arabic)" pitchFamily="26" charset="-78"/>
              </a:rPr>
              <a:t>S-S</a:t>
            </a:r>
            <a:r>
              <a:rPr lang="fr-FR" sz="1000" b="1" u="sng">
                <a:latin typeface="Comic Sans MS" pitchFamily="66" charset="0"/>
                <a:cs typeface="Times New Roman (Arabic)" pitchFamily="26" charset="-78"/>
              </a:rPr>
              <a:t>0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 </a:t>
            </a:r>
            <a:r>
              <a:rPr lang="fr-FR" b="1">
                <a:latin typeface="Comic Sans MS" pitchFamily="66" charset="0"/>
                <a:cs typeface="Times New Roman (Arabic)" pitchFamily="26" charset="-78"/>
              </a:rPr>
              <a:t>&gt;  à 5%</a:t>
            </a: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  S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0 </a:t>
            </a: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H= </a:t>
            </a:r>
            <a:r>
              <a:rPr lang="fr-FR" b="1" u="sng">
                <a:latin typeface="Comic Sans MS" pitchFamily="66" charset="0"/>
                <a:cs typeface="Times New Roman (Arabic)" pitchFamily="26" charset="-78"/>
              </a:rPr>
              <a:t>S(1</a:t>
            </a:r>
            <a:r>
              <a:rPr lang="fr-FR" sz="1000" b="1" u="sng">
                <a:latin typeface="Comic Sans MS" pitchFamily="66" charset="0"/>
                <a:cs typeface="Times New Roman (Arabic)" pitchFamily="26" charset="-78"/>
              </a:rPr>
              <a:t> </a:t>
            </a:r>
            <a:r>
              <a:rPr lang="fr-FR" b="1" u="sng">
                <a:latin typeface="Comic Sans MS" pitchFamily="66" charset="0"/>
                <a:cs typeface="Times New Roman (Arabic)" pitchFamily="26" charset="-78"/>
              </a:rPr>
              <a:t>+K)-0,05S</a:t>
            </a:r>
            <a:r>
              <a:rPr lang="fr-FR" sz="1000" b="1" u="sng">
                <a:latin typeface="Comic Sans MS" pitchFamily="66" charset="0"/>
                <a:cs typeface="Times New Roman (Arabic)" pitchFamily="26" charset="-78"/>
              </a:rPr>
              <a:t>0</a:t>
            </a:r>
            <a:endParaRPr lang="fr-FR" b="1" u="sng">
              <a:latin typeface="Comic Sans MS" pitchFamily="66" charset="0"/>
              <a:cs typeface="Times New Roman (Arabic)" pitchFamily="26" charset="-78"/>
            </a:endParaRP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    S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0 </a:t>
            </a:r>
            <a:r>
              <a:rPr lang="fr-FR" b="1">
                <a:latin typeface="Comic Sans MS" pitchFamily="66" charset="0"/>
                <a:cs typeface="Times New Roman (Arabic)" pitchFamily="26" charset="-78"/>
              </a:rPr>
              <a:t>(1+K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0</a:t>
            </a:r>
            <a:r>
              <a:rPr lang="fr-FR" b="1">
                <a:latin typeface="Comic Sans MS" pitchFamily="66" charset="0"/>
                <a:cs typeface="Times New Roman (Arabic)" pitchFamily="26" charset="-78"/>
              </a:rPr>
              <a:t>) </a:t>
            </a:r>
          </a:p>
          <a:p>
            <a:pPr eaLnBrk="0" hangingPunct="0"/>
            <a:endParaRPr lang="fr-FR" b="1">
              <a:latin typeface="Comic Sans MS" pitchFamily="66" charset="0"/>
              <a:cs typeface="Times New Roman (Arabic)" pitchFamily="26" charset="-78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324600" y="3905250"/>
            <a:ext cx="2590800" cy="1484313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00000">
                <a:srgbClr val="3399FF">
                  <a:gamma/>
                  <a:tint val="274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Baisse des salaires</a:t>
            </a:r>
          </a:p>
          <a:p>
            <a:pPr eaLnBrk="0" hangingPunct="0"/>
            <a:endParaRPr lang="fr-FR" b="1">
              <a:latin typeface="Comic Sans MS" pitchFamily="66" charset="0"/>
              <a:cs typeface="Times New Roman (Arabic)" pitchFamily="26" charset="-78"/>
            </a:endParaRP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H= </a:t>
            </a:r>
            <a:r>
              <a:rPr lang="fr-FR" b="1" u="sng">
                <a:latin typeface="Comic Sans MS" pitchFamily="66" charset="0"/>
                <a:cs typeface="Times New Roman (Arabic)" pitchFamily="26" charset="-78"/>
              </a:rPr>
              <a:t>S(1</a:t>
            </a:r>
            <a:r>
              <a:rPr lang="fr-FR" sz="1000" b="1" u="sng">
                <a:latin typeface="Comic Sans MS" pitchFamily="66" charset="0"/>
                <a:cs typeface="Times New Roman (Arabic)" pitchFamily="26" charset="-78"/>
              </a:rPr>
              <a:t> </a:t>
            </a:r>
            <a:r>
              <a:rPr lang="fr-FR" b="1" u="sng">
                <a:latin typeface="Comic Sans MS" pitchFamily="66" charset="0"/>
                <a:cs typeface="Times New Roman (Arabic)" pitchFamily="26" charset="-78"/>
              </a:rPr>
              <a:t>+K)</a:t>
            </a: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    S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0 </a:t>
            </a:r>
            <a:r>
              <a:rPr lang="fr-FR" b="1">
                <a:latin typeface="Comic Sans MS" pitchFamily="66" charset="0"/>
                <a:cs typeface="Times New Roman (Arabic)" pitchFamily="26" charset="-78"/>
              </a:rPr>
              <a:t>(1+K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0</a:t>
            </a:r>
            <a:r>
              <a:rPr lang="fr-FR" b="1">
                <a:latin typeface="Comic Sans MS" pitchFamily="66" charset="0"/>
                <a:cs typeface="Times New Roman (Arabic)" pitchFamily="26" charset="-78"/>
              </a:rPr>
              <a:t>) </a:t>
            </a:r>
          </a:p>
          <a:p>
            <a:pPr eaLnBrk="0" hangingPunct="0"/>
            <a:endParaRPr lang="fr-FR" b="1">
              <a:latin typeface="Comic Sans MS" pitchFamily="66" charset="0"/>
              <a:cs typeface="Times New Roman (Arabic)" pitchFamily="26" charset="-78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609600" y="3905250"/>
            <a:ext cx="2667000" cy="148431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2353"/>
                  <a:invGamma/>
                </a:scheme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b="1" u="sng">
                <a:latin typeface="Comic Sans MS" pitchFamily="66" charset="0"/>
                <a:cs typeface="Times New Roman (Arabic)" pitchFamily="26" charset="-78"/>
              </a:rPr>
              <a:t>S-S</a:t>
            </a:r>
            <a:r>
              <a:rPr lang="fr-FR" sz="1000" b="1" u="sng">
                <a:latin typeface="Comic Sans MS" pitchFamily="66" charset="0"/>
                <a:cs typeface="Times New Roman (Arabic)" pitchFamily="26" charset="-78"/>
              </a:rPr>
              <a:t>0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 </a:t>
            </a:r>
            <a:r>
              <a:rPr lang="fr-FR" b="1">
                <a:latin typeface="Comic Sans MS" pitchFamily="66" charset="0"/>
                <a:cs typeface="Times New Roman (Arabic)" pitchFamily="26" charset="-78"/>
              </a:rPr>
              <a:t>&gt; ou = à 5%</a:t>
            </a: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  S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0 </a:t>
            </a: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H= </a:t>
            </a:r>
            <a:r>
              <a:rPr lang="fr-FR" b="1" u="sng">
                <a:latin typeface="Comic Sans MS" pitchFamily="66" charset="0"/>
                <a:cs typeface="Times New Roman (Arabic)" pitchFamily="26" charset="-78"/>
              </a:rPr>
              <a:t>S</a:t>
            </a:r>
            <a:r>
              <a:rPr lang="fr-FR" sz="1000" b="1" u="sng">
                <a:latin typeface="Comic Sans MS" pitchFamily="66" charset="0"/>
                <a:cs typeface="Times New Roman (Arabic)" pitchFamily="26" charset="-78"/>
              </a:rPr>
              <a:t>0 </a:t>
            </a:r>
            <a:r>
              <a:rPr lang="fr-FR" b="1" u="sng">
                <a:latin typeface="Comic Sans MS" pitchFamily="66" charset="0"/>
                <a:cs typeface="Times New Roman (Arabic)" pitchFamily="26" charset="-78"/>
              </a:rPr>
              <a:t>+SK</a:t>
            </a: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    S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0 </a:t>
            </a:r>
            <a:r>
              <a:rPr lang="fr-FR" b="1">
                <a:latin typeface="Comic Sans MS" pitchFamily="66" charset="0"/>
                <a:cs typeface="Times New Roman (Arabic)" pitchFamily="26" charset="-78"/>
              </a:rPr>
              <a:t>(1+K</a:t>
            </a:r>
            <a:r>
              <a:rPr lang="fr-FR" sz="1000" b="1">
                <a:latin typeface="Comic Sans MS" pitchFamily="66" charset="0"/>
                <a:cs typeface="Times New Roman (Arabic)" pitchFamily="26" charset="-78"/>
              </a:rPr>
              <a:t>0</a:t>
            </a:r>
            <a:r>
              <a:rPr lang="fr-FR" b="1">
                <a:latin typeface="Comic Sans MS" pitchFamily="66" charset="0"/>
                <a:cs typeface="Times New Roman (Arabic)" pitchFamily="26" charset="-78"/>
              </a:rPr>
              <a:t>) </a:t>
            </a:r>
          </a:p>
        </p:txBody>
      </p:sp>
      <p:pic>
        <p:nvPicPr>
          <p:cNvPr id="36871" name="Picture 7" descr="ARRW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8300" y="3311525"/>
            <a:ext cx="533400" cy="593725"/>
          </a:xfrm>
          <a:prstGeom prst="rect">
            <a:avLst/>
          </a:prstGeom>
          <a:noFill/>
        </p:spPr>
      </p:pic>
      <p:pic>
        <p:nvPicPr>
          <p:cNvPr id="36872" name="Picture 8" descr="ARRW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311525"/>
            <a:ext cx="533400" cy="593725"/>
          </a:xfrm>
          <a:prstGeom prst="rect">
            <a:avLst/>
          </a:prstGeom>
          <a:noFill/>
        </p:spPr>
      </p:pic>
      <p:pic>
        <p:nvPicPr>
          <p:cNvPr id="36873" name="Picture 9" descr="ARRW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311525"/>
            <a:ext cx="533400" cy="593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268538" y="1196975"/>
            <a:ext cx="405765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2800">
                <a:latin typeface="Comic Sans MS" pitchFamily="66" charset="0"/>
                <a:cs typeface="Times New Roman" pitchFamily="18" charset="0"/>
              </a:rPr>
              <a:t>Les pénalités de retard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971550" y="2997200"/>
            <a:ext cx="7715250" cy="23780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- la clause est obligatoirement à prévoir au marché:</a:t>
            </a:r>
          </a:p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-le taux des pénalités ;</a:t>
            </a:r>
          </a:p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-les modalités de leur calcul et les conditions de leur application ou la spécification de leur exemption.</a:t>
            </a:r>
          </a:p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La dispense de paiement des pénalités de retard relève de la responsabilité du service contractant.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 Box 2"/>
          <p:cNvSpPr txBox="1">
            <a:spLocks noChangeArrowheads="1"/>
          </p:cNvSpPr>
          <p:nvPr/>
        </p:nvSpPr>
        <p:spPr bwMode="auto">
          <a:xfrm>
            <a:off x="2189163" y="1196975"/>
            <a:ext cx="42164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2800">
                <a:latin typeface="Comic Sans MS" pitchFamily="66" charset="0"/>
                <a:cs typeface="Times New Roman" pitchFamily="18" charset="0"/>
              </a:rPr>
              <a:t>La caution de soumission</a:t>
            </a: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395288" y="2276475"/>
            <a:ext cx="8147050" cy="39401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fr-FR">
                <a:cs typeface="Times New Roman (Arabic)" pitchFamily="26" charset="-78"/>
              </a:rPr>
              <a:t>La caution de soumission sera constituée sous forme d’un dépôt de garantie bancaire domicilié auprès d’une banque algérienne agréée ou garantie par elle.</a:t>
            </a:r>
          </a:p>
          <a:p>
            <a:pPr>
              <a:spcBef>
                <a:spcPct val="50000"/>
              </a:spcBef>
            </a:pPr>
            <a:r>
              <a:rPr kumimoji="1" lang="fr-FR">
                <a:cs typeface="Times New Roman (Arabic)" pitchFamily="26" charset="-78"/>
              </a:rPr>
              <a:t>Le montant de la caution ne saurait être inférieur à 1% Du montant de l’offre. </a:t>
            </a:r>
          </a:p>
          <a:p>
            <a:pPr>
              <a:spcBef>
                <a:spcPct val="50000"/>
              </a:spcBef>
            </a:pPr>
            <a:r>
              <a:rPr kumimoji="1" lang="fr-FR">
                <a:cs typeface="Times New Roman (Arabic)" pitchFamily="26" charset="-78"/>
              </a:rPr>
              <a:t>Toute offre non accompagnée d’une caution de soumission recevable, sera rejetée  pour non conformité au dossier d’appel d’offres. </a:t>
            </a:r>
          </a:p>
          <a:p>
            <a:pPr>
              <a:spcBef>
                <a:spcPct val="50000"/>
              </a:spcBef>
            </a:pPr>
            <a:r>
              <a:rPr kumimoji="1" lang="fr-FR">
                <a:cs typeface="Times New Roman (Arabic)" pitchFamily="26" charset="-78"/>
              </a:rPr>
              <a:t> Les cautions de soumission accompagnant les offres qui n’ont pas été retenues, seront libérées le jour qui suit l’avis de publicité portant attribution provisoire du marché </a:t>
            </a:r>
            <a:r>
              <a:rPr kumimoji="1" lang="fr-FR" u="sng">
                <a:cs typeface="Times New Roman (Arabic)" pitchFamily="26" charset="-78"/>
              </a:rPr>
              <a:t>pour les soumissionnaires  qui n’introduisent pas de recours</a:t>
            </a:r>
            <a:r>
              <a:rPr kumimoji="1" lang="fr-FR">
                <a:cs typeface="Times New Roman (Arabic)" pitchFamily="26" charset="-78"/>
              </a:rPr>
              <a:t>.</a:t>
            </a:r>
          </a:p>
          <a:p>
            <a:pPr>
              <a:spcBef>
                <a:spcPct val="50000"/>
              </a:spcBef>
            </a:pPr>
            <a:r>
              <a:rPr kumimoji="1" lang="fr-FR">
                <a:cs typeface="Times New Roman (Arabic)" pitchFamily="26" charset="-78"/>
              </a:rPr>
              <a:t>La caution de soumission de l’attributaire du marché, sera libérée à </a:t>
            </a:r>
            <a:r>
              <a:rPr kumimoji="1" lang="fr-FR" b="1">
                <a:cs typeface="Times New Roman (Arabic)" pitchFamily="26" charset="-78"/>
              </a:rPr>
              <a:t>la présentation de la caution de bonne exécution</a:t>
            </a:r>
            <a:r>
              <a:rPr kumimoji="1" lang="fr-FR">
                <a:cs typeface="Times New Roman (Arabic)" pitchFamily="26" charset="-7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ext Box 2"/>
          <p:cNvSpPr txBox="1">
            <a:spLocks noChangeArrowheads="1"/>
          </p:cNvSpPr>
          <p:nvPr/>
        </p:nvSpPr>
        <p:spPr bwMode="auto">
          <a:xfrm>
            <a:off x="2189163" y="1196975"/>
            <a:ext cx="42164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2800">
                <a:latin typeface="Comic Sans MS" pitchFamily="66" charset="0"/>
                <a:cs typeface="Times New Roman" pitchFamily="18" charset="0"/>
              </a:rPr>
              <a:t>La caution de soumission</a:t>
            </a:r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1331913" y="2852738"/>
            <a:ext cx="6769100" cy="20145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fr-FR">
                <a:cs typeface="Times New Roman (Arabic)" pitchFamily="26" charset="-78"/>
              </a:rPr>
              <a:t>La caution de soumission sera saisie si :</a:t>
            </a:r>
          </a:p>
          <a:p>
            <a:endParaRPr kumimoji="1" lang="fr-FR">
              <a:cs typeface="Times New Roman (Arabic)" pitchFamily="26" charset="-78"/>
            </a:endParaRPr>
          </a:p>
          <a:p>
            <a:r>
              <a:rPr kumimoji="1" lang="fr-FR">
                <a:cs typeface="Times New Roman (Arabic)" pitchFamily="26" charset="-78"/>
              </a:rPr>
              <a:t>(a) – Le soumissionnaire retire son offre au cours du délai de validité des offres ;</a:t>
            </a:r>
          </a:p>
          <a:p>
            <a:r>
              <a:rPr kumimoji="1" lang="fr-FR">
                <a:cs typeface="Times New Roman (Arabic)" pitchFamily="26" charset="-78"/>
              </a:rPr>
              <a:t>(b) – Si le soumissionnaire retenu ne signe pas le marché ;</a:t>
            </a:r>
          </a:p>
          <a:p>
            <a:r>
              <a:rPr kumimoji="1" lang="fr-FR">
                <a:cs typeface="Times New Roman (Arabic)" pitchFamily="26" charset="-78"/>
              </a:rPr>
              <a:t>(c) - Si le soumissionnaire retenu ne remet pas de caution de bonne exécution.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ltGray">
          <a:xfrm>
            <a:off x="971550" y="2938463"/>
            <a:ext cx="7848600" cy="391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 algn="ctr">
              <a:spcBef>
                <a:spcPct val="50000"/>
              </a:spcBef>
              <a:buSzPct val="90000"/>
              <a:buFontTx/>
              <a:buChar char="•"/>
            </a:pPr>
            <a:r>
              <a:rPr lang="fr-CA" altLang="ar-SA" sz="3200" b="1">
                <a:latin typeface="Comic Sans MS" pitchFamily="66" charset="0"/>
                <a:cs typeface="Times New Roman" pitchFamily="18" charset="0"/>
              </a:rPr>
              <a:t>le maître de l’ouvrage</a:t>
            </a:r>
          </a:p>
          <a:p>
            <a:pPr marL="190500" indent="-190500" algn="ctr">
              <a:spcBef>
                <a:spcPct val="50000"/>
              </a:spcBef>
              <a:buSzPct val="90000"/>
              <a:buFontTx/>
              <a:buChar char="•"/>
            </a:pPr>
            <a:r>
              <a:rPr lang="fr-CA" altLang="ar-SA" b="1"/>
              <a:t>le maître de l’ouvrage</a:t>
            </a:r>
            <a:r>
              <a:rPr lang="fr-FR" altLang="ar-SA" b="1"/>
              <a:t> délégué</a:t>
            </a:r>
            <a:endParaRPr lang="en-US" altLang="ar-SA" sz="3200" b="1">
              <a:latin typeface="Comic Sans MS" pitchFamily="66" charset="0"/>
              <a:cs typeface="Times New Roman" pitchFamily="18" charset="0"/>
            </a:endParaRPr>
          </a:p>
          <a:p>
            <a:pPr marL="190500" indent="-190500" algn="ctr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3200" b="1">
                <a:latin typeface="Comic Sans MS" pitchFamily="66" charset="0"/>
                <a:cs typeface="Times New Roman" pitchFamily="18" charset="0"/>
              </a:rPr>
              <a:t>le maître de l’œuvre  </a:t>
            </a:r>
          </a:p>
          <a:p>
            <a:pPr marL="190500" indent="-190500" algn="ctr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3200" b="1">
                <a:latin typeface="Comic Sans MS" pitchFamily="66" charset="0"/>
                <a:cs typeface="Times New Roman" pitchFamily="18" charset="0"/>
              </a:rPr>
              <a:t>le contrôleur technique</a:t>
            </a:r>
          </a:p>
          <a:p>
            <a:pPr marL="190500" indent="-190500" algn="ctr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3200" b="1">
                <a:latin typeface="Comic Sans MS" pitchFamily="66" charset="0"/>
                <a:cs typeface="Times New Roman" pitchFamily="18" charset="0"/>
              </a:rPr>
              <a:t>l’entreprise (s)</a:t>
            </a:r>
          </a:p>
          <a:p>
            <a:pPr marL="190500" indent="-190500" algn="ctr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3200" b="1">
                <a:latin typeface="Comic Sans MS" pitchFamily="66" charset="0"/>
                <a:cs typeface="Times New Roman" pitchFamily="18" charset="0"/>
              </a:rPr>
              <a:t>Le ou les sous traitant(s)</a:t>
            </a:r>
          </a:p>
        </p:txBody>
      </p:sp>
      <p:sp>
        <p:nvSpPr>
          <p:cNvPr id="189443" name="WordArt 3"/>
          <p:cNvSpPr>
            <a:spLocks noChangeArrowheads="1" noChangeShapeType="1" noTextEdit="1"/>
          </p:cNvSpPr>
          <p:nvPr/>
        </p:nvSpPr>
        <p:spPr bwMode="auto">
          <a:xfrm>
            <a:off x="2124075" y="1268413"/>
            <a:ext cx="527685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5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les acteurs du marché public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/>
          <p:cNvSpPr txBox="1">
            <a:spLocks noChangeArrowheads="1"/>
          </p:cNvSpPr>
          <p:nvPr/>
        </p:nvSpPr>
        <p:spPr bwMode="ltGray">
          <a:xfrm>
            <a:off x="819150" y="379413"/>
            <a:ext cx="8020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      </a:t>
            </a: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LE MAÎTRE DE L’OUVRAGE</a:t>
            </a:r>
            <a:endParaRPr lang="fr-FR" sz="3200" b="1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90467" name="AutoShape 3"/>
          <p:cNvSpPr>
            <a:spLocks noChangeArrowheads="1"/>
          </p:cNvSpPr>
          <p:nvPr/>
        </p:nvSpPr>
        <p:spPr bwMode="auto">
          <a:xfrm>
            <a:off x="4248150" y="1914525"/>
            <a:ext cx="681038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1543050" y="2400300"/>
            <a:ext cx="508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469" name="Text Box 5"/>
          <p:cNvSpPr txBox="1">
            <a:spLocks noChangeArrowheads="1"/>
          </p:cNvSpPr>
          <p:nvPr/>
        </p:nvSpPr>
        <p:spPr bwMode="auto">
          <a:xfrm>
            <a:off x="1543050" y="2857500"/>
            <a:ext cx="6657975" cy="15621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72157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En terme général, la qualité de maître d’ouvrage est donnée à toute personne physique ou morale pour le compte de laquelle l’ouvrage est réalisé.</a:t>
            </a:r>
          </a:p>
        </p:txBody>
      </p:sp>
      <p:sp>
        <p:nvSpPr>
          <p:cNvPr id="190470" name="Text Box 6"/>
          <p:cNvSpPr txBox="1">
            <a:spLocks noChangeArrowheads="1"/>
          </p:cNvSpPr>
          <p:nvPr/>
        </p:nvSpPr>
        <p:spPr bwMode="auto">
          <a:xfrm>
            <a:off x="1762125" y="5735638"/>
            <a:ext cx="6334125" cy="466725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941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z="2400" b="1">
                <a:latin typeface="Comic Sans MS" pitchFamily="66" charset="0"/>
                <a:cs typeface="Times New Roman" pitchFamily="18" charset="0"/>
              </a:rPr>
              <a:t>DANS LE DOMAINE PUBLIC</a:t>
            </a:r>
          </a:p>
        </p:txBody>
      </p:sp>
      <p:sp>
        <p:nvSpPr>
          <p:cNvPr id="190471" name="AutoShape 7"/>
          <p:cNvSpPr>
            <a:spLocks noChangeArrowheads="1"/>
          </p:cNvSpPr>
          <p:nvPr/>
        </p:nvSpPr>
        <p:spPr bwMode="auto">
          <a:xfrm>
            <a:off x="4248150" y="4492625"/>
            <a:ext cx="681038" cy="904875"/>
          </a:xfrm>
          <a:prstGeom prst="downArrow">
            <a:avLst>
              <a:gd name="adj1" fmla="val 38889"/>
              <a:gd name="adj2" fmla="val 376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2"/>
          <p:cNvSpPr txBox="1">
            <a:spLocks noChangeArrowheads="1"/>
          </p:cNvSpPr>
          <p:nvPr/>
        </p:nvSpPr>
        <p:spPr bwMode="auto">
          <a:xfrm>
            <a:off x="1355725" y="5688013"/>
            <a:ext cx="8382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fr-FR" sz="22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 (Arabic)" pitchFamily="26" charset="-78"/>
            </a:endParaRP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1943100" y="838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1960563" y="0"/>
            <a:ext cx="630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1355725" y="2892425"/>
            <a:ext cx="7312025" cy="1196975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392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>
                <a:latin typeface="Comic Sans MS" pitchFamily="66" charset="0"/>
                <a:cs typeface="Times New Roman" pitchFamily="18" charset="0"/>
              </a:rPr>
              <a:t>s’assurer de l’accomplissement de l’ensemble des étapes du processus devant aboutir à la réalisation et l’exploitation de l’ouvrage</a:t>
            </a:r>
          </a:p>
        </p:txBody>
      </p:sp>
      <p:sp>
        <p:nvSpPr>
          <p:cNvPr id="192518" name="Text Box 6"/>
          <p:cNvSpPr txBox="1">
            <a:spLocks noChangeArrowheads="1"/>
          </p:cNvSpPr>
          <p:nvPr/>
        </p:nvSpPr>
        <p:spPr bwMode="auto">
          <a:xfrm>
            <a:off x="1355725" y="647700"/>
            <a:ext cx="7559675" cy="2292350"/>
          </a:xfrm>
          <a:prstGeom prst="rect">
            <a:avLst/>
          </a:prstGeom>
          <a:solidFill>
            <a:srgbClr val="DEE8CA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Le maître de l’ouvrage est la personne morale de droit public </a:t>
            </a:r>
            <a:r>
              <a:rPr lang="fr-FR" b="1">
                <a:latin typeface="Comic Sans MS" pitchFamily="66" charset="0"/>
                <a:cs typeface="Times New Roman" pitchFamily="18" charset="0"/>
              </a:rPr>
              <a:t>(art.2 DP N° 02/250° </a:t>
            </a:r>
            <a:r>
              <a:rPr lang="fr-FR" sz="2400" b="1">
                <a:latin typeface="Comic Sans MS" pitchFamily="66" charset="0"/>
                <a:cs typeface="Times New Roman" pitchFamily="18" charset="0"/>
              </a:rPr>
              <a:t>,pour laquelle l’ouvrage est exécuté, agissant pour le compte de l’administration, il remplit dans ce rôle une fonction d’intérêt général. A ce titre, il lui appartient</a:t>
            </a:r>
          </a:p>
        </p:txBody>
      </p:sp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1943100" y="5484813"/>
            <a:ext cx="6972300" cy="132080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1176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fr-FR" sz="2000" b="1">
                <a:latin typeface="Comic Sans MS" pitchFamily="66" charset="0"/>
                <a:cs typeface="Times New Roman" pitchFamily="18" charset="0"/>
              </a:rPr>
              <a:t>-l’opportunité de l’opération envisagée;</a:t>
            </a:r>
          </a:p>
          <a:p>
            <a:pPr>
              <a:spcBef>
                <a:spcPct val="50000"/>
              </a:spcBef>
            </a:pPr>
            <a:r>
              <a:rPr lang="fr-FR" sz="2000" b="1">
                <a:latin typeface="Comic Sans MS" pitchFamily="66" charset="0"/>
                <a:cs typeface="Times New Roman" pitchFamily="18" charset="0"/>
              </a:rPr>
              <a:t>-sa faisabilité;</a:t>
            </a:r>
          </a:p>
          <a:p>
            <a:pPr>
              <a:spcBef>
                <a:spcPct val="50000"/>
              </a:spcBef>
            </a:pPr>
            <a:r>
              <a:rPr lang="fr-FR" sz="2000" b="1">
                <a:latin typeface="Comic Sans MS" pitchFamily="66" charset="0"/>
                <a:cs typeface="Times New Roman" pitchFamily="18" charset="0"/>
              </a:rPr>
              <a:t>-la définition du programme;</a:t>
            </a:r>
          </a:p>
        </p:txBody>
      </p:sp>
      <p:sp>
        <p:nvSpPr>
          <p:cNvPr id="192520" name="AutoShape 8"/>
          <p:cNvSpPr>
            <a:spLocks noChangeArrowheads="1"/>
          </p:cNvSpPr>
          <p:nvPr/>
        </p:nvSpPr>
        <p:spPr bwMode="auto">
          <a:xfrm>
            <a:off x="4248150" y="4089400"/>
            <a:ext cx="681038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92521" name="Text Box 9"/>
          <p:cNvSpPr txBox="1">
            <a:spLocks noChangeArrowheads="1"/>
          </p:cNvSpPr>
          <p:nvPr/>
        </p:nvSpPr>
        <p:spPr bwMode="auto">
          <a:xfrm>
            <a:off x="1943100" y="4692650"/>
            <a:ext cx="6724650" cy="466725"/>
          </a:xfrm>
          <a:prstGeom prst="rect">
            <a:avLst/>
          </a:prstGeom>
          <a:solidFill>
            <a:srgbClr val="DEE8CA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Sans être limitatifs ces étapes sont: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ext Box 2"/>
          <p:cNvSpPr txBox="1">
            <a:spLocks noChangeArrowheads="1"/>
          </p:cNvSpPr>
          <p:nvPr/>
        </p:nvSpPr>
        <p:spPr bwMode="auto">
          <a:xfrm>
            <a:off x="1355725" y="5688013"/>
            <a:ext cx="8382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fr-FR" sz="22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 (Arabic)" pitchFamily="26" charset="-78"/>
            </a:endParaRPr>
          </a:p>
        </p:txBody>
      </p:sp>
      <p:sp>
        <p:nvSpPr>
          <p:cNvPr id="194563" name="Text Box 3"/>
          <p:cNvSpPr txBox="1">
            <a:spLocks noChangeArrowheads="1"/>
          </p:cNvSpPr>
          <p:nvPr/>
        </p:nvSpPr>
        <p:spPr bwMode="auto">
          <a:xfrm>
            <a:off x="1943100" y="838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1743075" y="838200"/>
            <a:ext cx="630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latin typeface="Comic Sans MS" pitchFamily="66" charset="0"/>
                <a:cs typeface="Times New Roman" pitchFamily="18" charset="0"/>
              </a:rPr>
              <a:t>LES ETAPES (suite 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0" y="1847850"/>
            <a:ext cx="9144000" cy="4665663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392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>
                <a:latin typeface="Comic Sans MS" pitchFamily="66" charset="0"/>
                <a:cs typeface="Times New Roman" pitchFamily="18" charset="0"/>
              </a:rPr>
              <a:t>-la localisation (assiette:propriété,con. Achat, échange;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-le choix du processus selon lequel l’ouvrage sera réalisé;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-l’obtention des autorisations réglementaires;</a:t>
            </a:r>
          </a:p>
          <a:p>
            <a:pPr>
              <a:spcBef>
                <a:spcPct val="50000"/>
              </a:spcBef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-la passation des contrats d’études, travaux,équipements;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La gestion administrative et financière du ou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des marchés;</a:t>
            </a:r>
          </a:p>
          <a:p>
            <a:pPr>
              <a:spcBef>
                <a:spcPct val="50000"/>
              </a:spcBef>
              <a:buSzPct val="90000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- La réception, l’exploitation éventuellement et l’entretient des ouvrages.</a:t>
            </a:r>
            <a:r>
              <a:rPr lang="fr-FR" altLang="ar-SA" sz="2000" b="1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  <a:buSzPct val="90000"/>
              <a:buFontTx/>
              <a:buChar char="•"/>
            </a:pPr>
            <a:endParaRPr lang="fr-FR" sz="2400" b="1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704850" y="0"/>
            <a:ext cx="8162925" cy="1733550"/>
          </a:xfrm>
          <a:prstGeom prst="flowChartMultidocument">
            <a:avLst/>
          </a:prstGeom>
          <a:gradFill rotWithShape="0">
            <a:gsLst>
              <a:gs pos="0">
                <a:srgbClr val="FFFF66">
                  <a:gamma/>
                  <a:tint val="2745"/>
                  <a:invGamma/>
                </a:srgbClr>
              </a:gs>
              <a:gs pos="100000">
                <a:srgbClr val="FFFF66"/>
              </a:gs>
            </a:gsLst>
            <a:lin ang="1890000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fr-FR" sz="4000">
                <a:latin typeface="Comic Sans MS" pitchFamily="66" charset="0"/>
                <a:cs typeface="Times New Roman" pitchFamily="18" charset="0"/>
              </a:rPr>
              <a:t>   L’EQUILIBRE FINANCIER</a:t>
            </a:r>
          </a:p>
          <a:p>
            <a:r>
              <a:rPr lang="fr-FR" sz="4000">
                <a:latin typeface="Comic Sans MS" pitchFamily="66" charset="0"/>
                <a:cs typeface="Times New Roman" pitchFamily="18" charset="0"/>
              </a:rPr>
              <a:t>     DES MARCHES </a:t>
            </a:r>
            <a:r>
              <a:rPr lang="fr-FR" sz="2800">
                <a:latin typeface="Comic Sans MS" pitchFamily="66" charset="0"/>
                <a:cs typeface="Times New Roman" pitchFamily="18" charset="0"/>
              </a:rPr>
              <a:t>(art 52)</a:t>
            </a: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1028700" y="1866900"/>
            <a:ext cx="733425" cy="1214438"/>
          </a:xfrm>
          <a:prstGeom prst="curvedRightArrow">
            <a:avLst>
              <a:gd name="adj1" fmla="val 33332"/>
              <a:gd name="adj2" fmla="val 66234"/>
              <a:gd name="adj3" fmla="val 33333"/>
            </a:avLst>
          </a:prstGeom>
          <a:gradFill rotWithShape="0">
            <a:gsLst>
              <a:gs pos="0">
                <a:srgbClr val="FFFF66"/>
              </a:gs>
              <a:gs pos="100000">
                <a:srgbClr val="F0CEC2"/>
              </a:gs>
            </a:gsLst>
            <a:path path="rect">
              <a:fillToRect r="100000" b="100000"/>
            </a:path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622425" y="4462463"/>
            <a:ext cx="626427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fr-FR" sz="4000">
                <a:latin typeface="Comic Sans MS" pitchFamily="66" charset="0"/>
                <a:cs typeface="Times New Roman" pitchFamily="18" charset="0"/>
              </a:rPr>
              <a:t>La révision</a:t>
            </a:r>
            <a:r>
              <a:rPr lang="fr-FR" sz="2800">
                <a:latin typeface="Comic Sans MS" pitchFamily="66" charset="0"/>
                <a:cs typeface="Times New Roman" pitchFamily="18" charset="0"/>
              </a:rPr>
              <a:t>(art 52,55,56,57,59)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698625" y="2379663"/>
            <a:ext cx="733107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fr-FR" sz="4000">
                <a:latin typeface="Comic Sans MS" pitchFamily="66" charset="0"/>
                <a:cs typeface="Times New Roman" pitchFamily="18" charset="0"/>
              </a:rPr>
              <a:t> L’actualisation </a:t>
            </a:r>
            <a:r>
              <a:rPr lang="fr-FR" sz="2800">
                <a:latin typeface="Comic Sans MS" pitchFamily="66" charset="0"/>
                <a:cs typeface="Times New Roman" pitchFamily="18" charset="0"/>
              </a:rPr>
              <a:t>(art 52,53,54)  </a:t>
            </a: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1485900" y="3333750"/>
            <a:ext cx="6572250" cy="857250"/>
          </a:xfrm>
          <a:prstGeom prst="flowChartAlternateProcess">
            <a:avLst/>
          </a:prstGeom>
          <a:gradFill rotWithShape="0">
            <a:gsLst>
              <a:gs pos="0">
                <a:schemeClr val="bg1"/>
              </a:gs>
              <a:gs pos="100000">
                <a:srgbClr val="F0CEC2"/>
              </a:gs>
            </a:gsLst>
            <a:lin ang="18900000" scaled="1"/>
          </a:gradFill>
          <a:ln w="12700" cap="sq">
            <a:solidFill>
              <a:srgbClr val="E7B3A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fr-FR" sz="2800">
                <a:latin typeface="Comic Sans MS" pitchFamily="66" charset="0"/>
                <a:cs typeface="Times New Roman" pitchFamily="18" charset="0"/>
              </a:rPr>
              <a:t>Si l’ ODS est  notifié après expiration</a:t>
            </a:r>
          </a:p>
          <a:p>
            <a:r>
              <a:rPr lang="fr-FR" sz="2800">
                <a:latin typeface="Comic Sans MS" pitchFamily="66" charset="0"/>
                <a:cs typeface="Times New Roman" pitchFamily="18" charset="0"/>
              </a:rPr>
              <a:t> de la période de validité des offres.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397000" y="5281613"/>
            <a:ext cx="18415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fr-FR" sz="4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81100" y="5164138"/>
            <a:ext cx="7067550" cy="95885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0CEC2"/>
              </a:gs>
            </a:gsLst>
            <a:lin ang="18900000" scaled="1"/>
          </a:gradFill>
          <a:ln w="12700" cap="sq">
            <a:solidFill>
              <a:srgbClr val="E7B3A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fr-FR" sz="2800">
                <a:latin typeface="Comic Sans MS" pitchFamily="66" charset="0"/>
                <a:cs typeface="Times New Roman" pitchFamily="18" charset="0"/>
              </a:rPr>
              <a:t>Lorsque le prix est révisable, en appli-</a:t>
            </a:r>
          </a:p>
          <a:p>
            <a:r>
              <a:rPr lang="fr-FR" sz="2800">
                <a:latin typeface="Comic Sans MS" pitchFamily="66" charset="0"/>
                <a:cs typeface="Times New Roman" pitchFamily="18" charset="0"/>
              </a:rPr>
              <a:t>cation d’une clause contractuelle.   </a:t>
            </a: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8115300" y="1581150"/>
            <a:ext cx="733425" cy="4229100"/>
          </a:xfrm>
          <a:prstGeom prst="curvedLeftArrow">
            <a:avLst>
              <a:gd name="adj1" fmla="val 137055"/>
              <a:gd name="adj2" fmla="val 252380"/>
              <a:gd name="adj3" fmla="val 41125"/>
            </a:avLst>
          </a:prstGeom>
          <a:gradFill rotWithShape="0">
            <a:gsLst>
              <a:gs pos="0">
                <a:srgbClr val="FFFF66"/>
              </a:gs>
              <a:gs pos="100000">
                <a:srgbClr val="E7B3A1"/>
              </a:gs>
            </a:gsLst>
            <a:path path="rect">
              <a:fillToRect r="100000" b="100000"/>
            </a:path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"/>
          <p:cNvSpPr txBox="1">
            <a:spLocks noChangeArrowheads="1"/>
          </p:cNvSpPr>
          <p:nvPr/>
        </p:nvSpPr>
        <p:spPr bwMode="ltGray">
          <a:xfrm>
            <a:off x="819150" y="379413"/>
            <a:ext cx="8020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      </a:t>
            </a: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LE MAÎTRE DE L’OUVRAGE DELEGUE</a:t>
            </a:r>
            <a:endParaRPr lang="fr-FR" sz="2800" b="1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96611" name="AutoShape 3"/>
          <p:cNvSpPr>
            <a:spLocks noChangeArrowheads="1"/>
          </p:cNvSpPr>
          <p:nvPr/>
        </p:nvSpPr>
        <p:spPr bwMode="auto">
          <a:xfrm>
            <a:off x="4248150" y="1009650"/>
            <a:ext cx="681038" cy="603250"/>
          </a:xfrm>
          <a:prstGeom prst="downArrow">
            <a:avLst>
              <a:gd name="adj1" fmla="val 38889"/>
              <a:gd name="adj2" fmla="val 2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1543050" y="2400300"/>
            <a:ext cx="508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1495425" y="2162175"/>
            <a:ext cx="6657975" cy="2840038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72157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maître d’ouvrage délégué: personne physique ou morale qui a reçu déléguation de l’autorité habilitée pour exercer en son nom ou pour son compte, de tout ou partie des attributions qu’il exerce lui même en sa qualité de maître d’ouvrage.</a:t>
            </a:r>
          </a:p>
          <a:p>
            <a:pPr>
              <a:spcBef>
                <a:spcPct val="50000"/>
              </a:spcBef>
            </a:pPr>
            <a:endParaRPr lang="fr-F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1776413" y="5746750"/>
            <a:ext cx="6334125" cy="831850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941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 que peut se voir confier le  M.O.D comme attributions? </a:t>
            </a:r>
            <a:endParaRPr lang="fr-FR" sz="2400" b="1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1355725" y="5688013"/>
            <a:ext cx="8382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fr-FR" sz="22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 (Arabic)" pitchFamily="26" charset="-78"/>
            </a:endParaRPr>
          </a:p>
        </p:txBody>
      </p:sp>
      <p:sp>
        <p:nvSpPr>
          <p:cNvPr id="198659" name="Text Box 3"/>
          <p:cNvSpPr txBox="1">
            <a:spLocks noChangeArrowheads="1"/>
          </p:cNvSpPr>
          <p:nvPr/>
        </p:nvSpPr>
        <p:spPr bwMode="auto">
          <a:xfrm>
            <a:off x="1943100" y="838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1743075" y="838200"/>
            <a:ext cx="6305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latin typeface="Comic Sans MS" pitchFamily="66" charset="0"/>
                <a:cs typeface="Times New Roman" pitchFamily="18" charset="0"/>
              </a:rPr>
              <a:t>Le maître d’ouvrage délégué peut se voir confier: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1089025" y="2428875"/>
            <a:ext cx="7823200" cy="4062413"/>
          </a:xfrm>
          <a:prstGeom prst="rect">
            <a:avLst/>
          </a:prstGeom>
          <a:gradFill rotWithShape="0">
            <a:gsLst>
              <a:gs pos="0">
                <a:srgbClr val="DEE8CA"/>
              </a:gs>
              <a:gs pos="100000">
                <a:srgbClr val="DEE8CA">
                  <a:gamma/>
                  <a:shade val="63922"/>
                  <a:invGamma/>
                </a:srgbClr>
              </a:gs>
            </a:gsLst>
            <a:lin ang="27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EE8CA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ar-SA" sz="2000" b="1">
                <a:latin typeface="Comic Sans MS" pitchFamily="66" charset="0"/>
                <a:cs typeface="Times New Roman" pitchFamily="18" charset="0"/>
              </a:rPr>
              <a:t>La constitution des divers dossiers réglementaires( pour le permis de construire,et la passation des marchés);</a:t>
            </a:r>
          </a:p>
          <a:p>
            <a:pPr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000" b="1">
                <a:latin typeface="Comic Sans MS" pitchFamily="66" charset="0"/>
                <a:cs typeface="Times New Roman" pitchFamily="18" charset="0"/>
              </a:rPr>
              <a:t>La passation des marchés d’études, de travaux et d’équipements et autres prestations nécessaires au parfaite achèvement des ouvrages;</a:t>
            </a:r>
          </a:p>
          <a:p>
            <a:pPr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000" b="1">
                <a:latin typeface="Comic Sans MS" pitchFamily="66" charset="0"/>
                <a:cs typeface="Times New Roman" pitchFamily="18" charset="0"/>
              </a:rPr>
              <a:t>Le pilotage et la conduite des travaux; </a:t>
            </a:r>
          </a:p>
          <a:p>
            <a:pPr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000" b="1">
                <a:latin typeface="Comic Sans MS" pitchFamily="66" charset="0"/>
                <a:cs typeface="Times New Roman" pitchFamily="18" charset="0"/>
              </a:rPr>
              <a:t>La gestion administrative et financière du ou des marchés;</a:t>
            </a:r>
          </a:p>
          <a:p>
            <a:pPr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000" b="1">
                <a:latin typeface="Comic Sans MS" pitchFamily="66" charset="0"/>
                <a:cs typeface="Times New Roman" pitchFamily="18" charset="0"/>
              </a:rPr>
              <a:t>La réception, l’exploitation éventuellement, l’entretien et la conservation des ouvrages. </a:t>
            </a:r>
          </a:p>
          <a:p>
            <a:pPr>
              <a:spcBef>
                <a:spcPct val="50000"/>
              </a:spcBef>
              <a:buSzPct val="90000"/>
              <a:buFontTx/>
              <a:buChar char="•"/>
            </a:pPr>
            <a:endParaRPr lang="fr-FR" sz="2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ltGray">
          <a:xfrm>
            <a:off x="971550" y="3297238"/>
            <a:ext cx="784860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maître de l’œuvre : personne physique ou morale chargée contractuellement par le maître d’ouvrage pour l’exercice des missions d’études, d’assistance et de toute autre prestation nécessaire à la bonne exécution du projet  .</a:t>
            </a:r>
          </a:p>
          <a:p>
            <a:pPr marL="190500" indent="-190500">
              <a:spcBef>
                <a:spcPct val="50000"/>
              </a:spcBef>
              <a:buSzPct val="90000"/>
              <a:buFontTx/>
              <a:buChar char="•"/>
            </a:pPr>
            <a:r>
              <a:rPr lang="fr-FR" altLang="ar-SA" sz="2400" b="1">
                <a:latin typeface="Comic Sans MS" pitchFamily="66" charset="0"/>
                <a:cs typeface="Times New Roman" pitchFamily="18" charset="0"/>
              </a:rPr>
              <a:t>Le ou les entrepreneur(s) sont informés lorsque le maître de l’œuvre est chargé du suivi et contrôle des travaux.(aucun lien entre le M. œuvre et le marché de travaux) </a:t>
            </a:r>
            <a:r>
              <a:rPr lang="fr-FR" altLang="ar-SA" sz="1600" b="1">
                <a:latin typeface="Comic Sans MS" pitchFamily="66" charset="0"/>
                <a:cs typeface="Times New Roman" pitchFamily="18" charset="0"/>
              </a:rPr>
              <a:t>        </a:t>
            </a:r>
          </a:p>
        </p:txBody>
      </p:sp>
      <p:sp>
        <p:nvSpPr>
          <p:cNvPr id="200707" name="WordArt 3"/>
          <p:cNvSpPr>
            <a:spLocks noChangeArrowheads="1" noChangeShapeType="1" noTextEdit="1"/>
          </p:cNvSpPr>
          <p:nvPr/>
        </p:nvSpPr>
        <p:spPr bwMode="auto">
          <a:xfrm>
            <a:off x="2390775" y="1885950"/>
            <a:ext cx="527685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5400" b="1" kern="10">
                <a:ln w="12700" cap="sq">
                  <a:solidFill>
                    <a:srgbClr val="333333"/>
                  </a:solidFill>
                  <a:round/>
                  <a:headEnd type="none" w="sm" len="sm"/>
                  <a:tailEnd type="none" w="sm" len="sm"/>
                </a:ln>
                <a:solidFill>
                  <a:srgbClr val="333333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 le maître de l'oeuvre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1257300" y="276225"/>
            <a:ext cx="1085850" cy="1019175"/>
          </a:xfrm>
          <a:prstGeom prst="bevel">
            <a:avLst>
              <a:gd name="adj" fmla="val 14486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r-FR" sz="4000">
                <a:latin typeface="Comic Sans MS" pitchFamily="66" charset="0"/>
                <a:cs typeface="Times New Roman" pitchFamily="18" charset="0"/>
              </a:rPr>
              <a:t>1</a:t>
            </a: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2590800" y="266700"/>
            <a:ext cx="6172200" cy="93345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fr-FR" sz="4000">
                <a:latin typeface="Comic Sans MS" pitchFamily="66" charset="0"/>
                <a:cs typeface="Times New Roman" pitchFamily="18" charset="0"/>
              </a:rPr>
              <a:t>L’actualisation </a:t>
            </a:r>
            <a:r>
              <a:rPr lang="fr-FR" sz="2800">
                <a:latin typeface="Comic Sans MS" pitchFamily="66" charset="0"/>
                <a:cs typeface="Times New Roman" pitchFamily="18" charset="0"/>
              </a:rPr>
              <a:t>(art 52,53,54)</a:t>
            </a:r>
          </a:p>
        </p:txBody>
      </p:sp>
      <p:sp>
        <p:nvSpPr>
          <p:cNvPr id="26628" name="Text Box 4" descr="Papier lettre"/>
          <p:cNvSpPr txBox="1">
            <a:spLocks noChangeArrowheads="1"/>
          </p:cNvSpPr>
          <p:nvPr/>
        </p:nvSpPr>
        <p:spPr bwMode="auto">
          <a:xfrm>
            <a:off x="914400" y="1257300"/>
            <a:ext cx="8001000" cy="54530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fr-FR" sz="3200">
                <a:latin typeface="Comic Sans MS" pitchFamily="66" charset="0"/>
                <a:cs typeface="Times New Roman" pitchFamily="18" charset="0"/>
              </a:rPr>
              <a:t>   Forfait ou application de la formule de révision sans terme fixe ni marge de neutralisation de variation des salaires. </a:t>
            </a:r>
          </a:p>
          <a:p>
            <a:pPr marL="457200" indent="-457200">
              <a:buFontTx/>
              <a:buAutoNum type="arabicPeriod"/>
            </a:pPr>
            <a:r>
              <a:rPr lang="fr-FR" sz="3200">
                <a:latin typeface="Comic Sans MS" pitchFamily="66" charset="0"/>
                <a:cs typeface="Times New Roman" pitchFamily="18" charset="0"/>
              </a:rPr>
              <a:t>   Mise en œuvre </a:t>
            </a:r>
            <a:r>
              <a:rPr lang="fr-FR" sz="3200">
                <a:solidFill>
                  <a:srgbClr val="CF2153"/>
                </a:solidFill>
                <a:latin typeface="Comic Sans MS" pitchFamily="66" charset="0"/>
                <a:cs typeface="Times New Roman" pitchFamily="18" charset="0"/>
              </a:rPr>
              <a:t>uniquement</a:t>
            </a:r>
            <a:r>
              <a:rPr lang="fr-FR" sz="3200">
                <a:latin typeface="Comic Sans MS" pitchFamily="66" charset="0"/>
                <a:cs typeface="Times New Roman" pitchFamily="18" charset="0"/>
              </a:rPr>
              <a:t> pour la période comprise entre la date limite de la validité de l’offre et l’ordre de service de commencement de la prestation.</a:t>
            </a:r>
          </a:p>
          <a:p>
            <a:pPr marL="457200" indent="-457200">
              <a:buFontTx/>
              <a:buAutoNum type="arabicPeriod"/>
            </a:pPr>
            <a:r>
              <a:rPr lang="fr-FR" sz="3200">
                <a:latin typeface="Comic Sans MS" pitchFamily="66" charset="0"/>
                <a:cs typeface="Times New Roman" pitchFamily="18" charset="0"/>
              </a:rPr>
              <a:t>   Les indices de base  sont ceux du mois de la fin de validité des offres.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1257300" y="276225"/>
            <a:ext cx="1085850" cy="1019175"/>
          </a:xfrm>
          <a:prstGeom prst="bevel">
            <a:avLst>
              <a:gd name="adj" fmla="val 14486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r-FR" sz="4000">
                <a:latin typeface="Comic Sans MS" pitchFamily="66" charset="0"/>
                <a:cs typeface="Times New Roman" pitchFamily="18" charset="0"/>
              </a:rPr>
              <a:t>1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2590800" y="266700"/>
            <a:ext cx="6172200" cy="93345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fr-FR" sz="4000">
                <a:latin typeface="Comic Sans MS" pitchFamily="66" charset="0"/>
                <a:cs typeface="Times New Roman" pitchFamily="18" charset="0"/>
              </a:rPr>
              <a:t>L’actualisation </a:t>
            </a:r>
            <a:r>
              <a:rPr lang="fr-FR" sz="2800">
                <a:latin typeface="Comic Sans MS" pitchFamily="66" charset="0"/>
                <a:cs typeface="Times New Roman" pitchFamily="18" charset="0"/>
              </a:rPr>
              <a:t>(art 52,53,54)</a:t>
            </a:r>
          </a:p>
        </p:txBody>
      </p:sp>
      <p:sp>
        <p:nvSpPr>
          <p:cNvPr id="27652" name="Text Box 4" descr="Papier lettre"/>
          <p:cNvSpPr txBox="1">
            <a:spLocks noChangeArrowheads="1"/>
          </p:cNvSpPr>
          <p:nvPr/>
        </p:nvSpPr>
        <p:spPr bwMode="auto">
          <a:xfrm>
            <a:off x="914400" y="1257300"/>
            <a:ext cx="8001000" cy="545306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fr-FR" sz="3200">
                <a:latin typeface="Comic Sans MS" pitchFamily="66" charset="0"/>
                <a:cs typeface="Times New Roman" pitchFamily="18" charset="0"/>
              </a:rPr>
              <a:t>   Forfait ou application de la formule de révision sans terme fixe ni marge de neutralisation de variation des salaires. </a:t>
            </a:r>
          </a:p>
          <a:p>
            <a:pPr marL="457200" indent="-457200">
              <a:buFontTx/>
              <a:buAutoNum type="arabicPeriod"/>
            </a:pPr>
            <a:r>
              <a:rPr lang="fr-FR" sz="3200">
                <a:latin typeface="Comic Sans MS" pitchFamily="66" charset="0"/>
                <a:cs typeface="Times New Roman" pitchFamily="18" charset="0"/>
              </a:rPr>
              <a:t>   Mise en œuvre </a:t>
            </a:r>
            <a:r>
              <a:rPr lang="fr-FR" sz="3200">
                <a:solidFill>
                  <a:srgbClr val="CF2153"/>
                </a:solidFill>
                <a:latin typeface="Comic Sans MS" pitchFamily="66" charset="0"/>
                <a:cs typeface="Times New Roman" pitchFamily="18" charset="0"/>
              </a:rPr>
              <a:t>uniquement</a:t>
            </a:r>
            <a:r>
              <a:rPr lang="fr-FR" sz="3200">
                <a:latin typeface="Comic Sans MS" pitchFamily="66" charset="0"/>
                <a:cs typeface="Times New Roman" pitchFamily="18" charset="0"/>
              </a:rPr>
              <a:t> pour la période comprise entre la date limite de la validité de l’offre et l’ordre de service de commencement de la prestation.</a:t>
            </a:r>
          </a:p>
          <a:p>
            <a:pPr marL="457200" indent="-457200">
              <a:buFontTx/>
              <a:buAutoNum type="arabicPeriod"/>
            </a:pPr>
            <a:r>
              <a:rPr lang="fr-FR" sz="3200">
                <a:latin typeface="Comic Sans MS" pitchFamily="66" charset="0"/>
                <a:cs typeface="Times New Roman" pitchFamily="18" charset="0"/>
              </a:rPr>
              <a:t>   Les indices de base  sont ceux du mois de la fin de validité des offres.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1257300" y="276225"/>
            <a:ext cx="1333500" cy="1019175"/>
          </a:xfrm>
          <a:prstGeom prst="bevel">
            <a:avLst>
              <a:gd name="adj" fmla="val 14486"/>
            </a:avLst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r-FR" sz="4000">
                <a:latin typeface="Comic Sans MS" pitchFamily="66" charset="0"/>
                <a:cs typeface="Times New Roman" pitchFamily="18" charset="0"/>
              </a:rPr>
              <a:t>1bis</a:t>
            </a: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2590800" y="266700"/>
            <a:ext cx="6172200" cy="933450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fr-FR" sz="4000">
                <a:latin typeface="Comic Sans MS" pitchFamily="66" charset="0"/>
                <a:cs typeface="Times New Roman" pitchFamily="18" charset="0"/>
              </a:rPr>
              <a:t>L’actualisation </a:t>
            </a:r>
            <a:r>
              <a:rPr lang="fr-FR" sz="2800">
                <a:latin typeface="Comic Sans MS" pitchFamily="66" charset="0"/>
                <a:cs typeface="Times New Roman" pitchFamily="18" charset="0"/>
              </a:rPr>
              <a:t>(art 52,53,54)</a:t>
            </a:r>
          </a:p>
        </p:txBody>
      </p:sp>
      <p:sp>
        <p:nvSpPr>
          <p:cNvPr id="29700" name="Text Box 4" descr="Papier lettre"/>
          <p:cNvSpPr txBox="1">
            <a:spLocks noChangeArrowheads="1"/>
          </p:cNvSpPr>
          <p:nvPr/>
        </p:nvSpPr>
        <p:spPr bwMode="auto">
          <a:xfrm>
            <a:off x="914400" y="1257300"/>
            <a:ext cx="8001000" cy="4965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Char char="•"/>
            </a:pPr>
            <a:r>
              <a:rPr lang="fr-FR" sz="3200">
                <a:latin typeface="Comic Sans MS" pitchFamily="66" charset="0"/>
                <a:cs typeface="Times New Roman" pitchFamily="18" charset="0"/>
              </a:rPr>
              <a:t>L’actualisation des prix n’est pas « facturable »</a:t>
            </a:r>
            <a:r>
              <a:rPr lang="fr-FR" sz="32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 globalement</a:t>
            </a:r>
            <a:r>
              <a:rPr lang="fr-FR" sz="3200">
                <a:latin typeface="Comic Sans MS" pitchFamily="66" charset="0"/>
                <a:cs typeface="Times New Roman" pitchFamily="18" charset="0"/>
              </a:rPr>
              <a:t> à un moment donné de la vie du marché et </a:t>
            </a:r>
            <a:r>
              <a:rPr lang="fr-FR" sz="32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payable en tant que telle</a:t>
            </a:r>
            <a:r>
              <a:rPr lang="fr-FR" sz="3200">
                <a:latin typeface="Comic Sans MS" pitchFamily="66" charset="0"/>
                <a:cs typeface="Times New Roman" pitchFamily="18" charset="0"/>
              </a:rPr>
              <a:t> (pas encore de service fait). </a:t>
            </a:r>
          </a:p>
          <a:p>
            <a:pPr marL="457200" indent="-457200"/>
            <a:r>
              <a:rPr lang="fr-FR" sz="3200">
                <a:latin typeface="Comic Sans MS" pitchFamily="66" charset="0"/>
                <a:cs typeface="Times New Roman" pitchFamily="18" charset="0"/>
              </a:rPr>
              <a:t> Elle ne l’est qu’au fur et à mesure </a:t>
            </a:r>
            <a:r>
              <a:rPr lang="fr-FR" sz="32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des</a:t>
            </a:r>
          </a:p>
          <a:p>
            <a:pPr marL="457200" indent="-457200"/>
            <a:r>
              <a:rPr lang="fr-FR" sz="320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travaux réellement exécutés</a:t>
            </a:r>
            <a:r>
              <a:rPr lang="fr-FR" sz="3200">
                <a:latin typeface="Comic Sans MS" pitchFamily="66" charset="0"/>
                <a:cs typeface="Times New Roman" pitchFamily="18" charset="0"/>
              </a:rPr>
              <a:t> constatés</a:t>
            </a:r>
          </a:p>
          <a:p>
            <a:pPr marL="457200" indent="-457200"/>
            <a:r>
              <a:rPr lang="fr-FR" sz="3200">
                <a:latin typeface="Comic Sans MS" pitchFamily="66" charset="0"/>
                <a:cs typeface="Times New Roman" pitchFamily="18" charset="0"/>
              </a:rPr>
              <a:t>par des attachements.</a:t>
            </a:r>
          </a:p>
          <a:p>
            <a:pPr marL="457200" indent="-457200"/>
            <a:r>
              <a:rPr lang="fr-FR" sz="3200">
                <a:latin typeface="Comic Sans MS" pitchFamily="66" charset="0"/>
                <a:cs typeface="Times New Roman" pitchFamily="18" charset="0"/>
              </a:rPr>
              <a:t> Toute situation d’actualisation doit</a:t>
            </a:r>
          </a:p>
          <a:p>
            <a:pPr marL="457200" indent="-457200"/>
            <a:r>
              <a:rPr lang="fr-FR" sz="3200">
                <a:latin typeface="Comic Sans MS" pitchFamily="66" charset="0"/>
                <a:cs typeface="Times New Roman" pitchFamily="18" charset="0"/>
              </a:rPr>
              <a:t>correspondre à une situation des travaux 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638300" y="490538"/>
            <a:ext cx="6362700" cy="830262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19608"/>
                  <a:invGamma/>
                </a:scheme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sz="2800">
                <a:latin typeface="Comic Sans MS" pitchFamily="66" charset="0"/>
                <a:cs typeface="Times New Roman (Arabic)" pitchFamily="26" charset="-78"/>
              </a:rPr>
              <a:t>Actualisation des prix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333500" y="1828800"/>
            <a:ext cx="7581900" cy="1219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10980"/>
                  <a:invGamma/>
                </a:schemeClr>
              </a:gs>
            </a:gsLst>
            <a:lin ang="5400000" scaled="1"/>
          </a:gra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sz="2000" b="1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   </a:t>
            </a:r>
            <a:endParaRPr lang="fr-FR" sz="2000" b="1">
              <a:latin typeface="Comic Sans MS" pitchFamily="66" charset="0"/>
              <a:cs typeface="Times New Roman (Arabic)" pitchFamily="26" charset="-78"/>
            </a:endParaRPr>
          </a:p>
          <a:p>
            <a:pPr eaLnBrk="0" hangingPunct="0"/>
            <a:r>
              <a:rPr lang="fr-FR" sz="2800">
                <a:solidFill>
                  <a:schemeClr val="bg2"/>
                </a:solidFill>
                <a:latin typeface="Comic Sans MS" pitchFamily="66" charset="0"/>
                <a:cs typeface="Times New Roman (Arabic)" pitchFamily="26" charset="-78"/>
              </a:rPr>
              <a:t>Exemple de Cas d’une actualisation des prix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105150" y="3905250"/>
            <a:ext cx="2514600" cy="1484313"/>
          </a:xfrm>
          <a:prstGeom prst="rect">
            <a:avLst/>
          </a:prstGeom>
          <a:gradFill rotWithShape="0">
            <a:gsLst>
              <a:gs pos="0">
                <a:srgbClr val="CC66FF"/>
              </a:gs>
              <a:gs pos="100000">
                <a:srgbClr val="CC66FF">
                  <a:gamma/>
                  <a:tint val="30588"/>
                  <a:invGamma/>
                </a:srgbClr>
              </a:gs>
            </a:gsLst>
            <a:lin ang="0" scaled="1"/>
          </a:gra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Durée de validité des offres: 120 jours ( offres valables jusqu’au 15 juin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848350" y="3905250"/>
            <a:ext cx="3295650" cy="1484313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100000">
                <a:srgbClr val="3399FF">
                  <a:gamma/>
                  <a:tint val="2745"/>
                  <a:invGamma/>
                </a:srgb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ODS invitant le partenaire cocontractant à commencer les prestations objet du marché délivré le 30juillet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304800" y="3905250"/>
            <a:ext cx="2476500" cy="1484313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22353"/>
                  <a:invGamma/>
                </a:schemeClr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/>
          <a:lstStyle/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-Appel d’offre lancé le 5 janvier</a:t>
            </a:r>
          </a:p>
          <a:p>
            <a:pPr eaLnBrk="0" hangingPunct="0"/>
            <a:r>
              <a:rPr lang="fr-FR" b="1">
                <a:latin typeface="Comic Sans MS" pitchFamily="66" charset="0"/>
                <a:cs typeface="Times New Roman (Arabic)" pitchFamily="26" charset="-78"/>
              </a:rPr>
              <a:t>- date limite de dépôt des offres le 15 févier.</a:t>
            </a:r>
          </a:p>
        </p:txBody>
      </p:sp>
      <p:pic>
        <p:nvPicPr>
          <p:cNvPr id="30727" name="Picture 7" descr="ARRW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8300" y="3311525"/>
            <a:ext cx="533400" cy="593725"/>
          </a:xfrm>
          <a:prstGeom prst="rect">
            <a:avLst/>
          </a:prstGeom>
          <a:noFill/>
        </p:spPr>
      </p:pic>
      <p:pic>
        <p:nvPicPr>
          <p:cNvPr id="30728" name="Picture 8" descr="ARRW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311525"/>
            <a:ext cx="533400" cy="593725"/>
          </a:xfrm>
          <a:prstGeom prst="rect">
            <a:avLst/>
          </a:prstGeom>
          <a:noFill/>
        </p:spPr>
      </p:pic>
      <p:pic>
        <p:nvPicPr>
          <p:cNvPr id="30729" name="Picture 9" descr="ARRW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311525"/>
            <a:ext cx="533400" cy="593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457200" y="4314825"/>
            <a:ext cx="845820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5263" indent="-195263"/>
            <a:r>
              <a:rPr kumimoji="1" lang="fr-FR" sz="4000" b="1">
                <a:latin typeface="Comic Sans MS" pitchFamily="66" charset="0"/>
                <a:cs typeface="Times New Roman" pitchFamily="18" charset="0"/>
              </a:rPr>
              <a:t>       U </a:t>
            </a:r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=  </a:t>
            </a:r>
            <a:r>
              <a:rPr kumimoji="1" lang="fr-FR" sz="28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a</a:t>
            </a:r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 S( 1 x K ) / S</a:t>
            </a:r>
            <a:r>
              <a:rPr kumimoji="1" lang="fr-FR" b="1"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( 1</a:t>
            </a:r>
            <a:r>
              <a:rPr kumimoji="1" lang="fr-FR" sz="2800" b="1" baseline="-30000"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x K</a:t>
            </a:r>
            <a:r>
              <a:rPr kumimoji="1" lang="fr-FR" b="1">
                <a:latin typeface="Comic Sans MS" pitchFamily="66" charset="0"/>
                <a:cs typeface="Times New Roman" pitchFamily="18" charset="0"/>
              </a:rPr>
              <a:t>0</a:t>
            </a:r>
            <a:r>
              <a:rPr kumimoji="1" lang="fr-FR" sz="2800" b="1" baseline="-30000"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) + </a:t>
            </a:r>
          </a:p>
          <a:p>
            <a:pPr marL="195263" indent="-195263"/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1" lang="fr-FR" sz="28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b</a:t>
            </a:r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 ( Cim / Cimo</a:t>
            </a:r>
            <a:r>
              <a:rPr kumimoji="1" lang="fr-FR" sz="2800" b="1" baseline="-30000"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) + </a:t>
            </a:r>
            <a:r>
              <a:rPr kumimoji="1" lang="fr-FR" sz="28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c</a:t>
            </a:r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 ( At / Ato</a:t>
            </a:r>
            <a:r>
              <a:rPr kumimoji="1" lang="fr-FR" sz="2800" b="1" baseline="-30000">
                <a:latin typeface="Comic Sans MS" pitchFamily="66" charset="0"/>
                <a:cs typeface="Times New Roman" pitchFamily="18" charset="0"/>
              </a:rPr>
              <a:t> </a:t>
            </a:r>
            <a:r>
              <a:rPr kumimoji="1" lang="fr-FR" sz="2800" b="1">
                <a:latin typeface="Comic Sans MS" pitchFamily="66" charset="0"/>
                <a:cs typeface="Times New Roman" pitchFamily="18" charset="0"/>
              </a:rPr>
              <a:t>) +</a:t>
            </a:r>
            <a:r>
              <a:rPr kumimoji="1" lang="fr-FR" sz="28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d</a:t>
            </a:r>
            <a:r>
              <a:rPr kumimoji="1" lang="fr-FR" sz="2800" b="1">
                <a:latin typeface="Comic Sans MS" pitchFamily="66" charset="0"/>
              </a:rPr>
              <a:t> (Sa/Sao</a:t>
            </a:r>
            <a:r>
              <a:rPr kumimoji="1" lang="fr-FR" sz="2800" b="1" baseline="-30000">
                <a:latin typeface="Comic Sans MS" pitchFamily="66" charset="0"/>
              </a:rPr>
              <a:t> </a:t>
            </a:r>
            <a:r>
              <a:rPr kumimoji="1" lang="fr-FR" sz="2800" b="1">
                <a:latin typeface="Comic Sans MS" pitchFamily="66" charset="0"/>
              </a:rPr>
              <a:t>)  + </a:t>
            </a:r>
            <a:r>
              <a:rPr kumimoji="1" lang="fr-FR" sz="2800" b="1">
                <a:solidFill>
                  <a:srgbClr val="FF3300"/>
                </a:solidFill>
                <a:latin typeface="Comic Sans MS" pitchFamily="66" charset="0"/>
              </a:rPr>
              <a:t>………………………………</a:t>
            </a:r>
            <a:r>
              <a:rPr kumimoji="1" lang="fr-FR" sz="2800" b="1">
                <a:latin typeface="Comic Sans MS" pitchFamily="66" charset="0"/>
              </a:rPr>
              <a:t> </a:t>
            </a:r>
            <a:r>
              <a:rPr kumimoji="1" lang="fr-FR" sz="2800" b="1">
                <a:solidFill>
                  <a:srgbClr val="FF3300"/>
                </a:solidFill>
                <a:latin typeface="Comic Sans MS" pitchFamily="66" charset="0"/>
              </a:rPr>
              <a:t>n</a:t>
            </a:r>
            <a:r>
              <a:rPr kumimoji="1" lang="fr-FR" sz="2800" b="1">
                <a:latin typeface="Comic Sans MS" pitchFamily="66" charset="0"/>
              </a:rPr>
              <a:t> ( Got / Goto</a:t>
            </a:r>
            <a:r>
              <a:rPr kumimoji="1" lang="fr-FR" sz="2800" b="1" baseline="-30000">
                <a:latin typeface="Comic Sans MS" pitchFamily="66" charset="0"/>
              </a:rPr>
              <a:t> </a:t>
            </a:r>
            <a:r>
              <a:rPr kumimoji="1" lang="fr-FR" sz="2800" b="1">
                <a:latin typeface="Comic Sans MS" pitchFamily="66" charset="0"/>
              </a:rPr>
              <a:t>)</a:t>
            </a:r>
            <a:r>
              <a:rPr kumimoji="1" lang="en-US" sz="2800">
                <a:latin typeface="Comic Sans MS" pitchFamily="66" charset="0"/>
                <a:cs typeface="Times New Roman" pitchFamily="18" charset="0"/>
              </a:rPr>
              <a:t> .</a:t>
            </a:r>
          </a:p>
          <a:p>
            <a:pPr marL="195263" indent="-195263"/>
            <a:r>
              <a:rPr kumimoji="1" lang="en-US" sz="2800">
                <a:latin typeface="Comic Sans MS" pitchFamily="66" charset="0"/>
                <a:cs typeface="Times New Roman" pitchFamily="18" charset="0"/>
              </a:rPr>
              <a:t>a+b+c+d+……………………………..n = 1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0988" y="558800"/>
            <a:ext cx="62214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fr-FR" sz="3200">
                <a:latin typeface="Comic Sans MS" pitchFamily="66" charset="0"/>
                <a:cs typeface="Times New Roman" pitchFamily="18" charset="0"/>
              </a:rPr>
              <a:t>FORMULE D’ACTUALISATION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200150" y="1790700"/>
            <a:ext cx="77152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Lorsque la clause a été prévue au marché:</a:t>
            </a:r>
          </a:p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-montant fixé globalement et forfaitairement d’un commun accord;</a:t>
            </a:r>
          </a:p>
          <a:p>
            <a:pPr>
              <a:spcBef>
                <a:spcPct val="50000"/>
              </a:spcBef>
            </a:pPr>
            <a:r>
              <a:rPr kumimoji="1" lang="fr-FR" sz="2000">
                <a:latin typeface="Comic Sans MS" pitchFamily="66" charset="0"/>
                <a:cs typeface="Times New Roman" pitchFamily="18" charset="0"/>
              </a:rPr>
              <a:t>- par application de la formule de révision des prix sans terme fixe, ni marge de neutralisation des variations de  salaires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1162050" y="476250"/>
            <a:ext cx="1042988" cy="1042988"/>
          </a:xfrm>
          <a:prstGeom prst="bevel">
            <a:avLst>
              <a:gd name="adj" fmla="val 12500"/>
            </a:avLst>
          </a:prstGeom>
          <a:solidFill>
            <a:srgbClr val="E7B3A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r-FR" sz="4000">
                <a:latin typeface="Comic Sans MS" pitchFamily="66" charset="0"/>
                <a:cs typeface="Times New Roman" pitchFamily="18" charset="0"/>
              </a:rPr>
              <a:t>2</a:t>
            </a:r>
          </a:p>
        </p:txBody>
      </p:sp>
      <p:sp>
        <p:nvSpPr>
          <p:cNvPr id="31747" name="AutoShape 3" descr="Papier journal"/>
          <p:cNvSpPr>
            <a:spLocks noChangeArrowheads="1"/>
          </p:cNvSpPr>
          <p:nvPr/>
        </p:nvSpPr>
        <p:spPr bwMode="auto">
          <a:xfrm>
            <a:off x="2495550" y="476250"/>
            <a:ext cx="6248400" cy="1162050"/>
          </a:xfrm>
          <a:prstGeom prst="flowChartAlternateProcess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fr-FR" sz="4000">
                <a:latin typeface="Comic Sans MS" pitchFamily="66" charset="0"/>
                <a:cs typeface="Times New Roman" pitchFamily="18" charset="0"/>
              </a:rPr>
              <a:t>La révision des prix</a:t>
            </a:r>
            <a:r>
              <a:rPr lang="fr-FR" sz="2800">
                <a:latin typeface="Comic Sans MS" pitchFamily="66" charset="0"/>
                <a:cs typeface="Times New Roman" pitchFamily="18" charset="0"/>
              </a:rPr>
              <a:t> (art 52,</a:t>
            </a:r>
          </a:p>
          <a:p>
            <a:r>
              <a:rPr lang="fr-FR" sz="2800">
                <a:latin typeface="Comic Sans MS" pitchFamily="66" charset="0"/>
                <a:cs typeface="Times New Roman" pitchFamily="18" charset="0"/>
              </a:rPr>
              <a:t>55,56,57, 58 et 59)</a:t>
            </a:r>
            <a:endParaRPr lang="fr-FR" sz="4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48" name="Text Box 4" descr="Papier de soie bleu"/>
          <p:cNvSpPr txBox="1">
            <a:spLocks noChangeArrowheads="1"/>
          </p:cNvSpPr>
          <p:nvPr/>
        </p:nvSpPr>
        <p:spPr bwMode="auto">
          <a:xfrm>
            <a:off x="933450" y="1966913"/>
            <a:ext cx="7810500" cy="50482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3600">
                <a:latin typeface="Comic Sans MS" pitchFamily="66" charset="0"/>
                <a:cs typeface="Times New Roman" pitchFamily="18" charset="0"/>
              </a:rPr>
              <a:t>    lorsque le prix est révisable  la       formule de révision doit figurée dans le marché.</a:t>
            </a:r>
          </a:p>
          <a:p>
            <a:pPr>
              <a:buFontTx/>
              <a:buChar char="•"/>
            </a:pPr>
            <a:r>
              <a:rPr lang="fr-FR" sz="3600">
                <a:latin typeface="Comic Sans MS" pitchFamily="66" charset="0"/>
                <a:cs typeface="Times New Roman" pitchFamily="18" charset="0"/>
              </a:rPr>
              <a:t>    Pas de révision pour les prix des prestations  rendues  </a:t>
            </a:r>
            <a:r>
              <a:rPr lang="fr-FR" sz="3600" u="sng">
                <a:solidFill>
                  <a:srgbClr val="CF215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pendant  la</a:t>
            </a:r>
            <a:r>
              <a:rPr lang="fr-FR" sz="3600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3600" u="sng">
                <a:solidFill>
                  <a:srgbClr val="CF215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période de  validité  des  offres.</a:t>
            </a:r>
          </a:p>
          <a:p>
            <a:pPr>
              <a:buFontTx/>
              <a:buChar char="•"/>
            </a:pPr>
            <a:r>
              <a:rPr lang="fr-FR" sz="3600">
                <a:latin typeface="Comic Sans MS" pitchFamily="66" charset="0"/>
                <a:cs typeface="Times New Roman" pitchFamily="18" charset="0"/>
              </a:rPr>
              <a:t>    Déduction de  la  côte  part  de l’avance  remboursée  lors  de  la révision des prix des  acomptes. 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1200150" y="476250"/>
            <a:ext cx="1295400" cy="1042988"/>
          </a:xfrm>
          <a:prstGeom prst="bevel">
            <a:avLst>
              <a:gd name="adj" fmla="val 12500"/>
            </a:avLst>
          </a:prstGeom>
          <a:solidFill>
            <a:srgbClr val="E7B3A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fr-FR" sz="4000">
                <a:latin typeface="Comic Sans MS" pitchFamily="66" charset="0"/>
                <a:cs typeface="Times New Roman" pitchFamily="18" charset="0"/>
              </a:rPr>
              <a:t>2bis</a:t>
            </a:r>
          </a:p>
        </p:txBody>
      </p:sp>
      <p:sp>
        <p:nvSpPr>
          <p:cNvPr id="32771" name="AutoShape 3" descr="Papier journal"/>
          <p:cNvSpPr>
            <a:spLocks noChangeArrowheads="1"/>
          </p:cNvSpPr>
          <p:nvPr/>
        </p:nvSpPr>
        <p:spPr bwMode="auto">
          <a:xfrm>
            <a:off x="2495550" y="476250"/>
            <a:ext cx="6248400" cy="1162050"/>
          </a:xfrm>
          <a:prstGeom prst="flowChartAlternateProcess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fr-FR" sz="4000">
                <a:latin typeface="Comic Sans MS" pitchFamily="66" charset="0"/>
                <a:cs typeface="Times New Roman" pitchFamily="18" charset="0"/>
              </a:rPr>
              <a:t>La révision des prix</a:t>
            </a:r>
            <a:r>
              <a:rPr lang="fr-FR" sz="2800">
                <a:latin typeface="Comic Sans MS" pitchFamily="66" charset="0"/>
                <a:cs typeface="Times New Roman" pitchFamily="18" charset="0"/>
              </a:rPr>
              <a:t> (art 52,</a:t>
            </a:r>
          </a:p>
          <a:p>
            <a:r>
              <a:rPr lang="fr-FR" sz="2800">
                <a:latin typeface="Comic Sans MS" pitchFamily="66" charset="0"/>
                <a:cs typeface="Times New Roman" pitchFamily="18" charset="0"/>
              </a:rPr>
              <a:t>55,56,57, 58 et 59)</a:t>
            </a:r>
            <a:endParaRPr lang="fr-FR" sz="4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772" name="Text Box 4" descr="Papier de soie bleu"/>
          <p:cNvSpPr txBox="1">
            <a:spLocks noChangeArrowheads="1"/>
          </p:cNvSpPr>
          <p:nvPr/>
        </p:nvSpPr>
        <p:spPr bwMode="auto">
          <a:xfrm>
            <a:off x="0" y="1966913"/>
            <a:ext cx="9144000" cy="44989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3600">
                <a:latin typeface="Comic Sans MS" pitchFamily="66" charset="0"/>
                <a:cs typeface="Times New Roman" pitchFamily="18" charset="0"/>
              </a:rPr>
              <a:t>    Pas de révision de prix au titre de la période couverte par une clause d’actualisation des prix.</a:t>
            </a:r>
            <a:endParaRPr lang="fr-FR" sz="3600" u="sng">
              <a:solidFill>
                <a:srgbClr val="CF215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fr-FR" sz="3600">
                <a:latin typeface="Comic Sans MS" pitchFamily="66" charset="0"/>
                <a:cs typeface="Times New Roman" pitchFamily="18" charset="0"/>
              </a:rPr>
              <a:t>    en cas de retard imputable au cocontractant, les prestations réalisées au delà des délais contractuels révisées sur la base du coefficient correspondant au dernier mois des délais contractuels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1365</Words>
  <Application>Microsoft Office PowerPoint</Application>
  <PresentationFormat>Affichage à l'écran (4:3)</PresentationFormat>
  <Paragraphs>156</Paragraphs>
  <Slides>22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 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toshiba</cp:lastModifiedBy>
  <cp:revision>3</cp:revision>
  <dcterms:created xsi:type="dcterms:W3CDTF">2015-09-17T14:44:32Z</dcterms:created>
  <dcterms:modified xsi:type="dcterms:W3CDTF">2015-09-17T14:52:06Z</dcterms:modified>
</cp:coreProperties>
</file>