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296" r:id="rId6"/>
    <p:sldId id="335" r:id="rId7"/>
    <p:sldId id="324" r:id="rId8"/>
    <p:sldId id="336" r:id="rId9"/>
    <p:sldId id="331" r:id="rId10"/>
    <p:sldId id="316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835A2FAA-00D7-4906-94FC-52F75B867E12}" type="datetime1">
              <a:rPr lang="fr-FR" smtClean="0"/>
              <a:t>20/04/2024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17369B77-94AB-0344-9EBF-9DB9EE8D3A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80C4560-5FBB-485D-BE83-008463A93D3F}" type="datetime1">
              <a:rPr lang="fr-FR" smtClean="0"/>
              <a:pPr/>
              <a:t>20/04/2024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775476F-A808-1F46-A368-07984F6DA2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61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7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00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du texte, une plante&#10;&#10;Description générée automatiquement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Image contenant du texte&#10;&#10;Description générée automatiquement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fr-FR" sz="4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Image 8" descr="Image contenant un tissu&#10;&#10;Description générée automatiquement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e en page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6" name="Image 35" descr="Gros plan d’un arbre&#10;&#10;Description générée automatiquement avec un niveau de confiance moyen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pic>
        <p:nvPicPr>
          <p:cNvPr id="38" name="Image 37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 contenant un tissu&#10;&#10;Description générée automatiquement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 9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 11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fr-F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7" name="Image 6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’image 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contenant un tissu&#10;&#10;Description générée automatiquement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fr-FR" sz="2400"/>
            </a:lvl1pPr>
            <a:lvl2pPr marL="228600">
              <a:buClr>
                <a:srgbClr val="73292A"/>
              </a:buClr>
              <a:defRPr lang="fr-FR" sz="2000"/>
            </a:lvl2pPr>
            <a:lvl3pPr marL="685800">
              <a:buClr>
                <a:srgbClr val="73292A"/>
              </a:buClr>
              <a:defRPr lang="fr-FR" sz="1800"/>
            </a:lvl3pPr>
            <a:lvl4pPr marL="1143000">
              <a:buClr>
                <a:srgbClr val="73292A"/>
              </a:buClr>
              <a:defRPr lang="fr-FR" sz="1600"/>
            </a:lvl4pPr>
            <a:lvl5pPr marL="1600200">
              <a:buClr>
                <a:srgbClr val="73292A"/>
              </a:buCl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pic>
        <p:nvPicPr>
          <p:cNvPr id="6" name="Image 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ce réservé du texte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fr-FR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Gros plan d’une plante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 8" descr="Image contenant des draps, du tissu&#10;&#10;Description générée automatiquement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 14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 16" descr="Image contenant du texte&#10;&#10;Description générée automatiquement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v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 tissu&#10;&#10;Description générée automatiquement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 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Image 1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 18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»</a:t>
            </a:r>
          </a:p>
        </p:txBody>
      </p:sp>
      <p:sp>
        <p:nvSpPr>
          <p:cNvPr id="28" name="Espace réservé du texte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’imag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’imag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’imag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’imag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fr-FR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sz="4400" spc="-20" dirty="0"/>
              <a:t>المقاولاتية </a:t>
            </a:r>
            <a:endParaRPr lang="fr-FR" sz="4400" spc="-2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المحاضرة الثالثة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9600" dirty="0">
                <a:solidFill>
                  <a:srgbClr val="FF0000"/>
                </a:solidFill>
              </a:rPr>
              <a:t>تذكير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433210"/>
            <a:ext cx="5072884" cy="6049321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</a:lstStyle>
          <a:p>
            <a:pPr algn="r" rtl="1"/>
            <a:endParaRPr lang="ar-DZ" sz="14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تعرفنا على مفهوم المقاولاتية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الاتجاهات المفسرة للمقاولاتية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النظريات المفسرة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خصائص المقاولاتية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أهميتها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أشكالها </a:t>
            </a:r>
          </a:p>
          <a:p>
            <a:pPr algn="r" rtl="1"/>
            <a:endParaRPr lang="ar-DZ" sz="1400" dirty="0"/>
          </a:p>
          <a:p>
            <a:pPr algn="r" rtl="1"/>
            <a:endParaRPr lang="ar-DZ" sz="1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3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مراحل المسار  </a:t>
            </a:r>
            <a:r>
              <a:rPr lang="ar-DZ" sz="6600" dirty="0" err="1">
                <a:solidFill>
                  <a:srgbClr val="FF0000"/>
                </a:solidFill>
              </a:rPr>
              <a:t>المقاولاتي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A687E2-52DC-5263-6954-4433BB06CF3A}"/>
              </a:ext>
            </a:extLst>
          </p:cNvPr>
          <p:cNvSpPr/>
          <p:nvPr/>
        </p:nvSpPr>
        <p:spPr>
          <a:xfrm>
            <a:off x="10202238" y="398979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النزعة المقاولاتية</a:t>
            </a:r>
            <a:endParaRPr lang="fr-FR" sz="20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9AEE819-E894-B004-1A37-791977BDDC9F}"/>
              </a:ext>
            </a:extLst>
          </p:cNvPr>
          <p:cNvSpPr/>
          <p:nvPr/>
        </p:nvSpPr>
        <p:spPr>
          <a:xfrm>
            <a:off x="7684590" y="2181545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التوجه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154A749-A878-3290-3685-1206E3E2428B}"/>
              </a:ext>
            </a:extLst>
          </p:cNvPr>
          <p:cNvSpPr/>
          <p:nvPr/>
        </p:nvSpPr>
        <p:spPr>
          <a:xfrm>
            <a:off x="5160289" y="758575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القرار</a:t>
            </a:r>
            <a:endParaRPr lang="fr-FR" sz="2000" b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3B5B7-D68E-F7B3-F3A3-C066173D6F16}"/>
              </a:ext>
            </a:extLst>
          </p:cNvPr>
          <p:cNvSpPr/>
          <p:nvPr/>
        </p:nvSpPr>
        <p:spPr>
          <a:xfrm>
            <a:off x="5160289" y="4558301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العمل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D60E5B7-5F77-6D3A-FC43-C2AFAEDA1353}"/>
              </a:ext>
            </a:extLst>
          </p:cNvPr>
          <p:cNvSpPr/>
          <p:nvPr/>
        </p:nvSpPr>
        <p:spPr>
          <a:xfrm>
            <a:off x="9817899" y="4455631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السلوك 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871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  <p:bldP spid="10" grpId="0" animBg="1"/>
      <p:bldP spid="11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r>
              <a:rPr lang="ar-DZ" sz="4000" dirty="0">
                <a:solidFill>
                  <a:srgbClr val="FF0000"/>
                </a:solidFill>
              </a:rPr>
              <a:t>الدور الاقتصادي والاجتماعي الذي تلعبه المقاولاتية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r>
              <a:rPr lang="ar-SA" b="1" dirty="0"/>
              <a:t>الدور الاقتصادي للمقاولاتية</a:t>
            </a:r>
            <a:endParaRPr lang="fr-FR" sz="1700" b="1" dirty="0"/>
          </a:p>
          <a:p>
            <a:pPr algn="r" rtl="1"/>
            <a:r>
              <a:rPr lang="ar-DZ" sz="1800" dirty="0"/>
              <a:t>1-</a:t>
            </a:r>
            <a:r>
              <a:rPr lang="ar-SA" sz="1800" b="1" dirty="0"/>
              <a:t>على المستوى المحلي:</a:t>
            </a:r>
            <a:endParaRPr lang="fr-FR" sz="1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رفع الكفاءة الإنتاجية وتعظيم الفائض الاقتصادي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تنويع الهيكل الصناعي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sz="1600" dirty="0"/>
              <a:t>تدعيم التنمية الإقليمية </a:t>
            </a:r>
          </a:p>
          <a:p>
            <a:pPr algn="r" rtl="1"/>
            <a:r>
              <a:rPr lang="ar-DZ" sz="1800" b="1" dirty="0"/>
              <a:t>2-على المستوى العام: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معالجة بعض الاختلالات الاقتصادية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تنمية الصادرات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جذب المدخرات </a:t>
            </a:r>
          </a:p>
          <a:p>
            <a:pPr algn="r" rtl="1"/>
            <a:endParaRPr lang="ar-DZ" sz="1100" dirty="0"/>
          </a:p>
          <a:p>
            <a:pPr marL="171450" indent="-171450" algn="r">
              <a:buFontTx/>
              <a:buChar char="-"/>
            </a:pP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5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r>
              <a:rPr lang="ar-DZ" sz="4000" dirty="0">
                <a:solidFill>
                  <a:srgbClr val="FF0000"/>
                </a:solidFill>
              </a:rPr>
              <a:t>الدور الاقتصادي والاجتماعي الذي تلعبه المقاولاتية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r>
              <a:rPr lang="ar-SA" b="1" dirty="0"/>
              <a:t>الدور الا</a:t>
            </a:r>
            <a:r>
              <a:rPr lang="ar-DZ" b="1" dirty="0" err="1"/>
              <a:t>جتماعي</a:t>
            </a:r>
            <a:r>
              <a:rPr lang="ar-SA" b="1" dirty="0"/>
              <a:t> للمقاولاتية</a:t>
            </a:r>
            <a:endParaRPr lang="fr-FR" sz="17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/>
              <a:t>رفع </a:t>
            </a:r>
            <a:r>
              <a:rPr lang="ar-SA" sz="1600" dirty="0"/>
              <a:t>الكفاءة الإنتاجية وتعظيم الفائض الاقتصادي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تنويع الهيكل الصناعي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sz="1600" dirty="0"/>
              <a:t>تدعيم التنمية الإقليمية </a:t>
            </a:r>
          </a:p>
          <a:p>
            <a:pPr algn="r" rtl="1"/>
            <a:r>
              <a:rPr lang="ar-DZ" sz="1800" b="1" dirty="0"/>
              <a:t>2-على المستوى العام: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معالجة بعض الاختلالات الاقتصادية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تنمية الصادرات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جذب المدخرات </a:t>
            </a:r>
          </a:p>
          <a:p>
            <a:pPr algn="r" rtl="1"/>
            <a:endParaRPr lang="ar-DZ" sz="1100" dirty="0"/>
          </a:p>
          <a:p>
            <a:pPr marL="171450" indent="-171450" algn="r">
              <a:buFontTx/>
              <a:buChar char="-"/>
            </a:pP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6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5400" dirty="0">
                <a:solidFill>
                  <a:srgbClr val="FF0000"/>
                </a:solidFill>
              </a:rPr>
              <a:t>منظور التفسير</a:t>
            </a:r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D1C1034-2620-5237-5F24-108FD9EA8553}"/>
              </a:ext>
            </a:extLst>
          </p:cNvPr>
          <p:cNvSpPr/>
          <p:nvPr/>
        </p:nvSpPr>
        <p:spPr>
          <a:xfrm>
            <a:off x="10417995" y="2829246"/>
            <a:ext cx="1387011" cy="1199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/>
              <a:t>المقاولاتية</a:t>
            </a:r>
            <a:endParaRPr lang="fr-FR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30E8CFB-76A9-A752-CB44-4899E02A0D11}"/>
              </a:ext>
            </a:extLst>
          </p:cNvPr>
          <p:cNvSpPr/>
          <p:nvPr/>
        </p:nvSpPr>
        <p:spPr>
          <a:xfrm>
            <a:off x="8503577" y="938730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فرصة الاعمال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AD815E3-A426-D73A-55E3-F8D2439AE0F9}"/>
              </a:ext>
            </a:extLst>
          </p:cNvPr>
          <p:cNvSpPr/>
          <p:nvPr/>
        </p:nvSpPr>
        <p:spPr>
          <a:xfrm>
            <a:off x="8474467" y="2531295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خلق المنظمة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7209D4F-53F3-CB5F-CD4F-165DDCFA0579}"/>
              </a:ext>
            </a:extLst>
          </p:cNvPr>
          <p:cNvSpPr/>
          <p:nvPr/>
        </p:nvSpPr>
        <p:spPr>
          <a:xfrm>
            <a:off x="8474467" y="4123860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خلق القيمة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3A4260F-C915-C089-5422-70B5CCC67482}"/>
              </a:ext>
            </a:extLst>
          </p:cNvPr>
          <p:cNvSpPr/>
          <p:nvPr/>
        </p:nvSpPr>
        <p:spPr>
          <a:xfrm>
            <a:off x="8474467" y="5716425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الابداع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61C4C1-DDA4-4AC0-1DF9-91DCE13073F7}"/>
              </a:ext>
            </a:extLst>
          </p:cNvPr>
          <p:cNvSpPr txBox="1"/>
          <p:nvPr/>
        </p:nvSpPr>
        <p:spPr>
          <a:xfrm>
            <a:off x="5065160" y="880867"/>
            <a:ext cx="2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-تكون انطلاقا من شخصية المقاول</a:t>
            </a:r>
          </a:p>
          <a:p>
            <a:pPr algn="r" rtl="1"/>
            <a:r>
              <a:rPr lang="ar-DZ" dirty="0"/>
              <a:t>-البحث واكتشاف الفرص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3838E9-699A-7268-557B-D07ACF32B530}"/>
              </a:ext>
            </a:extLst>
          </p:cNvPr>
          <p:cNvSpPr txBox="1"/>
          <p:nvPr/>
        </p:nvSpPr>
        <p:spPr>
          <a:xfrm>
            <a:off x="5328863" y="2506079"/>
            <a:ext cx="2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-إيجاد منظمة او مؤسسة جديدة </a:t>
            </a:r>
          </a:p>
          <a:p>
            <a:pPr algn="r" rtl="1"/>
            <a:r>
              <a:rPr lang="ar-DZ" dirty="0"/>
              <a:t>-تنسيق الموارد المختلفة 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B1A5C0-9AF9-B98C-6F24-24EA2C4A06F4}"/>
              </a:ext>
            </a:extLst>
          </p:cNvPr>
          <p:cNvSpPr txBox="1"/>
          <p:nvPr/>
        </p:nvSpPr>
        <p:spPr>
          <a:xfrm>
            <a:off x="5369960" y="4098644"/>
            <a:ext cx="288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-الفرد كفاعل أساسي لخلق القيمة من خلال الاستثمار </a:t>
            </a:r>
          </a:p>
          <a:p>
            <a:pPr algn="r" rtl="1"/>
            <a:r>
              <a:rPr lang="ar-DZ" dirty="0"/>
              <a:t>-مجموعة النتائج المرضية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9EE2B3-D5AE-D737-9445-7CCDC5407044}"/>
              </a:ext>
            </a:extLst>
          </p:cNvPr>
          <p:cNvSpPr txBox="1"/>
          <p:nvPr/>
        </p:nvSpPr>
        <p:spPr>
          <a:xfrm>
            <a:off x="5369960" y="5691209"/>
            <a:ext cx="28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-الابداع التنظيمي، التكنولوجي ....الخ</a:t>
            </a:r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8574D90-5950-6B7F-6452-3E34FC7D454B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10188539" y="1236681"/>
            <a:ext cx="743164" cy="159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15C7BCE-9856-1311-728B-892EF0FE157F}"/>
              </a:ext>
            </a:extLst>
          </p:cNvPr>
          <p:cNvCxnSpPr/>
          <p:nvPr/>
        </p:nvCxnSpPr>
        <p:spPr>
          <a:xfrm flipH="1" flipV="1">
            <a:off x="10154292" y="3030876"/>
            <a:ext cx="263703" cy="23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6DBDE2E-9C65-ABDD-3EBC-E2610983891F}"/>
              </a:ext>
            </a:extLst>
          </p:cNvPr>
          <p:cNvCxnSpPr>
            <a:cxnSpLocks/>
            <a:stCxn id="2" idx="3"/>
            <a:endCxn id="7" idx="3"/>
          </p:cNvCxnSpPr>
          <p:nvPr/>
        </p:nvCxnSpPr>
        <p:spPr>
          <a:xfrm flipH="1">
            <a:off x="10159429" y="3853090"/>
            <a:ext cx="461689" cy="56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89FC153-87E3-5095-6949-A02987209787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0159429" y="4041040"/>
            <a:ext cx="772274" cy="197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شكرا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845" y="2011680"/>
            <a:ext cx="3833699" cy="2843784"/>
          </a:xfrm>
        </p:spPr>
        <p:txBody>
          <a:bodyPr rtlCol="0"/>
          <a:lstStyle>
            <a:defPPr>
              <a:defRPr lang="fr-FR"/>
            </a:defPPr>
          </a:lstStyle>
          <a:p>
            <a:pPr algn="ctr" rtl="1"/>
            <a:r>
              <a:rPr lang="ar-DZ" dirty="0"/>
              <a:t>دالي سعيدة </a:t>
            </a:r>
            <a:r>
              <a:rPr lang="fr-FR" dirty="0"/>
              <a:t>​</a:t>
            </a:r>
          </a:p>
          <a:p>
            <a:pPr algn="ctr" rtl="0"/>
            <a:r>
              <a:rPr lang="fr-FR" dirty="0"/>
              <a:t>Saida.dali90@ gmail.com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7_TF56410444_Win32" id="{68477A9D-C4DC-4CB2-9FCF-5CCF7CAC0EB1}" vid="{0D64B0DD-AC28-4E42-82C5-429DF2BAD0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{994C41E6-B5E2-4DDB-BADE-EF25A061AEF1}tf56410444_win32</Template>
  <TotalTime>5068</TotalTime>
  <Words>183</Words>
  <Application>Microsoft Office PowerPoint</Application>
  <PresentationFormat>Grand écran</PresentationFormat>
  <Paragraphs>66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Thème Office</vt:lpstr>
      <vt:lpstr>المقاولاتية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المقاولاتية </dc:title>
  <dc:creator>saida dali</dc:creator>
  <cp:lastModifiedBy>saida dali</cp:lastModifiedBy>
  <cp:revision>7</cp:revision>
  <dcterms:created xsi:type="dcterms:W3CDTF">2024-02-10T09:24:24Z</dcterms:created>
  <dcterms:modified xsi:type="dcterms:W3CDTF">2024-04-20T09:39:57Z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