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0"/>
  </p:notesMasterIdLst>
  <p:handoutMasterIdLst>
    <p:handoutMasterId r:id="rId51"/>
  </p:handoutMasterIdLst>
  <p:sldIdLst>
    <p:sldId id="256" r:id="rId2"/>
    <p:sldId id="288" r:id="rId3"/>
    <p:sldId id="309" r:id="rId4"/>
    <p:sldId id="313" r:id="rId5"/>
    <p:sldId id="314" r:id="rId6"/>
    <p:sldId id="310" r:id="rId7"/>
    <p:sldId id="319" r:id="rId8"/>
    <p:sldId id="315" r:id="rId9"/>
    <p:sldId id="320" r:id="rId10"/>
    <p:sldId id="316" r:id="rId11"/>
    <p:sldId id="321" r:id="rId12"/>
    <p:sldId id="311" r:id="rId13"/>
    <p:sldId id="318"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5" r:id="rId27"/>
    <p:sldId id="337" r:id="rId28"/>
    <p:sldId id="339" r:id="rId29"/>
    <p:sldId id="340" r:id="rId30"/>
    <p:sldId id="341" r:id="rId31"/>
    <p:sldId id="343" r:id="rId32"/>
    <p:sldId id="342" r:id="rId33"/>
    <p:sldId id="344" r:id="rId34"/>
    <p:sldId id="345" r:id="rId35"/>
    <p:sldId id="346" r:id="rId36"/>
    <p:sldId id="347" r:id="rId37"/>
    <p:sldId id="348" r:id="rId38"/>
    <p:sldId id="349" r:id="rId39"/>
    <p:sldId id="350" r:id="rId40"/>
    <p:sldId id="336" r:id="rId41"/>
    <p:sldId id="351" r:id="rId42"/>
    <p:sldId id="352" r:id="rId43"/>
    <p:sldId id="353" r:id="rId44"/>
    <p:sldId id="354" r:id="rId45"/>
    <p:sldId id="355" r:id="rId46"/>
    <p:sldId id="356" r:id="rId47"/>
    <p:sldId id="357" r:id="rId48"/>
    <p:sldId id="308" r:id="rId49"/>
  </p:sldIdLst>
  <p:sldSz cx="9144000" cy="6858000" type="screen4x3"/>
  <p:notesSz cx="9869488" cy="6735763"/>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718" autoAdjust="0"/>
  </p:normalViewPr>
  <p:slideViewPr>
    <p:cSldViewPr>
      <p:cViewPr varScale="1">
        <p:scale>
          <a:sx n="65" d="100"/>
          <a:sy n="65" d="100"/>
        </p:scale>
        <p:origin x="1452" y="60"/>
      </p:cViewPr>
      <p:guideLst>
        <p:guide orient="horz" pos="2160"/>
        <p:guide pos="2880"/>
      </p:guideLst>
    </p:cSldViewPr>
  </p:slideViewPr>
  <p:outlineViewPr>
    <p:cViewPr>
      <p:scale>
        <a:sx n="33" d="100"/>
        <a:sy n="33" d="100"/>
      </p:scale>
      <p:origin x="0" y="190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F11C3-F0B9-4568-ABD5-A8237D8C2DFE}"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fr-FR"/>
        </a:p>
      </dgm:t>
    </dgm:pt>
    <dgm:pt modelId="{D44C23F5-2B60-4EFC-8BC9-9E5506579DA4}">
      <dgm:prSet phldrT="[نص]" custT="1">
        <dgm:style>
          <a:lnRef idx="2">
            <a:schemeClr val="dk1"/>
          </a:lnRef>
          <a:fillRef idx="1">
            <a:schemeClr val="lt1"/>
          </a:fillRef>
          <a:effectRef idx="0">
            <a:schemeClr val="dk1"/>
          </a:effectRef>
          <a:fontRef idx="minor">
            <a:schemeClr val="dk1"/>
          </a:fontRef>
        </dgm:style>
      </dgm:prSet>
      <dgm:spPr>
        <a:solidFill>
          <a:srgbClr val="CCFFCC"/>
        </a:solidFill>
      </dgm:spPr>
      <dgm:t>
        <a:bodyPr/>
        <a:lstStyle/>
        <a:p>
          <a:pPr algn="ctr" rtl="1"/>
          <a:r>
            <a:rPr lang="ar-DZ" sz="2400" dirty="0">
              <a:cs typeface="Akhbar MT" pitchFamily="2" charset="-78"/>
            </a:rPr>
            <a:t> </a:t>
          </a:r>
          <a:r>
            <a:rPr lang="ar-DZ" sz="2000" b="1" dirty="0">
              <a:solidFill>
                <a:schemeClr val="tx1"/>
              </a:solidFill>
              <a:latin typeface="Calibri" panose="020F0502020204030204" pitchFamily="34" charset="0"/>
              <a:cs typeface="Calibri" panose="020F0502020204030204" pitchFamily="34" charset="0"/>
            </a:rPr>
            <a:t>العائد على </a:t>
          </a:r>
          <a:r>
            <a:rPr lang="ar-DZ" sz="2000" b="1" dirty="0">
              <a:ln>
                <a:solidFill>
                  <a:schemeClr val="tx1"/>
                </a:solidFill>
              </a:ln>
              <a:solidFill>
                <a:schemeClr val="tx1"/>
              </a:solidFill>
              <a:latin typeface="Calibri" panose="020F0502020204030204" pitchFamily="34" charset="0"/>
              <a:cs typeface="Calibri" panose="020F0502020204030204" pitchFamily="34" charset="0"/>
            </a:rPr>
            <a:t>الاستثمار</a:t>
          </a:r>
          <a:endParaRPr lang="fr-FR" sz="2400" b="1" dirty="0">
            <a:ln>
              <a:solidFill>
                <a:schemeClr val="tx1"/>
              </a:solidFill>
            </a:ln>
            <a:solidFill>
              <a:schemeClr val="tx1"/>
            </a:solidFill>
            <a:latin typeface="Calibri" panose="020F0502020204030204" pitchFamily="34" charset="0"/>
            <a:cs typeface="Calibri" panose="020F0502020204030204" pitchFamily="34" charset="0"/>
          </a:endParaRPr>
        </a:p>
      </dgm:t>
    </dgm:pt>
    <dgm:pt modelId="{62060CFE-9F02-48B5-9F8E-33A8306407DC}" type="parTrans" cxnId="{13641380-5111-45B4-B3A0-3845ADA0B62A}">
      <dgm:prSet/>
      <dgm:spPr/>
      <dgm:t>
        <a:bodyPr/>
        <a:lstStyle/>
        <a:p>
          <a:endParaRPr lang="fr-FR"/>
        </a:p>
      </dgm:t>
    </dgm:pt>
    <dgm:pt modelId="{E783F2DC-1B7C-492F-975D-5CDDCBB38DB1}" type="sibTrans" cxnId="{13641380-5111-45B4-B3A0-3845ADA0B62A}">
      <dgm:prSet/>
      <dgm:spPr/>
      <dgm:t>
        <a:bodyPr/>
        <a:lstStyle/>
        <a:p>
          <a:endParaRPr lang="fr-FR"/>
        </a:p>
      </dgm:t>
    </dgm:pt>
    <dgm:pt modelId="{9DD9E2B5-E11D-48EC-82A9-70FB652B3B12}">
      <dgm:prSet phldrT="[نص]" custT="1">
        <dgm:style>
          <a:lnRef idx="2">
            <a:schemeClr val="dk1"/>
          </a:lnRef>
          <a:fillRef idx="1">
            <a:schemeClr val="lt1"/>
          </a:fillRef>
          <a:effectRef idx="0">
            <a:schemeClr val="dk1"/>
          </a:effectRef>
          <a:fontRef idx="minor">
            <a:schemeClr val="dk1"/>
          </a:fontRef>
        </dgm:style>
      </dgm:prSet>
      <dgm:spPr>
        <a:solidFill>
          <a:schemeClr val="bg2"/>
        </a:solidFill>
      </dgm:spPr>
      <dgm:t>
        <a:bodyPr/>
        <a:lstStyle/>
        <a:p>
          <a:pPr algn="ctr" rtl="1"/>
          <a:r>
            <a:rPr lang="ar-DZ" sz="2000" b="1" dirty="0">
              <a:solidFill>
                <a:schemeClr val="tx1"/>
              </a:solidFill>
              <a:latin typeface="Calibri" panose="020F0502020204030204" pitchFamily="34" charset="0"/>
              <a:cs typeface="Calibri" panose="020F0502020204030204" pitchFamily="34" charset="0"/>
            </a:rPr>
            <a:t>أرباح متوقعة</a:t>
          </a:r>
          <a:endParaRPr lang="fr-FR" sz="4800" b="1" dirty="0">
            <a:solidFill>
              <a:schemeClr val="tx1"/>
            </a:solidFill>
            <a:latin typeface="Calibri" panose="020F0502020204030204" pitchFamily="34" charset="0"/>
            <a:cs typeface="Calibri" panose="020F0502020204030204" pitchFamily="34" charset="0"/>
          </a:endParaRPr>
        </a:p>
      </dgm:t>
    </dgm:pt>
    <dgm:pt modelId="{F97B6B5C-929E-4B62-997F-EDE873F46BD0}" type="parTrans" cxnId="{89855450-8C58-40FA-8F39-2FF5FC84BE1A}">
      <dgm:prSet/>
      <dgm:spPr/>
      <dgm:t>
        <a:bodyPr/>
        <a:lstStyle/>
        <a:p>
          <a:endParaRPr lang="fr-FR"/>
        </a:p>
      </dgm:t>
    </dgm:pt>
    <dgm:pt modelId="{A96B566B-72C0-491C-BB25-ECEB65A93AA0}" type="sibTrans" cxnId="{89855450-8C58-40FA-8F39-2FF5FC84BE1A}">
      <dgm:prSet/>
      <dgm:spPr/>
      <dgm:t>
        <a:bodyPr/>
        <a:lstStyle/>
        <a:p>
          <a:endParaRPr lang="fr-FR"/>
        </a:p>
      </dgm:t>
    </dgm:pt>
    <dgm:pt modelId="{0F501557-5F9C-44BE-8BEA-D48F2C2D93B0}">
      <dgm:prSet phldrT="[نص]" custT="1">
        <dgm:style>
          <a:lnRef idx="2">
            <a:schemeClr val="dk1"/>
          </a:lnRef>
          <a:fillRef idx="1">
            <a:schemeClr val="lt1"/>
          </a:fillRef>
          <a:effectRef idx="0">
            <a:schemeClr val="dk1"/>
          </a:effectRef>
          <a:fontRef idx="minor">
            <a:schemeClr val="dk1"/>
          </a:fontRef>
        </dgm:style>
      </dgm:prSet>
      <dgm:spPr>
        <a:solidFill>
          <a:schemeClr val="accent1">
            <a:lumMod val="40000"/>
            <a:lumOff val="60000"/>
          </a:schemeClr>
        </a:solidFill>
      </dgm:spPr>
      <dgm:t>
        <a:bodyPr/>
        <a:lstStyle/>
        <a:p>
          <a:pPr rtl="1"/>
          <a:r>
            <a:rPr lang="ar-DZ" sz="2000" b="1" dirty="0">
              <a:solidFill>
                <a:schemeClr val="tx1"/>
              </a:solidFill>
              <a:latin typeface="Calibri" panose="020F0502020204030204" pitchFamily="34" charset="0"/>
              <a:cs typeface="Calibri" panose="020F0502020204030204" pitchFamily="34" charset="0"/>
            </a:rPr>
            <a:t>ربح رأسمالي</a:t>
          </a:r>
          <a:endParaRPr lang="fr-FR" sz="2000" b="1" dirty="0">
            <a:solidFill>
              <a:schemeClr val="tx1"/>
            </a:solidFill>
            <a:latin typeface="Calibri" panose="020F0502020204030204" pitchFamily="34" charset="0"/>
            <a:cs typeface="Calibri" panose="020F0502020204030204" pitchFamily="34" charset="0"/>
          </a:endParaRPr>
        </a:p>
      </dgm:t>
    </dgm:pt>
    <dgm:pt modelId="{79C2B5DB-23C5-42D4-9901-5914FFC2051E}" type="parTrans" cxnId="{2BA5885A-6E84-426F-A447-9388022EDA9E}">
      <dgm:prSet/>
      <dgm:spPr/>
      <dgm:t>
        <a:bodyPr/>
        <a:lstStyle/>
        <a:p>
          <a:endParaRPr lang="fr-FR"/>
        </a:p>
      </dgm:t>
    </dgm:pt>
    <dgm:pt modelId="{BC437CCB-174B-4F3E-81C5-3A10B6BA96BE}" type="sibTrans" cxnId="{2BA5885A-6E84-426F-A447-9388022EDA9E}">
      <dgm:prSet/>
      <dgm:spPr/>
      <dgm:t>
        <a:bodyPr/>
        <a:lstStyle/>
        <a:p>
          <a:endParaRPr lang="fr-FR"/>
        </a:p>
      </dgm:t>
    </dgm:pt>
    <dgm:pt modelId="{21A1C6EC-74B1-485C-AF57-29719B97ED54}">
      <dgm:prSet phldrT="[نص]" custT="1">
        <dgm:style>
          <a:lnRef idx="2">
            <a:schemeClr val="dk1"/>
          </a:lnRef>
          <a:fillRef idx="1">
            <a:schemeClr val="lt1"/>
          </a:fillRef>
          <a:effectRef idx="0">
            <a:schemeClr val="dk1"/>
          </a:effectRef>
          <a:fontRef idx="minor">
            <a:schemeClr val="dk1"/>
          </a:fontRef>
        </dgm:style>
      </dgm:prSet>
      <dgm:spPr>
        <a:solidFill>
          <a:schemeClr val="accent1">
            <a:lumMod val="20000"/>
            <a:lumOff val="80000"/>
          </a:schemeClr>
        </a:solidFill>
      </dgm:spPr>
      <dgm:t>
        <a:bodyPr/>
        <a:lstStyle/>
        <a:p>
          <a:pPr rtl="1"/>
          <a:r>
            <a:rPr lang="ar-DZ" sz="2000" b="1" dirty="0">
              <a:solidFill>
                <a:schemeClr val="tx1"/>
              </a:solidFill>
              <a:latin typeface="Calibri" panose="020F0502020204030204" pitchFamily="34" charset="0"/>
              <a:cs typeface="Calibri" panose="020F0502020204030204" pitchFamily="34" charset="0"/>
            </a:rPr>
            <a:t>ربح السهم</a:t>
          </a:r>
          <a:endParaRPr lang="fr-FR" sz="2000" b="1" dirty="0">
            <a:solidFill>
              <a:schemeClr val="tx1"/>
            </a:solidFill>
            <a:latin typeface="Calibri" panose="020F0502020204030204" pitchFamily="34" charset="0"/>
            <a:cs typeface="Calibri" panose="020F0502020204030204" pitchFamily="34" charset="0"/>
          </a:endParaRPr>
        </a:p>
      </dgm:t>
    </dgm:pt>
    <dgm:pt modelId="{B1707D9C-9781-42A0-ADD9-9341D3167327}" type="parTrans" cxnId="{5AE7C11D-D9B5-4F48-B5C7-6C6C7ED53E39}">
      <dgm:prSet/>
      <dgm:spPr/>
      <dgm:t>
        <a:bodyPr/>
        <a:lstStyle/>
        <a:p>
          <a:endParaRPr lang="fr-FR"/>
        </a:p>
      </dgm:t>
    </dgm:pt>
    <dgm:pt modelId="{4C97DC6F-27C4-4D7C-8209-6802A7D8FBCC}" type="sibTrans" cxnId="{5AE7C11D-D9B5-4F48-B5C7-6C6C7ED53E39}">
      <dgm:prSet/>
      <dgm:spPr/>
      <dgm:t>
        <a:bodyPr/>
        <a:lstStyle/>
        <a:p>
          <a:endParaRPr lang="fr-FR"/>
        </a:p>
      </dgm:t>
    </dgm:pt>
    <dgm:pt modelId="{24AEC1C9-82A7-4BFF-854E-6FF6DDD1CF4B}">
      <dgm:prSet phldrT="[نص]"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dgm:spPr>
      <dgm:t>
        <a:bodyPr/>
        <a:lstStyle/>
        <a:p>
          <a:pPr algn="ctr" rtl="1"/>
          <a:r>
            <a:rPr lang="ar-DZ" sz="2000" b="1" dirty="0">
              <a:solidFill>
                <a:schemeClr val="tx1"/>
              </a:solidFill>
              <a:latin typeface="Calibri" panose="020F0502020204030204" pitchFamily="34" charset="0"/>
              <a:cs typeface="Calibri" panose="020F0502020204030204" pitchFamily="34" charset="0"/>
            </a:rPr>
            <a:t>عدم التأكد</a:t>
          </a:r>
          <a:endParaRPr lang="fr-FR" sz="2000" b="1" dirty="0">
            <a:solidFill>
              <a:schemeClr val="tx1"/>
            </a:solidFill>
            <a:latin typeface="Calibri" panose="020F0502020204030204" pitchFamily="34" charset="0"/>
            <a:cs typeface="Calibri" panose="020F0502020204030204" pitchFamily="34" charset="0"/>
          </a:endParaRPr>
        </a:p>
      </dgm:t>
    </dgm:pt>
    <dgm:pt modelId="{446C0AB6-3C88-4662-AC40-485F660797E1}" type="parTrans" cxnId="{82A78959-CC80-4C7F-B5D1-971FB8577CB4}">
      <dgm:prSet/>
      <dgm:spPr/>
      <dgm:t>
        <a:bodyPr/>
        <a:lstStyle/>
        <a:p>
          <a:endParaRPr lang="fr-FR"/>
        </a:p>
      </dgm:t>
    </dgm:pt>
    <dgm:pt modelId="{1AB3F5FE-F6EB-470A-BB0E-E7ED3C766204}" type="sibTrans" cxnId="{82A78959-CC80-4C7F-B5D1-971FB8577CB4}">
      <dgm:prSet/>
      <dgm:spPr/>
      <dgm:t>
        <a:bodyPr/>
        <a:lstStyle/>
        <a:p>
          <a:endParaRPr lang="fr-FR"/>
        </a:p>
      </dgm:t>
    </dgm:pt>
    <dgm:pt modelId="{FF6A790D-05BD-45B4-B08F-85DAA6590F14}">
      <dgm:prSet phldrT="[نص]" custT="1">
        <dgm:style>
          <a:lnRef idx="2">
            <a:schemeClr val="dk1"/>
          </a:lnRef>
          <a:fillRef idx="1">
            <a:schemeClr val="lt1"/>
          </a:fillRef>
          <a:effectRef idx="0">
            <a:schemeClr val="dk1"/>
          </a:effectRef>
          <a:fontRef idx="minor">
            <a:schemeClr val="dk1"/>
          </a:fontRef>
        </dgm:style>
      </dgm:prSet>
      <dgm:spPr>
        <a:solidFill>
          <a:schemeClr val="bg2"/>
        </a:solidFill>
      </dgm:spPr>
      <dgm:t>
        <a:bodyPr/>
        <a:lstStyle/>
        <a:p>
          <a:pPr rtl="1"/>
          <a:r>
            <a:rPr lang="ar-DZ" sz="2000" b="1" dirty="0">
              <a:solidFill>
                <a:schemeClr val="tx1"/>
              </a:solidFill>
              <a:latin typeface="Calibri" panose="020F0502020204030204" pitchFamily="34" charset="0"/>
              <a:cs typeface="Calibri" panose="020F0502020204030204" pitchFamily="34" charset="0"/>
            </a:rPr>
            <a:t>مخاطرة</a:t>
          </a:r>
          <a:endParaRPr lang="fr-FR" sz="2000" b="1" dirty="0">
            <a:solidFill>
              <a:schemeClr val="tx1"/>
            </a:solidFill>
            <a:latin typeface="Calibri" panose="020F0502020204030204" pitchFamily="34" charset="0"/>
            <a:cs typeface="Calibri" panose="020F0502020204030204" pitchFamily="34" charset="0"/>
          </a:endParaRPr>
        </a:p>
      </dgm:t>
    </dgm:pt>
    <dgm:pt modelId="{E2E67B49-E0EA-4BAB-9574-48491E07D328}" type="parTrans" cxnId="{7B5EF187-0069-4C10-9B2C-575D32D9E0CE}">
      <dgm:prSet/>
      <dgm:spPr/>
      <dgm:t>
        <a:bodyPr/>
        <a:lstStyle/>
        <a:p>
          <a:endParaRPr lang="fr-FR"/>
        </a:p>
      </dgm:t>
    </dgm:pt>
    <dgm:pt modelId="{6F902214-FF68-412D-B8FF-3BB520339BAA}" type="sibTrans" cxnId="{7B5EF187-0069-4C10-9B2C-575D32D9E0CE}">
      <dgm:prSet/>
      <dgm:spPr/>
      <dgm:t>
        <a:bodyPr/>
        <a:lstStyle/>
        <a:p>
          <a:endParaRPr lang="fr-FR"/>
        </a:p>
      </dgm:t>
    </dgm:pt>
    <dgm:pt modelId="{3DFE123B-2BA4-4EF1-BAC2-60E1F55F3FEC}" type="pres">
      <dgm:prSet presAssocID="{18EF11C3-F0B9-4568-ABD5-A8237D8C2DFE}" presName="mainComposite" presStyleCnt="0">
        <dgm:presLayoutVars>
          <dgm:chPref val="1"/>
          <dgm:dir/>
          <dgm:animOne val="branch"/>
          <dgm:animLvl val="lvl"/>
          <dgm:resizeHandles val="exact"/>
        </dgm:presLayoutVars>
      </dgm:prSet>
      <dgm:spPr/>
    </dgm:pt>
    <dgm:pt modelId="{57FFC811-E5A4-4AAD-824B-EAFDCAA4AC1D}" type="pres">
      <dgm:prSet presAssocID="{18EF11C3-F0B9-4568-ABD5-A8237D8C2DFE}" presName="hierFlow" presStyleCnt="0"/>
      <dgm:spPr/>
    </dgm:pt>
    <dgm:pt modelId="{E7FFD618-6878-4A8E-80F2-925DC2632AAB}" type="pres">
      <dgm:prSet presAssocID="{18EF11C3-F0B9-4568-ABD5-A8237D8C2DFE}" presName="hierChild1" presStyleCnt="0">
        <dgm:presLayoutVars>
          <dgm:chPref val="1"/>
          <dgm:animOne val="branch"/>
          <dgm:animLvl val="lvl"/>
        </dgm:presLayoutVars>
      </dgm:prSet>
      <dgm:spPr/>
    </dgm:pt>
    <dgm:pt modelId="{F7792534-3F2E-4CA4-965F-E9CCA5D490ED}" type="pres">
      <dgm:prSet presAssocID="{D44C23F5-2B60-4EFC-8BC9-9E5506579DA4}" presName="Name14" presStyleCnt="0"/>
      <dgm:spPr/>
    </dgm:pt>
    <dgm:pt modelId="{ADF5A2D1-3AE9-4548-BA9E-3870B2E4B07D}" type="pres">
      <dgm:prSet presAssocID="{D44C23F5-2B60-4EFC-8BC9-9E5506579DA4}" presName="level1Shape" presStyleLbl="node0" presStyleIdx="0" presStyleCnt="1">
        <dgm:presLayoutVars>
          <dgm:chPref val="3"/>
        </dgm:presLayoutVars>
      </dgm:prSet>
      <dgm:spPr/>
    </dgm:pt>
    <dgm:pt modelId="{B52FA1BD-936E-44AE-A0F9-A0F636373384}" type="pres">
      <dgm:prSet presAssocID="{D44C23F5-2B60-4EFC-8BC9-9E5506579DA4}" presName="hierChild2" presStyleCnt="0"/>
      <dgm:spPr/>
    </dgm:pt>
    <dgm:pt modelId="{B99353DD-D3CC-478F-8726-899A513039A4}" type="pres">
      <dgm:prSet presAssocID="{F97B6B5C-929E-4B62-997F-EDE873F46BD0}" presName="Name19" presStyleLbl="parChTrans1D2" presStyleIdx="0" presStyleCnt="2"/>
      <dgm:spPr/>
    </dgm:pt>
    <dgm:pt modelId="{502DD83D-80C1-4DAD-B886-AA653FCBA91B}" type="pres">
      <dgm:prSet presAssocID="{9DD9E2B5-E11D-48EC-82A9-70FB652B3B12}" presName="Name21" presStyleCnt="0"/>
      <dgm:spPr/>
    </dgm:pt>
    <dgm:pt modelId="{46420828-56D3-40B7-A025-6076094491AD}" type="pres">
      <dgm:prSet presAssocID="{9DD9E2B5-E11D-48EC-82A9-70FB652B3B12}" presName="level2Shape" presStyleLbl="node2" presStyleIdx="0" presStyleCnt="2"/>
      <dgm:spPr/>
    </dgm:pt>
    <dgm:pt modelId="{B612CC35-1783-4194-872B-3C0461453873}" type="pres">
      <dgm:prSet presAssocID="{9DD9E2B5-E11D-48EC-82A9-70FB652B3B12}" presName="hierChild3" presStyleCnt="0"/>
      <dgm:spPr/>
    </dgm:pt>
    <dgm:pt modelId="{FCDACEA6-AD43-4B6A-BB61-4AB29A51D523}" type="pres">
      <dgm:prSet presAssocID="{79C2B5DB-23C5-42D4-9901-5914FFC2051E}" presName="Name19" presStyleLbl="parChTrans1D3" presStyleIdx="0" presStyleCnt="3"/>
      <dgm:spPr/>
    </dgm:pt>
    <dgm:pt modelId="{04815BD0-878B-4AE9-9E5E-46643F3DA408}" type="pres">
      <dgm:prSet presAssocID="{0F501557-5F9C-44BE-8BEA-D48F2C2D93B0}" presName="Name21" presStyleCnt="0"/>
      <dgm:spPr/>
    </dgm:pt>
    <dgm:pt modelId="{0A96208A-43B7-4C05-9C31-67BA8F116DDE}" type="pres">
      <dgm:prSet presAssocID="{0F501557-5F9C-44BE-8BEA-D48F2C2D93B0}" presName="level2Shape" presStyleLbl="node3" presStyleIdx="0" presStyleCnt="3"/>
      <dgm:spPr/>
    </dgm:pt>
    <dgm:pt modelId="{8757A725-E3C8-4936-B21A-71EC1896CD0E}" type="pres">
      <dgm:prSet presAssocID="{0F501557-5F9C-44BE-8BEA-D48F2C2D93B0}" presName="hierChild3" presStyleCnt="0"/>
      <dgm:spPr/>
    </dgm:pt>
    <dgm:pt modelId="{FDF25D08-F22A-449F-8E41-B97165E060D7}" type="pres">
      <dgm:prSet presAssocID="{B1707D9C-9781-42A0-ADD9-9341D3167327}" presName="Name19" presStyleLbl="parChTrans1D3" presStyleIdx="1" presStyleCnt="3"/>
      <dgm:spPr/>
    </dgm:pt>
    <dgm:pt modelId="{DB70E463-42F6-4C14-B561-69899F8A131E}" type="pres">
      <dgm:prSet presAssocID="{21A1C6EC-74B1-485C-AF57-29719B97ED54}" presName="Name21" presStyleCnt="0"/>
      <dgm:spPr/>
    </dgm:pt>
    <dgm:pt modelId="{D4B2035A-2AC8-4FA1-8FCD-55FF8B7687E3}" type="pres">
      <dgm:prSet presAssocID="{21A1C6EC-74B1-485C-AF57-29719B97ED54}" presName="level2Shape" presStyleLbl="node3" presStyleIdx="1" presStyleCnt="3"/>
      <dgm:spPr/>
    </dgm:pt>
    <dgm:pt modelId="{FFA2D531-7901-4F51-98FB-FE4E05C211EC}" type="pres">
      <dgm:prSet presAssocID="{21A1C6EC-74B1-485C-AF57-29719B97ED54}" presName="hierChild3" presStyleCnt="0"/>
      <dgm:spPr/>
    </dgm:pt>
    <dgm:pt modelId="{20C23059-47DD-460D-9D8A-F0D7A3C43909}" type="pres">
      <dgm:prSet presAssocID="{446C0AB6-3C88-4662-AC40-485F660797E1}" presName="Name19" presStyleLbl="parChTrans1D2" presStyleIdx="1" presStyleCnt="2"/>
      <dgm:spPr/>
    </dgm:pt>
    <dgm:pt modelId="{2B9F2E90-5353-426E-ABA1-A214B5083F09}" type="pres">
      <dgm:prSet presAssocID="{24AEC1C9-82A7-4BFF-854E-6FF6DDD1CF4B}" presName="Name21" presStyleCnt="0"/>
      <dgm:spPr/>
    </dgm:pt>
    <dgm:pt modelId="{DC0D1FA7-87E7-4017-88D9-81872270D6D8}" type="pres">
      <dgm:prSet presAssocID="{24AEC1C9-82A7-4BFF-854E-6FF6DDD1CF4B}" presName="level2Shape" presStyleLbl="node2" presStyleIdx="1" presStyleCnt="2"/>
      <dgm:spPr/>
    </dgm:pt>
    <dgm:pt modelId="{84AFDEE1-E503-4835-BBC8-BE89C15597E7}" type="pres">
      <dgm:prSet presAssocID="{24AEC1C9-82A7-4BFF-854E-6FF6DDD1CF4B}" presName="hierChild3" presStyleCnt="0"/>
      <dgm:spPr/>
    </dgm:pt>
    <dgm:pt modelId="{1A399EDB-E4B7-44B6-8B7C-52122F4C77E4}" type="pres">
      <dgm:prSet presAssocID="{E2E67B49-E0EA-4BAB-9574-48491E07D328}" presName="Name19" presStyleLbl="parChTrans1D3" presStyleIdx="2" presStyleCnt="3"/>
      <dgm:spPr/>
    </dgm:pt>
    <dgm:pt modelId="{47E8A099-9763-4F99-B611-6EF11ECD727A}" type="pres">
      <dgm:prSet presAssocID="{FF6A790D-05BD-45B4-B08F-85DAA6590F14}" presName="Name21" presStyleCnt="0"/>
      <dgm:spPr/>
    </dgm:pt>
    <dgm:pt modelId="{62F43502-90B8-4086-8D60-AC706C3AFCCE}" type="pres">
      <dgm:prSet presAssocID="{FF6A790D-05BD-45B4-B08F-85DAA6590F14}" presName="level2Shape" presStyleLbl="node3" presStyleIdx="2" presStyleCnt="3"/>
      <dgm:spPr/>
    </dgm:pt>
    <dgm:pt modelId="{E4D3AA76-7268-43AA-8AA4-787818651A20}" type="pres">
      <dgm:prSet presAssocID="{FF6A790D-05BD-45B4-B08F-85DAA6590F14}" presName="hierChild3" presStyleCnt="0"/>
      <dgm:spPr/>
    </dgm:pt>
    <dgm:pt modelId="{A74A68B5-2A00-4671-95F0-CD2020A56D40}" type="pres">
      <dgm:prSet presAssocID="{18EF11C3-F0B9-4568-ABD5-A8237D8C2DFE}" presName="bgShapesFlow" presStyleCnt="0"/>
      <dgm:spPr/>
    </dgm:pt>
  </dgm:ptLst>
  <dgm:cxnLst>
    <dgm:cxn modelId="{191BD012-06D5-4BA3-948C-61BF1EF05739}" type="presOf" srcId="{24AEC1C9-82A7-4BFF-854E-6FF6DDD1CF4B}" destId="{DC0D1FA7-87E7-4017-88D9-81872270D6D8}" srcOrd="0" destOrd="0" presId="urn:microsoft.com/office/officeart/2005/8/layout/hierarchy6"/>
    <dgm:cxn modelId="{43A41F17-D415-4879-A49C-CAAFBDFD4295}" type="presOf" srcId="{E2E67B49-E0EA-4BAB-9574-48491E07D328}" destId="{1A399EDB-E4B7-44B6-8B7C-52122F4C77E4}" srcOrd="0" destOrd="0" presId="urn:microsoft.com/office/officeart/2005/8/layout/hierarchy6"/>
    <dgm:cxn modelId="{5AE7C11D-D9B5-4F48-B5C7-6C6C7ED53E39}" srcId="{9DD9E2B5-E11D-48EC-82A9-70FB652B3B12}" destId="{21A1C6EC-74B1-485C-AF57-29719B97ED54}" srcOrd="1" destOrd="0" parTransId="{B1707D9C-9781-42A0-ADD9-9341D3167327}" sibTransId="{4C97DC6F-27C4-4D7C-8209-6802A7D8FBCC}"/>
    <dgm:cxn modelId="{B6B05E2F-4AAA-48FF-80D5-0690E12B1A8A}" type="presOf" srcId="{B1707D9C-9781-42A0-ADD9-9341D3167327}" destId="{FDF25D08-F22A-449F-8E41-B97165E060D7}" srcOrd="0" destOrd="0" presId="urn:microsoft.com/office/officeart/2005/8/layout/hierarchy6"/>
    <dgm:cxn modelId="{3BF77C30-B178-415B-8C1C-FEA025A803CF}" type="presOf" srcId="{9DD9E2B5-E11D-48EC-82A9-70FB652B3B12}" destId="{46420828-56D3-40B7-A025-6076094491AD}" srcOrd="0" destOrd="0" presId="urn:microsoft.com/office/officeart/2005/8/layout/hierarchy6"/>
    <dgm:cxn modelId="{1D010664-CA74-4543-9999-F28B895BAB67}" type="presOf" srcId="{FF6A790D-05BD-45B4-B08F-85DAA6590F14}" destId="{62F43502-90B8-4086-8D60-AC706C3AFCCE}" srcOrd="0" destOrd="0" presId="urn:microsoft.com/office/officeart/2005/8/layout/hierarchy6"/>
    <dgm:cxn modelId="{40DF6145-7D5F-46D5-80C4-DE41E5BA45CA}" type="presOf" srcId="{0F501557-5F9C-44BE-8BEA-D48F2C2D93B0}" destId="{0A96208A-43B7-4C05-9C31-67BA8F116DDE}" srcOrd="0" destOrd="0" presId="urn:microsoft.com/office/officeart/2005/8/layout/hierarchy6"/>
    <dgm:cxn modelId="{AB8FAF47-9F1A-46AE-9687-E42D5273FF5D}" type="presOf" srcId="{18EF11C3-F0B9-4568-ABD5-A8237D8C2DFE}" destId="{3DFE123B-2BA4-4EF1-BAC2-60E1F55F3FEC}" srcOrd="0" destOrd="0" presId="urn:microsoft.com/office/officeart/2005/8/layout/hierarchy6"/>
    <dgm:cxn modelId="{89855450-8C58-40FA-8F39-2FF5FC84BE1A}" srcId="{D44C23F5-2B60-4EFC-8BC9-9E5506579DA4}" destId="{9DD9E2B5-E11D-48EC-82A9-70FB652B3B12}" srcOrd="0" destOrd="0" parTransId="{F97B6B5C-929E-4B62-997F-EDE873F46BD0}" sibTransId="{A96B566B-72C0-491C-BB25-ECEB65A93AA0}"/>
    <dgm:cxn modelId="{344EB056-F0E0-4CE6-A8DE-8BBF8C0FE2AE}" type="presOf" srcId="{21A1C6EC-74B1-485C-AF57-29719B97ED54}" destId="{D4B2035A-2AC8-4FA1-8FCD-55FF8B7687E3}" srcOrd="0" destOrd="0" presId="urn:microsoft.com/office/officeart/2005/8/layout/hierarchy6"/>
    <dgm:cxn modelId="{82A78959-CC80-4C7F-B5D1-971FB8577CB4}" srcId="{D44C23F5-2B60-4EFC-8BC9-9E5506579DA4}" destId="{24AEC1C9-82A7-4BFF-854E-6FF6DDD1CF4B}" srcOrd="1" destOrd="0" parTransId="{446C0AB6-3C88-4662-AC40-485F660797E1}" sibTransId="{1AB3F5FE-F6EB-470A-BB0E-E7ED3C766204}"/>
    <dgm:cxn modelId="{58518B59-DC16-4475-B9C4-0881CB68F643}" type="presOf" srcId="{79C2B5DB-23C5-42D4-9901-5914FFC2051E}" destId="{FCDACEA6-AD43-4B6A-BB61-4AB29A51D523}" srcOrd="0" destOrd="0" presId="urn:microsoft.com/office/officeart/2005/8/layout/hierarchy6"/>
    <dgm:cxn modelId="{2BA5885A-6E84-426F-A447-9388022EDA9E}" srcId="{9DD9E2B5-E11D-48EC-82A9-70FB652B3B12}" destId="{0F501557-5F9C-44BE-8BEA-D48F2C2D93B0}" srcOrd="0" destOrd="0" parTransId="{79C2B5DB-23C5-42D4-9901-5914FFC2051E}" sibTransId="{BC437CCB-174B-4F3E-81C5-3A10B6BA96BE}"/>
    <dgm:cxn modelId="{13641380-5111-45B4-B3A0-3845ADA0B62A}" srcId="{18EF11C3-F0B9-4568-ABD5-A8237D8C2DFE}" destId="{D44C23F5-2B60-4EFC-8BC9-9E5506579DA4}" srcOrd="0" destOrd="0" parTransId="{62060CFE-9F02-48B5-9F8E-33A8306407DC}" sibTransId="{E783F2DC-1B7C-492F-975D-5CDDCBB38DB1}"/>
    <dgm:cxn modelId="{2C0D4B83-2873-45A7-A4E7-405C1F5E0A1B}" type="presOf" srcId="{F97B6B5C-929E-4B62-997F-EDE873F46BD0}" destId="{B99353DD-D3CC-478F-8726-899A513039A4}" srcOrd="0" destOrd="0" presId="urn:microsoft.com/office/officeart/2005/8/layout/hierarchy6"/>
    <dgm:cxn modelId="{7B5EF187-0069-4C10-9B2C-575D32D9E0CE}" srcId="{24AEC1C9-82A7-4BFF-854E-6FF6DDD1CF4B}" destId="{FF6A790D-05BD-45B4-B08F-85DAA6590F14}" srcOrd="0" destOrd="0" parTransId="{E2E67B49-E0EA-4BAB-9574-48491E07D328}" sibTransId="{6F902214-FF68-412D-B8FF-3BB520339BAA}"/>
    <dgm:cxn modelId="{2C16509D-6955-488C-B6F1-2DF78FA6126E}" type="presOf" srcId="{446C0AB6-3C88-4662-AC40-485F660797E1}" destId="{20C23059-47DD-460D-9D8A-F0D7A3C43909}" srcOrd="0" destOrd="0" presId="urn:microsoft.com/office/officeart/2005/8/layout/hierarchy6"/>
    <dgm:cxn modelId="{F13701A5-7CA7-4832-AAD9-30FF63809588}" type="presOf" srcId="{D44C23F5-2B60-4EFC-8BC9-9E5506579DA4}" destId="{ADF5A2D1-3AE9-4548-BA9E-3870B2E4B07D}" srcOrd="0" destOrd="0" presId="urn:microsoft.com/office/officeart/2005/8/layout/hierarchy6"/>
    <dgm:cxn modelId="{EB188A04-64F0-457F-ADBB-ABD960DB9761}" type="presParOf" srcId="{3DFE123B-2BA4-4EF1-BAC2-60E1F55F3FEC}" destId="{57FFC811-E5A4-4AAD-824B-EAFDCAA4AC1D}" srcOrd="0" destOrd="0" presId="urn:microsoft.com/office/officeart/2005/8/layout/hierarchy6"/>
    <dgm:cxn modelId="{74381D09-2133-471D-96F7-A08B8DD2E3E7}" type="presParOf" srcId="{57FFC811-E5A4-4AAD-824B-EAFDCAA4AC1D}" destId="{E7FFD618-6878-4A8E-80F2-925DC2632AAB}" srcOrd="0" destOrd="0" presId="urn:microsoft.com/office/officeart/2005/8/layout/hierarchy6"/>
    <dgm:cxn modelId="{E3AC1FEA-8F16-4009-AE63-36A5CD457413}" type="presParOf" srcId="{E7FFD618-6878-4A8E-80F2-925DC2632AAB}" destId="{F7792534-3F2E-4CA4-965F-E9CCA5D490ED}" srcOrd="0" destOrd="0" presId="urn:microsoft.com/office/officeart/2005/8/layout/hierarchy6"/>
    <dgm:cxn modelId="{7D97601B-2FAE-467E-A41F-FA168D895F89}" type="presParOf" srcId="{F7792534-3F2E-4CA4-965F-E9CCA5D490ED}" destId="{ADF5A2D1-3AE9-4548-BA9E-3870B2E4B07D}" srcOrd="0" destOrd="0" presId="urn:microsoft.com/office/officeart/2005/8/layout/hierarchy6"/>
    <dgm:cxn modelId="{A3E2F7E2-06A2-4D65-989E-060F7193423B}" type="presParOf" srcId="{F7792534-3F2E-4CA4-965F-E9CCA5D490ED}" destId="{B52FA1BD-936E-44AE-A0F9-A0F636373384}" srcOrd="1" destOrd="0" presId="urn:microsoft.com/office/officeart/2005/8/layout/hierarchy6"/>
    <dgm:cxn modelId="{4F52BD09-C29E-49BA-8A36-967CA514FD48}" type="presParOf" srcId="{B52FA1BD-936E-44AE-A0F9-A0F636373384}" destId="{B99353DD-D3CC-478F-8726-899A513039A4}" srcOrd="0" destOrd="0" presId="urn:microsoft.com/office/officeart/2005/8/layout/hierarchy6"/>
    <dgm:cxn modelId="{0A1535F9-7157-4B2E-81D1-8669E80688F3}" type="presParOf" srcId="{B52FA1BD-936E-44AE-A0F9-A0F636373384}" destId="{502DD83D-80C1-4DAD-B886-AA653FCBA91B}" srcOrd="1" destOrd="0" presId="urn:microsoft.com/office/officeart/2005/8/layout/hierarchy6"/>
    <dgm:cxn modelId="{5209A85A-0D44-4EF4-9C25-C8B156439D73}" type="presParOf" srcId="{502DD83D-80C1-4DAD-B886-AA653FCBA91B}" destId="{46420828-56D3-40B7-A025-6076094491AD}" srcOrd="0" destOrd="0" presId="urn:microsoft.com/office/officeart/2005/8/layout/hierarchy6"/>
    <dgm:cxn modelId="{6055DD33-8A4D-4958-AC90-16BDC81F3317}" type="presParOf" srcId="{502DD83D-80C1-4DAD-B886-AA653FCBA91B}" destId="{B612CC35-1783-4194-872B-3C0461453873}" srcOrd="1" destOrd="0" presId="urn:microsoft.com/office/officeart/2005/8/layout/hierarchy6"/>
    <dgm:cxn modelId="{D17BB48A-5E9B-4020-A337-E05C2ACFB255}" type="presParOf" srcId="{B612CC35-1783-4194-872B-3C0461453873}" destId="{FCDACEA6-AD43-4B6A-BB61-4AB29A51D523}" srcOrd="0" destOrd="0" presId="urn:microsoft.com/office/officeart/2005/8/layout/hierarchy6"/>
    <dgm:cxn modelId="{4BD5743D-B4A2-41F1-A50E-0EF15F8058FC}" type="presParOf" srcId="{B612CC35-1783-4194-872B-3C0461453873}" destId="{04815BD0-878B-4AE9-9E5E-46643F3DA408}" srcOrd="1" destOrd="0" presId="urn:microsoft.com/office/officeart/2005/8/layout/hierarchy6"/>
    <dgm:cxn modelId="{1CC4B51C-679F-414A-A1F1-71D105AED648}" type="presParOf" srcId="{04815BD0-878B-4AE9-9E5E-46643F3DA408}" destId="{0A96208A-43B7-4C05-9C31-67BA8F116DDE}" srcOrd="0" destOrd="0" presId="urn:microsoft.com/office/officeart/2005/8/layout/hierarchy6"/>
    <dgm:cxn modelId="{D55C8916-52AA-419F-B788-DC16F58A29CB}" type="presParOf" srcId="{04815BD0-878B-4AE9-9E5E-46643F3DA408}" destId="{8757A725-E3C8-4936-B21A-71EC1896CD0E}" srcOrd="1" destOrd="0" presId="urn:microsoft.com/office/officeart/2005/8/layout/hierarchy6"/>
    <dgm:cxn modelId="{30BF9113-8144-4D89-A03F-21AD48F902E0}" type="presParOf" srcId="{B612CC35-1783-4194-872B-3C0461453873}" destId="{FDF25D08-F22A-449F-8E41-B97165E060D7}" srcOrd="2" destOrd="0" presId="urn:microsoft.com/office/officeart/2005/8/layout/hierarchy6"/>
    <dgm:cxn modelId="{55E831BA-7919-4935-9462-93FFC4CD9B06}" type="presParOf" srcId="{B612CC35-1783-4194-872B-3C0461453873}" destId="{DB70E463-42F6-4C14-B561-69899F8A131E}" srcOrd="3" destOrd="0" presId="urn:microsoft.com/office/officeart/2005/8/layout/hierarchy6"/>
    <dgm:cxn modelId="{E364A0DF-EEB5-4138-BB59-CE77FC4DEBA4}" type="presParOf" srcId="{DB70E463-42F6-4C14-B561-69899F8A131E}" destId="{D4B2035A-2AC8-4FA1-8FCD-55FF8B7687E3}" srcOrd="0" destOrd="0" presId="urn:microsoft.com/office/officeart/2005/8/layout/hierarchy6"/>
    <dgm:cxn modelId="{B7695A04-4D84-4970-AFA9-772115044D0E}" type="presParOf" srcId="{DB70E463-42F6-4C14-B561-69899F8A131E}" destId="{FFA2D531-7901-4F51-98FB-FE4E05C211EC}" srcOrd="1" destOrd="0" presId="urn:microsoft.com/office/officeart/2005/8/layout/hierarchy6"/>
    <dgm:cxn modelId="{8903C799-2180-4AD5-9971-D1EAB644CC11}" type="presParOf" srcId="{B52FA1BD-936E-44AE-A0F9-A0F636373384}" destId="{20C23059-47DD-460D-9D8A-F0D7A3C43909}" srcOrd="2" destOrd="0" presId="urn:microsoft.com/office/officeart/2005/8/layout/hierarchy6"/>
    <dgm:cxn modelId="{7D38D735-42BC-4C39-9D34-FDF5FE67571E}" type="presParOf" srcId="{B52FA1BD-936E-44AE-A0F9-A0F636373384}" destId="{2B9F2E90-5353-426E-ABA1-A214B5083F09}" srcOrd="3" destOrd="0" presId="urn:microsoft.com/office/officeart/2005/8/layout/hierarchy6"/>
    <dgm:cxn modelId="{CF45B168-29B6-4EE9-A360-2B5138CA7B39}" type="presParOf" srcId="{2B9F2E90-5353-426E-ABA1-A214B5083F09}" destId="{DC0D1FA7-87E7-4017-88D9-81872270D6D8}" srcOrd="0" destOrd="0" presId="urn:microsoft.com/office/officeart/2005/8/layout/hierarchy6"/>
    <dgm:cxn modelId="{668078C5-CAB0-456C-A40B-ED9CAFA49227}" type="presParOf" srcId="{2B9F2E90-5353-426E-ABA1-A214B5083F09}" destId="{84AFDEE1-E503-4835-BBC8-BE89C15597E7}" srcOrd="1" destOrd="0" presId="urn:microsoft.com/office/officeart/2005/8/layout/hierarchy6"/>
    <dgm:cxn modelId="{2577B84C-3E11-4A25-9AC4-1E95FE5E6B56}" type="presParOf" srcId="{84AFDEE1-E503-4835-BBC8-BE89C15597E7}" destId="{1A399EDB-E4B7-44B6-8B7C-52122F4C77E4}" srcOrd="0" destOrd="0" presId="urn:microsoft.com/office/officeart/2005/8/layout/hierarchy6"/>
    <dgm:cxn modelId="{5DB39365-E82A-4650-AFA2-068158C62301}" type="presParOf" srcId="{84AFDEE1-E503-4835-BBC8-BE89C15597E7}" destId="{47E8A099-9763-4F99-B611-6EF11ECD727A}" srcOrd="1" destOrd="0" presId="urn:microsoft.com/office/officeart/2005/8/layout/hierarchy6"/>
    <dgm:cxn modelId="{5F3E0352-8E18-42B6-AA54-2F442552D959}" type="presParOf" srcId="{47E8A099-9763-4F99-B611-6EF11ECD727A}" destId="{62F43502-90B8-4086-8D60-AC706C3AFCCE}" srcOrd="0" destOrd="0" presId="urn:microsoft.com/office/officeart/2005/8/layout/hierarchy6"/>
    <dgm:cxn modelId="{F659CD27-B884-41BC-B1E4-E5707B2164EC}" type="presParOf" srcId="{47E8A099-9763-4F99-B611-6EF11ECD727A}" destId="{E4D3AA76-7268-43AA-8AA4-787818651A20}" srcOrd="1" destOrd="0" presId="urn:microsoft.com/office/officeart/2005/8/layout/hierarchy6"/>
    <dgm:cxn modelId="{FA4E35EC-7F84-412C-8987-EC3CC6B1DCA0}" type="presParOf" srcId="{3DFE123B-2BA4-4EF1-BAC2-60E1F55F3FEC}" destId="{A74A68B5-2A00-4671-95F0-CD2020A56D40}" srcOrd="1" destOrd="0" presId="urn:microsoft.com/office/officeart/2005/8/layout/hierarchy6"/>
  </dgm:cxnLst>
  <dgm:bg>
    <a:solidFill>
      <a:schemeClr val="bg1">
        <a:lumMod val="95000"/>
      </a:schemeClr>
    </a:solidFill>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D890A9-C6BF-4684-95BA-A7BF45E27E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508B3B87-0F37-45E3-AB97-044E7F47679B}">
      <dgm:prSet phldrT="[نص]" custT="1"/>
      <dgm:spPr/>
      <dgm:t>
        <a:bodyPr/>
        <a:lstStyle/>
        <a:p>
          <a:r>
            <a:rPr lang="ar-DZ" sz="2000" b="1" dirty="0">
              <a:latin typeface="Calibri" panose="020F0502020204030204" pitchFamily="34" charset="0"/>
              <a:cs typeface="Calibri" panose="020F0502020204030204" pitchFamily="34" charset="0"/>
            </a:rPr>
            <a:t>الاستثمار في أصل (سهم عادي)</a:t>
          </a:r>
          <a:endParaRPr lang="fr-FR" sz="2000" b="1" dirty="0">
            <a:latin typeface="Calibri" panose="020F0502020204030204" pitchFamily="34" charset="0"/>
            <a:cs typeface="Calibri" panose="020F0502020204030204" pitchFamily="34" charset="0"/>
          </a:endParaRPr>
        </a:p>
      </dgm:t>
    </dgm:pt>
    <dgm:pt modelId="{657EB20C-B3B9-450C-A4A0-B8A257DB816E}" type="parTrans" cxnId="{C5C3E638-BA9C-4F9A-AA0F-EDBD2D65014A}">
      <dgm:prSet/>
      <dgm:spPr/>
      <dgm:t>
        <a:bodyPr/>
        <a:lstStyle/>
        <a:p>
          <a:endParaRPr lang="fr-FR"/>
        </a:p>
      </dgm:t>
    </dgm:pt>
    <dgm:pt modelId="{96A75252-7B18-4BC0-B1C4-CFAC6F917E21}" type="sibTrans" cxnId="{C5C3E638-BA9C-4F9A-AA0F-EDBD2D65014A}">
      <dgm:prSet/>
      <dgm:spPr/>
      <dgm:t>
        <a:bodyPr/>
        <a:lstStyle/>
        <a:p>
          <a:endParaRPr lang="fr-FR"/>
        </a:p>
      </dgm:t>
    </dgm:pt>
    <dgm:pt modelId="{0D4ADD30-80AD-40DD-876B-444F0BC08184}">
      <dgm:prSet phldrT="[نص]" custT="1"/>
      <dgm:spPr/>
      <dgm:t>
        <a:bodyPr/>
        <a:lstStyle/>
        <a:p>
          <a:r>
            <a:rPr lang="ar-DZ" sz="2000" b="1" dirty="0">
              <a:latin typeface="Calibri" panose="020F0502020204030204" pitchFamily="34" charset="0"/>
              <a:cs typeface="Calibri" panose="020F0502020204030204" pitchFamily="34" charset="0"/>
            </a:rPr>
            <a:t>دخل ( الربح الرأسمالي</a:t>
          </a:r>
          <a:endParaRPr lang="fr-FR" sz="2000" b="1" dirty="0">
            <a:latin typeface="Calibri" panose="020F0502020204030204" pitchFamily="34" charset="0"/>
            <a:cs typeface="Calibri" panose="020F0502020204030204" pitchFamily="34" charset="0"/>
          </a:endParaRPr>
        </a:p>
      </dgm:t>
    </dgm:pt>
    <dgm:pt modelId="{E73D1680-FC99-4A18-96E8-6E74F505E1E5}" type="parTrans" cxnId="{6B200B14-FBB6-49BA-A05F-4D8201D1E71D}">
      <dgm:prSet/>
      <dgm:spPr/>
      <dgm:t>
        <a:bodyPr/>
        <a:lstStyle/>
        <a:p>
          <a:endParaRPr lang="fr-FR"/>
        </a:p>
      </dgm:t>
    </dgm:pt>
    <dgm:pt modelId="{1511890F-CEF5-4E71-880B-BD0D791EEC83}" type="sibTrans" cxnId="{6B200B14-FBB6-49BA-A05F-4D8201D1E71D}">
      <dgm:prSet/>
      <dgm:spPr/>
      <dgm:t>
        <a:bodyPr/>
        <a:lstStyle/>
        <a:p>
          <a:endParaRPr lang="fr-FR"/>
        </a:p>
      </dgm:t>
    </dgm:pt>
    <dgm:pt modelId="{CE1FEAA7-0246-4B01-9F1B-B1F1B7131439}">
      <dgm:prSet phldrT="[نص]" custT="1"/>
      <dgm:spPr/>
      <dgm:t>
        <a:bodyPr/>
        <a:lstStyle/>
        <a:p>
          <a:r>
            <a:rPr lang="ar-SA" sz="2000" b="1" dirty="0">
              <a:latin typeface="Calibri" panose="020F0502020204030204" pitchFamily="34" charset="0"/>
              <a:cs typeface="Calibri" panose="020F0502020204030204" pitchFamily="34" charset="0"/>
            </a:rPr>
            <a:t>الفرق بين القيمة الاسمية و القيمة السوقية</a:t>
          </a:r>
          <a:endParaRPr lang="fr-FR" sz="2400" b="1" dirty="0">
            <a:latin typeface="Calibri" panose="020F0502020204030204" pitchFamily="34" charset="0"/>
            <a:cs typeface="Calibri" panose="020F0502020204030204" pitchFamily="34" charset="0"/>
          </a:endParaRPr>
        </a:p>
      </dgm:t>
    </dgm:pt>
    <dgm:pt modelId="{276465B6-52B1-458A-BB12-DD6FA1D17697}" type="parTrans" cxnId="{5718CDA3-FFE1-423C-943E-E7986FD5BF9B}">
      <dgm:prSet/>
      <dgm:spPr/>
      <dgm:t>
        <a:bodyPr/>
        <a:lstStyle/>
        <a:p>
          <a:endParaRPr lang="fr-FR"/>
        </a:p>
      </dgm:t>
    </dgm:pt>
    <dgm:pt modelId="{8502043F-46A1-4102-8EF5-BF14AA2AB6AE}" type="sibTrans" cxnId="{5718CDA3-FFE1-423C-943E-E7986FD5BF9B}">
      <dgm:prSet/>
      <dgm:spPr/>
      <dgm:t>
        <a:bodyPr/>
        <a:lstStyle/>
        <a:p>
          <a:endParaRPr lang="fr-FR"/>
        </a:p>
      </dgm:t>
    </dgm:pt>
    <dgm:pt modelId="{297A4E50-BEE5-42A6-9404-50977BAC17F8}">
      <dgm:prSet phldrT="[نص]" custT="1"/>
      <dgm:spPr/>
      <dgm:t>
        <a:bodyPr/>
        <a:lstStyle/>
        <a:p>
          <a:r>
            <a:rPr lang="ar-DZ" sz="2000" b="1" dirty="0">
              <a:latin typeface="Calibri" panose="020F0502020204030204" pitchFamily="34" charset="0"/>
              <a:cs typeface="Calibri" panose="020F0502020204030204" pitchFamily="34" charset="0"/>
            </a:rPr>
            <a:t>دخل ( الربح الموزع على السهم)</a:t>
          </a:r>
          <a:endParaRPr lang="fr-FR" sz="2000" b="1" dirty="0">
            <a:latin typeface="Calibri" panose="020F0502020204030204" pitchFamily="34" charset="0"/>
            <a:cs typeface="Calibri" panose="020F0502020204030204" pitchFamily="34" charset="0"/>
          </a:endParaRPr>
        </a:p>
      </dgm:t>
    </dgm:pt>
    <dgm:pt modelId="{2AC77EA8-0E6E-4AB1-B7CE-264A0E701145}" type="parTrans" cxnId="{FB1D2FA0-EB9A-454F-B8C3-74913DABA096}">
      <dgm:prSet/>
      <dgm:spPr/>
      <dgm:t>
        <a:bodyPr/>
        <a:lstStyle/>
        <a:p>
          <a:endParaRPr lang="fr-FR"/>
        </a:p>
      </dgm:t>
    </dgm:pt>
    <dgm:pt modelId="{C7C4D552-4564-4A01-ABDC-D7C54D8FD8DC}" type="sibTrans" cxnId="{FB1D2FA0-EB9A-454F-B8C3-74913DABA096}">
      <dgm:prSet/>
      <dgm:spPr/>
      <dgm:t>
        <a:bodyPr/>
        <a:lstStyle/>
        <a:p>
          <a:endParaRPr lang="fr-FR"/>
        </a:p>
      </dgm:t>
    </dgm:pt>
    <dgm:pt modelId="{DFFF68AE-01C4-4E25-8CCA-67F46FE3DC76}">
      <dgm:prSet phldrT="[نص]" custT="1"/>
      <dgm:spPr/>
      <dgm:t>
        <a:bodyPr/>
        <a:lstStyle/>
        <a:p>
          <a:r>
            <a:rPr lang="ar-DZ" sz="2000" b="1" dirty="0">
              <a:latin typeface="Calibri" panose="020F0502020204030204" pitchFamily="34" charset="0"/>
              <a:cs typeface="Calibri" panose="020F0502020204030204" pitchFamily="34" charset="0"/>
            </a:rPr>
            <a:t>ربح السهم</a:t>
          </a:r>
          <a:endParaRPr lang="fr-FR" sz="2000" b="1" dirty="0">
            <a:latin typeface="Calibri" panose="020F0502020204030204" pitchFamily="34" charset="0"/>
            <a:cs typeface="Calibri" panose="020F0502020204030204" pitchFamily="34" charset="0"/>
          </a:endParaRPr>
        </a:p>
      </dgm:t>
    </dgm:pt>
    <dgm:pt modelId="{15E7E5DD-21D3-46C7-824D-4BB8F3C1B4DD}" type="parTrans" cxnId="{84C4C7FB-6E3A-447A-8BBC-B5CAB3D7AAF8}">
      <dgm:prSet/>
      <dgm:spPr/>
      <dgm:t>
        <a:bodyPr/>
        <a:lstStyle/>
        <a:p>
          <a:endParaRPr lang="fr-FR"/>
        </a:p>
      </dgm:t>
    </dgm:pt>
    <dgm:pt modelId="{21A3B862-4ABA-483E-9771-529E8C73A0DC}" type="sibTrans" cxnId="{84C4C7FB-6E3A-447A-8BBC-B5CAB3D7AAF8}">
      <dgm:prSet/>
      <dgm:spPr/>
      <dgm:t>
        <a:bodyPr/>
        <a:lstStyle/>
        <a:p>
          <a:endParaRPr lang="fr-FR"/>
        </a:p>
      </dgm:t>
    </dgm:pt>
    <dgm:pt modelId="{9022190F-295C-41C6-BBE0-097914C0CE8D}" type="pres">
      <dgm:prSet presAssocID="{F1D890A9-C6BF-4684-95BA-A7BF45E27E0E}" presName="hierChild1" presStyleCnt="0">
        <dgm:presLayoutVars>
          <dgm:chPref val="1"/>
          <dgm:dir/>
          <dgm:animOne val="branch"/>
          <dgm:animLvl val="lvl"/>
          <dgm:resizeHandles/>
        </dgm:presLayoutVars>
      </dgm:prSet>
      <dgm:spPr/>
    </dgm:pt>
    <dgm:pt modelId="{B6343384-8591-4263-87D6-44639BA14D91}" type="pres">
      <dgm:prSet presAssocID="{508B3B87-0F37-45E3-AB97-044E7F47679B}" presName="hierRoot1" presStyleCnt="0"/>
      <dgm:spPr/>
    </dgm:pt>
    <dgm:pt modelId="{2D4A0187-CF37-433B-ABAA-7FB5BF94710D}" type="pres">
      <dgm:prSet presAssocID="{508B3B87-0F37-45E3-AB97-044E7F47679B}" presName="composite" presStyleCnt="0"/>
      <dgm:spPr/>
    </dgm:pt>
    <dgm:pt modelId="{FF5E5F3B-3101-435C-8E1A-7CAF5A03FF37}" type="pres">
      <dgm:prSet presAssocID="{508B3B87-0F37-45E3-AB97-044E7F47679B}" presName="background" presStyleLbl="node0" presStyleIdx="0" presStyleCnt="1"/>
      <dgm:spPr/>
    </dgm:pt>
    <dgm:pt modelId="{00C5D95A-D03B-479A-AA17-FA932C577803}" type="pres">
      <dgm:prSet presAssocID="{508B3B87-0F37-45E3-AB97-044E7F47679B}" presName="text" presStyleLbl="fgAcc0" presStyleIdx="0" presStyleCnt="1" custScaleX="205856">
        <dgm:presLayoutVars>
          <dgm:chPref val="3"/>
        </dgm:presLayoutVars>
      </dgm:prSet>
      <dgm:spPr/>
    </dgm:pt>
    <dgm:pt modelId="{232C55D7-D0AC-4852-849F-55DFE56DB119}" type="pres">
      <dgm:prSet presAssocID="{508B3B87-0F37-45E3-AB97-044E7F47679B}" presName="hierChild2" presStyleCnt="0"/>
      <dgm:spPr/>
    </dgm:pt>
    <dgm:pt modelId="{58E6F749-D563-47B9-8A34-D9FEDB628C81}" type="pres">
      <dgm:prSet presAssocID="{E73D1680-FC99-4A18-96E8-6E74F505E1E5}" presName="Name10" presStyleLbl="parChTrans1D2" presStyleIdx="0" presStyleCnt="2"/>
      <dgm:spPr/>
    </dgm:pt>
    <dgm:pt modelId="{9DB57273-527C-454B-A193-BD2769B31CE4}" type="pres">
      <dgm:prSet presAssocID="{0D4ADD30-80AD-40DD-876B-444F0BC08184}" presName="hierRoot2" presStyleCnt="0"/>
      <dgm:spPr/>
    </dgm:pt>
    <dgm:pt modelId="{196A110C-F013-42F9-9574-08DEF831E985}" type="pres">
      <dgm:prSet presAssocID="{0D4ADD30-80AD-40DD-876B-444F0BC08184}" presName="composite2" presStyleCnt="0"/>
      <dgm:spPr/>
    </dgm:pt>
    <dgm:pt modelId="{DA7B3048-06EB-4DC4-988E-56A02C709E56}" type="pres">
      <dgm:prSet presAssocID="{0D4ADD30-80AD-40DD-876B-444F0BC08184}" presName="background2" presStyleLbl="node2" presStyleIdx="0" presStyleCnt="2"/>
      <dgm:spPr/>
    </dgm:pt>
    <dgm:pt modelId="{850C411B-C72D-419A-B8D4-567EE61B839B}" type="pres">
      <dgm:prSet presAssocID="{0D4ADD30-80AD-40DD-876B-444F0BC08184}" presName="text2" presStyleLbl="fgAcc2" presStyleIdx="0" presStyleCnt="2">
        <dgm:presLayoutVars>
          <dgm:chPref val="3"/>
        </dgm:presLayoutVars>
      </dgm:prSet>
      <dgm:spPr/>
    </dgm:pt>
    <dgm:pt modelId="{B549D523-A956-41B3-A3E9-5F908A115A77}" type="pres">
      <dgm:prSet presAssocID="{0D4ADD30-80AD-40DD-876B-444F0BC08184}" presName="hierChild3" presStyleCnt="0"/>
      <dgm:spPr/>
    </dgm:pt>
    <dgm:pt modelId="{397F60D5-9B72-4790-A905-9229D16DF604}" type="pres">
      <dgm:prSet presAssocID="{276465B6-52B1-458A-BB12-DD6FA1D17697}" presName="Name17" presStyleLbl="parChTrans1D3" presStyleIdx="0" presStyleCnt="2"/>
      <dgm:spPr/>
    </dgm:pt>
    <dgm:pt modelId="{6160B6EF-2AF8-458C-91A9-61115D1165C1}" type="pres">
      <dgm:prSet presAssocID="{CE1FEAA7-0246-4B01-9F1B-B1F1B7131439}" presName="hierRoot3" presStyleCnt="0"/>
      <dgm:spPr/>
    </dgm:pt>
    <dgm:pt modelId="{C14E8300-78C7-4ADB-AD7C-6812A7D1F65D}" type="pres">
      <dgm:prSet presAssocID="{CE1FEAA7-0246-4B01-9F1B-B1F1B7131439}" presName="composite3" presStyleCnt="0"/>
      <dgm:spPr/>
    </dgm:pt>
    <dgm:pt modelId="{62A67BDB-FA51-4B81-9201-7F8151D9C09D}" type="pres">
      <dgm:prSet presAssocID="{CE1FEAA7-0246-4B01-9F1B-B1F1B7131439}" presName="background3" presStyleLbl="node3" presStyleIdx="0" presStyleCnt="2"/>
      <dgm:spPr/>
    </dgm:pt>
    <dgm:pt modelId="{7C3EEC3B-B0FF-48FA-B835-CF46DD7FF9BA}" type="pres">
      <dgm:prSet presAssocID="{CE1FEAA7-0246-4B01-9F1B-B1F1B7131439}" presName="text3" presStyleLbl="fgAcc3" presStyleIdx="0" presStyleCnt="2" custScaleX="120347">
        <dgm:presLayoutVars>
          <dgm:chPref val="3"/>
        </dgm:presLayoutVars>
      </dgm:prSet>
      <dgm:spPr/>
    </dgm:pt>
    <dgm:pt modelId="{7BD17BBA-F01E-4DAA-A7C3-3371BF48BC2A}" type="pres">
      <dgm:prSet presAssocID="{CE1FEAA7-0246-4B01-9F1B-B1F1B7131439}" presName="hierChild4" presStyleCnt="0"/>
      <dgm:spPr/>
    </dgm:pt>
    <dgm:pt modelId="{098146FD-A963-41B5-BAF9-29837E79A934}" type="pres">
      <dgm:prSet presAssocID="{2AC77EA8-0E6E-4AB1-B7CE-264A0E701145}" presName="Name10" presStyleLbl="parChTrans1D2" presStyleIdx="1" presStyleCnt="2"/>
      <dgm:spPr/>
    </dgm:pt>
    <dgm:pt modelId="{0A7DABC2-CB10-4608-953A-594381A0F0BC}" type="pres">
      <dgm:prSet presAssocID="{297A4E50-BEE5-42A6-9404-50977BAC17F8}" presName="hierRoot2" presStyleCnt="0"/>
      <dgm:spPr/>
    </dgm:pt>
    <dgm:pt modelId="{55D1FB8E-9C74-415E-9B45-6E5A038C7B2A}" type="pres">
      <dgm:prSet presAssocID="{297A4E50-BEE5-42A6-9404-50977BAC17F8}" presName="composite2" presStyleCnt="0"/>
      <dgm:spPr/>
    </dgm:pt>
    <dgm:pt modelId="{E29053CF-CE4E-4B5D-AE08-029A32515C5C}" type="pres">
      <dgm:prSet presAssocID="{297A4E50-BEE5-42A6-9404-50977BAC17F8}" presName="background2" presStyleLbl="node2" presStyleIdx="1" presStyleCnt="2"/>
      <dgm:spPr/>
    </dgm:pt>
    <dgm:pt modelId="{DC64C712-C0B6-48CC-AD8B-1E1D74364674}" type="pres">
      <dgm:prSet presAssocID="{297A4E50-BEE5-42A6-9404-50977BAC17F8}" presName="text2" presStyleLbl="fgAcc2" presStyleIdx="1" presStyleCnt="2">
        <dgm:presLayoutVars>
          <dgm:chPref val="3"/>
        </dgm:presLayoutVars>
      </dgm:prSet>
      <dgm:spPr/>
    </dgm:pt>
    <dgm:pt modelId="{EAFDDBDD-13D6-458A-87A1-85160C821273}" type="pres">
      <dgm:prSet presAssocID="{297A4E50-BEE5-42A6-9404-50977BAC17F8}" presName="hierChild3" presStyleCnt="0"/>
      <dgm:spPr/>
    </dgm:pt>
    <dgm:pt modelId="{B367EF03-137A-45EF-8CED-2B65F599D139}" type="pres">
      <dgm:prSet presAssocID="{15E7E5DD-21D3-46C7-824D-4BB8F3C1B4DD}" presName="Name17" presStyleLbl="parChTrans1D3" presStyleIdx="1" presStyleCnt="2"/>
      <dgm:spPr/>
    </dgm:pt>
    <dgm:pt modelId="{0AD858C6-6937-47B5-A2AA-D45D9FF0605A}" type="pres">
      <dgm:prSet presAssocID="{DFFF68AE-01C4-4E25-8CCA-67F46FE3DC76}" presName="hierRoot3" presStyleCnt="0"/>
      <dgm:spPr/>
    </dgm:pt>
    <dgm:pt modelId="{615F4BBE-2478-4E1F-89CE-37DA1E9B6170}" type="pres">
      <dgm:prSet presAssocID="{DFFF68AE-01C4-4E25-8CCA-67F46FE3DC76}" presName="composite3" presStyleCnt="0"/>
      <dgm:spPr/>
    </dgm:pt>
    <dgm:pt modelId="{0533B2DD-5657-4060-8FB2-A8C9EBCB9394}" type="pres">
      <dgm:prSet presAssocID="{DFFF68AE-01C4-4E25-8CCA-67F46FE3DC76}" presName="background3" presStyleLbl="node3" presStyleIdx="1" presStyleCnt="2"/>
      <dgm:spPr/>
    </dgm:pt>
    <dgm:pt modelId="{DAA7FC5B-2BCF-4F7C-81C3-3F9085DDEEF8}" type="pres">
      <dgm:prSet presAssocID="{DFFF68AE-01C4-4E25-8CCA-67F46FE3DC76}" presName="text3" presStyleLbl="fgAcc3" presStyleIdx="1" presStyleCnt="2">
        <dgm:presLayoutVars>
          <dgm:chPref val="3"/>
        </dgm:presLayoutVars>
      </dgm:prSet>
      <dgm:spPr/>
    </dgm:pt>
    <dgm:pt modelId="{95731DF6-65AD-42CF-A6D9-ED15FDF67AFE}" type="pres">
      <dgm:prSet presAssocID="{DFFF68AE-01C4-4E25-8CCA-67F46FE3DC76}" presName="hierChild4" presStyleCnt="0"/>
      <dgm:spPr/>
    </dgm:pt>
  </dgm:ptLst>
  <dgm:cxnLst>
    <dgm:cxn modelId="{6B200B14-FBB6-49BA-A05F-4D8201D1E71D}" srcId="{508B3B87-0F37-45E3-AB97-044E7F47679B}" destId="{0D4ADD30-80AD-40DD-876B-444F0BC08184}" srcOrd="0" destOrd="0" parTransId="{E73D1680-FC99-4A18-96E8-6E74F505E1E5}" sibTransId="{1511890F-CEF5-4E71-880B-BD0D791EEC83}"/>
    <dgm:cxn modelId="{C04FB720-BBB6-4C4F-B483-7464A76D8503}" type="presOf" srcId="{276465B6-52B1-458A-BB12-DD6FA1D17697}" destId="{397F60D5-9B72-4790-A905-9229D16DF604}" srcOrd="0" destOrd="0" presId="urn:microsoft.com/office/officeart/2005/8/layout/hierarchy1"/>
    <dgm:cxn modelId="{F4990032-C76B-49D2-8887-13CA372A5FA2}" type="presOf" srcId="{DFFF68AE-01C4-4E25-8CCA-67F46FE3DC76}" destId="{DAA7FC5B-2BCF-4F7C-81C3-3F9085DDEEF8}" srcOrd="0" destOrd="0" presId="urn:microsoft.com/office/officeart/2005/8/layout/hierarchy1"/>
    <dgm:cxn modelId="{C5C3E638-BA9C-4F9A-AA0F-EDBD2D65014A}" srcId="{F1D890A9-C6BF-4684-95BA-A7BF45E27E0E}" destId="{508B3B87-0F37-45E3-AB97-044E7F47679B}" srcOrd="0" destOrd="0" parTransId="{657EB20C-B3B9-450C-A4A0-B8A257DB816E}" sibTransId="{96A75252-7B18-4BC0-B1C4-CFAC6F917E21}"/>
    <dgm:cxn modelId="{0273C73D-5D05-4A6D-817C-FE6EC3E965A9}" type="presOf" srcId="{297A4E50-BEE5-42A6-9404-50977BAC17F8}" destId="{DC64C712-C0B6-48CC-AD8B-1E1D74364674}" srcOrd="0" destOrd="0" presId="urn:microsoft.com/office/officeart/2005/8/layout/hierarchy1"/>
    <dgm:cxn modelId="{42D6E45C-112D-4AFF-8CE3-1B140223EDBA}" type="presOf" srcId="{15E7E5DD-21D3-46C7-824D-4BB8F3C1B4DD}" destId="{B367EF03-137A-45EF-8CED-2B65F599D139}" srcOrd="0" destOrd="0" presId="urn:microsoft.com/office/officeart/2005/8/layout/hierarchy1"/>
    <dgm:cxn modelId="{97E8C171-0499-45FF-B7D1-EE33BE81E938}" type="presOf" srcId="{0D4ADD30-80AD-40DD-876B-444F0BC08184}" destId="{850C411B-C72D-419A-B8D4-567EE61B839B}" srcOrd="0" destOrd="0" presId="urn:microsoft.com/office/officeart/2005/8/layout/hierarchy1"/>
    <dgm:cxn modelId="{26E7C18D-27A8-4D13-887B-84DCB097D96D}" type="presOf" srcId="{E73D1680-FC99-4A18-96E8-6E74F505E1E5}" destId="{58E6F749-D563-47B9-8A34-D9FEDB628C81}" srcOrd="0" destOrd="0" presId="urn:microsoft.com/office/officeart/2005/8/layout/hierarchy1"/>
    <dgm:cxn modelId="{BB07089C-BF59-4A55-9279-C3EBAD00D01A}" type="presOf" srcId="{CE1FEAA7-0246-4B01-9F1B-B1F1B7131439}" destId="{7C3EEC3B-B0FF-48FA-B835-CF46DD7FF9BA}" srcOrd="0" destOrd="0" presId="urn:microsoft.com/office/officeart/2005/8/layout/hierarchy1"/>
    <dgm:cxn modelId="{FB1D2FA0-EB9A-454F-B8C3-74913DABA096}" srcId="{508B3B87-0F37-45E3-AB97-044E7F47679B}" destId="{297A4E50-BEE5-42A6-9404-50977BAC17F8}" srcOrd="1" destOrd="0" parTransId="{2AC77EA8-0E6E-4AB1-B7CE-264A0E701145}" sibTransId="{C7C4D552-4564-4A01-ABDC-D7C54D8FD8DC}"/>
    <dgm:cxn modelId="{5718CDA3-FFE1-423C-943E-E7986FD5BF9B}" srcId="{0D4ADD30-80AD-40DD-876B-444F0BC08184}" destId="{CE1FEAA7-0246-4B01-9F1B-B1F1B7131439}" srcOrd="0" destOrd="0" parTransId="{276465B6-52B1-458A-BB12-DD6FA1D17697}" sibTransId="{8502043F-46A1-4102-8EF5-BF14AA2AB6AE}"/>
    <dgm:cxn modelId="{DF715EA4-EDA9-4A32-9643-F7FAE38C7EF4}" type="presOf" srcId="{2AC77EA8-0E6E-4AB1-B7CE-264A0E701145}" destId="{098146FD-A963-41B5-BAF9-29837E79A934}" srcOrd="0" destOrd="0" presId="urn:microsoft.com/office/officeart/2005/8/layout/hierarchy1"/>
    <dgm:cxn modelId="{576C73E4-87C6-4B62-8C92-9FEADE8BE261}" type="presOf" srcId="{508B3B87-0F37-45E3-AB97-044E7F47679B}" destId="{00C5D95A-D03B-479A-AA17-FA932C577803}" srcOrd="0" destOrd="0" presId="urn:microsoft.com/office/officeart/2005/8/layout/hierarchy1"/>
    <dgm:cxn modelId="{BD020DF3-2D9E-4B72-AE92-E4B8DCBE894C}" type="presOf" srcId="{F1D890A9-C6BF-4684-95BA-A7BF45E27E0E}" destId="{9022190F-295C-41C6-BBE0-097914C0CE8D}" srcOrd="0" destOrd="0" presId="urn:microsoft.com/office/officeart/2005/8/layout/hierarchy1"/>
    <dgm:cxn modelId="{84C4C7FB-6E3A-447A-8BBC-B5CAB3D7AAF8}" srcId="{297A4E50-BEE5-42A6-9404-50977BAC17F8}" destId="{DFFF68AE-01C4-4E25-8CCA-67F46FE3DC76}" srcOrd="0" destOrd="0" parTransId="{15E7E5DD-21D3-46C7-824D-4BB8F3C1B4DD}" sibTransId="{21A3B862-4ABA-483E-9771-529E8C73A0DC}"/>
    <dgm:cxn modelId="{6D305290-4589-4F07-A8AE-383D34DB7D18}" type="presParOf" srcId="{9022190F-295C-41C6-BBE0-097914C0CE8D}" destId="{B6343384-8591-4263-87D6-44639BA14D91}" srcOrd="0" destOrd="0" presId="urn:microsoft.com/office/officeart/2005/8/layout/hierarchy1"/>
    <dgm:cxn modelId="{55D650A9-4A8D-4FFD-81A9-06B2AEAD1A8D}" type="presParOf" srcId="{B6343384-8591-4263-87D6-44639BA14D91}" destId="{2D4A0187-CF37-433B-ABAA-7FB5BF94710D}" srcOrd="0" destOrd="0" presId="urn:microsoft.com/office/officeart/2005/8/layout/hierarchy1"/>
    <dgm:cxn modelId="{0351DE46-05F3-4A92-A60C-14322F4F626E}" type="presParOf" srcId="{2D4A0187-CF37-433B-ABAA-7FB5BF94710D}" destId="{FF5E5F3B-3101-435C-8E1A-7CAF5A03FF37}" srcOrd="0" destOrd="0" presId="urn:microsoft.com/office/officeart/2005/8/layout/hierarchy1"/>
    <dgm:cxn modelId="{91850C7B-64A6-493F-BF7F-704BC85B48CF}" type="presParOf" srcId="{2D4A0187-CF37-433B-ABAA-7FB5BF94710D}" destId="{00C5D95A-D03B-479A-AA17-FA932C577803}" srcOrd="1" destOrd="0" presId="urn:microsoft.com/office/officeart/2005/8/layout/hierarchy1"/>
    <dgm:cxn modelId="{7E8C9E04-99CA-4DED-8D09-C4BA2D3A78A3}" type="presParOf" srcId="{B6343384-8591-4263-87D6-44639BA14D91}" destId="{232C55D7-D0AC-4852-849F-55DFE56DB119}" srcOrd="1" destOrd="0" presId="urn:microsoft.com/office/officeart/2005/8/layout/hierarchy1"/>
    <dgm:cxn modelId="{583E79CC-24A1-4657-91B2-B329B64F3331}" type="presParOf" srcId="{232C55D7-D0AC-4852-849F-55DFE56DB119}" destId="{58E6F749-D563-47B9-8A34-D9FEDB628C81}" srcOrd="0" destOrd="0" presId="urn:microsoft.com/office/officeart/2005/8/layout/hierarchy1"/>
    <dgm:cxn modelId="{12BD0013-8C7B-4B14-A81E-1DFB545E4248}" type="presParOf" srcId="{232C55D7-D0AC-4852-849F-55DFE56DB119}" destId="{9DB57273-527C-454B-A193-BD2769B31CE4}" srcOrd="1" destOrd="0" presId="urn:microsoft.com/office/officeart/2005/8/layout/hierarchy1"/>
    <dgm:cxn modelId="{4E745A23-3DA3-419A-BFC9-7180C80F9C5C}" type="presParOf" srcId="{9DB57273-527C-454B-A193-BD2769B31CE4}" destId="{196A110C-F013-42F9-9574-08DEF831E985}" srcOrd="0" destOrd="0" presId="urn:microsoft.com/office/officeart/2005/8/layout/hierarchy1"/>
    <dgm:cxn modelId="{34F13FCF-2BBC-4BD7-A5CB-2922B823C784}" type="presParOf" srcId="{196A110C-F013-42F9-9574-08DEF831E985}" destId="{DA7B3048-06EB-4DC4-988E-56A02C709E56}" srcOrd="0" destOrd="0" presId="urn:microsoft.com/office/officeart/2005/8/layout/hierarchy1"/>
    <dgm:cxn modelId="{D0E44AD9-E52B-4320-81E4-E6AE80788C80}" type="presParOf" srcId="{196A110C-F013-42F9-9574-08DEF831E985}" destId="{850C411B-C72D-419A-B8D4-567EE61B839B}" srcOrd="1" destOrd="0" presId="urn:microsoft.com/office/officeart/2005/8/layout/hierarchy1"/>
    <dgm:cxn modelId="{3FD092A9-8170-4440-B72A-D9C45EA7F14A}" type="presParOf" srcId="{9DB57273-527C-454B-A193-BD2769B31CE4}" destId="{B549D523-A956-41B3-A3E9-5F908A115A77}" srcOrd="1" destOrd="0" presId="urn:microsoft.com/office/officeart/2005/8/layout/hierarchy1"/>
    <dgm:cxn modelId="{93406CC6-3BB9-4C28-80E6-98147483D327}" type="presParOf" srcId="{B549D523-A956-41B3-A3E9-5F908A115A77}" destId="{397F60D5-9B72-4790-A905-9229D16DF604}" srcOrd="0" destOrd="0" presId="urn:microsoft.com/office/officeart/2005/8/layout/hierarchy1"/>
    <dgm:cxn modelId="{4E94D2A7-809E-4369-B707-56E7DF16B571}" type="presParOf" srcId="{B549D523-A956-41B3-A3E9-5F908A115A77}" destId="{6160B6EF-2AF8-458C-91A9-61115D1165C1}" srcOrd="1" destOrd="0" presId="urn:microsoft.com/office/officeart/2005/8/layout/hierarchy1"/>
    <dgm:cxn modelId="{713FEAB5-B278-41B2-AF98-804C26CB31AD}" type="presParOf" srcId="{6160B6EF-2AF8-458C-91A9-61115D1165C1}" destId="{C14E8300-78C7-4ADB-AD7C-6812A7D1F65D}" srcOrd="0" destOrd="0" presId="urn:microsoft.com/office/officeart/2005/8/layout/hierarchy1"/>
    <dgm:cxn modelId="{1B78B689-B7B5-49EA-ADD6-F3C8B03941A6}" type="presParOf" srcId="{C14E8300-78C7-4ADB-AD7C-6812A7D1F65D}" destId="{62A67BDB-FA51-4B81-9201-7F8151D9C09D}" srcOrd="0" destOrd="0" presId="urn:microsoft.com/office/officeart/2005/8/layout/hierarchy1"/>
    <dgm:cxn modelId="{DD4DFCBA-9440-4DE7-B7EB-56637FC32E1D}" type="presParOf" srcId="{C14E8300-78C7-4ADB-AD7C-6812A7D1F65D}" destId="{7C3EEC3B-B0FF-48FA-B835-CF46DD7FF9BA}" srcOrd="1" destOrd="0" presId="urn:microsoft.com/office/officeart/2005/8/layout/hierarchy1"/>
    <dgm:cxn modelId="{180255D3-620D-43FC-9A0C-9145E995E1F7}" type="presParOf" srcId="{6160B6EF-2AF8-458C-91A9-61115D1165C1}" destId="{7BD17BBA-F01E-4DAA-A7C3-3371BF48BC2A}" srcOrd="1" destOrd="0" presId="urn:microsoft.com/office/officeart/2005/8/layout/hierarchy1"/>
    <dgm:cxn modelId="{B7F13288-9110-4F49-BC89-43130084B24D}" type="presParOf" srcId="{232C55D7-D0AC-4852-849F-55DFE56DB119}" destId="{098146FD-A963-41B5-BAF9-29837E79A934}" srcOrd="2" destOrd="0" presId="urn:microsoft.com/office/officeart/2005/8/layout/hierarchy1"/>
    <dgm:cxn modelId="{0C0B2CA8-31D0-4829-95A4-5238FCAA1F1C}" type="presParOf" srcId="{232C55D7-D0AC-4852-849F-55DFE56DB119}" destId="{0A7DABC2-CB10-4608-953A-594381A0F0BC}" srcOrd="3" destOrd="0" presId="urn:microsoft.com/office/officeart/2005/8/layout/hierarchy1"/>
    <dgm:cxn modelId="{1810CA3E-ACE5-4AAC-A22B-26820D15802A}" type="presParOf" srcId="{0A7DABC2-CB10-4608-953A-594381A0F0BC}" destId="{55D1FB8E-9C74-415E-9B45-6E5A038C7B2A}" srcOrd="0" destOrd="0" presId="urn:microsoft.com/office/officeart/2005/8/layout/hierarchy1"/>
    <dgm:cxn modelId="{88A8F445-3718-478C-9B0D-F96DAEE499E1}" type="presParOf" srcId="{55D1FB8E-9C74-415E-9B45-6E5A038C7B2A}" destId="{E29053CF-CE4E-4B5D-AE08-029A32515C5C}" srcOrd="0" destOrd="0" presId="urn:microsoft.com/office/officeart/2005/8/layout/hierarchy1"/>
    <dgm:cxn modelId="{3DB171D8-6743-46C4-B392-E3A5ABBEFB1C}" type="presParOf" srcId="{55D1FB8E-9C74-415E-9B45-6E5A038C7B2A}" destId="{DC64C712-C0B6-48CC-AD8B-1E1D74364674}" srcOrd="1" destOrd="0" presId="urn:microsoft.com/office/officeart/2005/8/layout/hierarchy1"/>
    <dgm:cxn modelId="{736F94A6-45CC-49DC-9D93-6A130325A13E}" type="presParOf" srcId="{0A7DABC2-CB10-4608-953A-594381A0F0BC}" destId="{EAFDDBDD-13D6-458A-87A1-85160C821273}" srcOrd="1" destOrd="0" presId="urn:microsoft.com/office/officeart/2005/8/layout/hierarchy1"/>
    <dgm:cxn modelId="{9C2FD4F1-7F14-4F7B-8B65-9087F74599DD}" type="presParOf" srcId="{EAFDDBDD-13D6-458A-87A1-85160C821273}" destId="{B367EF03-137A-45EF-8CED-2B65F599D139}" srcOrd="0" destOrd="0" presId="urn:microsoft.com/office/officeart/2005/8/layout/hierarchy1"/>
    <dgm:cxn modelId="{3A5234DB-7E07-4861-B093-0F9915364A14}" type="presParOf" srcId="{EAFDDBDD-13D6-458A-87A1-85160C821273}" destId="{0AD858C6-6937-47B5-A2AA-D45D9FF0605A}" srcOrd="1" destOrd="0" presId="urn:microsoft.com/office/officeart/2005/8/layout/hierarchy1"/>
    <dgm:cxn modelId="{3DB213F1-7AA5-40E2-A0C3-24C155907C26}" type="presParOf" srcId="{0AD858C6-6937-47B5-A2AA-D45D9FF0605A}" destId="{615F4BBE-2478-4E1F-89CE-37DA1E9B6170}" srcOrd="0" destOrd="0" presId="urn:microsoft.com/office/officeart/2005/8/layout/hierarchy1"/>
    <dgm:cxn modelId="{C0ED23D7-35E7-4421-9054-7FDA875AA306}" type="presParOf" srcId="{615F4BBE-2478-4E1F-89CE-37DA1E9B6170}" destId="{0533B2DD-5657-4060-8FB2-A8C9EBCB9394}" srcOrd="0" destOrd="0" presId="urn:microsoft.com/office/officeart/2005/8/layout/hierarchy1"/>
    <dgm:cxn modelId="{AEC0A8D2-0800-4BAE-A6E7-82720E0594D7}" type="presParOf" srcId="{615F4BBE-2478-4E1F-89CE-37DA1E9B6170}" destId="{DAA7FC5B-2BCF-4F7C-81C3-3F9085DDEEF8}" srcOrd="1" destOrd="0" presId="urn:microsoft.com/office/officeart/2005/8/layout/hierarchy1"/>
    <dgm:cxn modelId="{316EC6F2-0322-480E-8577-3C62328F641A}" type="presParOf" srcId="{0AD858C6-6937-47B5-A2AA-D45D9FF0605A}" destId="{95731DF6-65AD-42CF-A6D9-ED15FDF67AFE}" srcOrd="1" destOrd="0" presId="urn:microsoft.com/office/officeart/2005/8/layout/hierarchy1"/>
  </dgm:cxnLst>
  <dgm:bg>
    <a:solidFill>
      <a:schemeClr val="accent4">
        <a:lumMod val="20000"/>
        <a:lumOff val="80000"/>
      </a:schemeClr>
    </a:solidFill>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5A2D1-3AE9-4548-BA9E-3870B2E4B07D}">
      <dsp:nvSpPr>
        <dsp:cNvPr id="0" name=""/>
        <dsp:cNvSpPr/>
      </dsp:nvSpPr>
      <dsp:spPr>
        <a:xfrm>
          <a:off x="2938841" y="1395"/>
          <a:ext cx="1546779" cy="1031186"/>
        </a:xfrm>
        <a:prstGeom prst="roundRect">
          <a:avLst>
            <a:gd name="adj" fmla="val 10000"/>
          </a:avLst>
        </a:prstGeom>
        <a:solidFill>
          <a:srgbClr val="CCFFCC"/>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DZ" sz="2400" kern="1200" dirty="0">
              <a:cs typeface="Akhbar MT" pitchFamily="2" charset="-78"/>
            </a:rPr>
            <a:t> </a:t>
          </a:r>
          <a:r>
            <a:rPr lang="ar-DZ" sz="2000" b="1" kern="1200" dirty="0">
              <a:solidFill>
                <a:schemeClr val="tx1"/>
              </a:solidFill>
              <a:latin typeface="Calibri" panose="020F0502020204030204" pitchFamily="34" charset="0"/>
              <a:cs typeface="Calibri" panose="020F0502020204030204" pitchFamily="34" charset="0"/>
            </a:rPr>
            <a:t>العائد على </a:t>
          </a:r>
          <a:r>
            <a:rPr lang="ar-DZ" sz="2000" b="1" kern="1200" dirty="0">
              <a:ln>
                <a:solidFill>
                  <a:schemeClr val="tx1"/>
                </a:solidFill>
              </a:ln>
              <a:solidFill>
                <a:schemeClr val="tx1"/>
              </a:solidFill>
              <a:latin typeface="Calibri" panose="020F0502020204030204" pitchFamily="34" charset="0"/>
              <a:cs typeface="Calibri" panose="020F0502020204030204" pitchFamily="34" charset="0"/>
            </a:rPr>
            <a:t>الاستثمار</a:t>
          </a:r>
          <a:endParaRPr lang="fr-FR" sz="2400" b="1" kern="1200" dirty="0">
            <a:ln>
              <a:solidFill>
                <a:schemeClr val="tx1"/>
              </a:solidFill>
            </a:ln>
            <a:solidFill>
              <a:schemeClr val="tx1"/>
            </a:solidFill>
            <a:latin typeface="Calibri" panose="020F0502020204030204" pitchFamily="34" charset="0"/>
            <a:cs typeface="Calibri" panose="020F0502020204030204" pitchFamily="34" charset="0"/>
          </a:endParaRPr>
        </a:p>
      </dsp:txBody>
      <dsp:txXfrm>
        <a:off x="2969043" y="31597"/>
        <a:ext cx="1486375" cy="970782"/>
      </dsp:txXfrm>
    </dsp:sp>
    <dsp:sp modelId="{B99353DD-D3CC-478F-8726-899A513039A4}">
      <dsp:nvSpPr>
        <dsp:cNvPr id="0" name=""/>
        <dsp:cNvSpPr/>
      </dsp:nvSpPr>
      <dsp:spPr>
        <a:xfrm>
          <a:off x="2204121" y="1032581"/>
          <a:ext cx="1508109" cy="412474"/>
        </a:xfrm>
        <a:custGeom>
          <a:avLst/>
          <a:gdLst/>
          <a:ahLst/>
          <a:cxnLst/>
          <a:rect l="0" t="0" r="0" b="0"/>
          <a:pathLst>
            <a:path>
              <a:moveTo>
                <a:pt x="1508109" y="0"/>
              </a:moveTo>
              <a:lnTo>
                <a:pt x="1508109" y="206237"/>
              </a:lnTo>
              <a:lnTo>
                <a:pt x="0" y="206237"/>
              </a:lnTo>
              <a:lnTo>
                <a:pt x="0" y="41247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20828-56D3-40B7-A025-6076094491AD}">
      <dsp:nvSpPr>
        <dsp:cNvPr id="0" name=""/>
        <dsp:cNvSpPr/>
      </dsp:nvSpPr>
      <dsp:spPr>
        <a:xfrm>
          <a:off x="1430731" y="1445056"/>
          <a:ext cx="1546779" cy="1031186"/>
        </a:xfrm>
        <a:prstGeom prst="roundRect">
          <a:avLst>
            <a:gd name="adj" fmla="val 10000"/>
          </a:avLst>
        </a:prstGeom>
        <a:solidFill>
          <a:schemeClr val="bg2"/>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DZ" sz="2000" b="1" kern="1200" dirty="0">
              <a:solidFill>
                <a:schemeClr val="tx1"/>
              </a:solidFill>
              <a:latin typeface="Calibri" panose="020F0502020204030204" pitchFamily="34" charset="0"/>
              <a:cs typeface="Calibri" panose="020F0502020204030204" pitchFamily="34" charset="0"/>
            </a:rPr>
            <a:t>أرباح متوقعة</a:t>
          </a:r>
          <a:endParaRPr lang="fr-FR" sz="4800" b="1" kern="1200" dirty="0">
            <a:solidFill>
              <a:schemeClr val="tx1"/>
            </a:solidFill>
            <a:latin typeface="Calibri" panose="020F0502020204030204" pitchFamily="34" charset="0"/>
            <a:cs typeface="Calibri" panose="020F0502020204030204" pitchFamily="34" charset="0"/>
          </a:endParaRPr>
        </a:p>
      </dsp:txBody>
      <dsp:txXfrm>
        <a:off x="1460933" y="1475258"/>
        <a:ext cx="1486375" cy="970782"/>
      </dsp:txXfrm>
    </dsp:sp>
    <dsp:sp modelId="{FCDACEA6-AD43-4B6A-BB61-4AB29A51D523}">
      <dsp:nvSpPr>
        <dsp:cNvPr id="0" name=""/>
        <dsp:cNvSpPr/>
      </dsp:nvSpPr>
      <dsp:spPr>
        <a:xfrm>
          <a:off x="1198714" y="2476242"/>
          <a:ext cx="1005406" cy="412474"/>
        </a:xfrm>
        <a:custGeom>
          <a:avLst/>
          <a:gdLst/>
          <a:ahLst/>
          <a:cxnLst/>
          <a:rect l="0" t="0" r="0" b="0"/>
          <a:pathLst>
            <a:path>
              <a:moveTo>
                <a:pt x="1005406" y="0"/>
              </a:moveTo>
              <a:lnTo>
                <a:pt x="1005406" y="206237"/>
              </a:lnTo>
              <a:lnTo>
                <a:pt x="0" y="206237"/>
              </a:lnTo>
              <a:lnTo>
                <a:pt x="0" y="4124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96208A-43B7-4C05-9C31-67BA8F116DDE}">
      <dsp:nvSpPr>
        <dsp:cNvPr id="0" name=""/>
        <dsp:cNvSpPr/>
      </dsp:nvSpPr>
      <dsp:spPr>
        <a:xfrm>
          <a:off x="425325" y="2888717"/>
          <a:ext cx="1546779" cy="1031186"/>
        </a:xfrm>
        <a:prstGeom prst="roundRect">
          <a:avLst>
            <a:gd name="adj" fmla="val 10000"/>
          </a:avLst>
        </a:prstGeom>
        <a:solidFill>
          <a:schemeClr val="accent1">
            <a:lumMod val="40000"/>
            <a:lumOff val="6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DZ" sz="2000" b="1" kern="1200" dirty="0">
              <a:solidFill>
                <a:schemeClr val="tx1"/>
              </a:solidFill>
              <a:latin typeface="Calibri" panose="020F0502020204030204" pitchFamily="34" charset="0"/>
              <a:cs typeface="Calibri" panose="020F0502020204030204" pitchFamily="34" charset="0"/>
            </a:rPr>
            <a:t>ربح رأسمالي</a:t>
          </a:r>
          <a:endParaRPr lang="fr-FR" sz="2000" b="1" kern="1200" dirty="0">
            <a:solidFill>
              <a:schemeClr val="tx1"/>
            </a:solidFill>
            <a:latin typeface="Calibri" panose="020F0502020204030204" pitchFamily="34" charset="0"/>
            <a:cs typeface="Calibri" panose="020F0502020204030204" pitchFamily="34" charset="0"/>
          </a:endParaRPr>
        </a:p>
      </dsp:txBody>
      <dsp:txXfrm>
        <a:off x="455527" y="2918919"/>
        <a:ext cx="1486375" cy="970782"/>
      </dsp:txXfrm>
    </dsp:sp>
    <dsp:sp modelId="{FDF25D08-F22A-449F-8E41-B97165E060D7}">
      <dsp:nvSpPr>
        <dsp:cNvPr id="0" name=""/>
        <dsp:cNvSpPr/>
      </dsp:nvSpPr>
      <dsp:spPr>
        <a:xfrm>
          <a:off x="2204121" y="2476242"/>
          <a:ext cx="1005406" cy="412474"/>
        </a:xfrm>
        <a:custGeom>
          <a:avLst/>
          <a:gdLst/>
          <a:ahLst/>
          <a:cxnLst/>
          <a:rect l="0" t="0" r="0" b="0"/>
          <a:pathLst>
            <a:path>
              <a:moveTo>
                <a:pt x="0" y="0"/>
              </a:moveTo>
              <a:lnTo>
                <a:pt x="0" y="206237"/>
              </a:lnTo>
              <a:lnTo>
                <a:pt x="1005406" y="206237"/>
              </a:lnTo>
              <a:lnTo>
                <a:pt x="1005406" y="4124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B2035A-2AC8-4FA1-8FCD-55FF8B7687E3}">
      <dsp:nvSpPr>
        <dsp:cNvPr id="0" name=""/>
        <dsp:cNvSpPr/>
      </dsp:nvSpPr>
      <dsp:spPr>
        <a:xfrm>
          <a:off x="2436138" y="2888717"/>
          <a:ext cx="1546779" cy="1031186"/>
        </a:xfrm>
        <a:prstGeom prst="roundRect">
          <a:avLst>
            <a:gd name="adj" fmla="val 10000"/>
          </a:avLst>
        </a:prstGeom>
        <a:solidFill>
          <a:schemeClr val="accent1">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DZ" sz="2000" b="1" kern="1200" dirty="0">
              <a:solidFill>
                <a:schemeClr val="tx1"/>
              </a:solidFill>
              <a:latin typeface="Calibri" panose="020F0502020204030204" pitchFamily="34" charset="0"/>
              <a:cs typeface="Calibri" panose="020F0502020204030204" pitchFamily="34" charset="0"/>
            </a:rPr>
            <a:t>ربح السهم</a:t>
          </a:r>
          <a:endParaRPr lang="fr-FR" sz="2000" b="1" kern="1200" dirty="0">
            <a:solidFill>
              <a:schemeClr val="tx1"/>
            </a:solidFill>
            <a:latin typeface="Calibri" panose="020F0502020204030204" pitchFamily="34" charset="0"/>
            <a:cs typeface="Calibri" panose="020F0502020204030204" pitchFamily="34" charset="0"/>
          </a:endParaRPr>
        </a:p>
      </dsp:txBody>
      <dsp:txXfrm>
        <a:off x="2466340" y="2918919"/>
        <a:ext cx="1486375" cy="970782"/>
      </dsp:txXfrm>
    </dsp:sp>
    <dsp:sp modelId="{20C23059-47DD-460D-9D8A-F0D7A3C43909}">
      <dsp:nvSpPr>
        <dsp:cNvPr id="0" name=""/>
        <dsp:cNvSpPr/>
      </dsp:nvSpPr>
      <dsp:spPr>
        <a:xfrm>
          <a:off x="3712231" y="1032581"/>
          <a:ext cx="1508109" cy="412474"/>
        </a:xfrm>
        <a:custGeom>
          <a:avLst/>
          <a:gdLst/>
          <a:ahLst/>
          <a:cxnLst/>
          <a:rect l="0" t="0" r="0" b="0"/>
          <a:pathLst>
            <a:path>
              <a:moveTo>
                <a:pt x="0" y="0"/>
              </a:moveTo>
              <a:lnTo>
                <a:pt x="0" y="206237"/>
              </a:lnTo>
              <a:lnTo>
                <a:pt x="1508109" y="206237"/>
              </a:lnTo>
              <a:lnTo>
                <a:pt x="1508109" y="41247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0D1FA7-87E7-4017-88D9-81872270D6D8}">
      <dsp:nvSpPr>
        <dsp:cNvPr id="0" name=""/>
        <dsp:cNvSpPr/>
      </dsp:nvSpPr>
      <dsp:spPr>
        <a:xfrm>
          <a:off x="4446951" y="1445056"/>
          <a:ext cx="1546779" cy="1031186"/>
        </a:xfrm>
        <a:prstGeom prst="roundRect">
          <a:avLst>
            <a:gd name="adj" fmla="val 10000"/>
          </a:avLst>
        </a:prstGeom>
        <a:solidFill>
          <a:schemeClr val="accent6">
            <a:lumMod val="20000"/>
            <a:lumOff val="8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DZ" sz="2000" b="1" kern="1200" dirty="0">
              <a:solidFill>
                <a:schemeClr val="tx1"/>
              </a:solidFill>
              <a:latin typeface="Calibri" panose="020F0502020204030204" pitchFamily="34" charset="0"/>
              <a:cs typeface="Calibri" panose="020F0502020204030204" pitchFamily="34" charset="0"/>
            </a:rPr>
            <a:t>عدم التأكد</a:t>
          </a:r>
          <a:endParaRPr lang="fr-FR" sz="2000" b="1" kern="1200" dirty="0">
            <a:solidFill>
              <a:schemeClr val="tx1"/>
            </a:solidFill>
            <a:latin typeface="Calibri" panose="020F0502020204030204" pitchFamily="34" charset="0"/>
            <a:cs typeface="Calibri" panose="020F0502020204030204" pitchFamily="34" charset="0"/>
          </a:endParaRPr>
        </a:p>
      </dsp:txBody>
      <dsp:txXfrm>
        <a:off x="4477153" y="1475258"/>
        <a:ext cx="1486375" cy="970782"/>
      </dsp:txXfrm>
    </dsp:sp>
    <dsp:sp modelId="{1A399EDB-E4B7-44B6-8B7C-52122F4C77E4}">
      <dsp:nvSpPr>
        <dsp:cNvPr id="0" name=""/>
        <dsp:cNvSpPr/>
      </dsp:nvSpPr>
      <dsp:spPr>
        <a:xfrm>
          <a:off x="5174621" y="2476242"/>
          <a:ext cx="91440" cy="412474"/>
        </a:xfrm>
        <a:custGeom>
          <a:avLst/>
          <a:gdLst/>
          <a:ahLst/>
          <a:cxnLst/>
          <a:rect l="0" t="0" r="0" b="0"/>
          <a:pathLst>
            <a:path>
              <a:moveTo>
                <a:pt x="45720" y="0"/>
              </a:moveTo>
              <a:lnTo>
                <a:pt x="45720" y="4124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F43502-90B8-4086-8D60-AC706C3AFCCE}">
      <dsp:nvSpPr>
        <dsp:cNvPr id="0" name=""/>
        <dsp:cNvSpPr/>
      </dsp:nvSpPr>
      <dsp:spPr>
        <a:xfrm>
          <a:off x="4446951" y="2888717"/>
          <a:ext cx="1546779" cy="1031186"/>
        </a:xfrm>
        <a:prstGeom prst="roundRect">
          <a:avLst>
            <a:gd name="adj" fmla="val 10000"/>
          </a:avLst>
        </a:prstGeom>
        <a:solidFill>
          <a:schemeClr val="bg2"/>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DZ" sz="2000" b="1" kern="1200" dirty="0">
              <a:solidFill>
                <a:schemeClr val="tx1"/>
              </a:solidFill>
              <a:latin typeface="Calibri" panose="020F0502020204030204" pitchFamily="34" charset="0"/>
              <a:cs typeface="Calibri" panose="020F0502020204030204" pitchFamily="34" charset="0"/>
            </a:rPr>
            <a:t>مخاطرة</a:t>
          </a:r>
          <a:endParaRPr lang="fr-FR" sz="2000" b="1" kern="1200" dirty="0">
            <a:solidFill>
              <a:schemeClr val="tx1"/>
            </a:solidFill>
            <a:latin typeface="Calibri" panose="020F0502020204030204" pitchFamily="34" charset="0"/>
            <a:cs typeface="Calibri" panose="020F0502020204030204" pitchFamily="34" charset="0"/>
          </a:endParaRPr>
        </a:p>
      </dsp:txBody>
      <dsp:txXfrm>
        <a:off x="4477153" y="2918919"/>
        <a:ext cx="1486375" cy="970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7EF03-137A-45EF-8CED-2B65F599D139}">
      <dsp:nvSpPr>
        <dsp:cNvPr id="0" name=""/>
        <dsp:cNvSpPr/>
      </dsp:nvSpPr>
      <dsp:spPr>
        <a:xfrm>
          <a:off x="4370535" y="2366127"/>
          <a:ext cx="91440" cy="440647"/>
        </a:xfrm>
        <a:custGeom>
          <a:avLst/>
          <a:gdLst/>
          <a:ahLst/>
          <a:cxnLst/>
          <a:rect l="0" t="0" r="0" b="0"/>
          <a:pathLst>
            <a:path>
              <a:moveTo>
                <a:pt x="45720" y="0"/>
              </a:moveTo>
              <a:lnTo>
                <a:pt x="45720" y="4406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8146FD-A963-41B5-BAF9-29837E79A934}">
      <dsp:nvSpPr>
        <dsp:cNvPr id="0" name=""/>
        <dsp:cNvSpPr/>
      </dsp:nvSpPr>
      <dsp:spPr>
        <a:xfrm>
          <a:off x="3413277" y="963377"/>
          <a:ext cx="1002977" cy="440647"/>
        </a:xfrm>
        <a:custGeom>
          <a:avLst/>
          <a:gdLst/>
          <a:ahLst/>
          <a:cxnLst/>
          <a:rect l="0" t="0" r="0" b="0"/>
          <a:pathLst>
            <a:path>
              <a:moveTo>
                <a:pt x="0" y="0"/>
              </a:moveTo>
              <a:lnTo>
                <a:pt x="0" y="300288"/>
              </a:lnTo>
              <a:lnTo>
                <a:pt x="1002977" y="300288"/>
              </a:lnTo>
              <a:lnTo>
                <a:pt x="1002977" y="440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7F60D5-9B72-4790-A905-9229D16DF604}">
      <dsp:nvSpPr>
        <dsp:cNvPr id="0" name=""/>
        <dsp:cNvSpPr/>
      </dsp:nvSpPr>
      <dsp:spPr>
        <a:xfrm>
          <a:off x="2364579" y="2366127"/>
          <a:ext cx="91440" cy="440647"/>
        </a:xfrm>
        <a:custGeom>
          <a:avLst/>
          <a:gdLst/>
          <a:ahLst/>
          <a:cxnLst/>
          <a:rect l="0" t="0" r="0" b="0"/>
          <a:pathLst>
            <a:path>
              <a:moveTo>
                <a:pt x="45720" y="0"/>
              </a:moveTo>
              <a:lnTo>
                <a:pt x="45720" y="4406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E6F749-D563-47B9-8A34-D9FEDB628C81}">
      <dsp:nvSpPr>
        <dsp:cNvPr id="0" name=""/>
        <dsp:cNvSpPr/>
      </dsp:nvSpPr>
      <dsp:spPr>
        <a:xfrm>
          <a:off x="2410299" y="963377"/>
          <a:ext cx="1002977" cy="440647"/>
        </a:xfrm>
        <a:custGeom>
          <a:avLst/>
          <a:gdLst/>
          <a:ahLst/>
          <a:cxnLst/>
          <a:rect l="0" t="0" r="0" b="0"/>
          <a:pathLst>
            <a:path>
              <a:moveTo>
                <a:pt x="1002977" y="0"/>
              </a:moveTo>
              <a:lnTo>
                <a:pt x="1002977" y="300288"/>
              </a:lnTo>
              <a:lnTo>
                <a:pt x="0" y="300288"/>
              </a:lnTo>
              <a:lnTo>
                <a:pt x="0" y="440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5E5F3B-3101-435C-8E1A-7CAF5A03FF37}">
      <dsp:nvSpPr>
        <dsp:cNvPr id="0" name=""/>
        <dsp:cNvSpPr/>
      </dsp:nvSpPr>
      <dsp:spPr>
        <a:xfrm>
          <a:off x="1853792" y="1275"/>
          <a:ext cx="3118968" cy="9621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C5D95A-D03B-479A-AA17-FA932C577803}">
      <dsp:nvSpPr>
        <dsp:cNvPr id="0" name=""/>
        <dsp:cNvSpPr/>
      </dsp:nvSpPr>
      <dsp:spPr>
        <a:xfrm>
          <a:off x="2022139" y="161204"/>
          <a:ext cx="3118968" cy="9621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DZ" sz="2000" b="1" kern="1200" dirty="0">
              <a:latin typeface="Calibri" panose="020F0502020204030204" pitchFamily="34" charset="0"/>
              <a:cs typeface="Calibri" panose="020F0502020204030204" pitchFamily="34" charset="0"/>
            </a:rPr>
            <a:t>الاستثمار في أصل (سهم عادي)</a:t>
          </a:r>
          <a:endParaRPr lang="fr-FR" sz="2000" b="1" kern="1200" dirty="0">
            <a:latin typeface="Calibri" panose="020F0502020204030204" pitchFamily="34" charset="0"/>
            <a:cs typeface="Calibri" panose="020F0502020204030204" pitchFamily="34" charset="0"/>
          </a:endParaRPr>
        </a:p>
      </dsp:txBody>
      <dsp:txXfrm>
        <a:off x="2050318" y="189383"/>
        <a:ext cx="3062610" cy="905744"/>
      </dsp:txXfrm>
    </dsp:sp>
    <dsp:sp modelId="{DA7B3048-06EB-4DC4-988E-56A02C709E56}">
      <dsp:nvSpPr>
        <dsp:cNvPr id="0" name=""/>
        <dsp:cNvSpPr/>
      </dsp:nvSpPr>
      <dsp:spPr>
        <a:xfrm>
          <a:off x="1652738" y="1404025"/>
          <a:ext cx="1515121" cy="9621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C411B-C72D-419A-B8D4-567EE61B839B}">
      <dsp:nvSpPr>
        <dsp:cNvPr id="0" name=""/>
        <dsp:cNvSpPr/>
      </dsp:nvSpPr>
      <dsp:spPr>
        <a:xfrm>
          <a:off x="1821085" y="1563954"/>
          <a:ext cx="1515121" cy="9621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DZ" sz="2000" b="1" kern="1200" dirty="0">
              <a:latin typeface="Calibri" panose="020F0502020204030204" pitchFamily="34" charset="0"/>
              <a:cs typeface="Calibri" panose="020F0502020204030204" pitchFamily="34" charset="0"/>
            </a:rPr>
            <a:t>دخل ( الربح الرأسمالي</a:t>
          </a:r>
          <a:endParaRPr lang="fr-FR" sz="2000" b="1" kern="1200" dirty="0">
            <a:latin typeface="Calibri" panose="020F0502020204030204" pitchFamily="34" charset="0"/>
            <a:cs typeface="Calibri" panose="020F0502020204030204" pitchFamily="34" charset="0"/>
          </a:endParaRPr>
        </a:p>
      </dsp:txBody>
      <dsp:txXfrm>
        <a:off x="1849264" y="1592133"/>
        <a:ext cx="1458763" cy="905744"/>
      </dsp:txXfrm>
    </dsp:sp>
    <dsp:sp modelId="{62A67BDB-FA51-4B81-9201-7F8151D9C09D}">
      <dsp:nvSpPr>
        <dsp:cNvPr id="0" name=""/>
        <dsp:cNvSpPr/>
      </dsp:nvSpPr>
      <dsp:spPr>
        <a:xfrm>
          <a:off x="1498597" y="2806775"/>
          <a:ext cx="1823403" cy="9621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3EEC3B-B0FF-48FA-B835-CF46DD7FF9BA}">
      <dsp:nvSpPr>
        <dsp:cNvPr id="0" name=""/>
        <dsp:cNvSpPr/>
      </dsp:nvSpPr>
      <dsp:spPr>
        <a:xfrm>
          <a:off x="1666944" y="2966704"/>
          <a:ext cx="1823403" cy="9621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latin typeface="Calibri" panose="020F0502020204030204" pitchFamily="34" charset="0"/>
              <a:cs typeface="Calibri" panose="020F0502020204030204" pitchFamily="34" charset="0"/>
            </a:rPr>
            <a:t>الفرق بين القيمة الاسمية و القيمة السوقية</a:t>
          </a:r>
          <a:endParaRPr lang="fr-FR" sz="2400" b="1" kern="1200" dirty="0">
            <a:latin typeface="Calibri" panose="020F0502020204030204" pitchFamily="34" charset="0"/>
            <a:cs typeface="Calibri" panose="020F0502020204030204" pitchFamily="34" charset="0"/>
          </a:endParaRPr>
        </a:p>
      </dsp:txBody>
      <dsp:txXfrm>
        <a:off x="1695123" y="2994883"/>
        <a:ext cx="1767045" cy="905744"/>
      </dsp:txXfrm>
    </dsp:sp>
    <dsp:sp modelId="{E29053CF-CE4E-4B5D-AE08-029A32515C5C}">
      <dsp:nvSpPr>
        <dsp:cNvPr id="0" name=""/>
        <dsp:cNvSpPr/>
      </dsp:nvSpPr>
      <dsp:spPr>
        <a:xfrm>
          <a:off x="3658694" y="1404025"/>
          <a:ext cx="1515121" cy="9621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64C712-C0B6-48CC-AD8B-1E1D74364674}">
      <dsp:nvSpPr>
        <dsp:cNvPr id="0" name=""/>
        <dsp:cNvSpPr/>
      </dsp:nvSpPr>
      <dsp:spPr>
        <a:xfrm>
          <a:off x="3827041" y="1563954"/>
          <a:ext cx="1515121" cy="9621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DZ" sz="2000" b="1" kern="1200" dirty="0">
              <a:latin typeface="Calibri" panose="020F0502020204030204" pitchFamily="34" charset="0"/>
              <a:cs typeface="Calibri" panose="020F0502020204030204" pitchFamily="34" charset="0"/>
            </a:rPr>
            <a:t>دخل ( الربح الموزع على السهم)</a:t>
          </a:r>
          <a:endParaRPr lang="fr-FR" sz="2000" b="1" kern="1200" dirty="0">
            <a:latin typeface="Calibri" panose="020F0502020204030204" pitchFamily="34" charset="0"/>
            <a:cs typeface="Calibri" panose="020F0502020204030204" pitchFamily="34" charset="0"/>
          </a:endParaRPr>
        </a:p>
      </dsp:txBody>
      <dsp:txXfrm>
        <a:off x="3855220" y="1592133"/>
        <a:ext cx="1458763" cy="905744"/>
      </dsp:txXfrm>
    </dsp:sp>
    <dsp:sp modelId="{0533B2DD-5657-4060-8FB2-A8C9EBCB9394}">
      <dsp:nvSpPr>
        <dsp:cNvPr id="0" name=""/>
        <dsp:cNvSpPr/>
      </dsp:nvSpPr>
      <dsp:spPr>
        <a:xfrm>
          <a:off x="3658694" y="2806775"/>
          <a:ext cx="1515121" cy="9621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A7FC5B-2BCF-4F7C-81C3-3F9085DDEEF8}">
      <dsp:nvSpPr>
        <dsp:cNvPr id="0" name=""/>
        <dsp:cNvSpPr/>
      </dsp:nvSpPr>
      <dsp:spPr>
        <a:xfrm>
          <a:off x="3827041" y="2966704"/>
          <a:ext cx="1515121" cy="9621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DZ" sz="2000" b="1" kern="1200" dirty="0">
              <a:latin typeface="Calibri" panose="020F0502020204030204" pitchFamily="34" charset="0"/>
              <a:cs typeface="Calibri" panose="020F0502020204030204" pitchFamily="34" charset="0"/>
            </a:rPr>
            <a:t>ربح السهم</a:t>
          </a:r>
          <a:endParaRPr lang="fr-FR" sz="2000" b="1" kern="1200" dirty="0">
            <a:latin typeface="Calibri" panose="020F0502020204030204" pitchFamily="34" charset="0"/>
            <a:cs typeface="Calibri" panose="020F0502020204030204" pitchFamily="34" charset="0"/>
          </a:endParaRPr>
        </a:p>
      </dsp:txBody>
      <dsp:txXfrm>
        <a:off x="3855220" y="2994883"/>
        <a:ext cx="1458763" cy="9057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592711" y="0"/>
            <a:ext cx="4276779" cy="336788"/>
          </a:xfrm>
          <a:prstGeom prst="rect">
            <a:avLst/>
          </a:prstGeom>
        </p:spPr>
        <p:txBody>
          <a:bodyPr vert="horz" lIns="91440" tIns="45720" rIns="91440" bIns="45720" rtlCol="1"/>
          <a:lstStyle>
            <a:lvl1pPr algn="r">
              <a:defRPr sz="1200"/>
            </a:lvl1pPr>
          </a:lstStyle>
          <a:p>
            <a:r>
              <a:rPr lang="ar-SA"/>
              <a:t>قسم المحاسبة والمالية</a:t>
            </a:r>
          </a:p>
        </p:txBody>
      </p:sp>
      <p:sp>
        <p:nvSpPr>
          <p:cNvPr id="3" name="Date Placeholder 2"/>
          <p:cNvSpPr>
            <a:spLocks noGrp="1"/>
          </p:cNvSpPr>
          <p:nvPr>
            <p:ph type="dt" sz="quarter" idx="1"/>
          </p:nvPr>
        </p:nvSpPr>
        <p:spPr>
          <a:xfrm>
            <a:off x="2288" y="0"/>
            <a:ext cx="4276779" cy="336788"/>
          </a:xfrm>
          <a:prstGeom prst="rect">
            <a:avLst/>
          </a:prstGeom>
        </p:spPr>
        <p:txBody>
          <a:bodyPr vert="horz" lIns="91440" tIns="45720" rIns="91440" bIns="45720" rtlCol="1"/>
          <a:lstStyle>
            <a:lvl1pPr algn="l">
              <a:defRPr sz="1200"/>
            </a:lvl1pPr>
          </a:lstStyle>
          <a:p>
            <a:fld id="{C9A574F5-63B0-4198-B8FA-221B4421B72E}" type="datetime1">
              <a:rPr lang="en-US" smtClean="0"/>
              <a:t>1/28/2021</a:t>
            </a:fld>
            <a:endParaRPr lang="ar-SA"/>
          </a:p>
        </p:txBody>
      </p:sp>
      <p:sp>
        <p:nvSpPr>
          <p:cNvPr id="4" name="Footer Placeholder 3"/>
          <p:cNvSpPr>
            <a:spLocks noGrp="1"/>
          </p:cNvSpPr>
          <p:nvPr>
            <p:ph type="ftr" sz="quarter" idx="2"/>
          </p:nvPr>
        </p:nvSpPr>
        <p:spPr>
          <a:xfrm>
            <a:off x="5592711" y="6397806"/>
            <a:ext cx="4276779" cy="336788"/>
          </a:xfrm>
          <a:prstGeom prst="rect">
            <a:avLst/>
          </a:prstGeom>
        </p:spPr>
        <p:txBody>
          <a:bodyPr vert="horz" lIns="91440" tIns="45720" rIns="91440" bIns="45720" rtlCol="1" anchor="b"/>
          <a:lstStyle>
            <a:lvl1pPr algn="r">
              <a:defRPr sz="1200"/>
            </a:lvl1pPr>
          </a:lstStyle>
          <a:p>
            <a:r>
              <a:rPr lang="ar-SA"/>
              <a:t>الأستاذ الدكتور بوداح عبدالجليل</a:t>
            </a:r>
          </a:p>
        </p:txBody>
      </p:sp>
      <p:sp>
        <p:nvSpPr>
          <p:cNvPr id="5" name="Slide Number Placeholder 4"/>
          <p:cNvSpPr>
            <a:spLocks noGrp="1"/>
          </p:cNvSpPr>
          <p:nvPr>
            <p:ph type="sldNum" sz="quarter" idx="3"/>
          </p:nvPr>
        </p:nvSpPr>
        <p:spPr>
          <a:xfrm>
            <a:off x="2288" y="6397806"/>
            <a:ext cx="4276779" cy="336788"/>
          </a:xfrm>
          <a:prstGeom prst="rect">
            <a:avLst/>
          </a:prstGeom>
        </p:spPr>
        <p:txBody>
          <a:bodyPr vert="horz" lIns="91440" tIns="45720" rIns="91440" bIns="45720" rtlCol="1" anchor="b"/>
          <a:lstStyle>
            <a:lvl1pPr algn="l">
              <a:defRPr sz="1200"/>
            </a:lvl1pPr>
          </a:lstStyle>
          <a:p>
            <a:fld id="{C6395E4D-6E97-482B-84FD-30E28AD351DD}" type="slidenum">
              <a:rPr lang="ar-SA" smtClean="0"/>
              <a:pPr/>
              <a:t>‹#›</a:t>
            </a:fld>
            <a:endParaRPr lang="ar-S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592711" y="0"/>
            <a:ext cx="4276779" cy="336788"/>
          </a:xfrm>
          <a:prstGeom prst="rect">
            <a:avLst/>
          </a:prstGeom>
        </p:spPr>
        <p:txBody>
          <a:bodyPr vert="horz" lIns="91440" tIns="45720" rIns="91440" bIns="45720" rtlCol="1"/>
          <a:lstStyle>
            <a:lvl1pPr algn="r">
              <a:defRPr sz="1200"/>
            </a:lvl1pPr>
          </a:lstStyle>
          <a:p>
            <a:r>
              <a:rPr lang="ar-SA"/>
              <a:t>قسم المحاسبة والمالية</a:t>
            </a:r>
          </a:p>
        </p:txBody>
      </p:sp>
      <p:sp>
        <p:nvSpPr>
          <p:cNvPr id="3" name="Date Placeholder 2"/>
          <p:cNvSpPr>
            <a:spLocks noGrp="1"/>
          </p:cNvSpPr>
          <p:nvPr>
            <p:ph type="dt" idx="1"/>
          </p:nvPr>
        </p:nvSpPr>
        <p:spPr>
          <a:xfrm>
            <a:off x="2288" y="0"/>
            <a:ext cx="4276779" cy="336788"/>
          </a:xfrm>
          <a:prstGeom prst="rect">
            <a:avLst/>
          </a:prstGeom>
        </p:spPr>
        <p:txBody>
          <a:bodyPr vert="horz" lIns="91440" tIns="45720" rIns="91440" bIns="45720" rtlCol="1"/>
          <a:lstStyle>
            <a:lvl1pPr algn="l">
              <a:defRPr sz="1200"/>
            </a:lvl1pPr>
          </a:lstStyle>
          <a:p>
            <a:fld id="{6FA765DB-F766-40B6-8DEB-EC2D157D0D89}" type="datetime1">
              <a:rPr lang="en-US" smtClean="0"/>
              <a:t>1/28/2021</a:t>
            </a:fld>
            <a:endParaRPr lang="ar-SA"/>
          </a:p>
        </p:txBody>
      </p:sp>
      <p:sp>
        <p:nvSpPr>
          <p:cNvPr id="4" name="Slide Image Placeholder 3"/>
          <p:cNvSpPr>
            <a:spLocks noGrp="1" noRot="1" noChangeAspect="1"/>
          </p:cNvSpPr>
          <p:nvPr>
            <p:ph type="sldImg" idx="2"/>
          </p:nvPr>
        </p:nvSpPr>
        <p:spPr>
          <a:xfrm>
            <a:off x="3249613" y="504825"/>
            <a:ext cx="3370262" cy="25273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986950" y="3199487"/>
            <a:ext cx="7895590" cy="3031094"/>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5592711" y="6397806"/>
            <a:ext cx="4276779" cy="336788"/>
          </a:xfrm>
          <a:prstGeom prst="rect">
            <a:avLst/>
          </a:prstGeom>
        </p:spPr>
        <p:txBody>
          <a:bodyPr vert="horz" lIns="91440" tIns="45720" rIns="91440" bIns="45720" rtlCol="1" anchor="b"/>
          <a:lstStyle>
            <a:lvl1pPr algn="r">
              <a:defRPr sz="1200"/>
            </a:lvl1pPr>
          </a:lstStyle>
          <a:p>
            <a:r>
              <a:rPr lang="ar-SA"/>
              <a:t>الأستاذ الدكتور بوداح عبدالجليل</a:t>
            </a:r>
          </a:p>
        </p:txBody>
      </p:sp>
      <p:sp>
        <p:nvSpPr>
          <p:cNvPr id="7" name="Slide Number Placeholder 6"/>
          <p:cNvSpPr>
            <a:spLocks noGrp="1"/>
          </p:cNvSpPr>
          <p:nvPr>
            <p:ph type="sldNum" sz="quarter" idx="5"/>
          </p:nvPr>
        </p:nvSpPr>
        <p:spPr>
          <a:xfrm>
            <a:off x="2288" y="6397806"/>
            <a:ext cx="4276779" cy="336788"/>
          </a:xfrm>
          <a:prstGeom prst="rect">
            <a:avLst/>
          </a:prstGeom>
        </p:spPr>
        <p:txBody>
          <a:bodyPr vert="horz" lIns="91440" tIns="45720" rIns="91440" bIns="45720" rtlCol="1" anchor="b"/>
          <a:lstStyle>
            <a:lvl1pPr algn="l">
              <a:defRPr sz="1200"/>
            </a:lvl1pPr>
          </a:lstStyle>
          <a:p>
            <a:fld id="{2F576C64-1989-487D-A6AB-C06D0AEDBD91}" type="slidenum">
              <a:rPr lang="ar-SA" smtClean="0"/>
              <a:pPr/>
              <a:t>‹#›</a:t>
            </a:fld>
            <a:endParaRPr lang="ar-SA"/>
          </a:p>
        </p:txBody>
      </p:sp>
    </p:spTree>
  </p:cSld>
  <p:clrMap bg1="lt1" tx1="dk1" bg2="lt2" tx2="dk2" accent1="accent1" accent2="accent2" accent3="accent3" accent4="accent4" accent5="accent5" accent6="accent6" hlink="hlink" folHlink="folHlink"/>
  <p:hf/>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2F576C64-1989-487D-A6AB-C06D0AEDBD91}" type="slidenum">
              <a:rPr lang="ar-SA" smtClean="0"/>
              <a:pPr/>
              <a:t>1</a:t>
            </a:fld>
            <a:endParaRPr lang="ar-SA"/>
          </a:p>
        </p:txBody>
      </p:sp>
      <p:sp>
        <p:nvSpPr>
          <p:cNvPr id="5" name="Date Placeholder 4"/>
          <p:cNvSpPr>
            <a:spLocks noGrp="1"/>
          </p:cNvSpPr>
          <p:nvPr>
            <p:ph type="dt" idx="11"/>
          </p:nvPr>
        </p:nvSpPr>
        <p:spPr/>
        <p:txBody>
          <a:bodyPr/>
          <a:lstStyle/>
          <a:p>
            <a:fld id="{D4CA84AC-FD0D-49DC-A461-5A70EF6CCEDC}"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Header Placeholder 6"/>
          <p:cNvSpPr>
            <a:spLocks noGrp="1"/>
          </p:cNvSpPr>
          <p:nvPr>
            <p:ph type="hdr" sz="quarter" idx="13"/>
          </p:nvPr>
        </p:nvSpPr>
        <p:spPr/>
        <p:txBody>
          <a:bodyPr/>
          <a:lstStyle/>
          <a:p>
            <a:r>
              <a:rPr lang="ar-SA"/>
              <a:t>قسم المحاسبة والمالية</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C169C82F-BB21-4EDA-A5AB-99B310F1ED25}"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10</a:t>
            </a:fld>
            <a:endParaRPr lang="ar-SA"/>
          </a:p>
        </p:txBody>
      </p:sp>
    </p:spTree>
    <p:extLst>
      <p:ext uri="{BB962C8B-B14F-4D97-AF65-F5344CB8AC3E}">
        <p14:creationId xmlns:p14="http://schemas.microsoft.com/office/powerpoint/2010/main" val="4026917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3BB9FACA-26D9-4877-BD20-37BB537C4AD0}"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11</a:t>
            </a:fld>
            <a:endParaRPr lang="ar-SA"/>
          </a:p>
        </p:txBody>
      </p:sp>
    </p:spTree>
    <p:extLst>
      <p:ext uri="{BB962C8B-B14F-4D97-AF65-F5344CB8AC3E}">
        <p14:creationId xmlns:p14="http://schemas.microsoft.com/office/powerpoint/2010/main" val="447576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0592554C-CD22-4BF8-901B-2F8658EE6B2C}"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12</a:t>
            </a:fld>
            <a:endParaRPr lang="ar-SA"/>
          </a:p>
        </p:txBody>
      </p:sp>
    </p:spTree>
    <p:extLst>
      <p:ext uri="{BB962C8B-B14F-4D97-AF65-F5344CB8AC3E}">
        <p14:creationId xmlns:p14="http://schemas.microsoft.com/office/powerpoint/2010/main" val="3863916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E160F420-2A4A-434F-B999-B53238AFF1D0}"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13</a:t>
            </a:fld>
            <a:endParaRPr lang="ar-SA"/>
          </a:p>
        </p:txBody>
      </p:sp>
    </p:spTree>
    <p:extLst>
      <p:ext uri="{BB962C8B-B14F-4D97-AF65-F5344CB8AC3E}">
        <p14:creationId xmlns:p14="http://schemas.microsoft.com/office/powerpoint/2010/main" val="1188618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0B8A7019-19C0-4A47-B94C-695DABB0D029}"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14</a:t>
            </a:fld>
            <a:endParaRPr lang="ar-SA"/>
          </a:p>
        </p:txBody>
      </p:sp>
    </p:spTree>
    <p:extLst>
      <p:ext uri="{BB962C8B-B14F-4D97-AF65-F5344CB8AC3E}">
        <p14:creationId xmlns:p14="http://schemas.microsoft.com/office/powerpoint/2010/main" val="1158023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089C719B-39FB-4845-B3CE-F0692AB762A3}"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15</a:t>
            </a:fld>
            <a:endParaRPr lang="ar-SA"/>
          </a:p>
        </p:txBody>
      </p:sp>
    </p:spTree>
    <p:extLst>
      <p:ext uri="{BB962C8B-B14F-4D97-AF65-F5344CB8AC3E}">
        <p14:creationId xmlns:p14="http://schemas.microsoft.com/office/powerpoint/2010/main" val="4072268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46690C31-173F-4364-A222-201333E1D662}"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16</a:t>
            </a:fld>
            <a:endParaRPr lang="ar-SA"/>
          </a:p>
        </p:txBody>
      </p:sp>
    </p:spTree>
    <p:extLst>
      <p:ext uri="{BB962C8B-B14F-4D97-AF65-F5344CB8AC3E}">
        <p14:creationId xmlns:p14="http://schemas.microsoft.com/office/powerpoint/2010/main" val="1141201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E48691B8-7287-4512-A06F-D517D20C1EE7}"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17</a:t>
            </a:fld>
            <a:endParaRPr lang="ar-SA"/>
          </a:p>
        </p:txBody>
      </p:sp>
    </p:spTree>
    <p:extLst>
      <p:ext uri="{BB962C8B-B14F-4D97-AF65-F5344CB8AC3E}">
        <p14:creationId xmlns:p14="http://schemas.microsoft.com/office/powerpoint/2010/main" val="2520704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0CF68120-10A7-465E-A950-6ADAE098AAA7}"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18</a:t>
            </a:fld>
            <a:endParaRPr lang="ar-SA"/>
          </a:p>
        </p:txBody>
      </p:sp>
    </p:spTree>
    <p:extLst>
      <p:ext uri="{BB962C8B-B14F-4D97-AF65-F5344CB8AC3E}">
        <p14:creationId xmlns:p14="http://schemas.microsoft.com/office/powerpoint/2010/main" val="607213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40A35F39-992C-4C5F-87D5-95E287D006B8}"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19</a:t>
            </a:fld>
            <a:endParaRPr lang="ar-SA"/>
          </a:p>
        </p:txBody>
      </p:sp>
    </p:spTree>
    <p:extLst>
      <p:ext uri="{BB962C8B-B14F-4D97-AF65-F5344CB8AC3E}">
        <p14:creationId xmlns:p14="http://schemas.microsoft.com/office/powerpoint/2010/main" val="189196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B4DFA82E-3BF2-4302-8653-8A7627794BBE}"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2</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E30D8BD7-4DE3-4361-BE75-FB1776A981CA}"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20</a:t>
            </a:fld>
            <a:endParaRPr lang="ar-SA"/>
          </a:p>
        </p:txBody>
      </p:sp>
    </p:spTree>
    <p:extLst>
      <p:ext uri="{BB962C8B-B14F-4D97-AF65-F5344CB8AC3E}">
        <p14:creationId xmlns:p14="http://schemas.microsoft.com/office/powerpoint/2010/main" val="2847753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85DD6A02-07D2-4C53-861C-AD5BEA8193EE}"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21</a:t>
            </a:fld>
            <a:endParaRPr lang="ar-SA"/>
          </a:p>
        </p:txBody>
      </p:sp>
    </p:spTree>
    <p:extLst>
      <p:ext uri="{BB962C8B-B14F-4D97-AF65-F5344CB8AC3E}">
        <p14:creationId xmlns:p14="http://schemas.microsoft.com/office/powerpoint/2010/main" val="3899365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46E32676-4DB9-4DF6-B9FC-5949EAB5CB3B}"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22</a:t>
            </a:fld>
            <a:endParaRPr lang="ar-SA"/>
          </a:p>
        </p:txBody>
      </p:sp>
    </p:spTree>
    <p:extLst>
      <p:ext uri="{BB962C8B-B14F-4D97-AF65-F5344CB8AC3E}">
        <p14:creationId xmlns:p14="http://schemas.microsoft.com/office/powerpoint/2010/main" val="3676391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CFBE46EE-8F23-4E31-AE9A-596215622F7F}"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23</a:t>
            </a:fld>
            <a:endParaRPr lang="ar-SA"/>
          </a:p>
        </p:txBody>
      </p:sp>
    </p:spTree>
    <p:extLst>
      <p:ext uri="{BB962C8B-B14F-4D97-AF65-F5344CB8AC3E}">
        <p14:creationId xmlns:p14="http://schemas.microsoft.com/office/powerpoint/2010/main" val="1362878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FBF6C698-A349-42C3-9E89-5C72784D5B6A}"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24</a:t>
            </a:fld>
            <a:endParaRPr lang="ar-SA"/>
          </a:p>
        </p:txBody>
      </p:sp>
    </p:spTree>
    <p:extLst>
      <p:ext uri="{BB962C8B-B14F-4D97-AF65-F5344CB8AC3E}">
        <p14:creationId xmlns:p14="http://schemas.microsoft.com/office/powerpoint/2010/main" val="2788586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0B4CDE4C-9BFF-4451-A23B-A173A04CE7AF}"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25</a:t>
            </a:fld>
            <a:endParaRPr lang="ar-SA"/>
          </a:p>
        </p:txBody>
      </p:sp>
    </p:spTree>
    <p:extLst>
      <p:ext uri="{BB962C8B-B14F-4D97-AF65-F5344CB8AC3E}">
        <p14:creationId xmlns:p14="http://schemas.microsoft.com/office/powerpoint/2010/main" val="597329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CB9E8DA-E351-48B6-8D60-AAF226DA372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26</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913935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CBDF656-9ACB-4D1D-9E83-7B7F1D9F770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27</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6777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45610B1-F5B8-4EE5-A301-AB06DCB9516A}"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28</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162209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D65007C-EB4D-4FB7-B6F1-1D49D9185CD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29</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3990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20481606-8065-4989-AC55-988D93B4591E}"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3</a:t>
            </a:fld>
            <a:endParaRPr lang="ar-SA"/>
          </a:p>
        </p:txBody>
      </p:sp>
    </p:spTree>
    <p:extLst>
      <p:ext uri="{BB962C8B-B14F-4D97-AF65-F5344CB8AC3E}">
        <p14:creationId xmlns:p14="http://schemas.microsoft.com/office/powerpoint/2010/main" val="1561749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D624869-72D4-4170-A942-C42C965E3FF7}"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30</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847058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0D485C9-81E0-4335-A901-5D5F312519E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94581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F08ED74-0A27-41E4-AD47-FBD850BEE0E0}"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32</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42485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C25FA7C6-0496-4157-A6E0-7E0988247BB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33</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35605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C0D81911-C3FD-4297-903D-281DE83CBF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34</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6630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92D99AF-445C-4DF0-BE18-75092562B09E}"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35</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09421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D668AE6-7118-4EE8-9D81-3179DACC888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36</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38620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05C0D0C-1251-4EF2-93F1-BDC5F9B8D163}"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37</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78951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C7F9C21-115C-4A47-9CD6-AEA330CB5B2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38</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244305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C196B79-1979-4A64-906B-CAE3D646B418}"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39</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59865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B78F1968-80EE-414B-A002-51828D968F72}"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4</a:t>
            </a:fld>
            <a:endParaRPr lang="ar-SA"/>
          </a:p>
        </p:txBody>
      </p:sp>
    </p:spTree>
    <p:extLst>
      <p:ext uri="{BB962C8B-B14F-4D97-AF65-F5344CB8AC3E}">
        <p14:creationId xmlns:p14="http://schemas.microsoft.com/office/powerpoint/2010/main" val="1739659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0FBAF0-9968-4888-9762-6FC67BCCAD0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40</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72209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C1DF6C5-EAD8-4F5F-BA00-B59CB14F55E3}"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04678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C0BFA0B-0B53-4A9B-BD7E-F80AD42952F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42</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41947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1464F3D-FE74-4609-91A7-3ECD3B8E6BF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43</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230185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AFD5C97-E404-408D-AEC7-5F6ADCA3046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44</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68879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C996A1E-3034-4878-822E-DCB490FEB126}"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45</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337192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D0B9C81-53FE-4BE2-BFB9-0D8A2B5F3ED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46</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837187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E6A119D-DC1E-445B-8B94-6785FB5251E2}"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1/28/2021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47</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5106723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C01823D1-F335-4401-9558-90B68EFECD52}"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48</a:t>
            </a:fld>
            <a:endParaRPr lang="ar-SA"/>
          </a:p>
        </p:txBody>
      </p:sp>
    </p:spTree>
    <p:extLst>
      <p:ext uri="{BB962C8B-B14F-4D97-AF65-F5344CB8AC3E}">
        <p14:creationId xmlns:p14="http://schemas.microsoft.com/office/powerpoint/2010/main" val="228143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618BF2EC-80BD-4F4B-AC67-62F8B2F16037}"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5</a:t>
            </a:fld>
            <a:endParaRPr lang="ar-SA"/>
          </a:p>
        </p:txBody>
      </p:sp>
    </p:spTree>
    <p:extLst>
      <p:ext uri="{BB962C8B-B14F-4D97-AF65-F5344CB8AC3E}">
        <p14:creationId xmlns:p14="http://schemas.microsoft.com/office/powerpoint/2010/main" val="3465925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D9532AD6-D1F2-416C-872E-8E8185ED14A8}"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6</a:t>
            </a:fld>
            <a:endParaRPr lang="ar-SA"/>
          </a:p>
        </p:txBody>
      </p:sp>
    </p:spTree>
    <p:extLst>
      <p:ext uri="{BB962C8B-B14F-4D97-AF65-F5344CB8AC3E}">
        <p14:creationId xmlns:p14="http://schemas.microsoft.com/office/powerpoint/2010/main" val="40961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4278C789-6293-4CB3-B5E5-F1248188FDB5}"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7</a:t>
            </a:fld>
            <a:endParaRPr lang="ar-SA"/>
          </a:p>
        </p:txBody>
      </p:sp>
    </p:spTree>
    <p:extLst>
      <p:ext uri="{BB962C8B-B14F-4D97-AF65-F5344CB8AC3E}">
        <p14:creationId xmlns:p14="http://schemas.microsoft.com/office/powerpoint/2010/main" val="1290101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04E36CA8-475D-4D12-ACC0-EE5D941E0866}"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8</a:t>
            </a:fld>
            <a:endParaRPr lang="ar-SA"/>
          </a:p>
        </p:txBody>
      </p:sp>
    </p:spTree>
    <p:extLst>
      <p:ext uri="{BB962C8B-B14F-4D97-AF65-F5344CB8AC3E}">
        <p14:creationId xmlns:p14="http://schemas.microsoft.com/office/powerpoint/2010/main" val="1064006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EB579F19-6408-49EB-BE92-05FC5FFDB168}" type="datetime1">
              <a:rPr lang="en-US" smtClean="0"/>
              <a:t>1/28/2021</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9</a:t>
            </a:fld>
            <a:endParaRPr lang="ar-SA"/>
          </a:p>
        </p:txBody>
      </p:sp>
    </p:spTree>
    <p:extLst>
      <p:ext uri="{BB962C8B-B14F-4D97-AF65-F5344CB8AC3E}">
        <p14:creationId xmlns:p14="http://schemas.microsoft.com/office/powerpoint/2010/main" val="273343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D6150A68-6638-42AD-BEFF-6DC003816C36}" type="datetime1">
              <a:rPr lang="en-US" smtClean="0"/>
              <a:t>1/28/2021</a:t>
            </a:fld>
            <a:endParaRPr lang="ar-SA"/>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ar-SA"/>
              <a:t>جامعة أم البواقي-  - كلية الاقتصاد و التسيير و التجارة – قسم المحاسبة والمالية - السنة الثانية</a:t>
            </a: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4231B69-FBD1-4C22-85BF-9904F0109019}"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FB609FD-B6F0-46A8-B286-6EB229207AF0}" type="datetime1">
              <a:rPr lang="en-US" smtClean="0"/>
              <a:t>1/28/2021</a:t>
            </a:fld>
            <a:endParaRPr lang="ar-SA"/>
          </a:p>
        </p:txBody>
      </p:sp>
      <p:sp>
        <p:nvSpPr>
          <p:cNvPr id="5" name="Footer Placeholder 4"/>
          <p:cNvSpPr>
            <a:spLocks noGrp="1"/>
          </p:cNvSpPr>
          <p:nvPr>
            <p:ph type="ftr" sz="quarter" idx="11"/>
          </p:nvPr>
        </p:nvSpPr>
        <p:spPr/>
        <p:txBody>
          <a:bodyPr/>
          <a:lstStyle/>
          <a:p>
            <a:r>
              <a:rPr lang="ar-SA"/>
              <a:t>جامعة أم البواقي-  - كلية الاقتصاد و التسيير و التجارة – قسم المحاسبة والمالية - السنة الثانية</a:t>
            </a:r>
          </a:p>
        </p:txBody>
      </p:sp>
      <p:sp>
        <p:nvSpPr>
          <p:cNvPr id="6" name="Slide Number Placeholder 5"/>
          <p:cNvSpPr>
            <a:spLocks noGrp="1"/>
          </p:cNvSpPr>
          <p:nvPr>
            <p:ph type="sldNum" sz="quarter" idx="12"/>
          </p:nvPr>
        </p:nvSpPr>
        <p:spPr/>
        <p:txBody>
          <a:bodyPr/>
          <a:lstStyle/>
          <a:p>
            <a:fld id="{A4231B69-FBD1-4C22-85BF-9904F0109019}"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E8E973-A266-4C08-9949-2AB26F21562A}" type="datetime1">
              <a:rPr lang="en-US" smtClean="0"/>
              <a:t>1/28/2021</a:t>
            </a:fld>
            <a:endParaRPr lang="ar-SA"/>
          </a:p>
        </p:txBody>
      </p:sp>
      <p:sp>
        <p:nvSpPr>
          <p:cNvPr id="5" name="Footer Placeholder 4"/>
          <p:cNvSpPr>
            <a:spLocks noGrp="1"/>
          </p:cNvSpPr>
          <p:nvPr>
            <p:ph type="ftr" sz="quarter" idx="11"/>
          </p:nvPr>
        </p:nvSpPr>
        <p:spPr/>
        <p:txBody>
          <a:bodyPr/>
          <a:lstStyle/>
          <a:p>
            <a:r>
              <a:rPr lang="ar-SA"/>
              <a:t>جامعة أم البواقي-  - كلية الاقتصاد و التسيير و التجارة – قسم المحاسبة والمالية - السنة الثانية</a:t>
            </a:r>
          </a:p>
        </p:txBody>
      </p:sp>
      <p:sp>
        <p:nvSpPr>
          <p:cNvPr id="6" name="Slide Number Placeholder 5"/>
          <p:cNvSpPr>
            <a:spLocks noGrp="1"/>
          </p:cNvSpPr>
          <p:nvPr>
            <p:ph type="sldNum" sz="quarter" idx="12"/>
          </p:nvPr>
        </p:nvSpPr>
        <p:spPr/>
        <p:txBody>
          <a:bodyPr/>
          <a:lstStyle/>
          <a:p>
            <a:fld id="{A4231B69-FBD1-4C22-85BF-9904F0109019}"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9F347D34-B65E-4055-B4F5-3201DD29E09C}" type="datetime1">
              <a:rPr lang="en-US" smtClean="0"/>
              <a:t>1/28/2021</a:t>
            </a:fld>
            <a:endParaRPr lang="ar-SA"/>
          </a:p>
        </p:txBody>
      </p:sp>
      <p:sp>
        <p:nvSpPr>
          <p:cNvPr id="9" name="Slide Number Placeholder 8"/>
          <p:cNvSpPr>
            <a:spLocks noGrp="1"/>
          </p:cNvSpPr>
          <p:nvPr>
            <p:ph type="sldNum" sz="quarter" idx="15"/>
          </p:nvPr>
        </p:nvSpPr>
        <p:spPr/>
        <p:txBody>
          <a:bodyPr rtlCol="0"/>
          <a:lstStyle/>
          <a:p>
            <a:fld id="{A4231B69-FBD1-4C22-85BF-9904F0109019}" type="slidenum">
              <a:rPr lang="ar-SA" smtClean="0"/>
              <a:pPr/>
              <a:t>‹#›</a:t>
            </a:fld>
            <a:endParaRPr lang="ar-SA"/>
          </a:p>
        </p:txBody>
      </p:sp>
      <p:sp>
        <p:nvSpPr>
          <p:cNvPr id="10" name="Footer Placeholder 9"/>
          <p:cNvSpPr>
            <a:spLocks noGrp="1"/>
          </p:cNvSpPr>
          <p:nvPr>
            <p:ph type="ftr" sz="quarter" idx="16"/>
          </p:nvPr>
        </p:nvSpPr>
        <p:spPr/>
        <p:txBody>
          <a:bodyPr rtlCol="0"/>
          <a:lstStyle/>
          <a:p>
            <a:r>
              <a:rPr lang="ar-SA"/>
              <a:t>جامعة أم البواقي-  - كلية الاقتصاد و التسيير و التجارة – قسم المحاسبة والمالية - السنة الثانية</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07D8D9B-863D-458A-A654-9DD267771983}" type="datetime1">
              <a:rPr lang="en-US" smtClean="0"/>
              <a:t>1/28/2021</a:t>
            </a:fld>
            <a:endParaRPr lang="ar-SA"/>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ar-SA"/>
              <a:t>جامعة أم البواقي-  - كلية الاقتصاد و التسيير و التجارة – قسم المحاسبة والمالية - السنة الثانية</a:t>
            </a: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4231B69-FBD1-4C22-85BF-9904F0109019}"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057790D-50DC-4A6D-B35E-ADECC7C83A9B}" type="datetime1">
              <a:rPr lang="en-US" smtClean="0"/>
              <a:t>1/28/2021</a:t>
            </a:fld>
            <a:endParaRPr lang="ar-SA"/>
          </a:p>
        </p:txBody>
      </p:sp>
      <p:sp>
        <p:nvSpPr>
          <p:cNvPr id="6" name="Footer Placeholder 5"/>
          <p:cNvSpPr>
            <a:spLocks noGrp="1"/>
          </p:cNvSpPr>
          <p:nvPr>
            <p:ph type="ftr" sz="quarter" idx="11"/>
          </p:nvPr>
        </p:nvSpPr>
        <p:spPr/>
        <p:txBody>
          <a:bodyPr/>
          <a:lstStyle/>
          <a:p>
            <a:r>
              <a:rPr lang="ar-SA"/>
              <a:t>جامعة أم البواقي-  - كلية الاقتصاد و التسيير و التجارة – قسم المحاسبة والمالية - السنة الثانية</a:t>
            </a:r>
          </a:p>
        </p:txBody>
      </p:sp>
      <p:sp>
        <p:nvSpPr>
          <p:cNvPr id="7" name="Slide Number Placeholder 6"/>
          <p:cNvSpPr>
            <a:spLocks noGrp="1"/>
          </p:cNvSpPr>
          <p:nvPr>
            <p:ph type="sldNum" sz="quarter" idx="12"/>
          </p:nvPr>
        </p:nvSpPr>
        <p:spPr/>
        <p:txBody>
          <a:bodyPr/>
          <a:lstStyle/>
          <a:p>
            <a:fld id="{A4231B69-FBD1-4C22-85BF-9904F0109019}" type="slidenum">
              <a:rPr lang="ar-SA" smtClean="0"/>
              <a:pPr/>
              <a:t>‹#›</a:t>
            </a:fld>
            <a:endParaRPr lang="ar-S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4501EC7A-DEEF-4578-BF11-F7AF2D1CB57E}" type="datetime1">
              <a:rPr lang="en-US" smtClean="0"/>
              <a:t>1/28/2021</a:t>
            </a:fld>
            <a:endParaRPr lang="ar-SA"/>
          </a:p>
        </p:txBody>
      </p:sp>
      <p:sp>
        <p:nvSpPr>
          <p:cNvPr id="8" name="Footer Placeholder 7"/>
          <p:cNvSpPr>
            <a:spLocks noGrp="1"/>
          </p:cNvSpPr>
          <p:nvPr>
            <p:ph type="ftr" sz="quarter" idx="11"/>
          </p:nvPr>
        </p:nvSpPr>
        <p:spPr/>
        <p:txBody>
          <a:bodyPr/>
          <a:lstStyle/>
          <a:p>
            <a:r>
              <a:rPr lang="ar-SA"/>
              <a:t>جامعة أم البواقي-  - كلية الاقتصاد و التسيير و التجارة – قسم المحاسبة والمالية - السنة الثانية</a:t>
            </a:r>
          </a:p>
        </p:txBody>
      </p:sp>
      <p:sp>
        <p:nvSpPr>
          <p:cNvPr id="9" name="Slide Number Placeholder 8"/>
          <p:cNvSpPr>
            <a:spLocks noGrp="1"/>
          </p:cNvSpPr>
          <p:nvPr>
            <p:ph type="sldNum" sz="quarter" idx="12"/>
          </p:nvPr>
        </p:nvSpPr>
        <p:spPr/>
        <p:txBody>
          <a:bodyPr/>
          <a:lstStyle/>
          <a:p>
            <a:fld id="{A4231B69-FBD1-4C22-85BF-9904F0109019}" type="slidenum">
              <a:rPr lang="ar-SA" smtClean="0"/>
              <a:pPr/>
              <a:t>‹#›</a:t>
            </a:fld>
            <a:endParaRPr lang="ar-S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8361F05A-AE11-4A1D-AD4B-77DBF6ED0193}" type="datetime1">
              <a:rPr lang="en-US" smtClean="0"/>
              <a:t>1/28/2021</a:t>
            </a:fld>
            <a:endParaRPr lang="ar-SA"/>
          </a:p>
        </p:txBody>
      </p:sp>
      <p:sp>
        <p:nvSpPr>
          <p:cNvPr id="7" name="Slide Number Placeholder 6"/>
          <p:cNvSpPr>
            <a:spLocks noGrp="1"/>
          </p:cNvSpPr>
          <p:nvPr>
            <p:ph type="sldNum" sz="quarter" idx="11"/>
          </p:nvPr>
        </p:nvSpPr>
        <p:spPr/>
        <p:txBody>
          <a:bodyPr rtlCol="0"/>
          <a:lstStyle/>
          <a:p>
            <a:fld id="{A4231B69-FBD1-4C22-85BF-9904F0109019}" type="slidenum">
              <a:rPr lang="ar-SA" smtClean="0"/>
              <a:pPr/>
              <a:t>‹#›</a:t>
            </a:fld>
            <a:endParaRPr lang="ar-SA"/>
          </a:p>
        </p:txBody>
      </p:sp>
      <p:sp>
        <p:nvSpPr>
          <p:cNvPr id="8" name="Footer Placeholder 7"/>
          <p:cNvSpPr>
            <a:spLocks noGrp="1"/>
          </p:cNvSpPr>
          <p:nvPr>
            <p:ph type="ftr" sz="quarter" idx="12"/>
          </p:nvPr>
        </p:nvSpPr>
        <p:spPr/>
        <p:txBody>
          <a:bodyPr rtlCol="0"/>
          <a:lstStyle/>
          <a:p>
            <a:r>
              <a:rPr lang="ar-SA"/>
              <a:t>جامعة أم البواقي-  - كلية الاقتصاد و التسيير و التجارة – قسم المحاسبة والمالية - السنة الثانية</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F129D-B573-4E60-A2A2-093899869A03}" type="datetime1">
              <a:rPr lang="en-US" smtClean="0"/>
              <a:t>1/28/2021</a:t>
            </a:fld>
            <a:endParaRPr lang="ar-SA"/>
          </a:p>
        </p:txBody>
      </p:sp>
      <p:sp>
        <p:nvSpPr>
          <p:cNvPr id="3" name="Footer Placeholder 2"/>
          <p:cNvSpPr>
            <a:spLocks noGrp="1"/>
          </p:cNvSpPr>
          <p:nvPr>
            <p:ph type="ftr" sz="quarter" idx="11"/>
          </p:nvPr>
        </p:nvSpPr>
        <p:spPr/>
        <p:txBody>
          <a:bodyPr/>
          <a:lstStyle/>
          <a:p>
            <a:r>
              <a:rPr lang="ar-SA"/>
              <a:t>جامعة أم البواقي-  - كلية الاقتصاد و التسيير و التجارة – قسم المحاسبة والمالية - السنة الثانية</a:t>
            </a:r>
          </a:p>
        </p:txBody>
      </p:sp>
      <p:sp>
        <p:nvSpPr>
          <p:cNvPr id="4" name="Slide Number Placeholder 3"/>
          <p:cNvSpPr>
            <a:spLocks noGrp="1"/>
          </p:cNvSpPr>
          <p:nvPr>
            <p:ph type="sldNum" sz="quarter" idx="12"/>
          </p:nvPr>
        </p:nvSpPr>
        <p:spPr/>
        <p:txBody>
          <a:bodyPr/>
          <a:lstStyle/>
          <a:p>
            <a:fld id="{A4231B69-FBD1-4C22-85BF-9904F0109019}"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08D1F70B-505B-4F16-B56C-96BB2D27C1ED}" type="datetime1">
              <a:rPr lang="en-US" smtClean="0"/>
              <a:t>1/28/2021</a:t>
            </a:fld>
            <a:endParaRPr lang="ar-SA"/>
          </a:p>
        </p:txBody>
      </p:sp>
      <p:sp>
        <p:nvSpPr>
          <p:cNvPr id="22" name="Slide Number Placeholder 21"/>
          <p:cNvSpPr>
            <a:spLocks noGrp="1"/>
          </p:cNvSpPr>
          <p:nvPr>
            <p:ph type="sldNum" sz="quarter" idx="15"/>
          </p:nvPr>
        </p:nvSpPr>
        <p:spPr/>
        <p:txBody>
          <a:bodyPr rtlCol="0"/>
          <a:lstStyle/>
          <a:p>
            <a:fld id="{A4231B69-FBD1-4C22-85BF-9904F0109019}" type="slidenum">
              <a:rPr lang="ar-SA" smtClean="0"/>
              <a:pPr/>
              <a:t>‹#›</a:t>
            </a:fld>
            <a:endParaRPr lang="ar-SA"/>
          </a:p>
        </p:txBody>
      </p:sp>
      <p:sp>
        <p:nvSpPr>
          <p:cNvPr id="23" name="Footer Placeholder 22"/>
          <p:cNvSpPr>
            <a:spLocks noGrp="1"/>
          </p:cNvSpPr>
          <p:nvPr>
            <p:ph type="ftr" sz="quarter" idx="16"/>
          </p:nvPr>
        </p:nvSpPr>
        <p:spPr/>
        <p:txBody>
          <a:bodyPr rtlCol="0"/>
          <a:lstStyle/>
          <a:p>
            <a:r>
              <a:rPr lang="ar-SA"/>
              <a:t>جامعة أم البواقي-  - كلية الاقتصاد و التسيير و التجارة – قسم المحاسبة والمالية - السنة الثانية</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F64899F-8C34-4E8E-B9B9-F14D8353FDBB}" type="datetime1">
              <a:rPr lang="en-US" smtClean="0"/>
              <a:t>1/28/2021</a:t>
            </a:fld>
            <a:endParaRPr lang="ar-SA"/>
          </a:p>
        </p:txBody>
      </p:sp>
      <p:sp>
        <p:nvSpPr>
          <p:cNvPr id="18" name="Slide Number Placeholder 17"/>
          <p:cNvSpPr>
            <a:spLocks noGrp="1"/>
          </p:cNvSpPr>
          <p:nvPr>
            <p:ph type="sldNum" sz="quarter" idx="11"/>
          </p:nvPr>
        </p:nvSpPr>
        <p:spPr/>
        <p:txBody>
          <a:bodyPr rtlCol="0"/>
          <a:lstStyle/>
          <a:p>
            <a:fld id="{A4231B69-FBD1-4C22-85BF-9904F0109019}" type="slidenum">
              <a:rPr lang="ar-SA" smtClean="0"/>
              <a:pPr/>
              <a:t>‹#›</a:t>
            </a:fld>
            <a:endParaRPr lang="ar-SA"/>
          </a:p>
        </p:txBody>
      </p:sp>
      <p:sp>
        <p:nvSpPr>
          <p:cNvPr id="21" name="Footer Placeholder 20"/>
          <p:cNvSpPr>
            <a:spLocks noGrp="1"/>
          </p:cNvSpPr>
          <p:nvPr>
            <p:ph type="ftr" sz="quarter" idx="12"/>
          </p:nvPr>
        </p:nvSpPr>
        <p:spPr/>
        <p:txBody>
          <a:bodyPr rtlCol="0"/>
          <a:lstStyle/>
          <a:p>
            <a:r>
              <a:rPr lang="ar-SA"/>
              <a:t>جامعة أم البواقي-  - كلية الاقتصاد و التسيير و التجارة – قسم المحاسبة والمالية - السنة الثانية</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5B77EA4-C53B-4090-8B08-6967ED54553C}" type="datetime1">
              <a:rPr lang="en-US" smtClean="0"/>
              <a:t>1/28/2021</a:t>
            </a:fld>
            <a:endParaRPr lang="ar-S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ar-SA"/>
              <a:t>جامعة أم البواقي-  - كلية الاقتصاد و التسيير و التجارة – قسم المحاسبة والمالية - السنة الثانية</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231B69-FBD1-4C22-85BF-9904F0109019}"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2204864"/>
            <a:ext cx="6172200" cy="1894362"/>
          </a:xfr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nchor="ctr">
            <a:normAutofit/>
          </a:bodyPr>
          <a:lstStyle/>
          <a:p>
            <a:pPr algn="ctr"/>
            <a:r>
              <a:rPr lang="ar-SA" sz="3600" dirty="0">
                <a:latin typeface="Calibri" panose="020F0502020204030204" pitchFamily="34" charset="0"/>
                <a:cs typeface="Calibri" panose="020F0502020204030204" pitchFamily="34" charset="0"/>
              </a:rPr>
              <a:t>مالــــــــــــية المؤسسة</a:t>
            </a:r>
          </a:p>
        </p:txBody>
      </p:sp>
      <p:sp>
        <p:nvSpPr>
          <p:cNvPr id="7" name="Date Placeholder 6"/>
          <p:cNvSpPr>
            <a:spLocks noGrp="1"/>
          </p:cNvSpPr>
          <p:nvPr>
            <p:ph type="dt" sz="half" idx="10"/>
          </p:nvPr>
        </p:nvSpPr>
        <p:spPr>
          <a:xfrm>
            <a:off x="3491880" y="5974804"/>
            <a:ext cx="2592288" cy="381000"/>
          </a:xfrm>
        </p:spPr>
        <p:txBody>
          <a:bodyPr/>
          <a:lstStyle/>
          <a:p>
            <a:pPr algn="ctr" rtl="0"/>
            <a:fld id="{ED9A18CB-8F72-4C92-81FD-41D4D94C7E04}" type="datetime1">
              <a:rPr lang="en-US" sz="1400" b="1" smtClean="0">
                <a:solidFill>
                  <a:schemeClr val="tx1"/>
                </a:solidFill>
              </a:rPr>
              <a:t>1/28/2021</a:t>
            </a:fld>
            <a:endParaRPr lang="ar-SA" b="1" dirty="0">
              <a:solidFill>
                <a:schemeClr val="tx1"/>
              </a:solidFill>
            </a:endParaRPr>
          </a:p>
        </p:txBody>
      </p:sp>
      <p:sp>
        <p:nvSpPr>
          <p:cNvPr id="8" name="Slide Number Placeholder 7"/>
          <p:cNvSpPr>
            <a:spLocks noGrp="1"/>
          </p:cNvSpPr>
          <p:nvPr>
            <p:ph type="sldNum" sz="quarter" idx="12"/>
          </p:nvPr>
        </p:nvSpPr>
        <p:spPr/>
        <p:txBody>
          <a:bodyPr/>
          <a:lstStyle/>
          <a:p>
            <a:fld id="{A4231B69-FBD1-4C22-85BF-9904F0109019}" type="slidenum">
              <a:rPr lang="ar-SA" smtClean="0"/>
              <a:pPr/>
              <a:t>1</a:t>
            </a:fld>
            <a:endParaRPr lang="ar-SA"/>
          </a:p>
        </p:txBody>
      </p:sp>
      <p:sp>
        <p:nvSpPr>
          <p:cNvPr id="9" name="Footer Placeholder 8"/>
          <p:cNvSpPr>
            <a:spLocks noGrp="1"/>
          </p:cNvSpPr>
          <p:nvPr>
            <p:ph type="ftr" sz="quarter" idx="11"/>
          </p:nvPr>
        </p:nvSpPr>
        <p:spPr>
          <a:xfrm>
            <a:off x="1935144" y="5398740"/>
            <a:ext cx="6582488" cy="576064"/>
          </a:xfrm>
        </p:spPr>
        <p:txBody>
          <a:bodyPr/>
          <a:lstStyle/>
          <a:p>
            <a:pPr algn="r"/>
            <a:r>
              <a:rPr lang="ar-SA" sz="1600" b="1" dirty="0">
                <a:solidFill>
                  <a:schemeClr val="tx1"/>
                </a:solidFill>
              </a:rPr>
              <a:t>جامعة أم البواقي-  - كلية الاقتصاد و التسيير و التجارة – قسم المحاسبة والمالية - السنة الثانية</a:t>
            </a:r>
          </a:p>
        </p:txBody>
      </p:sp>
      <p:pic>
        <p:nvPicPr>
          <p:cNvPr id="3" name="Picture 2">
            <a:extLst>
              <a:ext uri="{FF2B5EF4-FFF2-40B4-BE49-F238E27FC236}">
                <a16:creationId xmlns:a16="http://schemas.microsoft.com/office/drawing/2014/main" id="{6DE8581E-DC55-4D75-93E2-BD6BDD6729C1}"/>
              </a:ext>
            </a:extLst>
          </p:cNvPr>
          <p:cNvPicPr>
            <a:picLocks noChangeAspect="1"/>
          </p:cNvPicPr>
          <p:nvPr/>
        </p:nvPicPr>
        <p:blipFill>
          <a:blip r:embed="rId3"/>
          <a:stretch>
            <a:fillRect/>
          </a:stretch>
        </p:blipFill>
        <p:spPr>
          <a:xfrm>
            <a:off x="3671540" y="621432"/>
            <a:ext cx="3076575" cy="1485900"/>
          </a:xfrm>
          <a:prstGeom prst="rect">
            <a:avLst/>
          </a:prstGeom>
          <a:solidFill>
            <a:srgbClr val="FFC000"/>
          </a:solidFill>
          <a:ln>
            <a:solidFill>
              <a:schemeClr val="tx2"/>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787208" cy="99745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412777"/>
            <a:ext cx="7787208" cy="4321274"/>
          </a:xfrm>
        </p:spPr>
        <p:style>
          <a:lnRef idx="2">
            <a:schemeClr val="dk1"/>
          </a:lnRef>
          <a:fillRef idx="1">
            <a:schemeClr val="lt1"/>
          </a:fillRef>
          <a:effectRef idx="0">
            <a:schemeClr val="dk1"/>
          </a:effectRef>
          <a:fontRef idx="minor">
            <a:schemeClr val="dk1"/>
          </a:fontRef>
        </p:style>
        <p:txBody>
          <a:bodyPr>
            <a:normAutofit/>
          </a:bodyPr>
          <a:lstStyle/>
          <a:p>
            <a:pPr marL="809625" lvl="0" indent="0" algn="just">
              <a:buNone/>
            </a:pPr>
            <a:r>
              <a:rPr lang="en-US" sz="3100" b="1" dirty="0">
                <a:latin typeface="Calibri" panose="020F0502020204030204" pitchFamily="34" charset="0"/>
                <a:cs typeface="Calibri" panose="020F0502020204030204" pitchFamily="34" charset="0"/>
              </a:rPr>
              <a:t>2</a:t>
            </a:r>
            <a:r>
              <a:rPr lang="ar-DZ" sz="3100" b="1" dirty="0">
                <a:latin typeface="Calibri" panose="020F0502020204030204" pitchFamily="34" charset="0"/>
                <a:cs typeface="Calibri" panose="020F0502020204030204" pitchFamily="34" charset="0"/>
              </a:rPr>
              <a:t>- أنواع المخاطر </a:t>
            </a:r>
          </a:p>
          <a:p>
            <a:pPr marL="809625" lvl="0" indent="0" algn="just">
              <a:buNone/>
            </a:pPr>
            <a:r>
              <a:rPr lang="ar-SA" sz="2500" b="1" dirty="0">
                <a:latin typeface="Calibri" panose="020F0502020204030204" pitchFamily="34" charset="0"/>
                <a:cs typeface="Calibri" panose="020F0502020204030204" pitchFamily="34" charset="0"/>
              </a:rPr>
              <a:t>2-3 الأخطار بحسب واقع مالية المؤسسة</a:t>
            </a:r>
          </a:p>
          <a:p>
            <a:pPr marL="809625" lvl="0" indent="0" algn="just">
              <a:buNone/>
            </a:pPr>
            <a:r>
              <a:rPr lang="ar-SA" dirty="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تتحدد أنواع المخاطر المرتبطة بنشاط المؤسسة من خلال وجهة نظر المحللين الماليين الخارجيين في ذلك.  ولذلك يفضل عند دراسة مخاطر المؤسسة من قبل هؤلاء (البنوك والمؤسسات المالية) التركيز على مخاطر الإفلاس المعبرة عن عدم قدرة المؤسسة من أداء ما عليها من التزامات اتجاه الغير.</a:t>
            </a:r>
          </a:p>
          <a:p>
            <a:pPr marL="809625" lvl="0" indent="0" algn="just">
              <a:buNone/>
            </a:pPr>
            <a:r>
              <a:rPr lang="ar-SA" sz="2000" dirty="0">
                <a:latin typeface="Calibri" panose="020F0502020204030204" pitchFamily="34" charset="0"/>
                <a:cs typeface="Calibri" panose="020F0502020204030204" pitchFamily="34" charset="0"/>
              </a:rPr>
              <a:t>ويركز في تحليل مخاطر مالية المؤسسة على المفاهيم المرتبطة بالممتلكات الموضحة في الميزانية المالية  وتطورات الهيكل المالي وبالتالي قد تصنف هذه المخاطر إلى نوعين أساسيين هما </a:t>
            </a:r>
            <a:r>
              <a:rPr lang="ar-SA" sz="2000" b="1" dirty="0">
                <a:latin typeface="Calibri" panose="020F0502020204030204" pitchFamily="34" charset="0"/>
                <a:cs typeface="Calibri" panose="020F0502020204030204" pitchFamily="34" charset="0"/>
              </a:rPr>
              <a:t>مخاطر رأس الما</a:t>
            </a:r>
            <a:r>
              <a:rPr lang="ar-DZ" sz="2000" b="1" dirty="0">
                <a:latin typeface="Calibri" panose="020F0502020204030204" pitchFamily="34" charset="0"/>
                <a:cs typeface="Calibri" panose="020F0502020204030204" pitchFamily="34" charset="0"/>
              </a:rPr>
              <a:t>ل</a:t>
            </a:r>
            <a:r>
              <a:rPr lang="ar-SA" sz="2000" b="1" dirty="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a:t>
            </a:r>
            <a:r>
              <a:rPr lang="en-GB" sz="2000" dirty="0">
                <a:latin typeface="Calibri" panose="020F0502020204030204" pitchFamily="34" charset="0"/>
                <a:cs typeface="Calibri" panose="020F0502020204030204" pitchFamily="34" charset="0"/>
              </a:rPr>
              <a:t>Analyse </a:t>
            </a:r>
            <a:r>
              <a:rPr lang="en-GB" sz="2000" dirty="0" err="1">
                <a:latin typeface="Calibri" panose="020F0502020204030204" pitchFamily="34" charset="0"/>
                <a:cs typeface="Calibri" panose="020F0502020204030204" pitchFamily="34" charset="0"/>
              </a:rPr>
              <a:t>Patrimoniale</a:t>
            </a:r>
            <a:r>
              <a:rPr lang="en-GB" sz="2000" dirty="0">
                <a:latin typeface="Calibri" panose="020F0502020204030204" pitchFamily="34" charset="0"/>
                <a:cs typeface="Calibri" panose="020F0502020204030204" pitchFamily="34" charset="0"/>
              </a:rPr>
              <a:t>) </a:t>
            </a:r>
            <a:r>
              <a:rPr lang="ar-DZ" sz="2000" dirty="0">
                <a:latin typeface="Calibri" panose="020F0502020204030204" pitchFamily="34" charset="0"/>
                <a:cs typeface="Calibri" panose="020F0502020204030204" pitchFamily="34" charset="0"/>
              </a:rPr>
              <a:t> </a:t>
            </a:r>
            <a:r>
              <a:rPr lang="ar-SA" sz="2000" b="1" dirty="0">
                <a:latin typeface="Calibri" panose="020F0502020204030204" pitchFamily="34" charset="0"/>
                <a:cs typeface="Calibri" panose="020F0502020204030204" pitchFamily="34" charset="0"/>
              </a:rPr>
              <a:t>ومخاطر وظيفية </a:t>
            </a:r>
            <a:r>
              <a:rPr lang="ar-SA" sz="2000" dirty="0">
                <a:latin typeface="Calibri" panose="020F0502020204030204" pitchFamily="34" charset="0"/>
                <a:cs typeface="Calibri" panose="020F0502020204030204" pitchFamily="34" charset="0"/>
              </a:rPr>
              <a:t>(</a:t>
            </a:r>
            <a:r>
              <a:rPr lang="en-GB" sz="2000" dirty="0">
                <a:latin typeface="Calibri" panose="020F0502020204030204" pitchFamily="34" charset="0"/>
                <a:cs typeface="Calibri" panose="020F0502020204030204" pitchFamily="34" charset="0"/>
              </a:rPr>
              <a:t>Analyse </a:t>
            </a:r>
            <a:r>
              <a:rPr lang="en-GB" sz="2000" dirty="0" err="1">
                <a:latin typeface="Calibri" panose="020F0502020204030204" pitchFamily="34" charset="0"/>
                <a:cs typeface="Calibri" panose="020F0502020204030204" pitchFamily="34" charset="0"/>
              </a:rPr>
              <a:t>fonctionnelle</a:t>
            </a:r>
            <a:r>
              <a:rPr lang="en-GB" sz="2000" dirty="0">
                <a:latin typeface="Calibri" panose="020F0502020204030204" pitchFamily="34" charset="0"/>
                <a:cs typeface="Calibri" panose="020F0502020204030204" pitchFamily="34" charset="0"/>
              </a:rPr>
              <a:t>)</a:t>
            </a:r>
          </a:p>
          <a:p>
            <a:pPr marL="809625" lvl="0" indent="0" algn="just">
              <a:buNone/>
            </a:pPr>
            <a:endParaRPr lang="ar-SA" dirty="0">
              <a:latin typeface="Calibri" panose="020F0502020204030204" pitchFamily="34" charset="0"/>
              <a:cs typeface="Calibri" panose="020F0502020204030204" pitchFamily="34" charset="0"/>
            </a:endParaRPr>
          </a:p>
          <a:p>
            <a:pPr marL="809625" lvl="0" indent="0">
              <a:buNone/>
            </a:pPr>
            <a:endParaRPr lang="ar-SA" dirty="0"/>
          </a:p>
        </p:txBody>
      </p:sp>
      <p:sp>
        <p:nvSpPr>
          <p:cNvPr id="4" name="Date Placeholder 3"/>
          <p:cNvSpPr>
            <a:spLocks noGrp="1"/>
          </p:cNvSpPr>
          <p:nvPr>
            <p:ph type="dt" sz="half" idx="14"/>
          </p:nvPr>
        </p:nvSpPr>
        <p:spPr>
          <a:xfrm>
            <a:off x="457199" y="5734050"/>
            <a:ext cx="1884579" cy="432048"/>
          </a:xfrm>
        </p:spPr>
        <p:txBody>
          <a:bodyPr/>
          <a:lstStyle/>
          <a:p>
            <a:pPr algn="l" rtl="0"/>
            <a:fld id="{D2044D35-3010-4157-ACA3-BA0E3BC94FB1}" type="datetime1">
              <a:rPr lang="en-US" b="1" smtClean="0"/>
              <a:t>1/28/2021</a:t>
            </a:fld>
            <a:endParaRPr lang="ar-SA" b="1" dirty="0"/>
          </a:p>
        </p:txBody>
      </p:sp>
      <p:sp>
        <p:nvSpPr>
          <p:cNvPr id="5" name="Slide Number Placeholder 4"/>
          <p:cNvSpPr>
            <a:spLocks noGrp="1"/>
          </p:cNvSpPr>
          <p:nvPr>
            <p:ph type="sldNum" sz="quarter" idx="15"/>
          </p:nvPr>
        </p:nvSpPr>
        <p:spPr/>
        <p:txBody>
          <a:bodyPr/>
          <a:lstStyle/>
          <a:p>
            <a:fld id="{A4231B69-FBD1-4C22-85BF-9904F0109019}" type="slidenum">
              <a:rPr lang="ar-SA" smtClean="0"/>
              <a:pPr/>
              <a:t>10</a:t>
            </a:fld>
            <a:endParaRPr lang="ar-SA"/>
          </a:p>
        </p:txBody>
      </p:sp>
      <p:sp>
        <p:nvSpPr>
          <p:cNvPr id="6" name="Footer Placeholder 5"/>
          <p:cNvSpPr>
            <a:spLocks noGrp="1"/>
          </p:cNvSpPr>
          <p:nvPr>
            <p:ph type="ftr" sz="quarter" idx="16"/>
          </p:nvPr>
        </p:nvSpPr>
        <p:spPr>
          <a:xfrm>
            <a:off x="2267745" y="5778630"/>
            <a:ext cx="5708554" cy="432048"/>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80661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787208" cy="99745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412777"/>
            <a:ext cx="7787208" cy="4536503"/>
          </a:xfrm>
        </p:spPr>
        <p:style>
          <a:lnRef idx="2">
            <a:schemeClr val="dk1"/>
          </a:lnRef>
          <a:fillRef idx="1">
            <a:schemeClr val="lt1"/>
          </a:fillRef>
          <a:effectRef idx="0">
            <a:schemeClr val="dk1"/>
          </a:effectRef>
          <a:fontRef idx="minor">
            <a:schemeClr val="dk1"/>
          </a:fontRef>
        </p:style>
        <p:txBody>
          <a:bodyPr>
            <a:noAutofit/>
          </a:bodyPr>
          <a:lstStyle/>
          <a:p>
            <a:pPr marL="809625" lvl="0" indent="0" algn="just">
              <a:buNone/>
            </a:pPr>
            <a:r>
              <a:rPr lang="en-US" sz="3100" b="1" dirty="0">
                <a:latin typeface="Calibri" panose="020F0502020204030204" pitchFamily="34" charset="0"/>
                <a:cs typeface="Calibri" panose="020F0502020204030204" pitchFamily="34" charset="0"/>
              </a:rPr>
              <a:t>2</a:t>
            </a:r>
            <a:r>
              <a:rPr lang="ar-DZ" sz="3100" b="1" dirty="0">
                <a:latin typeface="Calibri" panose="020F0502020204030204" pitchFamily="34" charset="0"/>
                <a:cs typeface="Calibri" panose="020F0502020204030204" pitchFamily="34" charset="0"/>
              </a:rPr>
              <a:t>- أنواع المخاطر </a:t>
            </a:r>
          </a:p>
          <a:p>
            <a:pPr marL="809625" lvl="0" indent="0" algn="just">
              <a:buNone/>
            </a:pPr>
            <a:r>
              <a:rPr lang="ar-SA" sz="2500" b="1" dirty="0">
                <a:latin typeface="Calibri" panose="020F0502020204030204" pitchFamily="34" charset="0"/>
                <a:cs typeface="Calibri" panose="020F0502020204030204" pitchFamily="34" charset="0"/>
              </a:rPr>
              <a:t>2-3 الأخطار بحسب واقع مالية المؤسسة</a:t>
            </a:r>
          </a:p>
          <a:p>
            <a:pPr marL="809625" lvl="0" indent="0" algn="just">
              <a:buNone/>
            </a:pPr>
            <a:r>
              <a:rPr lang="ar-SA" sz="2000" dirty="0">
                <a:latin typeface="Calibri" panose="020F0502020204030204" pitchFamily="34" charset="0"/>
                <a:cs typeface="Calibri" panose="020F0502020204030204" pitchFamily="34" charset="0"/>
              </a:rPr>
              <a:t>ويقصد بتحليل مخاطر رأس المال التحقق من سلامة المؤشرات المالية مثل الملاءة، الاستقلالية المالية، الالتزامات، و السيولة. فهذه المؤشرات لها دور أساسي ولو بشكل جزئي في التعبير عن توقعات الإفلاس للمؤسسة وخاصة إذا ما استعملت النماذج الإحصائية المعروفة مثل، تحليل التمايز. بينما يؤسس التحليل الوظيفي على المفاهيم التي يتم استخلاصها من الميزانية المالية كرأس المال، والحاجة إلى رأس المال والنقدية.</a:t>
            </a:r>
          </a:p>
          <a:p>
            <a:pPr marL="809625" lvl="0" indent="0" algn="just">
              <a:buNone/>
            </a:pPr>
            <a:r>
              <a:rPr lang="ar-SA" sz="2000" dirty="0">
                <a:latin typeface="Calibri" panose="020F0502020204030204" pitchFamily="34" charset="0"/>
                <a:cs typeface="Calibri" panose="020F0502020204030204" pitchFamily="34" charset="0"/>
              </a:rPr>
              <a:t>والحقيقة أن معالجة مخاطر مالية المؤسسة لابد أن يتعدى حدود تحليل المؤشرات المالية المستمدة من واقع الميزانيات المالية المصنفة ضمن التحليل الستاتيكي في توقع فشل أو إفلاس المؤسسة، بل يجب التركيز أيضا على متطلبات التحليل الديناميكي الذي يُبنى على أساس متابعة تغير التدفقات النقدية الحالية والمتوقعة.</a:t>
            </a:r>
          </a:p>
          <a:p>
            <a:pPr marL="809625" lvl="0" indent="0" algn="just">
              <a:buNone/>
            </a:pPr>
            <a:endParaRPr lang="ar-SA" dirty="0">
              <a:latin typeface="Calibri" panose="020F0502020204030204" pitchFamily="34" charset="0"/>
              <a:cs typeface="Calibri" panose="020F0502020204030204" pitchFamily="34" charset="0"/>
            </a:endParaRPr>
          </a:p>
          <a:p>
            <a:pPr marL="809625" lvl="0" indent="0">
              <a:buNone/>
            </a:pPr>
            <a:endParaRPr lang="ar-SA" dirty="0"/>
          </a:p>
        </p:txBody>
      </p:sp>
      <p:sp>
        <p:nvSpPr>
          <p:cNvPr id="4" name="Date Placeholder 3"/>
          <p:cNvSpPr>
            <a:spLocks noGrp="1"/>
          </p:cNvSpPr>
          <p:nvPr>
            <p:ph type="dt" sz="half" idx="14"/>
          </p:nvPr>
        </p:nvSpPr>
        <p:spPr>
          <a:xfrm>
            <a:off x="457200" y="6120641"/>
            <a:ext cx="2016224" cy="432048"/>
          </a:xfrm>
        </p:spPr>
        <p:txBody>
          <a:bodyPr/>
          <a:lstStyle/>
          <a:p>
            <a:pPr algn="l" rtl="0"/>
            <a:fld id="{8B9AC666-1DE0-406E-8266-C87CA2F22B5E}" type="datetime1">
              <a:rPr lang="en-US" b="1" smtClean="0"/>
              <a:t>1/28/2021</a:t>
            </a:fld>
            <a:endParaRPr lang="ar-SA" b="1" dirty="0"/>
          </a:p>
        </p:txBody>
      </p:sp>
      <p:sp>
        <p:nvSpPr>
          <p:cNvPr id="5" name="Slide Number Placeholder 4"/>
          <p:cNvSpPr>
            <a:spLocks noGrp="1"/>
          </p:cNvSpPr>
          <p:nvPr>
            <p:ph type="sldNum" sz="quarter" idx="15"/>
          </p:nvPr>
        </p:nvSpPr>
        <p:spPr/>
        <p:txBody>
          <a:bodyPr/>
          <a:lstStyle/>
          <a:p>
            <a:fld id="{A4231B69-FBD1-4C22-85BF-9904F0109019}" type="slidenum">
              <a:rPr lang="ar-SA" smtClean="0"/>
              <a:pPr/>
              <a:t>11</a:t>
            </a:fld>
            <a:endParaRPr lang="ar-SA"/>
          </a:p>
        </p:txBody>
      </p:sp>
      <p:sp>
        <p:nvSpPr>
          <p:cNvPr id="6" name="Footer Placeholder 5"/>
          <p:cNvSpPr>
            <a:spLocks noGrp="1"/>
          </p:cNvSpPr>
          <p:nvPr>
            <p:ph type="ftr" sz="quarter" idx="16"/>
          </p:nvPr>
        </p:nvSpPr>
        <p:spPr>
          <a:xfrm>
            <a:off x="2267784" y="6120641"/>
            <a:ext cx="5840425" cy="432048"/>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2760671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46129" y="260648"/>
            <a:ext cx="7578671" cy="79208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346129" y="1210736"/>
            <a:ext cx="7601272" cy="5044522"/>
          </a:xfrm>
        </p:spPr>
        <p:style>
          <a:lnRef idx="2">
            <a:schemeClr val="dk1"/>
          </a:lnRef>
          <a:fillRef idx="1">
            <a:schemeClr val="lt1"/>
          </a:fillRef>
          <a:effectRef idx="0">
            <a:schemeClr val="dk1"/>
          </a:effectRef>
          <a:fontRef idx="minor">
            <a:schemeClr val="dk1"/>
          </a:fontRef>
        </p:style>
        <p:txBody>
          <a:bodyPr>
            <a:noAutofit/>
          </a:bodyPr>
          <a:lstStyle/>
          <a:p>
            <a:pPr marL="809625" lvl="0" indent="0">
              <a:buNone/>
            </a:pPr>
            <a:r>
              <a:rPr lang="en-US" sz="2800" b="1" dirty="0">
                <a:latin typeface="Calibri" panose="020F0502020204030204" pitchFamily="34" charset="0"/>
                <a:cs typeface="Calibri" panose="020F0502020204030204" pitchFamily="34" charset="0"/>
              </a:rPr>
              <a:t>-</a:t>
            </a:r>
            <a:r>
              <a:rPr lang="fr-FR" sz="2800" b="1" dirty="0">
                <a:latin typeface="Calibri" panose="020F0502020204030204" pitchFamily="34" charset="0"/>
                <a:cs typeface="Calibri" panose="020F0502020204030204" pitchFamily="34" charset="0"/>
              </a:rPr>
              <a:t>3</a:t>
            </a:r>
            <a:r>
              <a:rPr lang="ar-DZ" sz="2800" b="1" dirty="0">
                <a:latin typeface="Calibri" panose="020F0502020204030204" pitchFamily="34" charset="0"/>
                <a:cs typeface="Calibri" panose="020F0502020204030204" pitchFamily="34" charset="0"/>
              </a:rPr>
              <a:t> العائد والمخاطرة</a:t>
            </a:r>
          </a:p>
          <a:p>
            <a:pPr marL="809625" lvl="0" indent="0" algn="just">
              <a:buNone/>
            </a:pPr>
            <a:r>
              <a:rPr lang="ar-DZ" sz="2000" dirty="0">
                <a:latin typeface="Calibri" panose="020F0502020204030204" pitchFamily="34" charset="0"/>
                <a:cs typeface="Calibri" panose="020F0502020204030204" pitchFamily="34" charset="0"/>
              </a:rPr>
              <a:t>تقوم فكرة العائد والمخاطرة على أساس قيام الفرد المستثمر أو المؤسسة بشراء أصول مالية للاستثمار فيها والحصول في مقابل ذلك على عائد. والاستثمار لا يخص فقط الأصول المالية إنما يختص أيضا بالأصول المادية والأصول المعنوية. ولتبسيط الموضوع يتم التركيز على الأولى وتوضيح العائد الي يمكن الحصول عليه جلااء الاستثمار في الأصول المالية.</a:t>
            </a:r>
          </a:p>
          <a:p>
            <a:pPr marL="809625" lvl="0" indent="0" algn="just">
              <a:buNone/>
            </a:pPr>
            <a:r>
              <a:rPr lang="ar-DZ" sz="2000" dirty="0">
                <a:latin typeface="Calibri" panose="020F0502020204030204" pitchFamily="34" charset="0"/>
                <a:cs typeface="Calibri" panose="020F0502020204030204" pitchFamily="34" charset="0"/>
              </a:rPr>
              <a:t>بالمقابل، لايتم توقع الدخل المرغوب من الأصول المالية أوغيرها من الأصول دون توقع  مواجهة مخاطر . والخطر المتوقع عادة مايتعلق بالخسارة الناجمة عن سوء التقدير أو لعوامل أخرى قد تغيب عن تقدير المستثمر. </a:t>
            </a:r>
          </a:p>
          <a:p>
            <a:pPr marL="809625" lvl="0" indent="0" algn="just">
              <a:buNone/>
            </a:pPr>
            <a:r>
              <a:rPr lang="ar-DZ" sz="2000" dirty="0">
                <a:latin typeface="Calibri" panose="020F0502020204030204" pitchFamily="34" charset="0"/>
                <a:cs typeface="Calibri" panose="020F0502020204030204" pitchFamily="34" charset="0"/>
              </a:rPr>
              <a:t>وينجم عن الاستثمار في الأصول المالية (الأسهم العادية مثلا) نوعين من العائد ، </a:t>
            </a:r>
            <a:r>
              <a:rPr lang="ar-DZ" sz="2000" b="1" dirty="0">
                <a:latin typeface="Calibri" panose="020F0502020204030204" pitchFamily="34" charset="0"/>
                <a:cs typeface="Calibri" panose="020F0502020204030204" pitchFamily="34" charset="0"/>
              </a:rPr>
              <a:t>أولا</a:t>
            </a:r>
            <a:r>
              <a:rPr lang="ar-DZ" sz="2000" dirty="0">
                <a:latin typeface="Calibri" panose="020F0502020204030204" pitchFamily="34" charset="0"/>
                <a:cs typeface="Calibri" panose="020F0502020204030204" pitchFamily="34" charset="0"/>
              </a:rPr>
              <a:t> ، </a:t>
            </a:r>
            <a:r>
              <a:rPr lang="ar-DZ" sz="2000" b="1" dirty="0">
                <a:latin typeface="Calibri" panose="020F0502020204030204" pitchFamily="34" charset="0"/>
                <a:cs typeface="Calibri" panose="020F0502020204030204" pitchFamily="34" charset="0"/>
              </a:rPr>
              <a:t>العائد على السهم </a:t>
            </a:r>
            <a:r>
              <a:rPr lang="ar-DZ" sz="2000" dirty="0">
                <a:latin typeface="Calibri" panose="020F0502020204030204" pitchFamily="34" charset="0"/>
                <a:cs typeface="Calibri" panose="020F0502020204030204" pitchFamily="34" charset="0"/>
              </a:rPr>
              <a:t>وهو ناجم عن الدخل أو الربح الصافي الذي يتحقق جراء العمليات التشغيلية للمؤسسة، </a:t>
            </a:r>
            <a:r>
              <a:rPr lang="ar-DZ" sz="2000" b="1" dirty="0">
                <a:latin typeface="Calibri" panose="020F0502020204030204" pitchFamily="34" charset="0"/>
                <a:cs typeface="Calibri" panose="020F0502020204030204" pitchFamily="34" charset="0"/>
              </a:rPr>
              <a:t>ثانيا</a:t>
            </a:r>
            <a:r>
              <a:rPr lang="ar-DZ" sz="2000" dirty="0">
                <a:latin typeface="Calibri" panose="020F0502020204030204" pitchFamily="34" charset="0"/>
                <a:cs typeface="Calibri" panose="020F0502020204030204" pitchFamily="34" charset="0"/>
              </a:rPr>
              <a:t>، </a:t>
            </a:r>
            <a:r>
              <a:rPr lang="ar-DZ" sz="2000" b="1" dirty="0">
                <a:latin typeface="Calibri" panose="020F0502020204030204" pitchFamily="34" charset="0"/>
                <a:cs typeface="Calibri" panose="020F0502020204030204" pitchFamily="34" charset="0"/>
              </a:rPr>
              <a:t>العائد الرأسمالي </a:t>
            </a:r>
            <a:r>
              <a:rPr lang="ar-DZ" sz="2000" dirty="0">
                <a:latin typeface="Calibri" panose="020F0502020204030204" pitchFamily="34" charset="0"/>
                <a:cs typeface="Calibri" panose="020F0502020204030204" pitchFamily="34" charset="0"/>
              </a:rPr>
              <a:t>وهو يصدر عن الفرق بين سعر السهم عند الشراء وبين قيمة هذا السهم عند بيعه. وبالتالي يصبح مجمل العائد الذي يحققه المستثمر هو العائد على السهم الموزع ، والعائد الرأسمالي في حالة بيع جزء أو  كل الأسهم التي يمتلكها.</a:t>
            </a:r>
          </a:p>
          <a:p>
            <a:pPr marL="809625" lvl="0" indent="0">
              <a:buNone/>
            </a:pPr>
            <a:endParaRPr lang="ar-DZ" sz="5000" dirty="0"/>
          </a:p>
          <a:p>
            <a:pPr marL="809625" lvl="0" indent="0">
              <a:buNone/>
            </a:pPr>
            <a:endParaRPr lang="en-US" dirty="0"/>
          </a:p>
          <a:p>
            <a:pPr marL="809625" indent="265113">
              <a:buNone/>
            </a:pPr>
            <a:r>
              <a:rPr lang="ar-SA" dirty="0"/>
              <a:t> </a:t>
            </a:r>
          </a:p>
        </p:txBody>
      </p:sp>
      <p:sp>
        <p:nvSpPr>
          <p:cNvPr id="4" name="Date Placeholder 3"/>
          <p:cNvSpPr>
            <a:spLocks noGrp="1"/>
          </p:cNvSpPr>
          <p:nvPr>
            <p:ph type="dt" sz="half" idx="14"/>
          </p:nvPr>
        </p:nvSpPr>
        <p:spPr>
          <a:xfrm>
            <a:off x="392830" y="6212674"/>
            <a:ext cx="2016224" cy="432048"/>
          </a:xfrm>
        </p:spPr>
        <p:txBody>
          <a:bodyPr/>
          <a:lstStyle/>
          <a:p>
            <a:pPr algn="l" rtl="0"/>
            <a:fld id="{B9D25BE4-8E6B-46E8-802D-149262ABA3E1}" type="datetime1">
              <a:rPr lang="en-US" b="1" smtClean="0">
                <a:solidFill>
                  <a:schemeClr val="tx1"/>
                </a:solidFill>
              </a:rPr>
              <a:t>1/28/2021</a:t>
            </a:fld>
            <a:endParaRPr lang="ar-SA" b="1" dirty="0">
              <a:solidFill>
                <a:schemeClr val="tx1"/>
              </a:solidFill>
            </a:endParaRPr>
          </a:p>
        </p:txBody>
      </p:sp>
      <p:sp>
        <p:nvSpPr>
          <p:cNvPr id="5" name="Slide Number Placeholder 4"/>
          <p:cNvSpPr>
            <a:spLocks noGrp="1"/>
          </p:cNvSpPr>
          <p:nvPr>
            <p:ph type="sldNum" sz="quarter" idx="15"/>
          </p:nvPr>
        </p:nvSpPr>
        <p:spPr/>
        <p:txBody>
          <a:bodyPr/>
          <a:lstStyle/>
          <a:p>
            <a:fld id="{A4231B69-FBD1-4C22-85BF-9904F0109019}" type="slidenum">
              <a:rPr lang="ar-SA" smtClean="0"/>
              <a:pPr/>
              <a:t>12</a:t>
            </a:fld>
            <a:endParaRPr lang="ar-SA"/>
          </a:p>
        </p:txBody>
      </p:sp>
      <p:sp>
        <p:nvSpPr>
          <p:cNvPr id="6" name="Footer Placeholder 5"/>
          <p:cNvSpPr>
            <a:spLocks noGrp="1"/>
          </p:cNvSpPr>
          <p:nvPr>
            <p:ph type="ftr" sz="quarter" idx="16"/>
          </p:nvPr>
        </p:nvSpPr>
        <p:spPr>
          <a:xfrm>
            <a:off x="2267744" y="6173492"/>
            <a:ext cx="5790181" cy="471230"/>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79919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46129" y="260648"/>
            <a:ext cx="7578671"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346129" y="1600200"/>
            <a:ext cx="7601272" cy="4655058"/>
          </a:xfrm>
        </p:spPr>
        <p:style>
          <a:lnRef idx="2">
            <a:schemeClr val="dk1"/>
          </a:lnRef>
          <a:fillRef idx="1">
            <a:schemeClr val="lt1"/>
          </a:fillRef>
          <a:effectRef idx="0">
            <a:schemeClr val="dk1"/>
          </a:effectRef>
          <a:fontRef idx="minor">
            <a:schemeClr val="dk1"/>
          </a:fontRef>
        </p:style>
        <p:txBody>
          <a:bodyPr>
            <a:normAutofit/>
          </a:bodyPr>
          <a:lstStyle/>
          <a:p>
            <a:pPr marL="809625" lvl="0" indent="0">
              <a:buNone/>
            </a:pPr>
            <a:r>
              <a:rPr lang="en-US" b="1" dirty="0">
                <a:latin typeface="Calibri" panose="020F0502020204030204" pitchFamily="34" charset="0"/>
                <a:cs typeface="Calibri" panose="020F0502020204030204" pitchFamily="34" charset="0"/>
              </a:rPr>
              <a:t>-</a:t>
            </a:r>
            <a:r>
              <a:rPr lang="fr-FR" b="1" dirty="0">
                <a:latin typeface="Calibri" panose="020F0502020204030204" pitchFamily="34" charset="0"/>
                <a:cs typeface="Calibri" panose="020F0502020204030204" pitchFamily="34" charset="0"/>
              </a:rPr>
              <a:t>3</a:t>
            </a:r>
            <a:r>
              <a:rPr lang="ar-DZ" b="1" dirty="0">
                <a:latin typeface="Calibri" panose="020F0502020204030204" pitchFamily="34" charset="0"/>
                <a:cs typeface="Calibri" panose="020F0502020204030204" pitchFamily="34" charset="0"/>
              </a:rPr>
              <a:t> العائد والمخاطرة</a:t>
            </a:r>
          </a:p>
          <a:p>
            <a:pPr marL="809625" lvl="0" indent="0">
              <a:buNone/>
            </a:pPr>
            <a:endParaRPr lang="ar-DZ" dirty="0"/>
          </a:p>
          <a:p>
            <a:pPr marL="809625" lvl="0" indent="0">
              <a:buNone/>
            </a:pPr>
            <a:endParaRPr lang="ar-DZ" dirty="0"/>
          </a:p>
          <a:p>
            <a:pPr marL="809625" lvl="0" indent="0">
              <a:buNone/>
            </a:pPr>
            <a:endParaRPr lang="en-US" dirty="0"/>
          </a:p>
          <a:p>
            <a:pPr marL="809625" indent="265113">
              <a:buNone/>
            </a:pPr>
            <a:r>
              <a:rPr lang="ar-SA" dirty="0"/>
              <a:t> </a:t>
            </a:r>
          </a:p>
        </p:txBody>
      </p:sp>
      <p:sp>
        <p:nvSpPr>
          <p:cNvPr id="4" name="Date Placeholder 3"/>
          <p:cNvSpPr>
            <a:spLocks noGrp="1"/>
          </p:cNvSpPr>
          <p:nvPr>
            <p:ph type="dt" sz="half" idx="14"/>
          </p:nvPr>
        </p:nvSpPr>
        <p:spPr>
          <a:xfrm>
            <a:off x="355572" y="6255258"/>
            <a:ext cx="2016224" cy="432048"/>
          </a:xfrm>
        </p:spPr>
        <p:txBody>
          <a:bodyPr/>
          <a:lstStyle/>
          <a:p>
            <a:pPr algn="l" rtl="0"/>
            <a:fld id="{4E09EBF3-16EC-4628-84CC-00CF07A41822}" type="datetime1">
              <a:rPr lang="en-US" b="1" smtClean="0">
                <a:solidFill>
                  <a:schemeClr val="tx1"/>
                </a:solidFill>
              </a:rPr>
              <a:t>1/28/2021</a:t>
            </a:fld>
            <a:endParaRPr lang="ar-SA" b="1" dirty="0">
              <a:solidFill>
                <a:schemeClr val="tx1"/>
              </a:solidFill>
            </a:endParaRPr>
          </a:p>
        </p:txBody>
      </p:sp>
      <p:sp>
        <p:nvSpPr>
          <p:cNvPr id="5" name="Slide Number Placeholder 4"/>
          <p:cNvSpPr>
            <a:spLocks noGrp="1"/>
          </p:cNvSpPr>
          <p:nvPr>
            <p:ph type="sldNum" sz="quarter" idx="15"/>
          </p:nvPr>
        </p:nvSpPr>
        <p:spPr/>
        <p:txBody>
          <a:bodyPr/>
          <a:lstStyle/>
          <a:p>
            <a:fld id="{A4231B69-FBD1-4C22-85BF-9904F0109019}" type="slidenum">
              <a:rPr lang="ar-SA" smtClean="0"/>
              <a:pPr/>
              <a:t>13</a:t>
            </a:fld>
            <a:endParaRPr lang="ar-SA"/>
          </a:p>
        </p:txBody>
      </p:sp>
      <p:sp>
        <p:nvSpPr>
          <p:cNvPr id="6" name="Footer Placeholder 5"/>
          <p:cNvSpPr>
            <a:spLocks noGrp="1"/>
          </p:cNvSpPr>
          <p:nvPr>
            <p:ph type="ftr" sz="quarter" idx="16"/>
          </p:nvPr>
        </p:nvSpPr>
        <p:spPr>
          <a:xfrm>
            <a:off x="2801341" y="6173492"/>
            <a:ext cx="5256584" cy="471230"/>
          </a:xfrm>
        </p:spPr>
        <p:txBody>
          <a:bodyPr/>
          <a:lstStyle/>
          <a:p>
            <a:pPr algn="ctr"/>
            <a:r>
              <a:rPr lang="ar-SA" b="1" dirty="0">
                <a:solidFill>
                  <a:schemeClr val="tx1"/>
                </a:solidFill>
              </a:rPr>
              <a:t>جامعة أم البواقي-  - كلية الاقتصاد و التسيير و التجارة – قسم المحاسبة والمالية - السنة الثانية</a:t>
            </a:r>
          </a:p>
        </p:txBody>
      </p:sp>
      <p:graphicFrame>
        <p:nvGraphicFramePr>
          <p:cNvPr id="8" name="عنصر نائب للمحتوى 3">
            <a:extLst>
              <a:ext uri="{FF2B5EF4-FFF2-40B4-BE49-F238E27FC236}">
                <a16:creationId xmlns:a16="http://schemas.microsoft.com/office/drawing/2014/main" id="{C3DA60B3-0EE1-4EA9-AD54-15C0EA4DBEF9}"/>
              </a:ext>
            </a:extLst>
          </p:cNvPr>
          <p:cNvGraphicFramePr>
            <a:graphicFrameLocks/>
          </p:cNvGraphicFramePr>
          <p:nvPr>
            <p:extLst>
              <p:ext uri="{D42A27DB-BD31-4B8C-83A1-F6EECF244321}">
                <p14:modId xmlns:p14="http://schemas.microsoft.com/office/powerpoint/2010/main" val="1043040222"/>
              </p:ext>
            </p:extLst>
          </p:nvPr>
        </p:nvGraphicFramePr>
        <p:xfrm>
          <a:off x="937237" y="2160912"/>
          <a:ext cx="6419056" cy="3921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59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46129" y="260648"/>
            <a:ext cx="7578671"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346129" y="1600200"/>
            <a:ext cx="7601272" cy="4655058"/>
          </a:xfrm>
        </p:spPr>
        <p:style>
          <a:lnRef idx="2">
            <a:schemeClr val="dk1"/>
          </a:lnRef>
          <a:fillRef idx="1">
            <a:schemeClr val="lt1"/>
          </a:fillRef>
          <a:effectRef idx="0">
            <a:schemeClr val="dk1"/>
          </a:effectRef>
          <a:fontRef idx="minor">
            <a:schemeClr val="dk1"/>
          </a:fontRef>
        </p:style>
        <p:txBody>
          <a:bodyPr>
            <a:normAutofit/>
          </a:bodyPr>
          <a:lstStyle/>
          <a:p>
            <a:pPr marL="809625" lvl="0" indent="0">
              <a:buNone/>
            </a:pPr>
            <a:r>
              <a:rPr lang="en-US" b="1" dirty="0">
                <a:latin typeface="Calibri" panose="020F0502020204030204" pitchFamily="34" charset="0"/>
                <a:cs typeface="Calibri" panose="020F0502020204030204" pitchFamily="34" charset="0"/>
              </a:rPr>
              <a:t>-</a:t>
            </a:r>
            <a:r>
              <a:rPr lang="fr-FR" b="1" dirty="0">
                <a:latin typeface="Calibri" panose="020F0502020204030204" pitchFamily="34" charset="0"/>
                <a:cs typeface="Calibri" panose="020F0502020204030204" pitchFamily="34" charset="0"/>
              </a:rPr>
              <a:t>3</a:t>
            </a:r>
            <a:r>
              <a:rPr lang="ar-DZ" b="1" dirty="0">
                <a:latin typeface="Calibri" panose="020F0502020204030204" pitchFamily="34" charset="0"/>
                <a:cs typeface="Calibri" panose="020F0502020204030204" pitchFamily="34" charset="0"/>
              </a:rPr>
              <a:t> العائد والمخاطرة</a:t>
            </a:r>
          </a:p>
          <a:p>
            <a:pPr marL="809625" lvl="0" indent="0">
              <a:buNone/>
            </a:pPr>
            <a:endParaRPr lang="ar-DZ" dirty="0"/>
          </a:p>
          <a:p>
            <a:pPr marL="809625" lvl="0" indent="0">
              <a:buNone/>
            </a:pPr>
            <a:endParaRPr lang="ar-DZ" dirty="0"/>
          </a:p>
          <a:p>
            <a:pPr marL="809625" lvl="0" indent="0">
              <a:buNone/>
            </a:pPr>
            <a:endParaRPr lang="en-US" dirty="0"/>
          </a:p>
          <a:p>
            <a:pPr marL="809625" indent="265113">
              <a:buNone/>
            </a:pPr>
            <a:r>
              <a:rPr lang="ar-SA" dirty="0"/>
              <a:t> </a:t>
            </a:r>
          </a:p>
        </p:txBody>
      </p:sp>
      <p:sp>
        <p:nvSpPr>
          <p:cNvPr id="4" name="Date Placeholder 3"/>
          <p:cNvSpPr>
            <a:spLocks noGrp="1"/>
          </p:cNvSpPr>
          <p:nvPr>
            <p:ph type="dt" sz="half" idx="14"/>
          </p:nvPr>
        </p:nvSpPr>
        <p:spPr>
          <a:xfrm>
            <a:off x="355572" y="6255258"/>
            <a:ext cx="2016224" cy="432048"/>
          </a:xfrm>
        </p:spPr>
        <p:txBody>
          <a:bodyPr/>
          <a:lstStyle/>
          <a:p>
            <a:pPr algn="l" rtl="0"/>
            <a:fld id="{497E1280-E82A-44AA-A05F-2ED7DC809993}" type="datetime1">
              <a:rPr lang="en-US" b="1" smtClean="0">
                <a:solidFill>
                  <a:schemeClr val="tx1"/>
                </a:solidFill>
              </a:rPr>
              <a:t>1/28/2021</a:t>
            </a:fld>
            <a:endParaRPr lang="ar-SA" b="1" dirty="0">
              <a:solidFill>
                <a:schemeClr val="tx1"/>
              </a:solidFill>
            </a:endParaRPr>
          </a:p>
        </p:txBody>
      </p:sp>
      <p:sp>
        <p:nvSpPr>
          <p:cNvPr id="5" name="Slide Number Placeholder 4"/>
          <p:cNvSpPr>
            <a:spLocks noGrp="1"/>
          </p:cNvSpPr>
          <p:nvPr>
            <p:ph type="sldNum" sz="quarter" idx="15"/>
          </p:nvPr>
        </p:nvSpPr>
        <p:spPr/>
        <p:txBody>
          <a:bodyPr/>
          <a:lstStyle/>
          <a:p>
            <a:fld id="{A4231B69-FBD1-4C22-85BF-9904F0109019}" type="slidenum">
              <a:rPr lang="ar-SA" smtClean="0"/>
              <a:pPr/>
              <a:t>14</a:t>
            </a:fld>
            <a:endParaRPr lang="ar-SA"/>
          </a:p>
        </p:txBody>
      </p:sp>
      <p:sp>
        <p:nvSpPr>
          <p:cNvPr id="6" name="Footer Placeholder 5"/>
          <p:cNvSpPr>
            <a:spLocks noGrp="1"/>
          </p:cNvSpPr>
          <p:nvPr>
            <p:ph type="ftr" sz="quarter" idx="16"/>
          </p:nvPr>
        </p:nvSpPr>
        <p:spPr>
          <a:xfrm>
            <a:off x="2801341" y="6173492"/>
            <a:ext cx="5256584" cy="471230"/>
          </a:xfrm>
        </p:spPr>
        <p:txBody>
          <a:bodyPr/>
          <a:lstStyle/>
          <a:p>
            <a:pPr algn="ctr"/>
            <a:r>
              <a:rPr lang="ar-SA" b="1" dirty="0">
                <a:solidFill>
                  <a:schemeClr val="tx1"/>
                </a:solidFill>
              </a:rPr>
              <a:t>جامعة أم البواقي-  - كلية الاقتصاد و التسيير و التجارة – قسم المحاسبة والمالية - السنة الثانية</a:t>
            </a:r>
          </a:p>
        </p:txBody>
      </p:sp>
      <p:graphicFrame>
        <p:nvGraphicFramePr>
          <p:cNvPr id="7" name="عنصر نائب للمحتوى 3">
            <a:extLst>
              <a:ext uri="{FF2B5EF4-FFF2-40B4-BE49-F238E27FC236}">
                <a16:creationId xmlns:a16="http://schemas.microsoft.com/office/drawing/2014/main" id="{C859A5F9-0752-43AF-89D4-B76CB456E7DA}"/>
              </a:ext>
            </a:extLst>
          </p:cNvPr>
          <p:cNvGraphicFramePr>
            <a:graphicFrameLocks/>
          </p:cNvGraphicFramePr>
          <p:nvPr>
            <p:extLst>
              <p:ext uri="{D42A27DB-BD31-4B8C-83A1-F6EECF244321}">
                <p14:modId xmlns:p14="http://schemas.microsoft.com/office/powerpoint/2010/main" val="1373037423"/>
              </p:ext>
            </p:extLst>
          </p:nvPr>
        </p:nvGraphicFramePr>
        <p:xfrm>
          <a:off x="683568" y="2060848"/>
          <a:ext cx="6840760" cy="3930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0338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46129" y="260648"/>
            <a:ext cx="7578671"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346129" y="1600200"/>
            <a:ext cx="7601272" cy="3845024"/>
          </a:xfrm>
        </p:spPr>
        <p:style>
          <a:lnRef idx="2">
            <a:schemeClr val="dk1"/>
          </a:lnRef>
          <a:fillRef idx="1">
            <a:schemeClr val="lt1"/>
          </a:fillRef>
          <a:effectRef idx="0">
            <a:schemeClr val="dk1"/>
          </a:effectRef>
          <a:fontRef idx="minor">
            <a:schemeClr val="dk1"/>
          </a:fontRef>
        </p:style>
        <p:txBody>
          <a:bodyPr>
            <a:noAutofit/>
          </a:bodyPr>
          <a:lstStyle/>
          <a:p>
            <a:pPr marL="809625" lvl="0" indent="0">
              <a:buNone/>
            </a:pPr>
            <a:r>
              <a:rPr lang="en-US" sz="2800" b="1" dirty="0">
                <a:latin typeface="Calibri" panose="020F0502020204030204" pitchFamily="34" charset="0"/>
                <a:cs typeface="Calibri" panose="020F0502020204030204" pitchFamily="34" charset="0"/>
              </a:rPr>
              <a:t>-</a:t>
            </a:r>
            <a:r>
              <a:rPr lang="fr-FR" sz="2800" b="1" dirty="0">
                <a:latin typeface="Calibri" panose="020F0502020204030204" pitchFamily="34" charset="0"/>
                <a:cs typeface="Calibri" panose="020F0502020204030204" pitchFamily="34" charset="0"/>
              </a:rPr>
              <a:t>3</a:t>
            </a:r>
            <a:r>
              <a:rPr lang="ar-DZ" sz="2800" b="1" dirty="0">
                <a:latin typeface="Calibri" panose="020F0502020204030204" pitchFamily="34" charset="0"/>
                <a:cs typeface="Calibri" panose="020F0502020204030204" pitchFamily="34" charset="0"/>
              </a:rPr>
              <a:t> العائد والمخاطرة</a:t>
            </a:r>
          </a:p>
          <a:p>
            <a:pPr marL="809625" lvl="0" indent="0" algn="just">
              <a:buNone/>
            </a:pPr>
            <a:r>
              <a:rPr lang="ar-DZ" sz="2000" dirty="0">
                <a:latin typeface="Calibri" panose="020F0502020204030204" pitchFamily="34" charset="0"/>
                <a:cs typeface="Calibri" panose="020F0502020204030204" pitchFamily="34" charset="0"/>
              </a:rPr>
              <a:t>ويمكن حساب العائد الذي يمكن أن ينجزه المستثمر بالقيمة المطلقة أو من خلال مايسمى بمعدل العائد. ولتوضيح المسألة يمكن الاستعانة بالمثال المبسط التالي: </a:t>
            </a:r>
          </a:p>
          <a:p>
            <a:pPr marL="809625" lvl="0" indent="0" algn="just">
              <a:buNone/>
            </a:pPr>
            <a:r>
              <a:rPr lang="ar-DZ" sz="2000" b="1" dirty="0">
                <a:latin typeface="Calibri" panose="020F0502020204030204" pitchFamily="34" charset="0"/>
                <a:cs typeface="Calibri" panose="020F0502020204030204" pitchFamily="34" charset="0"/>
              </a:rPr>
              <a:t>مثال:</a:t>
            </a:r>
            <a:r>
              <a:rPr lang="ar-DZ" sz="2000" dirty="0">
                <a:latin typeface="Calibri" panose="020F0502020204030204" pitchFamily="34" charset="0"/>
                <a:cs typeface="Calibri" panose="020F0502020204030204" pitchFamily="34" charset="0"/>
              </a:rPr>
              <a:t> إذا اشترى مستثمرا سهما ما لمؤسسة ما بمبلغ 120 دج ، وفي نهاية السنة بلغ سعر السهم 150 دج ، كما حصل هذا المستثمر خلال السنة على ربح موزع قدره 4 دج للسهم ، إذن،</a:t>
            </a:r>
          </a:p>
          <a:p>
            <a:pPr marL="809625" lvl="0" indent="0" algn="just">
              <a:buNone/>
            </a:pPr>
            <a:r>
              <a:rPr lang="ar-DZ" sz="2000" dirty="0">
                <a:latin typeface="Calibri" panose="020F0502020204030204" pitchFamily="34" charset="0"/>
                <a:cs typeface="Calibri" panose="020F0502020204030204" pitchFamily="34" charset="0"/>
              </a:rPr>
              <a:t>- ماهو عائد الربح الموزع؟ وما معدل العائد الإجمالي ؟</a:t>
            </a:r>
          </a:p>
          <a:p>
            <a:pPr marL="809625" lvl="0" indent="0" algn="just">
              <a:buNone/>
            </a:pPr>
            <a:r>
              <a:rPr lang="ar-DZ" sz="2000" dirty="0">
                <a:latin typeface="Calibri" panose="020F0502020204030204" pitchFamily="34" charset="0"/>
                <a:cs typeface="Calibri" panose="020F0502020204030204" pitchFamily="34" charset="0"/>
              </a:rPr>
              <a:t>- حساب قيمة ومعدل العائد إذا استثمر هذا المستثمر مبلغا قدره 2400 دج.</a:t>
            </a:r>
          </a:p>
          <a:p>
            <a:pPr marL="809625" lvl="0" indent="0">
              <a:buNone/>
            </a:pPr>
            <a:endParaRPr lang="ar-DZ" sz="1600" dirty="0">
              <a:solidFill>
                <a:srgbClr val="FF0000"/>
              </a:solidFill>
              <a:latin typeface="Calibri" panose="020F0502020204030204" pitchFamily="34" charset="0"/>
              <a:cs typeface="Calibri" panose="020F0502020204030204" pitchFamily="34" charset="0"/>
            </a:endParaRPr>
          </a:p>
          <a:p>
            <a:pPr marL="809625" lvl="0" indent="0">
              <a:buNone/>
            </a:pPr>
            <a:endParaRPr lang="en-US" dirty="0"/>
          </a:p>
          <a:p>
            <a:pPr marL="809625" indent="265113">
              <a:buNone/>
            </a:pPr>
            <a:r>
              <a:rPr lang="ar-SA" dirty="0"/>
              <a:t> </a:t>
            </a:r>
          </a:p>
        </p:txBody>
      </p:sp>
      <p:sp>
        <p:nvSpPr>
          <p:cNvPr id="4" name="Date Placeholder 3"/>
          <p:cNvSpPr>
            <a:spLocks noGrp="1"/>
          </p:cNvSpPr>
          <p:nvPr>
            <p:ph type="dt" sz="half" idx="14"/>
          </p:nvPr>
        </p:nvSpPr>
        <p:spPr>
          <a:xfrm>
            <a:off x="405384" y="5518026"/>
            <a:ext cx="2016224" cy="432048"/>
          </a:xfrm>
        </p:spPr>
        <p:txBody>
          <a:bodyPr/>
          <a:lstStyle/>
          <a:p>
            <a:pPr algn="l" rtl="0"/>
            <a:fld id="{77AF6864-673F-4CE7-9633-713ED970F699}" type="datetime1">
              <a:rPr lang="en-US" b="1" smtClean="0">
                <a:solidFill>
                  <a:schemeClr val="tx1"/>
                </a:solidFill>
              </a:rPr>
              <a:t>1/28/2021</a:t>
            </a:fld>
            <a:endParaRPr lang="ar-SA" b="1" dirty="0">
              <a:solidFill>
                <a:schemeClr val="tx1"/>
              </a:solidFill>
            </a:endParaRPr>
          </a:p>
        </p:txBody>
      </p:sp>
      <p:sp>
        <p:nvSpPr>
          <p:cNvPr id="5" name="Slide Number Placeholder 4"/>
          <p:cNvSpPr>
            <a:spLocks noGrp="1"/>
          </p:cNvSpPr>
          <p:nvPr>
            <p:ph type="sldNum" sz="quarter" idx="15"/>
          </p:nvPr>
        </p:nvSpPr>
        <p:spPr/>
        <p:txBody>
          <a:bodyPr/>
          <a:lstStyle/>
          <a:p>
            <a:fld id="{A4231B69-FBD1-4C22-85BF-9904F0109019}" type="slidenum">
              <a:rPr lang="ar-SA" smtClean="0"/>
              <a:pPr/>
              <a:t>15</a:t>
            </a:fld>
            <a:endParaRPr lang="ar-SA"/>
          </a:p>
        </p:txBody>
      </p:sp>
      <p:sp>
        <p:nvSpPr>
          <p:cNvPr id="6" name="Footer Placeholder 5"/>
          <p:cNvSpPr>
            <a:spLocks noGrp="1"/>
          </p:cNvSpPr>
          <p:nvPr>
            <p:ph type="ftr" sz="quarter" idx="16"/>
          </p:nvPr>
        </p:nvSpPr>
        <p:spPr>
          <a:xfrm>
            <a:off x="2267744" y="5614626"/>
            <a:ext cx="5679657" cy="471230"/>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2714511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46129" y="260648"/>
            <a:ext cx="7578671"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346129" y="1600200"/>
            <a:ext cx="7601272" cy="4421088"/>
          </a:xfrm>
        </p:spPr>
        <p:style>
          <a:lnRef idx="2">
            <a:schemeClr val="dk1"/>
          </a:lnRef>
          <a:fillRef idx="1">
            <a:schemeClr val="lt1"/>
          </a:fillRef>
          <a:effectRef idx="0">
            <a:schemeClr val="dk1"/>
          </a:effectRef>
          <a:fontRef idx="minor">
            <a:schemeClr val="dk1"/>
          </a:fontRef>
        </p:style>
        <p:txBody>
          <a:bodyPr>
            <a:noAutofit/>
          </a:bodyPr>
          <a:lstStyle/>
          <a:p>
            <a:pPr marL="809625" lvl="0" indent="0">
              <a:buNone/>
            </a:pPr>
            <a:r>
              <a:rPr lang="en-US" sz="2800" b="1" dirty="0">
                <a:latin typeface="Calibri" panose="020F0502020204030204" pitchFamily="34" charset="0"/>
                <a:cs typeface="Calibri" panose="020F0502020204030204" pitchFamily="34" charset="0"/>
              </a:rPr>
              <a:t>-</a:t>
            </a:r>
            <a:r>
              <a:rPr lang="fr-FR" sz="2800" b="1" dirty="0">
                <a:latin typeface="Calibri" panose="020F0502020204030204" pitchFamily="34" charset="0"/>
                <a:cs typeface="Calibri" panose="020F0502020204030204" pitchFamily="34" charset="0"/>
              </a:rPr>
              <a:t>3</a:t>
            </a:r>
            <a:r>
              <a:rPr lang="ar-DZ" sz="2800" b="1" dirty="0">
                <a:latin typeface="Calibri" panose="020F0502020204030204" pitchFamily="34" charset="0"/>
                <a:cs typeface="Calibri" panose="020F0502020204030204" pitchFamily="34" charset="0"/>
              </a:rPr>
              <a:t> العائد والمخاطرة</a:t>
            </a:r>
          </a:p>
          <a:p>
            <a:pPr marL="809625" lvl="0" indent="0" algn="just">
              <a:buNone/>
            </a:pPr>
            <a:r>
              <a:rPr lang="ar-DZ" sz="2000" b="1" dirty="0">
                <a:latin typeface="Calibri" panose="020F0502020204030204" pitchFamily="34" charset="0"/>
                <a:cs typeface="Calibri" panose="020F0502020204030204" pitchFamily="34" charset="0"/>
              </a:rPr>
              <a:t>الحل:</a:t>
            </a:r>
          </a:p>
          <a:p>
            <a:pPr marL="809625" lvl="0" indent="0" algn="just">
              <a:buNone/>
            </a:pPr>
            <a:r>
              <a:rPr lang="ar-DZ" sz="2000" dirty="0">
                <a:solidFill>
                  <a:schemeClr val="tx1"/>
                </a:solidFill>
                <a:latin typeface="Calibri" panose="020F0502020204030204" pitchFamily="34" charset="0"/>
                <a:cs typeface="Calibri" panose="020F0502020204030204" pitchFamily="34" charset="0"/>
              </a:rPr>
              <a:t>1- عائد الربح الموزع = (4 ÷ 120)× 100 = 3.3 </a:t>
            </a:r>
            <a:r>
              <a:rPr lang="en-US" sz="2000" dirty="0">
                <a:solidFill>
                  <a:schemeClr val="tx1"/>
                </a:solidFill>
                <a:latin typeface="Calibri" panose="020F0502020204030204" pitchFamily="34" charset="0"/>
                <a:cs typeface="Calibri" panose="020F0502020204030204" pitchFamily="34" charset="0"/>
              </a:rPr>
              <a:t>%</a:t>
            </a:r>
            <a:r>
              <a:rPr lang="ar-DZ" sz="2000" dirty="0">
                <a:solidFill>
                  <a:schemeClr val="tx1"/>
                </a:solidFill>
                <a:latin typeface="Calibri" panose="020F0502020204030204" pitchFamily="34" charset="0"/>
                <a:cs typeface="Calibri" panose="020F0502020204030204" pitchFamily="34" charset="0"/>
              </a:rPr>
              <a:t> </a:t>
            </a:r>
          </a:p>
          <a:p>
            <a:pPr marL="809625" lvl="0" indent="0" algn="just">
              <a:buNone/>
            </a:pPr>
            <a:r>
              <a:rPr lang="ar-DZ" sz="2000" dirty="0">
                <a:solidFill>
                  <a:schemeClr val="tx1"/>
                </a:solidFill>
                <a:latin typeface="Calibri" panose="020F0502020204030204" pitchFamily="34" charset="0"/>
                <a:cs typeface="Calibri" panose="020F0502020204030204" pitchFamily="34" charset="0"/>
              </a:rPr>
              <a:t>2- الربح الرأسمالي = 150 – 120 = 30 دج</a:t>
            </a:r>
          </a:p>
          <a:p>
            <a:pPr marL="809625" lvl="0" indent="0" algn="just">
              <a:buNone/>
            </a:pPr>
            <a:r>
              <a:rPr lang="ar-DZ" sz="2000" dirty="0">
                <a:solidFill>
                  <a:schemeClr val="tx1"/>
                </a:solidFill>
                <a:latin typeface="Calibri" panose="020F0502020204030204" pitchFamily="34" charset="0"/>
                <a:cs typeface="Calibri" panose="020F0502020204030204" pitchFamily="34" charset="0"/>
              </a:rPr>
              <a:t>3- عائد الربح الرأسمالي = (30 ÷ 120) × 100 = 25 </a:t>
            </a:r>
            <a:r>
              <a:rPr lang="en-US" sz="2000" dirty="0">
                <a:solidFill>
                  <a:schemeClr val="tx1"/>
                </a:solidFill>
                <a:latin typeface="Calibri" panose="020F0502020204030204" pitchFamily="34" charset="0"/>
                <a:cs typeface="Calibri" panose="020F0502020204030204" pitchFamily="34" charset="0"/>
              </a:rPr>
              <a:t>%</a:t>
            </a:r>
            <a:r>
              <a:rPr lang="ar-DZ" sz="2000" dirty="0">
                <a:solidFill>
                  <a:schemeClr val="tx1"/>
                </a:solidFill>
                <a:latin typeface="Calibri" panose="020F0502020204030204" pitchFamily="34" charset="0"/>
                <a:cs typeface="Calibri" panose="020F0502020204030204" pitchFamily="34" charset="0"/>
              </a:rPr>
              <a:t> </a:t>
            </a:r>
          </a:p>
          <a:p>
            <a:pPr marL="809625" lvl="0" indent="0" algn="just">
              <a:buNone/>
            </a:pPr>
            <a:r>
              <a:rPr lang="ar-DZ" sz="2000" dirty="0">
                <a:solidFill>
                  <a:schemeClr val="tx1"/>
                </a:solidFill>
                <a:latin typeface="Calibri" panose="020F0502020204030204" pitchFamily="34" charset="0"/>
                <a:cs typeface="Calibri" panose="020F0502020204030204" pitchFamily="34" charset="0"/>
              </a:rPr>
              <a:t>4- معدل العائد الإجمالي = 3.3 </a:t>
            </a:r>
            <a:r>
              <a:rPr lang="en-US" sz="2000" dirty="0">
                <a:solidFill>
                  <a:schemeClr val="tx1"/>
                </a:solidFill>
                <a:latin typeface="Calibri" panose="020F0502020204030204" pitchFamily="34" charset="0"/>
                <a:cs typeface="Calibri" panose="020F0502020204030204" pitchFamily="34" charset="0"/>
              </a:rPr>
              <a:t>%</a:t>
            </a:r>
            <a:r>
              <a:rPr lang="ar-DZ" sz="2000" dirty="0">
                <a:solidFill>
                  <a:schemeClr val="tx1"/>
                </a:solidFill>
                <a:latin typeface="Calibri" panose="020F0502020204030204" pitchFamily="34" charset="0"/>
                <a:cs typeface="Calibri" panose="020F0502020204030204" pitchFamily="34" charset="0"/>
              </a:rPr>
              <a:t> + 25 </a:t>
            </a:r>
            <a:r>
              <a:rPr lang="en-US" sz="2000" dirty="0">
                <a:solidFill>
                  <a:schemeClr val="tx1"/>
                </a:solidFill>
                <a:latin typeface="Calibri" panose="020F0502020204030204" pitchFamily="34" charset="0"/>
                <a:cs typeface="Calibri" panose="020F0502020204030204" pitchFamily="34" charset="0"/>
              </a:rPr>
              <a:t>%</a:t>
            </a:r>
            <a:r>
              <a:rPr lang="ar-DZ" sz="2000" dirty="0">
                <a:solidFill>
                  <a:schemeClr val="tx1"/>
                </a:solidFill>
                <a:latin typeface="Calibri" panose="020F0502020204030204" pitchFamily="34" charset="0"/>
                <a:cs typeface="Calibri" panose="020F0502020204030204" pitchFamily="34" charset="0"/>
              </a:rPr>
              <a:t> = 28.3 </a:t>
            </a:r>
            <a:r>
              <a:rPr lang="en-US" sz="2000" dirty="0">
                <a:solidFill>
                  <a:schemeClr val="tx1"/>
                </a:solidFill>
                <a:latin typeface="Calibri" panose="020F0502020204030204" pitchFamily="34" charset="0"/>
                <a:cs typeface="Calibri" panose="020F0502020204030204" pitchFamily="34" charset="0"/>
              </a:rPr>
              <a:t>%</a:t>
            </a:r>
            <a:r>
              <a:rPr lang="ar-DZ" sz="2000" dirty="0">
                <a:solidFill>
                  <a:schemeClr val="tx1"/>
                </a:solidFill>
                <a:latin typeface="Calibri" panose="020F0502020204030204" pitchFamily="34" charset="0"/>
                <a:cs typeface="Calibri" panose="020F0502020204030204" pitchFamily="34" charset="0"/>
              </a:rPr>
              <a:t> </a:t>
            </a:r>
            <a:endParaRPr lang="fr-FR" sz="2000" dirty="0">
              <a:solidFill>
                <a:schemeClr val="tx1"/>
              </a:solidFill>
              <a:latin typeface="Calibri" panose="020F0502020204030204" pitchFamily="34" charset="0"/>
              <a:cs typeface="Calibri" panose="020F0502020204030204" pitchFamily="34" charset="0"/>
            </a:endParaRPr>
          </a:p>
          <a:p>
            <a:pPr marL="809625" indent="0" algn="just">
              <a:buNone/>
            </a:pPr>
            <a:r>
              <a:rPr lang="ar-DZ" sz="2000" dirty="0">
                <a:solidFill>
                  <a:schemeClr val="tx1"/>
                </a:solidFill>
                <a:latin typeface="Calibri" panose="020F0502020204030204" pitchFamily="34" charset="0"/>
                <a:cs typeface="Calibri" panose="020F0502020204030204" pitchFamily="34" charset="0"/>
              </a:rPr>
              <a:t>5- قيمة العائد المستثمر = 2400 + (2400 ×  28.3 </a:t>
            </a:r>
            <a:r>
              <a:rPr lang="en-US" sz="2000" dirty="0">
                <a:solidFill>
                  <a:schemeClr val="tx1"/>
                </a:solidFill>
                <a:latin typeface="Calibri" panose="020F0502020204030204" pitchFamily="34" charset="0"/>
                <a:cs typeface="Calibri" panose="020F0502020204030204" pitchFamily="34" charset="0"/>
              </a:rPr>
              <a:t>%</a:t>
            </a:r>
            <a:r>
              <a:rPr lang="ar-DZ" sz="2000" dirty="0">
                <a:solidFill>
                  <a:schemeClr val="tx1"/>
                </a:solidFill>
                <a:latin typeface="Calibri" panose="020F0502020204030204" pitchFamily="34" charset="0"/>
                <a:cs typeface="Calibri" panose="020F0502020204030204" pitchFamily="34" charset="0"/>
              </a:rPr>
              <a:t> ) = 3079.2 دج</a:t>
            </a:r>
            <a:endParaRPr lang="fr-FR" sz="2000" dirty="0">
              <a:solidFill>
                <a:schemeClr val="tx1"/>
              </a:solidFill>
              <a:latin typeface="Calibri" panose="020F0502020204030204" pitchFamily="34" charset="0"/>
              <a:cs typeface="Calibri" panose="020F0502020204030204" pitchFamily="34" charset="0"/>
            </a:endParaRPr>
          </a:p>
          <a:p>
            <a:pPr marL="809625" indent="0" algn="just">
              <a:buNone/>
            </a:pPr>
            <a:r>
              <a:rPr lang="ar-DZ" sz="2000" dirty="0">
                <a:solidFill>
                  <a:schemeClr val="tx1"/>
                </a:solidFill>
                <a:latin typeface="Calibri" panose="020F0502020204030204" pitchFamily="34" charset="0"/>
                <a:cs typeface="Calibri" panose="020F0502020204030204" pitchFamily="34" charset="0"/>
              </a:rPr>
              <a:t>فالمبلغ 2400 دج يسمح بشراء 20 سهما (2400 ÷ 120 سعر السهم)، وبالتالي سيحصل المستثمر على أرباح بقيمة 4 × 20 = 80 دج ، مضافا إليها أرباح رأسمالية = 20 سهم × 30 = 600 دج .  وبقسمة الربح الإجمالي 600 + 80 = 680 على قيمة المبلغ المستثمر نحصل على معدل ربح إجمالي قدره ( 680 ÷ 2400 = 28.3 </a:t>
            </a:r>
            <a:r>
              <a:rPr lang="en-US" sz="2000" dirty="0">
                <a:solidFill>
                  <a:schemeClr val="tx1"/>
                </a:solidFill>
                <a:latin typeface="Calibri" panose="020F0502020204030204" pitchFamily="34" charset="0"/>
                <a:cs typeface="Calibri" panose="020F0502020204030204" pitchFamily="34" charset="0"/>
              </a:rPr>
              <a:t>%</a:t>
            </a:r>
            <a:r>
              <a:rPr lang="ar-DZ" sz="2000" dirty="0">
                <a:solidFill>
                  <a:schemeClr val="tx1"/>
                </a:solidFill>
                <a:latin typeface="Calibri" panose="020F0502020204030204" pitchFamily="34" charset="0"/>
                <a:cs typeface="Calibri" panose="020F0502020204030204" pitchFamily="34" charset="0"/>
              </a:rPr>
              <a:t>).</a:t>
            </a:r>
          </a:p>
          <a:p>
            <a:pPr marL="809625" lvl="0" indent="0" algn="just">
              <a:buNone/>
            </a:pPr>
            <a:endParaRPr lang="ar-DZ" sz="1600" dirty="0">
              <a:solidFill>
                <a:schemeClr val="tx1"/>
              </a:solidFill>
              <a:latin typeface="Calibri" panose="020F0502020204030204" pitchFamily="34" charset="0"/>
              <a:cs typeface="Calibri" panose="020F0502020204030204" pitchFamily="34" charset="0"/>
            </a:endParaRPr>
          </a:p>
          <a:p>
            <a:pPr marL="809625" lvl="0" indent="0">
              <a:buNone/>
            </a:pPr>
            <a:endParaRPr lang="ar-DZ" sz="1600" dirty="0">
              <a:solidFill>
                <a:srgbClr val="FF0000"/>
              </a:solidFill>
              <a:latin typeface="Calibri" panose="020F0502020204030204" pitchFamily="34" charset="0"/>
              <a:cs typeface="Calibri" panose="020F0502020204030204" pitchFamily="34" charset="0"/>
            </a:endParaRPr>
          </a:p>
          <a:p>
            <a:pPr marL="809625" lvl="0" indent="0">
              <a:buNone/>
            </a:pPr>
            <a:endParaRPr lang="en-US" dirty="0"/>
          </a:p>
          <a:p>
            <a:pPr marL="809625" indent="265113">
              <a:buNone/>
            </a:pPr>
            <a:r>
              <a:rPr lang="ar-SA" dirty="0"/>
              <a:t> </a:t>
            </a:r>
          </a:p>
        </p:txBody>
      </p:sp>
      <p:sp>
        <p:nvSpPr>
          <p:cNvPr id="4" name="Date Placeholder 3"/>
          <p:cNvSpPr>
            <a:spLocks noGrp="1"/>
          </p:cNvSpPr>
          <p:nvPr>
            <p:ph type="dt" sz="half" idx="14"/>
          </p:nvPr>
        </p:nvSpPr>
        <p:spPr>
          <a:xfrm>
            <a:off x="346129" y="5983624"/>
            <a:ext cx="2016224" cy="432048"/>
          </a:xfrm>
        </p:spPr>
        <p:txBody>
          <a:bodyPr/>
          <a:lstStyle/>
          <a:p>
            <a:pPr algn="l" rtl="0"/>
            <a:fld id="{F947AA6F-C63A-48B1-BA5A-8C2D50A29124}" type="datetime1">
              <a:rPr lang="en-US" b="1" smtClean="0">
                <a:solidFill>
                  <a:schemeClr val="tx1"/>
                </a:solidFill>
              </a:rPr>
              <a:t>1/28/2021</a:t>
            </a:fld>
            <a:endParaRPr lang="ar-SA" b="1" dirty="0">
              <a:solidFill>
                <a:schemeClr val="tx1"/>
              </a:solidFill>
            </a:endParaRPr>
          </a:p>
        </p:txBody>
      </p:sp>
      <p:sp>
        <p:nvSpPr>
          <p:cNvPr id="5" name="Slide Number Placeholder 4"/>
          <p:cNvSpPr>
            <a:spLocks noGrp="1"/>
          </p:cNvSpPr>
          <p:nvPr>
            <p:ph type="sldNum" sz="quarter" idx="15"/>
          </p:nvPr>
        </p:nvSpPr>
        <p:spPr/>
        <p:txBody>
          <a:bodyPr/>
          <a:lstStyle/>
          <a:p>
            <a:fld id="{A4231B69-FBD1-4C22-85BF-9904F0109019}" type="slidenum">
              <a:rPr lang="ar-SA" smtClean="0"/>
              <a:pPr/>
              <a:t>16</a:t>
            </a:fld>
            <a:endParaRPr lang="ar-SA"/>
          </a:p>
        </p:txBody>
      </p:sp>
      <p:sp>
        <p:nvSpPr>
          <p:cNvPr id="6" name="Footer Placeholder 5"/>
          <p:cNvSpPr>
            <a:spLocks noGrp="1"/>
          </p:cNvSpPr>
          <p:nvPr>
            <p:ph type="ftr" sz="quarter" idx="16"/>
          </p:nvPr>
        </p:nvSpPr>
        <p:spPr>
          <a:xfrm>
            <a:off x="2371796" y="5984023"/>
            <a:ext cx="5575605" cy="471230"/>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240400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46129" y="260648"/>
            <a:ext cx="7578671"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346129" y="1600200"/>
            <a:ext cx="7601272" cy="4223010"/>
          </a:xfrm>
        </p:spPr>
        <p:style>
          <a:lnRef idx="2">
            <a:schemeClr val="dk1"/>
          </a:lnRef>
          <a:fillRef idx="1">
            <a:schemeClr val="lt1"/>
          </a:fillRef>
          <a:effectRef idx="0">
            <a:schemeClr val="dk1"/>
          </a:effectRef>
          <a:fontRef idx="minor">
            <a:schemeClr val="dk1"/>
          </a:fontRef>
        </p:style>
        <p:txBody>
          <a:bodyPr>
            <a:noAutofit/>
          </a:bodyPr>
          <a:lstStyle/>
          <a:p>
            <a:pPr marL="809625" lvl="0" indent="0">
              <a:buNone/>
            </a:pPr>
            <a:r>
              <a:rPr lang="en-US" sz="2800" b="1" dirty="0">
                <a:latin typeface="Calibri" panose="020F0502020204030204" pitchFamily="34" charset="0"/>
                <a:cs typeface="Calibri" panose="020F0502020204030204" pitchFamily="34" charset="0"/>
              </a:rPr>
              <a:t>-</a:t>
            </a:r>
            <a:r>
              <a:rPr lang="fr-FR" sz="2800" b="1" dirty="0">
                <a:latin typeface="Calibri" panose="020F0502020204030204" pitchFamily="34" charset="0"/>
                <a:cs typeface="Calibri" panose="020F0502020204030204" pitchFamily="34" charset="0"/>
              </a:rPr>
              <a:t>3</a:t>
            </a:r>
            <a:r>
              <a:rPr lang="ar-DZ" sz="2800" b="1" dirty="0">
                <a:latin typeface="Calibri" panose="020F0502020204030204" pitchFamily="34" charset="0"/>
                <a:cs typeface="Calibri" panose="020F0502020204030204" pitchFamily="34" charset="0"/>
              </a:rPr>
              <a:t> العائد والمخاطرة</a:t>
            </a:r>
          </a:p>
          <a:p>
            <a:pPr marL="809625" lvl="0" indent="0" algn="just">
              <a:buNone/>
            </a:pPr>
            <a:r>
              <a:rPr lang="ar-DZ" sz="2000" dirty="0">
                <a:latin typeface="Calibri" panose="020F0502020204030204" pitchFamily="34" charset="0"/>
                <a:cs typeface="Calibri" panose="020F0502020204030204" pitchFamily="34" charset="0"/>
              </a:rPr>
              <a:t>إن العائد الذي يرغبه المستثمر لا يكون بمعزل عن المخاطرة ، لذلك تتضمن عملية الاستثمار نوعين من الاستثمارات : استثمارات بمخاطرة ، واستثمارات عديمة المخاطرة. أما هذه الأخيرة فهي تلك المتثملة في الأموال المودعة لدى البنوك أو غيرها من المؤسسات المالية ذات الطبيعة الإدخارية ويتقاضى عنها المستثمر فائدة بمعدل متفق عليه. أما الاستثمارات بمخاطرة، فهي تلك التي يتوقع منها المستثمر جني أرباح يفوق معدلها معدل الفائدة، بالإضافة إلى أنه على قدر المخاطرة التي يتحملها المستثمر تكون  الأرباح المتوقعة. ففي النظرية المالية يتم الإقرار بأنه كلما كانت المخاطرة مرتفعة كلما كانت الأرباح المتوقعة كذلك. </a:t>
            </a:r>
          </a:p>
          <a:p>
            <a:pPr marL="809625" lvl="0" indent="0" algn="just">
              <a:buNone/>
            </a:pPr>
            <a:r>
              <a:rPr lang="ar-DZ" sz="2000" dirty="0">
                <a:latin typeface="Calibri" panose="020F0502020204030204" pitchFamily="34" charset="0"/>
                <a:cs typeface="Calibri" panose="020F0502020204030204" pitchFamily="34" charset="0"/>
              </a:rPr>
              <a:t>ويعبر عن الفرق بين معدل الربح بمخاطرة  والفائدة عديمة المخاطرة بعلاوة المخاطرة. </a:t>
            </a:r>
            <a:endParaRPr lang="ar-DZ" sz="2000" dirty="0">
              <a:solidFill>
                <a:schemeClr val="tx1"/>
              </a:solidFill>
              <a:latin typeface="Calibri" panose="020F0502020204030204" pitchFamily="34" charset="0"/>
              <a:cs typeface="Calibri" panose="020F0502020204030204" pitchFamily="34" charset="0"/>
            </a:endParaRPr>
          </a:p>
          <a:p>
            <a:pPr marL="809625" lvl="0" indent="0" algn="just">
              <a:buNone/>
            </a:pPr>
            <a:endParaRPr lang="ar-DZ" sz="1600" dirty="0">
              <a:solidFill>
                <a:schemeClr val="tx1"/>
              </a:solidFill>
              <a:latin typeface="Calibri" panose="020F0502020204030204" pitchFamily="34" charset="0"/>
              <a:cs typeface="Calibri" panose="020F0502020204030204" pitchFamily="34" charset="0"/>
            </a:endParaRPr>
          </a:p>
          <a:p>
            <a:pPr marL="809625" lvl="0" indent="0">
              <a:buNone/>
            </a:pPr>
            <a:endParaRPr lang="ar-DZ" sz="1600" dirty="0">
              <a:solidFill>
                <a:srgbClr val="FF0000"/>
              </a:solidFill>
              <a:latin typeface="Calibri" panose="020F0502020204030204" pitchFamily="34" charset="0"/>
              <a:cs typeface="Calibri" panose="020F0502020204030204" pitchFamily="34" charset="0"/>
            </a:endParaRPr>
          </a:p>
          <a:p>
            <a:pPr marL="809625" lvl="0" indent="0">
              <a:buNone/>
            </a:pPr>
            <a:endParaRPr lang="en-US" dirty="0"/>
          </a:p>
          <a:p>
            <a:pPr marL="809625" indent="265113">
              <a:buNone/>
            </a:pPr>
            <a:r>
              <a:rPr lang="ar-SA" dirty="0"/>
              <a:t> </a:t>
            </a:r>
          </a:p>
        </p:txBody>
      </p:sp>
      <p:sp>
        <p:nvSpPr>
          <p:cNvPr id="4" name="Date Placeholder 3"/>
          <p:cNvSpPr>
            <a:spLocks noGrp="1"/>
          </p:cNvSpPr>
          <p:nvPr>
            <p:ph type="dt" sz="half" idx="14"/>
          </p:nvPr>
        </p:nvSpPr>
        <p:spPr>
          <a:xfrm>
            <a:off x="346129" y="5984101"/>
            <a:ext cx="2016224" cy="432048"/>
          </a:xfrm>
        </p:spPr>
        <p:txBody>
          <a:bodyPr/>
          <a:lstStyle/>
          <a:p>
            <a:pPr algn="l" rtl="0"/>
            <a:fld id="{36258B66-D349-4910-93E0-8507B7830344}" type="datetime1">
              <a:rPr lang="en-US" b="1" smtClean="0">
                <a:solidFill>
                  <a:schemeClr val="tx1"/>
                </a:solidFill>
              </a:rPr>
              <a:t>1/28/2021</a:t>
            </a:fld>
            <a:endParaRPr lang="ar-SA" b="1" dirty="0">
              <a:solidFill>
                <a:schemeClr val="tx1"/>
              </a:solidFill>
            </a:endParaRPr>
          </a:p>
        </p:txBody>
      </p:sp>
      <p:sp>
        <p:nvSpPr>
          <p:cNvPr id="5" name="Slide Number Placeholder 4"/>
          <p:cNvSpPr>
            <a:spLocks noGrp="1"/>
          </p:cNvSpPr>
          <p:nvPr>
            <p:ph type="sldNum" sz="quarter" idx="15"/>
          </p:nvPr>
        </p:nvSpPr>
        <p:spPr/>
        <p:txBody>
          <a:bodyPr/>
          <a:lstStyle/>
          <a:p>
            <a:fld id="{A4231B69-FBD1-4C22-85BF-9904F0109019}" type="slidenum">
              <a:rPr lang="ar-SA" smtClean="0"/>
              <a:pPr/>
              <a:t>17</a:t>
            </a:fld>
            <a:endParaRPr lang="ar-SA"/>
          </a:p>
        </p:txBody>
      </p:sp>
      <p:sp>
        <p:nvSpPr>
          <p:cNvPr id="6" name="Footer Placeholder 5"/>
          <p:cNvSpPr>
            <a:spLocks noGrp="1"/>
          </p:cNvSpPr>
          <p:nvPr>
            <p:ph type="ftr" sz="quarter" idx="16"/>
          </p:nvPr>
        </p:nvSpPr>
        <p:spPr>
          <a:xfrm>
            <a:off x="2483768" y="5867313"/>
            <a:ext cx="5645248" cy="471230"/>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321655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46129" y="260648"/>
            <a:ext cx="7578671"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346129" y="1600200"/>
            <a:ext cx="7601272" cy="4141244"/>
          </a:xfrm>
        </p:spPr>
        <p:style>
          <a:lnRef idx="2">
            <a:schemeClr val="dk1"/>
          </a:lnRef>
          <a:fillRef idx="1">
            <a:schemeClr val="lt1"/>
          </a:fillRef>
          <a:effectRef idx="0">
            <a:schemeClr val="dk1"/>
          </a:effectRef>
          <a:fontRef idx="minor">
            <a:schemeClr val="dk1"/>
          </a:fontRef>
        </p:style>
        <p:txBody>
          <a:bodyPr>
            <a:noAutofit/>
          </a:bodyPr>
          <a:lstStyle/>
          <a:p>
            <a:pPr marL="809625" lvl="0" indent="0">
              <a:buNone/>
            </a:pPr>
            <a:r>
              <a:rPr lang="en-US" sz="2800" b="1" dirty="0">
                <a:latin typeface="Calibri" panose="020F0502020204030204" pitchFamily="34" charset="0"/>
                <a:cs typeface="Calibri" panose="020F0502020204030204" pitchFamily="34" charset="0"/>
              </a:rPr>
              <a:t>-</a:t>
            </a:r>
            <a:r>
              <a:rPr lang="fr-FR" sz="2800" b="1" dirty="0">
                <a:latin typeface="Calibri" panose="020F0502020204030204" pitchFamily="34" charset="0"/>
                <a:cs typeface="Calibri" panose="020F0502020204030204" pitchFamily="34" charset="0"/>
              </a:rPr>
              <a:t>3</a:t>
            </a:r>
            <a:r>
              <a:rPr lang="ar-DZ" sz="2800" b="1" dirty="0">
                <a:latin typeface="Calibri" panose="020F0502020204030204" pitchFamily="34" charset="0"/>
                <a:cs typeface="Calibri" panose="020F0502020204030204" pitchFamily="34" charset="0"/>
              </a:rPr>
              <a:t> العائد والمخاطرة</a:t>
            </a:r>
          </a:p>
          <a:p>
            <a:pPr marL="809625" lvl="0" indent="0" algn="just">
              <a:buNone/>
            </a:pPr>
            <a:r>
              <a:rPr lang="ar-DZ" sz="2000" dirty="0">
                <a:latin typeface="Calibri" panose="020F0502020204030204" pitchFamily="34" charset="0"/>
                <a:cs typeface="Calibri" panose="020F0502020204030204" pitchFamily="34" charset="0"/>
              </a:rPr>
              <a:t>ولاتخاذ القرار بخصوص الاستثمار في سهم ما دون الأسهم الأخرى، يقوم المستثمر بالمقارنة بين العائد المتوسط للسهم ودرجة الخطر، فقد يكون العائد على السهم </a:t>
            </a:r>
            <a:r>
              <a:rPr lang="en-US" sz="2000" dirty="0">
                <a:latin typeface="Calibri" panose="020F0502020204030204" pitchFamily="34" charset="0"/>
                <a:cs typeface="Calibri" panose="020F0502020204030204" pitchFamily="34" charset="0"/>
              </a:rPr>
              <a:t>A </a:t>
            </a:r>
            <a:r>
              <a:rPr lang="ar-DZ" sz="2000" dirty="0">
                <a:latin typeface="Calibri" panose="020F0502020204030204" pitchFamily="34" charset="0"/>
                <a:cs typeface="Calibri" panose="020F0502020204030204" pitchFamily="34" charset="0"/>
              </a:rPr>
              <a:t> أحسن وأعلى من السهم </a:t>
            </a:r>
            <a:r>
              <a:rPr lang="en-US" sz="2000" dirty="0">
                <a:latin typeface="Calibri" panose="020F0502020204030204" pitchFamily="34" charset="0"/>
                <a:cs typeface="Calibri" panose="020F0502020204030204" pitchFamily="34" charset="0"/>
              </a:rPr>
              <a:t>B</a:t>
            </a:r>
            <a:r>
              <a:rPr lang="ar-DZ" sz="2000" dirty="0">
                <a:latin typeface="Calibri" panose="020F0502020204030204" pitchFamily="34" charset="0"/>
                <a:cs typeface="Calibri" panose="020F0502020204030204" pitchFamily="34" charset="0"/>
              </a:rPr>
              <a:t> ، إلا أن درجة الخطر بالنسبة لــــ </a:t>
            </a:r>
            <a:r>
              <a:rPr lang="en-US" sz="2000" dirty="0">
                <a:latin typeface="Calibri" panose="020F0502020204030204" pitchFamily="34" charset="0"/>
                <a:cs typeface="Calibri" panose="020F0502020204030204" pitchFamily="34" charset="0"/>
              </a:rPr>
              <a:t>A</a:t>
            </a:r>
            <a:r>
              <a:rPr lang="ar-DZ" sz="2000" dirty="0">
                <a:latin typeface="Calibri" panose="020F0502020204030204" pitchFamily="34" charset="0"/>
                <a:cs typeface="Calibri" panose="020F0502020204030204" pitchFamily="34" charset="0"/>
              </a:rPr>
              <a:t> أكبر من </a:t>
            </a:r>
            <a:r>
              <a:rPr lang="en-US" sz="2000" dirty="0">
                <a:latin typeface="Calibri" panose="020F0502020204030204" pitchFamily="34" charset="0"/>
                <a:cs typeface="Calibri" panose="020F0502020204030204" pitchFamily="34" charset="0"/>
              </a:rPr>
              <a:t>B</a:t>
            </a:r>
            <a:r>
              <a:rPr lang="ar-DZ" sz="2000" dirty="0">
                <a:latin typeface="Calibri" panose="020F0502020204030204" pitchFamily="34" charset="0"/>
                <a:cs typeface="Calibri" panose="020F0502020204030204" pitchFamily="34" charset="0"/>
              </a:rPr>
              <a:t> ، في هذه الحالة سيتم الاختيار للاستثمار في المشروع أو السهم </a:t>
            </a:r>
            <a:r>
              <a:rPr lang="en-US" sz="2000" dirty="0">
                <a:latin typeface="Calibri" panose="020F0502020204030204" pitchFamily="34" charset="0"/>
                <a:cs typeface="Calibri" panose="020F0502020204030204" pitchFamily="34" charset="0"/>
              </a:rPr>
              <a:t>B </a:t>
            </a:r>
            <a:r>
              <a:rPr lang="ar-DZ" sz="2000" dirty="0">
                <a:latin typeface="Calibri" panose="020F0502020204030204" pitchFamily="34" charset="0"/>
                <a:cs typeface="Calibri" panose="020F0502020204030204" pitchFamily="34" charset="0"/>
              </a:rPr>
              <a:t> لأنه أقل خطرا من </a:t>
            </a:r>
            <a:r>
              <a:rPr lang="en-US" sz="2000" dirty="0">
                <a:latin typeface="Calibri" panose="020F0502020204030204" pitchFamily="34" charset="0"/>
                <a:cs typeface="Calibri" panose="020F0502020204030204" pitchFamily="34" charset="0"/>
              </a:rPr>
              <a:t>A</a:t>
            </a:r>
            <a:r>
              <a:rPr lang="ar-DZ" sz="2000" dirty="0">
                <a:latin typeface="Calibri" panose="020F0502020204030204" pitchFamily="34" charset="0"/>
                <a:cs typeface="Calibri" panose="020F0502020204030204" pitchFamily="34" charset="0"/>
              </a:rPr>
              <a:t>.</a:t>
            </a:r>
          </a:p>
          <a:p>
            <a:pPr marL="809625" lvl="0" indent="0" algn="just">
              <a:buNone/>
            </a:pPr>
            <a:r>
              <a:rPr lang="ar-DZ" sz="2000" dirty="0">
                <a:solidFill>
                  <a:schemeClr val="tx1"/>
                </a:solidFill>
                <a:latin typeface="Calibri" panose="020F0502020204030204" pitchFamily="34" charset="0"/>
                <a:cs typeface="Calibri" panose="020F0502020204030204" pitchFamily="34" charset="0"/>
              </a:rPr>
              <a:t>ولقياس درجة خطر السهم لابد من البدء بحساب متوسط العائد لهذا السهم . وهناك حالتان يتم فيهما حساب متوسط العائد ، حالة التأكد، وحالة عدم التأكد. كما أن قياس درجة الخطر نحتاج فيها إلى قياس كل من المدى ، والتباين، والانحراف المعياري، ومعامل الاختلاف. وفيمايلي المعادلات التي يتم من خلالها حساب هذه المؤشرات.</a:t>
            </a:r>
          </a:p>
          <a:p>
            <a:pPr marL="809625" lvl="0" indent="0" algn="just">
              <a:buNone/>
            </a:pPr>
            <a:r>
              <a:rPr lang="ar-DZ" sz="2000" dirty="0">
                <a:solidFill>
                  <a:schemeClr val="tx1"/>
                </a:solidFill>
                <a:latin typeface="Calibri" panose="020F0502020204030204" pitchFamily="34" charset="0"/>
                <a:cs typeface="Calibri" panose="020F0502020204030204" pitchFamily="34" charset="0"/>
              </a:rPr>
              <a:t>وتبرز أهمية كل مؤشر من مؤشرات المخاطرة عندما تتم المعالجة من خلال المقارنة بين شركتين متماثلتين أو أكثر. </a:t>
            </a:r>
          </a:p>
          <a:p>
            <a:pPr marL="809625" lvl="0" indent="0" algn="just">
              <a:buNone/>
            </a:pPr>
            <a:endParaRPr lang="ar-DZ" sz="1600" dirty="0">
              <a:solidFill>
                <a:schemeClr val="tx1"/>
              </a:solidFill>
              <a:latin typeface="Calibri" panose="020F0502020204030204" pitchFamily="34" charset="0"/>
              <a:cs typeface="Calibri" panose="020F0502020204030204" pitchFamily="34" charset="0"/>
            </a:endParaRPr>
          </a:p>
          <a:p>
            <a:pPr marL="809625" lvl="0" indent="0">
              <a:buNone/>
            </a:pPr>
            <a:endParaRPr lang="ar-DZ" sz="1600" dirty="0">
              <a:solidFill>
                <a:srgbClr val="FF0000"/>
              </a:solidFill>
              <a:latin typeface="Calibri" panose="020F0502020204030204" pitchFamily="34" charset="0"/>
              <a:cs typeface="Calibri" panose="020F0502020204030204" pitchFamily="34" charset="0"/>
            </a:endParaRPr>
          </a:p>
          <a:p>
            <a:pPr marL="809625" lvl="0" indent="0">
              <a:buNone/>
            </a:pPr>
            <a:endParaRPr lang="en-US" dirty="0"/>
          </a:p>
          <a:p>
            <a:pPr marL="809625" indent="265113">
              <a:buNone/>
            </a:pPr>
            <a:r>
              <a:rPr lang="ar-SA" dirty="0"/>
              <a:t> </a:t>
            </a:r>
          </a:p>
        </p:txBody>
      </p:sp>
      <p:sp>
        <p:nvSpPr>
          <p:cNvPr id="4" name="Date Placeholder 3"/>
          <p:cNvSpPr>
            <a:spLocks noGrp="1"/>
          </p:cNvSpPr>
          <p:nvPr>
            <p:ph type="dt" sz="half" idx="14"/>
          </p:nvPr>
        </p:nvSpPr>
        <p:spPr>
          <a:xfrm>
            <a:off x="360824" y="5778630"/>
            <a:ext cx="2016224" cy="432048"/>
          </a:xfrm>
        </p:spPr>
        <p:txBody>
          <a:bodyPr/>
          <a:lstStyle/>
          <a:p>
            <a:pPr algn="l" rtl="0"/>
            <a:fld id="{E84AF74E-48D3-4799-A590-0A2E3A795F36}" type="datetime1">
              <a:rPr lang="en-US" b="1" smtClean="0">
                <a:solidFill>
                  <a:schemeClr val="tx1"/>
                </a:solidFill>
              </a:rPr>
              <a:t>1/28/2021</a:t>
            </a:fld>
            <a:endParaRPr lang="ar-SA" b="1" dirty="0">
              <a:solidFill>
                <a:schemeClr val="tx1"/>
              </a:solidFill>
            </a:endParaRPr>
          </a:p>
        </p:txBody>
      </p:sp>
      <p:sp>
        <p:nvSpPr>
          <p:cNvPr id="5" name="Slide Number Placeholder 4"/>
          <p:cNvSpPr>
            <a:spLocks noGrp="1"/>
          </p:cNvSpPr>
          <p:nvPr>
            <p:ph type="sldNum" sz="quarter" idx="15"/>
          </p:nvPr>
        </p:nvSpPr>
        <p:spPr/>
        <p:txBody>
          <a:bodyPr/>
          <a:lstStyle/>
          <a:p>
            <a:fld id="{A4231B69-FBD1-4C22-85BF-9904F0109019}" type="slidenum">
              <a:rPr lang="ar-SA" smtClean="0"/>
              <a:pPr/>
              <a:t>18</a:t>
            </a:fld>
            <a:endParaRPr lang="ar-SA"/>
          </a:p>
        </p:txBody>
      </p:sp>
      <p:sp>
        <p:nvSpPr>
          <p:cNvPr id="6" name="Footer Placeholder 5"/>
          <p:cNvSpPr>
            <a:spLocks noGrp="1"/>
          </p:cNvSpPr>
          <p:nvPr>
            <p:ph type="ftr" sz="quarter" idx="16"/>
          </p:nvPr>
        </p:nvSpPr>
        <p:spPr>
          <a:xfrm>
            <a:off x="2195736" y="5734050"/>
            <a:ext cx="5685588" cy="471230"/>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1979997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46129" y="260648"/>
            <a:ext cx="7578671"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346129" y="1499404"/>
            <a:ext cx="7601272" cy="4655058"/>
          </a:xfrm>
        </p:spPr>
        <p:style>
          <a:lnRef idx="2">
            <a:schemeClr val="dk1"/>
          </a:lnRef>
          <a:fillRef idx="1">
            <a:schemeClr val="lt1"/>
          </a:fillRef>
          <a:effectRef idx="0">
            <a:schemeClr val="dk1"/>
          </a:effectRef>
          <a:fontRef idx="minor">
            <a:schemeClr val="dk1"/>
          </a:fontRef>
        </p:style>
        <p:txBody>
          <a:bodyPr>
            <a:noAutofit/>
          </a:bodyPr>
          <a:lstStyle/>
          <a:p>
            <a:pPr marL="809625" lvl="0" indent="0">
              <a:buNone/>
            </a:pPr>
            <a:r>
              <a:rPr lang="en-US" sz="2800" b="1" dirty="0">
                <a:latin typeface="Calibri" panose="020F0502020204030204" pitchFamily="34" charset="0"/>
                <a:cs typeface="Calibri" panose="020F0502020204030204" pitchFamily="34" charset="0"/>
              </a:rPr>
              <a:t>-</a:t>
            </a:r>
            <a:r>
              <a:rPr lang="fr-FR" sz="2800" b="1" dirty="0">
                <a:latin typeface="Calibri" panose="020F0502020204030204" pitchFamily="34" charset="0"/>
                <a:cs typeface="Calibri" panose="020F0502020204030204" pitchFamily="34" charset="0"/>
              </a:rPr>
              <a:t>3</a:t>
            </a:r>
            <a:r>
              <a:rPr lang="ar-DZ" sz="2800" b="1" dirty="0">
                <a:latin typeface="Calibri" panose="020F0502020204030204" pitchFamily="34" charset="0"/>
                <a:cs typeface="Calibri" panose="020F0502020204030204" pitchFamily="34" charset="0"/>
              </a:rPr>
              <a:t> العائد والمخاطرة</a:t>
            </a:r>
          </a:p>
          <a:p>
            <a:pPr marL="809625" lvl="0" indent="0">
              <a:buNone/>
            </a:pPr>
            <a:endParaRPr lang="ar-DZ" sz="1600" dirty="0">
              <a:solidFill>
                <a:srgbClr val="FF0000"/>
              </a:solidFill>
              <a:latin typeface="Calibri" panose="020F0502020204030204" pitchFamily="34" charset="0"/>
              <a:cs typeface="Calibri" panose="020F0502020204030204" pitchFamily="34" charset="0"/>
            </a:endParaRPr>
          </a:p>
          <a:p>
            <a:pPr marL="809625" lvl="0" indent="0">
              <a:buNone/>
            </a:pPr>
            <a:endParaRPr lang="en-US" dirty="0"/>
          </a:p>
          <a:p>
            <a:pPr marL="809625" indent="265113">
              <a:buNone/>
            </a:pPr>
            <a:r>
              <a:rPr lang="ar-SA" dirty="0"/>
              <a:t> </a:t>
            </a:r>
          </a:p>
        </p:txBody>
      </p:sp>
      <p:sp>
        <p:nvSpPr>
          <p:cNvPr id="4" name="Date Placeholder 3"/>
          <p:cNvSpPr>
            <a:spLocks noGrp="1"/>
          </p:cNvSpPr>
          <p:nvPr>
            <p:ph type="dt" sz="half" idx="14"/>
          </p:nvPr>
        </p:nvSpPr>
        <p:spPr>
          <a:xfrm>
            <a:off x="387507" y="6139634"/>
            <a:ext cx="2016224" cy="432048"/>
          </a:xfrm>
        </p:spPr>
        <p:txBody>
          <a:bodyPr/>
          <a:lstStyle/>
          <a:p>
            <a:pPr algn="l" rtl="0"/>
            <a:fld id="{2C57EEF5-4FB3-432A-9411-7A354608B6EC}" type="datetime1">
              <a:rPr lang="en-US" b="1" smtClean="0">
                <a:solidFill>
                  <a:schemeClr val="tx1"/>
                </a:solidFill>
              </a:rPr>
              <a:t>1/28/2021</a:t>
            </a:fld>
            <a:endParaRPr lang="ar-SA" b="1" dirty="0">
              <a:solidFill>
                <a:schemeClr val="tx1"/>
              </a:solidFill>
            </a:endParaRPr>
          </a:p>
        </p:txBody>
      </p:sp>
      <p:sp>
        <p:nvSpPr>
          <p:cNvPr id="5" name="Slide Number Placeholder 4"/>
          <p:cNvSpPr>
            <a:spLocks noGrp="1"/>
          </p:cNvSpPr>
          <p:nvPr>
            <p:ph type="sldNum" sz="quarter" idx="15"/>
          </p:nvPr>
        </p:nvSpPr>
        <p:spPr/>
        <p:txBody>
          <a:bodyPr/>
          <a:lstStyle/>
          <a:p>
            <a:fld id="{A4231B69-FBD1-4C22-85BF-9904F0109019}" type="slidenum">
              <a:rPr lang="ar-SA" smtClean="0"/>
              <a:pPr/>
              <a:t>19</a:t>
            </a:fld>
            <a:endParaRPr lang="ar-SA"/>
          </a:p>
        </p:txBody>
      </p:sp>
      <p:sp>
        <p:nvSpPr>
          <p:cNvPr id="6" name="Footer Placeholder 5"/>
          <p:cNvSpPr>
            <a:spLocks noGrp="1"/>
          </p:cNvSpPr>
          <p:nvPr>
            <p:ph type="ftr" sz="quarter" idx="16"/>
          </p:nvPr>
        </p:nvSpPr>
        <p:spPr>
          <a:xfrm>
            <a:off x="2261272" y="6144369"/>
            <a:ext cx="5686129" cy="471230"/>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
        <p:nvSpPr>
          <p:cNvPr id="7" name="عنصر نائب للمحتوى 2">
            <a:extLst>
              <a:ext uri="{FF2B5EF4-FFF2-40B4-BE49-F238E27FC236}">
                <a16:creationId xmlns:a16="http://schemas.microsoft.com/office/drawing/2014/main" id="{3E2222CA-C880-40D9-9150-008C9465795B}"/>
              </a:ext>
            </a:extLst>
          </p:cNvPr>
          <p:cNvSpPr txBox="1">
            <a:spLocks/>
          </p:cNvSpPr>
          <p:nvPr/>
        </p:nvSpPr>
        <p:spPr>
          <a:xfrm>
            <a:off x="539552" y="1988840"/>
            <a:ext cx="7128792" cy="4137323"/>
          </a:xfrm>
          <a:prstGeom prst="rect">
            <a:avLst/>
          </a:prstGeom>
        </p:spPr>
        <p:txBody>
          <a:bodyPr vert="horz">
            <a:normAutofit/>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r>
              <a:rPr lang="ar-DZ" b="1" dirty="0">
                <a:cs typeface="Akhbar MT" pitchFamily="2" charset="-78"/>
              </a:rPr>
              <a:t>المعادلات:</a:t>
            </a:r>
          </a:p>
          <a:p>
            <a:pPr lvl="2" algn="just">
              <a:buFont typeface="Wingdings" pitchFamily="2" charset="2"/>
              <a:buChar char="v"/>
            </a:pPr>
            <a:r>
              <a:rPr lang="ar-DZ" sz="2400" b="1" dirty="0">
                <a:cs typeface="Akhbar MT" pitchFamily="2" charset="-78"/>
              </a:rPr>
              <a:t>متوسط العائد</a:t>
            </a:r>
            <a:r>
              <a:rPr lang="fr-FR" sz="2400" b="1" dirty="0">
                <a:cs typeface="Akhbar MT" pitchFamily="2" charset="-78"/>
              </a:rPr>
              <a:t> </a:t>
            </a:r>
            <a:r>
              <a:rPr lang="ar-DZ" sz="2400" b="1" dirty="0">
                <a:cs typeface="Akhbar MT" pitchFamily="2" charset="-78"/>
              </a:rPr>
              <a:t>  </a:t>
            </a:r>
            <a:r>
              <a:rPr lang="fr-FR" sz="2400" b="1" dirty="0">
                <a:cs typeface="Akhbar MT" pitchFamily="2" charset="-78"/>
              </a:rPr>
              <a:t>                       </a:t>
            </a:r>
            <a:r>
              <a:rPr lang="fr-FR" b="1" dirty="0">
                <a:cs typeface="Akhbar MT" pitchFamily="2" charset="-78"/>
              </a:rPr>
              <a:t> </a:t>
            </a:r>
          </a:p>
          <a:p>
            <a:pPr lvl="2" algn="just">
              <a:buFont typeface="Wingdings" pitchFamily="2" charset="2"/>
              <a:buChar char="v"/>
            </a:pPr>
            <a:r>
              <a:rPr lang="ar-DZ" b="1" dirty="0">
                <a:cs typeface="Akhbar MT" pitchFamily="2" charset="-78"/>
              </a:rPr>
              <a:t>المدى </a:t>
            </a:r>
            <a:r>
              <a:rPr lang="fr-FR" sz="1600" b="1" dirty="0">
                <a:cs typeface="Akhbar MT" pitchFamily="2" charset="-78"/>
              </a:rPr>
              <a:t>Range</a:t>
            </a:r>
            <a:r>
              <a:rPr lang="ar-DZ" sz="1600" b="1" dirty="0">
                <a:cs typeface="Akhbar MT" pitchFamily="2" charset="-78"/>
              </a:rPr>
              <a:t>  </a:t>
            </a:r>
            <a:r>
              <a:rPr lang="ar-DZ" b="1" dirty="0">
                <a:cs typeface="Akhbar MT" pitchFamily="2" charset="-78"/>
              </a:rPr>
              <a:t>     </a:t>
            </a:r>
            <a:r>
              <a:rPr lang="ar-SA" b="1" dirty="0">
                <a:cs typeface="Akhbar MT" pitchFamily="2" charset="-78"/>
              </a:rPr>
              <a:t>هو</a:t>
            </a:r>
            <a:r>
              <a:rPr lang="ar-DZ" b="1" dirty="0">
                <a:cs typeface="Akhbar MT" pitchFamily="2" charset="-78"/>
              </a:rPr>
              <a:t> الفرق بين أكبر قيمة و أصغر قيمة</a:t>
            </a:r>
          </a:p>
          <a:p>
            <a:pPr lvl="2" algn="just">
              <a:buFont typeface="Wingdings" pitchFamily="2" charset="2"/>
              <a:buChar char="v"/>
            </a:pPr>
            <a:r>
              <a:rPr lang="fr-FR" b="1" dirty="0">
                <a:cs typeface="Akhbar MT" pitchFamily="2" charset="-78"/>
              </a:rPr>
              <a:t> </a:t>
            </a:r>
            <a:r>
              <a:rPr lang="en-US" b="1" dirty="0">
                <a:cs typeface="Akhbar MT" pitchFamily="2" charset="-78"/>
              </a:rPr>
              <a:t> </a:t>
            </a:r>
            <a:r>
              <a:rPr lang="ar-DZ" b="1" dirty="0">
                <a:cs typeface="Akhbar MT" pitchFamily="2" charset="-78"/>
              </a:rPr>
              <a:t> التباين </a:t>
            </a:r>
            <a:r>
              <a:rPr lang="fr-FR" sz="1600" b="1" dirty="0">
                <a:cs typeface="Akhbar MT" pitchFamily="2" charset="-78"/>
              </a:rPr>
              <a:t>Variance</a:t>
            </a:r>
            <a:r>
              <a:rPr lang="ar-DZ" sz="1600" b="1" dirty="0">
                <a:cs typeface="Akhbar MT" pitchFamily="2" charset="-78"/>
              </a:rPr>
              <a:t>   </a:t>
            </a:r>
          </a:p>
          <a:p>
            <a:pPr lvl="2" algn="just">
              <a:buFont typeface="Wingdings"/>
              <a:buNone/>
            </a:pPr>
            <a:endParaRPr lang="ar-DZ" sz="1600" b="1" dirty="0">
              <a:cs typeface="Akhbar MT" pitchFamily="2" charset="-78"/>
            </a:endParaRPr>
          </a:p>
          <a:p>
            <a:pPr lvl="2" algn="just">
              <a:buFont typeface="Wingdings"/>
              <a:buNone/>
            </a:pPr>
            <a:endParaRPr lang="fr-FR" sz="1600" b="1" dirty="0">
              <a:cs typeface="Akhbar MT" pitchFamily="2" charset="-78"/>
            </a:endParaRPr>
          </a:p>
          <a:p>
            <a:pPr lvl="2" algn="just">
              <a:buFont typeface="Wingdings" pitchFamily="2" charset="2"/>
              <a:buChar char="v"/>
            </a:pPr>
            <a:r>
              <a:rPr lang="ar-DZ" b="1" dirty="0">
                <a:cs typeface="Akhbar MT" pitchFamily="2" charset="-78"/>
              </a:rPr>
              <a:t>    الانحراف المعياري</a:t>
            </a:r>
            <a:r>
              <a:rPr lang="fr-FR" b="1" dirty="0">
                <a:cs typeface="Akhbar MT" pitchFamily="2" charset="-78"/>
              </a:rPr>
              <a:t> </a:t>
            </a:r>
            <a:r>
              <a:rPr lang="ar-DZ" b="1" dirty="0">
                <a:cs typeface="Akhbar MT" pitchFamily="2" charset="-78"/>
              </a:rPr>
              <a:t>: الجذر التربيعي للتباين</a:t>
            </a:r>
            <a:endParaRPr lang="fr-FR" b="1" dirty="0">
              <a:cs typeface="Akhbar MT" pitchFamily="2" charset="-78"/>
            </a:endParaRPr>
          </a:p>
          <a:p>
            <a:pPr lvl="2" algn="just">
              <a:buFont typeface="Wingdings"/>
              <a:buNone/>
            </a:pPr>
            <a:r>
              <a:rPr lang="ar-DZ" b="1" dirty="0">
                <a:cs typeface="Akhbar MT" pitchFamily="2" charset="-78"/>
              </a:rPr>
              <a:t> </a:t>
            </a:r>
          </a:p>
          <a:p>
            <a:pPr lvl="2" algn="just">
              <a:buFont typeface="Wingdings"/>
              <a:buNone/>
            </a:pPr>
            <a:endParaRPr lang="ar-DZ" sz="1600" b="1" dirty="0">
              <a:cs typeface="Akhbar MT" pitchFamily="2" charset="-78"/>
            </a:endParaRPr>
          </a:p>
          <a:p>
            <a:pPr lvl="2" algn="just">
              <a:buFont typeface="Wingdings" pitchFamily="2" charset="2"/>
              <a:buChar char="v"/>
            </a:pPr>
            <a:r>
              <a:rPr lang="ar-DZ" dirty="0"/>
              <a:t>  </a:t>
            </a:r>
            <a:r>
              <a:rPr lang="ar-DZ" b="1" dirty="0">
                <a:cs typeface="Akhbar MT" pitchFamily="2" charset="-78"/>
              </a:rPr>
              <a:t>معامل الاختلاف </a:t>
            </a:r>
            <a:r>
              <a:rPr lang="ar-DZ" sz="1600" b="1" dirty="0">
                <a:cs typeface="Akhbar MT" pitchFamily="2" charset="-78"/>
              </a:rPr>
              <a:t> </a:t>
            </a:r>
            <a:r>
              <a:rPr lang="fr-FR" sz="1600" b="1" dirty="0">
                <a:cs typeface="Akhbar MT" pitchFamily="2" charset="-78"/>
              </a:rPr>
              <a:t>Coefficient of  Variation</a:t>
            </a:r>
            <a:r>
              <a:rPr lang="ar-DZ" sz="1600" b="1" dirty="0">
                <a:cs typeface="Akhbar MT" pitchFamily="2" charset="-78"/>
              </a:rPr>
              <a:t>     </a:t>
            </a:r>
            <a:endParaRPr lang="fr-FR" sz="1600" dirty="0"/>
          </a:p>
        </p:txBody>
      </p:sp>
      <p:pic>
        <p:nvPicPr>
          <p:cNvPr id="8" name="Picture 7">
            <a:extLst>
              <a:ext uri="{FF2B5EF4-FFF2-40B4-BE49-F238E27FC236}">
                <a16:creationId xmlns:a16="http://schemas.microsoft.com/office/drawing/2014/main" id="{55629494-5AA0-4859-9786-E97394B7F9CB}"/>
              </a:ext>
            </a:extLst>
          </p:cNvPr>
          <p:cNvPicPr>
            <a:picLocks noChangeAspect="1" noChangeArrowheads="1"/>
          </p:cNvPicPr>
          <p:nvPr/>
        </p:nvPicPr>
        <p:blipFill>
          <a:blip r:embed="rId3" cstate="print">
            <a:clrChange>
              <a:clrFrom>
                <a:srgbClr val="FFFFFF"/>
              </a:clrFrom>
              <a:clrTo>
                <a:srgbClr val="FFFFFF">
                  <a:alpha val="0"/>
                </a:srgbClr>
              </a:clrTo>
            </a:clrChange>
            <a:lum bright="-42000" contrast="-17000"/>
          </a:blip>
          <a:stretch>
            <a:fillRect/>
          </a:stretch>
        </p:blipFill>
        <p:spPr bwMode="auto">
          <a:xfrm>
            <a:off x="1196599" y="2019781"/>
            <a:ext cx="1663183" cy="758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11">
            <a:extLst>
              <a:ext uri="{FF2B5EF4-FFF2-40B4-BE49-F238E27FC236}">
                <a16:creationId xmlns:a16="http://schemas.microsoft.com/office/drawing/2014/main" id="{D282BC87-1CF9-49CE-834F-3EF61BD3AFDB}"/>
              </a:ext>
            </a:extLst>
          </p:cNvPr>
          <p:cNvPicPr>
            <a:picLocks noChangeAspect="1" noChangeArrowheads="1"/>
          </p:cNvPicPr>
          <p:nvPr/>
        </p:nvPicPr>
        <p:blipFill>
          <a:blip r:embed="rId4" cstate="print">
            <a:clrChange>
              <a:clrFrom>
                <a:srgbClr val="FFFFFF"/>
              </a:clrFrom>
              <a:clrTo>
                <a:srgbClr val="FFFFFF">
                  <a:alpha val="0"/>
                </a:srgbClr>
              </a:clrTo>
            </a:clrChange>
            <a:lum bright="-36000" contrast="-33000"/>
          </a:blip>
          <a:srcRect/>
          <a:stretch>
            <a:fillRect/>
          </a:stretch>
        </p:blipFill>
        <p:spPr bwMode="auto">
          <a:xfrm>
            <a:off x="1071538" y="3223806"/>
            <a:ext cx="2952328" cy="758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2">
            <a:extLst>
              <a:ext uri="{FF2B5EF4-FFF2-40B4-BE49-F238E27FC236}">
                <a16:creationId xmlns:a16="http://schemas.microsoft.com/office/drawing/2014/main" id="{56D3C772-068D-4E5B-A419-295FAA054185}"/>
              </a:ext>
            </a:extLst>
          </p:cNvPr>
          <p:cNvPicPr>
            <a:picLocks noChangeAspect="1" noChangeArrowheads="1"/>
          </p:cNvPicPr>
          <p:nvPr/>
        </p:nvPicPr>
        <p:blipFill>
          <a:blip r:embed="rId5" cstate="print">
            <a:clrChange>
              <a:clrFrom>
                <a:srgbClr val="FFFFFF"/>
              </a:clrFrom>
              <a:clrTo>
                <a:srgbClr val="FFFFFF">
                  <a:alpha val="0"/>
                </a:srgbClr>
              </a:clrTo>
            </a:clrChange>
            <a:lum bright="-39000" contrast="44000"/>
          </a:blip>
          <a:srcRect/>
          <a:stretch>
            <a:fillRect/>
          </a:stretch>
        </p:blipFill>
        <p:spPr bwMode="auto">
          <a:xfrm>
            <a:off x="1071538" y="4049817"/>
            <a:ext cx="1300641" cy="57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4">
            <a:extLst>
              <a:ext uri="{FF2B5EF4-FFF2-40B4-BE49-F238E27FC236}">
                <a16:creationId xmlns:a16="http://schemas.microsoft.com/office/drawing/2014/main" id="{3CF8BED9-0912-4A25-BE4A-7629362B385D}"/>
              </a:ext>
            </a:extLst>
          </p:cNvPr>
          <p:cNvPicPr>
            <a:picLocks noChangeAspect="1" noChangeArrowheads="1"/>
          </p:cNvPicPr>
          <p:nvPr/>
        </p:nvPicPr>
        <p:blipFill>
          <a:blip r:embed="rId6" cstate="print">
            <a:clrChange>
              <a:clrFrom>
                <a:srgbClr val="FFFFFF"/>
              </a:clrFrom>
              <a:clrTo>
                <a:srgbClr val="FFFFFF">
                  <a:alpha val="0"/>
                </a:srgbClr>
              </a:clrTo>
            </a:clrChange>
            <a:lum bright="-27000" contrast="18000"/>
          </a:blip>
          <a:srcRect/>
          <a:stretch>
            <a:fillRect/>
          </a:stretch>
        </p:blipFill>
        <p:spPr bwMode="auto">
          <a:xfrm>
            <a:off x="1196599" y="4810833"/>
            <a:ext cx="1189341" cy="6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9476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901784"/>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556792"/>
            <a:ext cx="7467600" cy="3600400"/>
          </a:xfrm>
        </p:spPr>
        <p:style>
          <a:lnRef idx="2">
            <a:schemeClr val="dk1"/>
          </a:lnRef>
          <a:fillRef idx="1">
            <a:schemeClr val="lt1"/>
          </a:fillRef>
          <a:effectRef idx="0">
            <a:schemeClr val="dk1"/>
          </a:effectRef>
          <a:fontRef idx="minor">
            <a:schemeClr val="dk1"/>
          </a:fontRef>
        </p:style>
        <p:txBody>
          <a:bodyPr>
            <a:normAutofit/>
          </a:bodyPr>
          <a:lstStyle/>
          <a:p>
            <a:pPr marL="809625" indent="0">
              <a:buNone/>
            </a:pPr>
            <a:endParaRPr lang="ar-SA" b="1" dirty="0"/>
          </a:p>
          <a:p>
            <a:pPr marL="809625" lvl="0" indent="0">
              <a:buNone/>
            </a:pPr>
            <a:r>
              <a:rPr lang="ar-DZ" b="1" dirty="0">
                <a:latin typeface="Calibri" panose="020F0502020204030204" pitchFamily="34" charset="0"/>
                <a:cs typeface="Calibri" panose="020F0502020204030204" pitchFamily="34" charset="0"/>
              </a:rPr>
              <a:t>يتضمن موضوع تسيير المخاطر المحاور الآتية:</a:t>
            </a:r>
            <a:br>
              <a:rPr lang="ar-DZ" b="1" dirty="0">
                <a:latin typeface="Calibri" panose="020F0502020204030204" pitchFamily="34" charset="0"/>
                <a:cs typeface="Calibri" panose="020F0502020204030204" pitchFamily="34" charset="0"/>
              </a:rPr>
            </a:br>
            <a:r>
              <a:rPr lang="fr-FR" b="1" dirty="0">
                <a:latin typeface="Calibri" panose="020F0502020204030204" pitchFamily="34" charset="0"/>
                <a:cs typeface="Calibri" panose="020F0502020204030204" pitchFamily="34" charset="0"/>
              </a:rPr>
              <a:t>1</a:t>
            </a:r>
            <a:r>
              <a:rPr lang="ar-DZ" b="1" dirty="0">
                <a:latin typeface="Calibri" panose="020F0502020204030204" pitchFamily="34" charset="0"/>
                <a:cs typeface="Calibri" panose="020F0502020204030204" pitchFamily="34" charset="0"/>
              </a:rPr>
              <a:t>- تعريف المخاطرة</a:t>
            </a:r>
          </a:p>
          <a:p>
            <a:pPr marL="809625" lvl="0" indent="0">
              <a:buNone/>
            </a:pPr>
            <a:r>
              <a:rPr lang="en-US" b="1" dirty="0">
                <a:latin typeface="Calibri" panose="020F0502020204030204" pitchFamily="34" charset="0"/>
                <a:cs typeface="Calibri" panose="020F0502020204030204" pitchFamily="34" charset="0"/>
              </a:rPr>
              <a:t>2</a:t>
            </a:r>
            <a:r>
              <a:rPr lang="ar-DZ" b="1" dirty="0">
                <a:latin typeface="Calibri" panose="020F0502020204030204" pitchFamily="34" charset="0"/>
                <a:cs typeface="Calibri" panose="020F0502020204030204" pitchFamily="34" charset="0"/>
              </a:rPr>
              <a:t>- أنواع المخاطر </a:t>
            </a:r>
          </a:p>
          <a:p>
            <a:pPr marL="809625" lvl="0" indent="0">
              <a:buNone/>
            </a:pPr>
            <a:r>
              <a:rPr lang="en-US" b="1" dirty="0">
                <a:latin typeface="Calibri" panose="020F0502020204030204" pitchFamily="34" charset="0"/>
                <a:cs typeface="Calibri" panose="020F0502020204030204" pitchFamily="34" charset="0"/>
              </a:rPr>
              <a:t>-</a:t>
            </a:r>
            <a:r>
              <a:rPr lang="fr-FR" b="1" dirty="0">
                <a:latin typeface="Calibri" panose="020F0502020204030204" pitchFamily="34" charset="0"/>
                <a:cs typeface="Calibri" panose="020F0502020204030204" pitchFamily="34" charset="0"/>
              </a:rPr>
              <a:t>3</a:t>
            </a:r>
            <a:r>
              <a:rPr lang="ar-DZ" b="1" dirty="0">
                <a:latin typeface="Calibri" panose="020F0502020204030204" pitchFamily="34" charset="0"/>
                <a:cs typeface="Calibri" panose="020F0502020204030204" pitchFamily="34" charset="0"/>
              </a:rPr>
              <a:t> العائد والمخاطرة</a:t>
            </a:r>
          </a:p>
          <a:p>
            <a:pPr marL="809625" lvl="0" indent="0">
              <a:buNone/>
            </a:pPr>
            <a:r>
              <a:rPr lang="fr-FR" b="1" dirty="0">
                <a:latin typeface="Calibri" panose="020F0502020204030204" pitchFamily="34" charset="0"/>
                <a:cs typeface="Calibri" panose="020F0502020204030204" pitchFamily="34" charset="0"/>
              </a:rPr>
              <a:t>4</a:t>
            </a:r>
            <a:r>
              <a:rPr lang="ar-DZ" b="1" dirty="0">
                <a:latin typeface="Calibri" panose="020F0502020204030204" pitchFamily="34" charset="0"/>
                <a:cs typeface="Calibri" panose="020F0502020204030204" pitchFamily="34" charset="0"/>
              </a:rPr>
              <a:t>- قياس المخاطرة </a:t>
            </a:r>
            <a:endParaRPr lang="fr-FR" b="1" dirty="0">
              <a:latin typeface="Calibri" panose="020F0502020204030204" pitchFamily="34" charset="0"/>
              <a:cs typeface="Calibri" panose="020F0502020204030204" pitchFamily="34" charset="0"/>
            </a:endParaRPr>
          </a:p>
          <a:p>
            <a:pPr marL="809625" lvl="0" indent="0">
              <a:buNone/>
            </a:pPr>
            <a:r>
              <a:rPr lang="ar-DZ" b="1" dirty="0">
                <a:latin typeface="Calibri" panose="020F0502020204030204" pitchFamily="34" charset="0"/>
                <a:cs typeface="Calibri" panose="020F0502020204030204" pitchFamily="34" charset="0"/>
              </a:rPr>
              <a:t>5- التغطية ضد المخاطر </a:t>
            </a:r>
            <a:endParaRPr lang="en-US" b="1" dirty="0">
              <a:latin typeface="Calibri" panose="020F0502020204030204" pitchFamily="34" charset="0"/>
              <a:cs typeface="Calibri" panose="020F0502020204030204" pitchFamily="34" charset="0"/>
            </a:endParaRPr>
          </a:p>
          <a:p>
            <a:pPr marL="809625" indent="265113">
              <a:buNone/>
            </a:pPr>
            <a:r>
              <a:rPr lang="ar-SA" dirty="0"/>
              <a:t> </a:t>
            </a:r>
          </a:p>
        </p:txBody>
      </p:sp>
      <p:sp>
        <p:nvSpPr>
          <p:cNvPr id="4" name="Date Placeholder 3"/>
          <p:cNvSpPr>
            <a:spLocks noGrp="1"/>
          </p:cNvSpPr>
          <p:nvPr>
            <p:ph type="dt" sz="half" idx="14"/>
          </p:nvPr>
        </p:nvSpPr>
        <p:spPr>
          <a:xfrm>
            <a:off x="457200" y="5238841"/>
            <a:ext cx="2016224" cy="432048"/>
          </a:xfrm>
        </p:spPr>
        <p:txBody>
          <a:bodyPr/>
          <a:lstStyle/>
          <a:p>
            <a:pPr algn="l" rtl="0"/>
            <a:fld id="{93F34D9A-D9BA-4559-8549-293C29B01AB8}" type="datetime1">
              <a:rPr lang="en-US" sz="1400" b="1" smtClean="0"/>
              <a:t>1/28/2021</a:t>
            </a:fld>
            <a:endParaRPr lang="ar-SA" b="1" dirty="0"/>
          </a:p>
        </p:txBody>
      </p:sp>
      <p:sp>
        <p:nvSpPr>
          <p:cNvPr id="5" name="Slide Number Placeholder 4"/>
          <p:cNvSpPr>
            <a:spLocks noGrp="1"/>
          </p:cNvSpPr>
          <p:nvPr>
            <p:ph type="sldNum" sz="quarter" idx="15"/>
          </p:nvPr>
        </p:nvSpPr>
        <p:spPr/>
        <p:txBody>
          <a:bodyPr/>
          <a:lstStyle/>
          <a:p>
            <a:fld id="{A4231B69-FBD1-4C22-85BF-9904F0109019}" type="slidenum">
              <a:rPr lang="ar-SA" smtClean="0"/>
              <a:pPr/>
              <a:t>2</a:t>
            </a:fld>
            <a:endParaRPr lang="ar-SA"/>
          </a:p>
        </p:txBody>
      </p:sp>
      <p:sp>
        <p:nvSpPr>
          <p:cNvPr id="6" name="Footer Placeholder 5"/>
          <p:cNvSpPr>
            <a:spLocks noGrp="1"/>
          </p:cNvSpPr>
          <p:nvPr>
            <p:ph type="ftr" sz="quarter" idx="16"/>
          </p:nvPr>
        </p:nvSpPr>
        <p:spPr>
          <a:xfrm>
            <a:off x="2186661" y="5175681"/>
            <a:ext cx="5738139" cy="558369"/>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46129" y="260648"/>
            <a:ext cx="7578671"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 name="Content Placeholder 15"/>
              <p:cNvSpPr>
                <a:spLocks noGrp="1"/>
              </p:cNvSpPr>
              <p:nvPr>
                <p:ph sz="quarter" idx="1"/>
              </p:nvPr>
            </p:nvSpPr>
            <p:spPr>
              <a:xfrm>
                <a:off x="346129" y="1600200"/>
                <a:ext cx="7601272" cy="4655058"/>
              </a:xfrm>
            </p:spPr>
            <p:style>
              <a:lnRef idx="2">
                <a:schemeClr val="dk1"/>
              </a:lnRef>
              <a:fillRef idx="1">
                <a:schemeClr val="lt1"/>
              </a:fillRef>
              <a:effectRef idx="0">
                <a:schemeClr val="dk1"/>
              </a:effectRef>
              <a:fontRef idx="minor">
                <a:schemeClr val="dk1"/>
              </a:fontRef>
            </p:style>
            <p:txBody>
              <a:bodyPr>
                <a:noAutofit/>
              </a:bodyPr>
              <a:lstStyle/>
              <a:p>
                <a:pPr marL="809625" lvl="0" indent="0">
                  <a:buNone/>
                </a:pPr>
                <a:r>
                  <a:rPr lang="en-US" sz="2800" b="1" dirty="0">
                    <a:latin typeface="Calibri" panose="020F0502020204030204" pitchFamily="34" charset="0"/>
                    <a:cs typeface="Calibri" panose="020F0502020204030204" pitchFamily="34" charset="0"/>
                  </a:rPr>
                  <a:t>-</a:t>
                </a:r>
                <a:r>
                  <a:rPr lang="fr-FR" sz="2800" b="1" dirty="0">
                    <a:latin typeface="Calibri" panose="020F0502020204030204" pitchFamily="34" charset="0"/>
                    <a:cs typeface="Calibri" panose="020F0502020204030204" pitchFamily="34" charset="0"/>
                  </a:rPr>
                  <a:t>3</a:t>
                </a:r>
                <a:r>
                  <a:rPr lang="ar-DZ" sz="2800" b="1" dirty="0">
                    <a:latin typeface="Calibri" panose="020F0502020204030204" pitchFamily="34" charset="0"/>
                    <a:cs typeface="Calibri" panose="020F0502020204030204" pitchFamily="34" charset="0"/>
                  </a:rPr>
                  <a:t> العائد والمخاطرة</a:t>
                </a:r>
              </a:p>
              <a:p>
                <a:pPr marL="809625" lvl="0" indent="0">
                  <a:buNone/>
                </a:pPr>
                <a:r>
                  <a:rPr lang="ar-DZ" sz="2000" dirty="0">
                    <a:solidFill>
                      <a:schemeClr val="tx1"/>
                    </a:solidFill>
                    <a:latin typeface="Calibri" panose="020F0502020204030204" pitchFamily="34" charset="0"/>
                    <a:cs typeface="Calibri" panose="020F0502020204030204" pitchFamily="34" charset="0"/>
                  </a:rPr>
                  <a:t> </a:t>
                </a:r>
                <a:r>
                  <a:rPr lang="ar-DZ" sz="2000" b="1" dirty="0">
                    <a:solidFill>
                      <a:schemeClr val="tx1"/>
                    </a:solidFill>
                    <a:latin typeface="Calibri" panose="020F0502020204030204" pitchFamily="34" charset="0"/>
                    <a:cs typeface="Calibri" panose="020F0502020204030204" pitchFamily="34" charset="0"/>
                  </a:rPr>
                  <a:t>متوسط العائد </a:t>
                </a:r>
                <a:r>
                  <a:rPr lang="ar-DZ" sz="2000" dirty="0">
                    <a:solidFill>
                      <a:schemeClr val="tx1"/>
                    </a:solidFill>
                    <a:latin typeface="Calibri" panose="020F0502020204030204" pitchFamily="34" charset="0"/>
                    <a:cs typeface="Calibri" panose="020F0502020204030204" pitchFamily="34" charset="0"/>
                  </a:rPr>
                  <a:t>= مج العوائد لفترات زمنية محددة / مج عدد الفترات</a:t>
                </a:r>
              </a:p>
              <a:p>
                <a:pPr marL="809625" lvl="0" indent="0" algn="just">
                  <a:buNone/>
                </a:pPr>
                <a:r>
                  <a:rPr lang="ar-DZ" sz="2000" b="1" dirty="0">
                    <a:solidFill>
                      <a:schemeClr val="tx1"/>
                    </a:solidFill>
                    <a:latin typeface="Calibri" panose="020F0502020204030204" pitchFamily="34" charset="0"/>
                    <a:cs typeface="Calibri" panose="020F0502020204030204" pitchFamily="34" charset="0"/>
                  </a:rPr>
                  <a:t>المدى :</a:t>
                </a:r>
                <a:r>
                  <a:rPr lang="ar-DZ" sz="2000" dirty="0">
                    <a:solidFill>
                      <a:schemeClr val="tx1"/>
                    </a:solidFill>
                    <a:latin typeface="Calibri" panose="020F0502020204030204" pitchFamily="34" charset="0"/>
                    <a:cs typeface="Calibri" panose="020F0502020204030204" pitchFamily="34" charset="0"/>
                  </a:rPr>
                  <a:t> يعبر المدى عن أحد مقاييس المخاطرة، و أنه كلما كان واسعا دل ذلك على الحدة في تقلب العائد و بالتالي ارتفاع المخاطرة. يعتمد في استخدام هذا المقياس على البيانات التاريخية، و يوصف بعدم الدقة في قياس المخاطرة.</a:t>
                </a:r>
              </a:p>
              <a:p>
                <a:pPr marL="809625" lvl="0" indent="0" algn="just">
                  <a:buNone/>
                </a:pPr>
                <a:r>
                  <a:rPr lang="ar-DZ" sz="2000" b="1" dirty="0">
                    <a:solidFill>
                      <a:schemeClr val="tx1"/>
                    </a:solidFill>
                    <a:latin typeface="Calibri" panose="020F0502020204030204" pitchFamily="34" charset="0"/>
                    <a:cs typeface="Calibri" panose="020F0502020204030204" pitchFamily="34" charset="0"/>
                  </a:rPr>
                  <a:t>التباين</a:t>
                </a:r>
                <a:r>
                  <a:rPr lang="ar-DZ" sz="2000" dirty="0">
                    <a:solidFill>
                      <a:schemeClr val="tx1"/>
                    </a:solidFill>
                    <a:latin typeface="Calibri" panose="020F0502020204030204" pitchFamily="34" charset="0"/>
                    <a:cs typeface="Calibri" panose="020F0502020204030204" pitchFamily="34" charset="0"/>
                  </a:rPr>
                  <a:t> : عبارة عن مربع الفرق بين العائد المتوقع والعائد المتوسط مقسوما على الفترة ناقص واحد. ويعبر عنه بالرمز </a:t>
                </a:r>
                <a14:m>
                  <m:oMath xmlns:m="http://schemas.openxmlformats.org/officeDocument/2006/math">
                    <m:sSup>
                      <m:sSupPr>
                        <m:ctrlPr>
                          <a:rPr lang="ar-DZ" sz="2800" b="1" i="1" smtClean="0">
                            <a:solidFill>
                              <a:schemeClr val="tx1"/>
                            </a:solidFill>
                            <a:latin typeface="Cambria Math" panose="02040503050406030204" pitchFamily="18" charset="0"/>
                            <a:cs typeface="Calibri" panose="020F0502020204030204" pitchFamily="34" charset="0"/>
                          </a:rPr>
                        </m:ctrlPr>
                      </m:sSupPr>
                      <m:e>
                        <m:r>
                          <a:rPr lang="ar-DZ" sz="2800"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𝝈</m:t>
                        </m:r>
                      </m:e>
                      <m:sup>
                        <m:r>
                          <a:rPr lang="ar-DZ" sz="2800" b="1" i="1" smtClean="0">
                            <a:solidFill>
                              <a:schemeClr val="tx1"/>
                            </a:solidFill>
                            <a:latin typeface="Cambria Math" panose="02040503050406030204" pitchFamily="18" charset="0"/>
                            <a:cs typeface="Calibri" panose="020F0502020204030204" pitchFamily="34" charset="0"/>
                          </a:rPr>
                          <m:t>𝟐</m:t>
                        </m:r>
                      </m:sup>
                    </m:sSup>
                    <m:r>
                      <a:rPr lang="ar-DZ" sz="2800" b="1" i="0" smtClean="0">
                        <a:solidFill>
                          <a:schemeClr val="tx1"/>
                        </a:solidFill>
                        <a:latin typeface="Cambria Math" panose="02040503050406030204" pitchFamily="18" charset="0"/>
                        <a:cs typeface="Calibri" panose="020F0502020204030204" pitchFamily="34" charset="0"/>
                      </a:rPr>
                      <m:t> </m:t>
                    </m:r>
                  </m:oMath>
                </a14:m>
                <a:r>
                  <a:rPr lang="ar-DZ" sz="2000" b="1" dirty="0">
                    <a:solidFill>
                      <a:schemeClr val="tx1"/>
                    </a:solidFill>
                    <a:latin typeface="Calibri" panose="020F0502020204030204" pitchFamily="34" charset="0"/>
                    <a:cs typeface="Calibri" panose="020F0502020204030204" pitchFamily="34" charset="0"/>
                  </a:rPr>
                  <a:t>   .</a:t>
                </a:r>
              </a:p>
              <a:p>
                <a:pPr marL="809625" lvl="0" indent="0" algn="just">
                  <a:buNone/>
                </a:pPr>
                <a:r>
                  <a:rPr lang="ar-DZ" sz="2000" b="1" dirty="0">
                    <a:solidFill>
                      <a:schemeClr val="tx1"/>
                    </a:solidFill>
                    <a:latin typeface="Calibri" panose="020F0502020204030204" pitchFamily="34" charset="0"/>
                    <a:cs typeface="Calibri" panose="020F0502020204030204" pitchFamily="34" charset="0"/>
                  </a:rPr>
                  <a:t>الانحراف المعياري : </a:t>
                </a:r>
                <a:r>
                  <a:rPr lang="ar-DZ" sz="2000" dirty="0">
                    <a:solidFill>
                      <a:schemeClr val="tx1"/>
                    </a:solidFill>
                    <a:latin typeface="Calibri" panose="020F0502020204030204" pitchFamily="34" charset="0"/>
                    <a:cs typeface="Calibri" panose="020F0502020204030204" pitchFamily="34" charset="0"/>
                  </a:rPr>
                  <a:t>ويمثل رياضيا الجذر التربيعي للتباين كما هو موضح أعلاه، ويعبر عن مدى انحراف قيم العائد خلال فترة معينة عن العائد المتوسط.</a:t>
                </a:r>
              </a:p>
              <a:p>
                <a:pPr marL="809625" lvl="0" indent="0" algn="just">
                  <a:buNone/>
                </a:pPr>
                <a:r>
                  <a:rPr lang="ar-DZ" sz="2000" dirty="0">
                    <a:solidFill>
                      <a:schemeClr val="tx1"/>
                    </a:solidFill>
                    <a:latin typeface="Calibri" panose="020F0502020204030204" pitchFamily="34" charset="0"/>
                    <a:cs typeface="Calibri" panose="020F0502020204030204" pitchFamily="34" charset="0"/>
                  </a:rPr>
                  <a:t>معامل الاختلاف </a:t>
                </a:r>
                <a:r>
                  <a:rPr lang="en-US" sz="2000" b="1" dirty="0">
                    <a:solidFill>
                      <a:schemeClr val="tx1"/>
                    </a:solidFill>
                    <a:latin typeface="Calibri" panose="020F0502020204030204" pitchFamily="34" charset="0"/>
                    <a:cs typeface="Calibri" panose="020F0502020204030204" pitchFamily="34" charset="0"/>
                  </a:rPr>
                  <a:t>CV</a:t>
                </a:r>
                <a:r>
                  <a:rPr lang="en-US" sz="2000" dirty="0">
                    <a:solidFill>
                      <a:schemeClr val="tx1"/>
                    </a:solidFill>
                    <a:latin typeface="Calibri" panose="020F0502020204030204" pitchFamily="34" charset="0"/>
                    <a:cs typeface="Calibri" panose="020F0502020204030204" pitchFamily="34" charset="0"/>
                  </a:rPr>
                  <a:t>: Coefficient of Variation </a:t>
                </a:r>
                <a:r>
                  <a:rPr lang="ar-DZ" sz="2000" dirty="0">
                    <a:solidFill>
                      <a:schemeClr val="tx1"/>
                    </a:solidFill>
                    <a:latin typeface="Calibri" panose="020F0502020204030204" pitchFamily="34" charset="0"/>
                    <a:cs typeface="Calibri" panose="020F0502020204030204" pitchFamily="34" charset="0"/>
                  </a:rPr>
                  <a:t> : ويتم حسابه للتمييز بين استثمارين محل المقارنة في حالة تساوي الانحراف المعياري لهما. ويحسب بقسمة الانحراف المعياري على متوسط الدخل.</a:t>
                </a:r>
              </a:p>
              <a:p>
                <a:pPr marL="809625" lvl="0" indent="0">
                  <a:buNone/>
                </a:pPr>
                <a:endParaRPr lang="ar-DZ" sz="2000" dirty="0">
                  <a:solidFill>
                    <a:schemeClr val="tx1"/>
                  </a:solidFill>
                  <a:latin typeface="Calibri" panose="020F0502020204030204" pitchFamily="34" charset="0"/>
                  <a:cs typeface="Calibri" panose="020F0502020204030204" pitchFamily="34" charset="0"/>
                </a:endParaRPr>
              </a:p>
              <a:p>
                <a:pPr marL="809625" lvl="0" indent="0">
                  <a:buNone/>
                </a:pPr>
                <a:endParaRPr lang="en-US" dirty="0"/>
              </a:p>
              <a:p>
                <a:pPr marL="809625" indent="265113">
                  <a:buNone/>
                </a:pPr>
                <a:r>
                  <a:rPr lang="ar-SA" dirty="0"/>
                  <a:t> </a:t>
                </a:r>
              </a:p>
            </p:txBody>
          </p:sp>
        </mc:Choice>
        <mc:Fallback xmlns="">
          <p:sp>
            <p:nvSpPr>
              <p:cNvPr id="16" name="Content Placeholder 15"/>
              <p:cNvSpPr>
                <a:spLocks noGrp="1" noRot="1" noChangeAspect="1" noMove="1" noResize="1" noEditPoints="1" noAdjustHandles="1" noChangeArrowheads="1" noChangeShapeType="1" noTextEdit="1"/>
              </p:cNvSpPr>
              <p:nvPr>
                <p:ph sz="quarter" idx="1"/>
              </p:nvPr>
            </p:nvSpPr>
            <p:spPr>
              <a:xfrm>
                <a:off x="346129" y="1600200"/>
                <a:ext cx="7601272" cy="4655058"/>
              </a:xfrm>
              <a:blipFill>
                <a:blip r:embed="rId3"/>
                <a:stretch>
                  <a:fillRect l="-1439" t="-1043" b="-23990"/>
                </a:stretch>
              </a:blipFill>
            </p:spPr>
            <p:txBody>
              <a:bodyPr/>
              <a:lstStyle/>
              <a:p>
                <a:r>
                  <a:rPr lang="en-GB">
                    <a:noFill/>
                  </a:rPr>
                  <a:t> </a:t>
                </a:r>
              </a:p>
            </p:txBody>
          </p:sp>
        </mc:Fallback>
      </mc:AlternateContent>
      <p:sp>
        <p:nvSpPr>
          <p:cNvPr id="4" name="Date Placeholder 3"/>
          <p:cNvSpPr>
            <a:spLocks noGrp="1"/>
          </p:cNvSpPr>
          <p:nvPr>
            <p:ph type="dt" sz="half" idx="14"/>
          </p:nvPr>
        </p:nvSpPr>
        <p:spPr>
          <a:xfrm>
            <a:off x="355572" y="6255258"/>
            <a:ext cx="2016224" cy="432048"/>
          </a:xfrm>
        </p:spPr>
        <p:txBody>
          <a:bodyPr/>
          <a:lstStyle/>
          <a:p>
            <a:pPr algn="l" rtl="0"/>
            <a:fld id="{037F6DED-A387-482F-87C0-BCE0BAED0632}" type="datetime1">
              <a:rPr lang="en-US" b="1" smtClean="0">
                <a:solidFill>
                  <a:schemeClr val="tx1"/>
                </a:solidFill>
              </a:rPr>
              <a:t>1/28/2021</a:t>
            </a:fld>
            <a:endParaRPr lang="ar-SA" b="1" dirty="0">
              <a:solidFill>
                <a:schemeClr val="tx1"/>
              </a:solidFill>
            </a:endParaRPr>
          </a:p>
        </p:txBody>
      </p:sp>
      <p:sp>
        <p:nvSpPr>
          <p:cNvPr id="5" name="Slide Number Placeholder 4"/>
          <p:cNvSpPr>
            <a:spLocks noGrp="1"/>
          </p:cNvSpPr>
          <p:nvPr>
            <p:ph type="sldNum" sz="quarter" idx="15"/>
          </p:nvPr>
        </p:nvSpPr>
        <p:spPr/>
        <p:txBody>
          <a:bodyPr/>
          <a:lstStyle/>
          <a:p>
            <a:fld id="{A4231B69-FBD1-4C22-85BF-9904F0109019}" type="slidenum">
              <a:rPr lang="ar-SA" smtClean="0"/>
              <a:pPr/>
              <a:t>20</a:t>
            </a:fld>
            <a:endParaRPr lang="ar-SA"/>
          </a:p>
        </p:txBody>
      </p:sp>
      <p:sp>
        <p:nvSpPr>
          <p:cNvPr id="6" name="Footer Placeholder 5"/>
          <p:cNvSpPr>
            <a:spLocks noGrp="1"/>
          </p:cNvSpPr>
          <p:nvPr>
            <p:ph type="ftr" sz="quarter" idx="16"/>
          </p:nvPr>
        </p:nvSpPr>
        <p:spPr>
          <a:xfrm>
            <a:off x="2801341" y="6173492"/>
            <a:ext cx="5256584" cy="471230"/>
          </a:xfrm>
        </p:spPr>
        <p:txBody>
          <a:bodyPr/>
          <a:lstStyle/>
          <a:p>
            <a:pPr algn="ctr"/>
            <a:r>
              <a:rPr lang="ar-SA"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4014114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46129" y="260648"/>
            <a:ext cx="7578671"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 name="Content Placeholder 15"/>
              <p:cNvSpPr>
                <a:spLocks noGrp="1"/>
              </p:cNvSpPr>
              <p:nvPr>
                <p:ph sz="quarter" idx="1"/>
              </p:nvPr>
            </p:nvSpPr>
            <p:spPr>
              <a:xfrm>
                <a:off x="346129" y="1600200"/>
                <a:ext cx="7601272" cy="4655058"/>
              </a:xfrm>
            </p:spPr>
            <p:style>
              <a:lnRef idx="2">
                <a:schemeClr val="dk1"/>
              </a:lnRef>
              <a:fillRef idx="1">
                <a:schemeClr val="lt1"/>
              </a:fillRef>
              <a:effectRef idx="0">
                <a:schemeClr val="dk1"/>
              </a:effectRef>
              <a:fontRef idx="minor">
                <a:schemeClr val="dk1"/>
              </a:fontRef>
            </p:style>
            <p:txBody>
              <a:bodyPr>
                <a:noAutofit/>
              </a:bodyPr>
              <a:lstStyle/>
              <a:p>
                <a:pPr marL="809625" lvl="0" indent="0">
                  <a:buNone/>
                </a:pPr>
                <a:r>
                  <a:rPr lang="en-US" sz="2800" b="1" dirty="0">
                    <a:latin typeface="Calibri" panose="020F0502020204030204" pitchFamily="34" charset="0"/>
                    <a:cs typeface="Calibri" panose="020F0502020204030204" pitchFamily="34" charset="0"/>
                  </a:rPr>
                  <a:t>-</a:t>
                </a:r>
                <a:r>
                  <a:rPr lang="fr-FR" sz="2800" b="1" dirty="0">
                    <a:latin typeface="Calibri" panose="020F0502020204030204" pitchFamily="34" charset="0"/>
                    <a:cs typeface="Calibri" panose="020F0502020204030204" pitchFamily="34" charset="0"/>
                  </a:rPr>
                  <a:t>3</a:t>
                </a:r>
                <a:r>
                  <a:rPr lang="ar-DZ" sz="2800" b="1" dirty="0">
                    <a:latin typeface="Calibri" panose="020F0502020204030204" pitchFamily="34" charset="0"/>
                    <a:cs typeface="Calibri" panose="020F0502020204030204" pitchFamily="34" charset="0"/>
                  </a:rPr>
                  <a:t> العائد والمخاطرة</a:t>
                </a:r>
              </a:p>
              <a:p>
                <a:pPr marL="809625" lvl="0" indent="0">
                  <a:buNone/>
                </a:pPr>
                <a:r>
                  <a:rPr lang="ar-DZ" sz="2000" dirty="0">
                    <a:solidFill>
                      <a:schemeClr val="tx1"/>
                    </a:solidFill>
                    <a:latin typeface="Calibri" panose="020F0502020204030204" pitchFamily="34" charset="0"/>
                    <a:cs typeface="Calibri" panose="020F0502020204030204" pitchFamily="34" charset="0"/>
                  </a:rPr>
                  <a:t> </a:t>
                </a:r>
                <a:r>
                  <a:rPr lang="ar-DZ" sz="2000" b="1" dirty="0">
                    <a:solidFill>
                      <a:schemeClr val="tx1"/>
                    </a:solidFill>
                    <a:latin typeface="Calibri" panose="020F0502020204030204" pitchFamily="34" charset="0"/>
                    <a:cs typeface="Calibri" panose="020F0502020204030204" pitchFamily="34" charset="0"/>
                  </a:rPr>
                  <a:t>متوسط العائد </a:t>
                </a:r>
                <a:r>
                  <a:rPr lang="ar-DZ" sz="2000" dirty="0">
                    <a:solidFill>
                      <a:schemeClr val="tx1"/>
                    </a:solidFill>
                    <a:latin typeface="Calibri" panose="020F0502020204030204" pitchFamily="34" charset="0"/>
                    <a:cs typeface="Calibri" panose="020F0502020204030204" pitchFamily="34" charset="0"/>
                  </a:rPr>
                  <a:t>= مج العوائد لفترات زمنية محددة / مج عدد الفترات</a:t>
                </a:r>
              </a:p>
              <a:p>
                <a:pPr marL="809625" lvl="0" indent="0" algn="just">
                  <a:buNone/>
                </a:pPr>
                <a:r>
                  <a:rPr lang="ar-DZ" sz="2000" b="1" dirty="0">
                    <a:solidFill>
                      <a:schemeClr val="tx1"/>
                    </a:solidFill>
                    <a:latin typeface="Calibri" panose="020F0502020204030204" pitchFamily="34" charset="0"/>
                    <a:cs typeface="Calibri" panose="020F0502020204030204" pitchFamily="34" charset="0"/>
                  </a:rPr>
                  <a:t>المدى :</a:t>
                </a:r>
                <a:r>
                  <a:rPr lang="ar-DZ" sz="2000" dirty="0">
                    <a:solidFill>
                      <a:schemeClr val="tx1"/>
                    </a:solidFill>
                    <a:latin typeface="Calibri" panose="020F0502020204030204" pitchFamily="34" charset="0"/>
                    <a:cs typeface="Calibri" panose="020F0502020204030204" pitchFamily="34" charset="0"/>
                  </a:rPr>
                  <a:t> يعبر المدى عن أحد مقاييس المخاطرة، و أنه كلما كان واسعا دل ذلك على الحدة في تقلب العائد و بالتالي ارتفاع المخاطرة. يعتمد في استخدام هذا المقياس على البيانات التاريخية، و يوصف بعدم الدقة في قياس المخاطرة.</a:t>
                </a:r>
              </a:p>
              <a:p>
                <a:pPr marL="809625" lvl="0" indent="0" algn="just">
                  <a:buNone/>
                </a:pPr>
                <a:r>
                  <a:rPr lang="ar-DZ" sz="2000" b="1" dirty="0">
                    <a:solidFill>
                      <a:schemeClr val="tx1"/>
                    </a:solidFill>
                    <a:latin typeface="Calibri" panose="020F0502020204030204" pitchFamily="34" charset="0"/>
                    <a:cs typeface="Calibri" panose="020F0502020204030204" pitchFamily="34" charset="0"/>
                  </a:rPr>
                  <a:t>التباين</a:t>
                </a:r>
                <a:r>
                  <a:rPr lang="ar-DZ" sz="2000" dirty="0">
                    <a:solidFill>
                      <a:schemeClr val="tx1"/>
                    </a:solidFill>
                    <a:latin typeface="Calibri" panose="020F0502020204030204" pitchFamily="34" charset="0"/>
                    <a:cs typeface="Calibri" panose="020F0502020204030204" pitchFamily="34" charset="0"/>
                  </a:rPr>
                  <a:t> : عبارة عن مربع الفرق بين العائد المتوقع والعائد المتوسط مقسوما على الفترة ناقص واحد. ويعبر عنه بالرمز </a:t>
                </a:r>
                <a14:m>
                  <m:oMath xmlns:m="http://schemas.openxmlformats.org/officeDocument/2006/math">
                    <m:sSup>
                      <m:sSupPr>
                        <m:ctrlPr>
                          <a:rPr lang="ar-DZ" sz="2800" b="1" i="1" smtClean="0">
                            <a:solidFill>
                              <a:schemeClr val="tx1"/>
                            </a:solidFill>
                            <a:latin typeface="Cambria Math" panose="02040503050406030204" pitchFamily="18" charset="0"/>
                            <a:cs typeface="Calibri" panose="020F0502020204030204" pitchFamily="34" charset="0"/>
                          </a:rPr>
                        </m:ctrlPr>
                      </m:sSupPr>
                      <m:e>
                        <m:r>
                          <a:rPr lang="ar-DZ" sz="2800"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𝝈</m:t>
                        </m:r>
                      </m:e>
                      <m:sup>
                        <m:r>
                          <a:rPr lang="ar-DZ" sz="2800" b="1" i="1" smtClean="0">
                            <a:solidFill>
                              <a:schemeClr val="tx1"/>
                            </a:solidFill>
                            <a:latin typeface="Cambria Math" panose="02040503050406030204" pitchFamily="18" charset="0"/>
                            <a:cs typeface="Calibri" panose="020F0502020204030204" pitchFamily="34" charset="0"/>
                          </a:rPr>
                          <m:t>𝟐</m:t>
                        </m:r>
                      </m:sup>
                    </m:sSup>
                    <m:r>
                      <a:rPr lang="ar-DZ" sz="2800" b="1" i="0" smtClean="0">
                        <a:solidFill>
                          <a:schemeClr val="tx1"/>
                        </a:solidFill>
                        <a:latin typeface="Cambria Math" panose="02040503050406030204" pitchFamily="18" charset="0"/>
                        <a:cs typeface="Calibri" panose="020F0502020204030204" pitchFamily="34" charset="0"/>
                      </a:rPr>
                      <m:t> </m:t>
                    </m:r>
                  </m:oMath>
                </a14:m>
                <a:r>
                  <a:rPr lang="ar-DZ" sz="2000" b="1" dirty="0">
                    <a:solidFill>
                      <a:schemeClr val="tx1"/>
                    </a:solidFill>
                    <a:latin typeface="Calibri" panose="020F0502020204030204" pitchFamily="34" charset="0"/>
                    <a:cs typeface="Calibri" panose="020F0502020204030204" pitchFamily="34" charset="0"/>
                  </a:rPr>
                  <a:t>   .</a:t>
                </a:r>
              </a:p>
              <a:p>
                <a:pPr marL="809625" lvl="0" indent="0" algn="just">
                  <a:buNone/>
                </a:pPr>
                <a:r>
                  <a:rPr lang="ar-DZ" sz="2000" b="1" dirty="0">
                    <a:solidFill>
                      <a:schemeClr val="tx1"/>
                    </a:solidFill>
                    <a:latin typeface="Calibri" panose="020F0502020204030204" pitchFamily="34" charset="0"/>
                    <a:cs typeface="Calibri" panose="020F0502020204030204" pitchFamily="34" charset="0"/>
                  </a:rPr>
                  <a:t>الانحراف المعياري : </a:t>
                </a:r>
                <a:r>
                  <a:rPr lang="ar-DZ" sz="2000" dirty="0">
                    <a:solidFill>
                      <a:schemeClr val="tx1"/>
                    </a:solidFill>
                    <a:latin typeface="Calibri" panose="020F0502020204030204" pitchFamily="34" charset="0"/>
                    <a:cs typeface="Calibri" panose="020F0502020204030204" pitchFamily="34" charset="0"/>
                  </a:rPr>
                  <a:t>ويمثل رياضيا الجذر التربيعي للتباين كما هو موضح أعلاه، ويعبر عن مدى انحراف قيم العائد خلال فترة معينة عن العائد المتوسط.</a:t>
                </a:r>
              </a:p>
              <a:p>
                <a:pPr marL="809625" lvl="0" indent="0" algn="just">
                  <a:buNone/>
                </a:pPr>
                <a:r>
                  <a:rPr lang="ar-DZ" sz="2000" dirty="0">
                    <a:solidFill>
                      <a:schemeClr val="tx1"/>
                    </a:solidFill>
                    <a:latin typeface="Calibri" panose="020F0502020204030204" pitchFamily="34" charset="0"/>
                    <a:cs typeface="Calibri" panose="020F0502020204030204" pitchFamily="34" charset="0"/>
                  </a:rPr>
                  <a:t>معامل الاختلاف </a:t>
                </a:r>
                <a:r>
                  <a:rPr lang="en-US" sz="2000" b="1" dirty="0">
                    <a:solidFill>
                      <a:schemeClr val="tx1"/>
                    </a:solidFill>
                    <a:latin typeface="Calibri" panose="020F0502020204030204" pitchFamily="34" charset="0"/>
                    <a:cs typeface="Calibri" panose="020F0502020204030204" pitchFamily="34" charset="0"/>
                  </a:rPr>
                  <a:t>CV</a:t>
                </a:r>
                <a:r>
                  <a:rPr lang="en-US" sz="2000" dirty="0">
                    <a:solidFill>
                      <a:schemeClr val="tx1"/>
                    </a:solidFill>
                    <a:latin typeface="Calibri" panose="020F0502020204030204" pitchFamily="34" charset="0"/>
                    <a:cs typeface="Calibri" panose="020F0502020204030204" pitchFamily="34" charset="0"/>
                  </a:rPr>
                  <a:t>: Coefficient of Variation </a:t>
                </a:r>
                <a:r>
                  <a:rPr lang="ar-DZ" sz="2000" dirty="0">
                    <a:solidFill>
                      <a:schemeClr val="tx1"/>
                    </a:solidFill>
                    <a:latin typeface="Calibri" panose="020F0502020204030204" pitchFamily="34" charset="0"/>
                    <a:cs typeface="Calibri" panose="020F0502020204030204" pitchFamily="34" charset="0"/>
                  </a:rPr>
                  <a:t> : ويتم حسابه للتمييز بين استثمارين محل المقارنة.ويحسب بقسمة الانحراف المعياري على متوسط الدخل.</a:t>
                </a:r>
              </a:p>
              <a:p>
                <a:pPr marL="809625" lvl="0" indent="0">
                  <a:buNone/>
                </a:pPr>
                <a:endParaRPr lang="ar-DZ" sz="2000" dirty="0">
                  <a:solidFill>
                    <a:schemeClr val="tx1"/>
                  </a:solidFill>
                  <a:latin typeface="Calibri" panose="020F0502020204030204" pitchFamily="34" charset="0"/>
                  <a:cs typeface="Calibri" panose="020F0502020204030204" pitchFamily="34" charset="0"/>
                </a:endParaRPr>
              </a:p>
              <a:p>
                <a:pPr marL="809625" lvl="0" indent="0">
                  <a:buNone/>
                </a:pPr>
                <a:endParaRPr lang="en-US" dirty="0"/>
              </a:p>
              <a:p>
                <a:pPr marL="809625" indent="265113">
                  <a:buNone/>
                </a:pPr>
                <a:r>
                  <a:rPr lang="ar-SA" dirty="0"/>
                  <a:t> </a:t>
                </a:r>
              </a:p>
            </p:txBody>
          </p:sp>
        </mc:Choice>
        <mc:Fallback xmlns="">
          <p:sp>
            <p:nvSpPr>
              <p:cNvPr id="16" name="Content Placeholder 15"/>
              <p:cNvSpPr>
                <a:spLocks noGrp="1" noRot="1" noChangeAspect="1" noMove="1" noResize="1" noEditPoints="1" noAdjustHandles="1" noChangeArrowheads="1" noChangeShapeType="1" noTextEdit="1"/>
              </p:cNvSpPr>
              <p:nvPr>
                <p:ph sz="quarter" idx="1"/>
              </p:nvPr>
            </p:nvSpPr>
            <p:spPr>
              <a:xfrm>
                <a:off x="346129" y="1600200"/>
                <a:ext cx="7601272" cy="4655058"/>
              </a:xfrm>
              <a:blipFill>
                <a:blip r:embed="rId3"/>
                <a:stretch>
                  <a:fillRect l="-1439" t="-1043" b="-23990"/>
                </a:stretch>
              </a:blipFill>
            </p:spPr>
            <p:txBody>
              <a:bodyPr/>
              <a:lstStyle/>
              <a:p>
                <a:r>
                  <a:rPr lang="en-GB">
                    <a:noFill/>
                  </a:rPr>
                  <a:t> </a:t>
                </a:r>
              </a:p>
            </p:txBody>
          </p:sp>
        </mc:Fallback>
      </mc:AlternateContent>
      <p:sp>
        <p:nvSpPr>
          <p:cNvPr id="4" name="Date Placeholder 3"/>
          <p:cNvSpPr>
            <a:spLocks noGrp="1"/>
          </p:cNvSpPr>
          <p:nvPr>
            <p:ph type="dt" sz="half" idx="14"/>
          </p:nvPr>
        </p:nvSpPr>
        <p:spPr>
          <a:xfrm>
            <a:off x="355572" y="6255258"/>
            <a:ext cx="2016224" cy="432048"/>
          </a:xfrm>
        </p:spPr>
        <p:txBody>
          <a:bodyPr/>
          <a:lstStyle/>
          <a:p>
            <a:pPr algn="l" rtl="0"/>
            <a:fld id="{6B985E1D-A0D0-4B94-A3C6-7018659A645B}" type="datetime1">
              <a:rPr lang="en-US" b="1" smtClean="0">
                <a:solidFill>
                  <a:schemeClr val="tx1"/>
                </a:solidFill>
              </a:rPr>
              <a:t>1/28/2021</a:t>
            </a:fld>
            <a:endParaRPr lang="ar-SA" b="1" dirty="0">
              <a:solidFill>
                <a:schemeClr val="tx1"/>
              </a:solidFill>
            </a:endParaRPr>
          </a:p>
        </p:txBody>
      </p:sp>
      <p:sp>
        <p:nvSpPr>
          <p:cNvPr id="5" name="Slide Number Placeholder 4"/>
          <p:cNvSpPr>
            <a:spLocks noGrp="1"/>
          </p:cNvSpPr>
          <p:nvPr>
            <p:ph type="sldNum" sz="quarter" idx="15"/>
          </p:nvPr>
        </p:nvSpPr>
        <p:spPr/>
        <p:txBody>
          <a:bodyPr/>
          <a:lstStyle/>
          <a:p>
            <a:fld id="{A4231B69-FBD1-4C22-85BF-9904F0109019}" type="slidenum">
              <a:rPr lang="ar-SA" smtClean="0"/>
              <a:pPr/>
              <a:t>21</a:t>
            </a:fld>
            <a:endParaRPr lang="ar-SA"/>
          </a:p>
        </p:txBody>
      </p:sp>
      <p:sp>
        <p:nvSpPr>
          <p:cNvPr id="6" name="Footer Placeholder 5"/>
          <p:cNvSpPr>
            <a:spLocks noGrp="1"/>
          </p:cNvSpPr>
          <p:nvPr>
            <p:ph type="ftr" sz="quarter" idx="16"/>
          </p:nvPr>
        </p:nvSpPr>
        <p:spPr>
          <a:xfrm>
            <a:off x="2801341" y="6173492"/>
            <a:ext cx="5256584" cy="471230"/>
          </a:xfrm>
        </p:spPr>
        <p:txBody>
          <a:bodyPr/>
          <a:lstStyle/>
          <a:p>
            <a:pPr algn="ctr"/>
            <a:r>
              <a:rPr lang="ar-SA"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3008655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46129" y="260648"/>
            <a:ext cx="7578671"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346129" y="1600200"/>
            <a:ext cx="7601272" cy="4655058"/>
          </a:xfrm>
        </p:spPr>
        <p:style>
          <a:lnRef idx="2">
            <a:schemeClr val="dk1"/>
          </a:lnRef>
          <a:fillRef idx="1">
            <a:schemeClr val="lt1"/>
          </a:fillRef>
          <a:effectRef idx="0">
            <a:schemeClr val="dk1"/>
          </a:effectRef>
          <a:fontRef idx="minor">
            <a:schemeClr val="dk1"/>
          </a:fontRef>
        </p:style>
        <p:txBody>
          <a:bodyPr>
            <a:noAutofit/>
          </a:bodyPr>
          <a:lstStyle/>
          <a:p>
            <a:pPr marL="809625" lvl="0" indent="0">
              <a:buNone/>
            </a:pPr>
            <a:r>
              <a:rPr lang="en-US" sz="2800" b="1" dirty="0">
                <a:latin typeface="Calibri" panose="020F0502020204030204" pitchFamily="34" charset="0"/>
                <a:cs typeface="Calibri" panose="020F0502020204030204" pitchFamily="34" charset="0"/>
              </a:rPr>
              <a:t>-</a:t>
            </a:r>
            <a:r>
              <a:rPr lang="fr-FR" sz="2800" b="1" dirty="0">
                <a:latin typeface="Calibri" panose="020F0502020204030204" pitchFamily="34" charset="0"/>
                <a:cs typeface="Calibri" panose="020F0502020204030204" pitchFamily="34" charset="0"/>
              </a:rPr>
              <a:t>3</a:t>
            </a:r>
            <a:r>
              <a:rPr lang="ar-DZ" sz="2800" b="1" dirty="0">
                <a:latin typeface="Calibri" panose="020F0502020204030204" pitchFamily="34" charset="0"/>
                <a:cs typeface="Calibri" panose="020F0502020204030204" pitchFamily="34" charset="0"/>
              </a:rPr>
              <a:t> العائد والمخاطرة</a:t>
            </a:r>
          </a:p>
          <a:p>
            <a:pPr marL="809625" lvl="0" indent="0" algn="just">
              <a:buNone/>
            </a:pPr>
            <a:r>
              <a:rPr lang="ar-DZ" sz="2000" dirty="0">
                <a:solidFill>
                  <a:schemeClr val="tx1"/>
                </a:solidFill>
                <a:latin typeface="Calibri" panose="020F0502020204030204" pitchFamily="34" charset="0"/>
                <a:cs typeface="Calibri" panose="020F0502020204030204" pitchFamily="34" charset="0"/>
              </a:rPr>
              <a:t> </a:t>
            </a:r>
            <a:r>
              <a:rPr lang="ar-DZ" b="1" dirty="0">
                <a:solidFill>
                  <a:schemeClr val="tx1"/>
                </a:solidFill>
                <a:latin typeface="Calibri" panose="020F0502020204030204" pitchFamily="34" charset="0"/>
                <a:cs typeface="Calibri" panose="020F0502020204030204" pitchFamily="34" charset="0"/>
              </a:rPr>
              <a:t>مثال</a:t>
            </a:r>
            <a:r>
              <a:rPr lang="ar-DZ" sz="2000" b="1" dirty="0">
                <a:solidFill>
                  <a:schemeClr val="tx1"/>
                </a:solidFill>
                <a:latin typeface="Calibri" panose="020F0502020204030204" pitchFamily="34" charset="0"/>
                <a:cs typeface="Calibri" panose="020F0502020204030204" pitchFamily="34" charset="0"/>
              </a:rPr>
              <a:t> : المطلوب حساب متوسط كل من العائد،  والتباين لكل سهم، و أيهما أكثر مخاطرة؟ وبافتراض العوائد المحققة للشركتين </a:t>
            </a:r>
            <a:r>
              <a:rPr lang="en-US" sz="2000" b="1" dirty="0">
                <a:solidFill>
                  <a:schemeClr val="tx1"/>
                </a:solidFill>
                <a:latin typeface="Calibri" panose="020F0502020204030204" pitchFamily="34" charset="0"/>
                <a:cs typeface="Calibri" panose="020F0502020204030204" pitchFamily="34" charset="0"/>
              </a:rPr>
              <a:t>A</a:t>
            </a:r>
            <a:r>
              <a:rPr lang="ar-DZ" sz="2000" b="1" dirty="0">
                <a:solidFill>
                  <a:schemeClr val="tx1"/>
                </a:solidFill>
                <a:latin typeface="Calibri" panose="020F0502020204030204" pitchFamily="34" charset="0"/>
                <a:cs typeface="Calibri" panose="020F0502020204030204" pitchFamily="34" charset="0"/>
              </a:rPr>
              <a:t> و </a:t>
            </a:r>
            <a:r>
              <a:rPr lang="en-GB" sz="2000" b="1" dirty="0">
                <a:solidFill>
                  <a:schemeClr val="tx1"/>
                </a:solidFill>
                <a:latin typeface="Calibri" panose="020F0502020204030204" pitchFamily="34" charset="0"/>
                <a:cs typeface="Calibri" panose="020F0502020204030204" pitchFamily="34" charset="0"/>
              </a:rPr>
              <a:t>B</a:t>
            </a:r>
            <a:r>
              <a:rPr lang="ar-DZ" sz="2000" b="1" dirty="0">
                <a:solidFill>
                  <a:schemeClr val="tx1"/>
                </a:solidFill>
                <a:latin typeface="Calibri" panose="020F0502020204030204" pitchFamily="34" charset="0"/>
                <a:cs typeface="Calibri" panose="020F0502020204030204" pitchFamily="34" charset="0"/>
              </a:rPr>
              <a:t> كما هو مبين أدناه، </a:t>
            </a:r>
          </a:p>
          <a:p>
            <a:pPr marL="809625" lvl="0" indent="0" algn="just">
              <a:buNone/>
            </a:pPr>
            <a:endParaRPr lang="ar-DZ" sz="2000" b="1" dirty="0">
              <a:solidFill>
                <a:schemeClr val="tx1"/>
              </a:solidFill>
              <a:latin typeface="Calibri" panose="020F0502020204030204" pitchFamily="34" charset="0"/>
              <a:cs typeface="Calibri" panose="020F0502020204030204" pitchFamily="34" charset="0"/>
            </a:endParaRPr>
          </a:p>
          <a:p>
            <a:pPr marL="809625" lvl="0" indent="0">
              <a:buNone/>
            </a:pPr>
            <a:endParaRPr lang="ar-DZ" sz="2000" dirty="0">
              <a:solidFill>
                <a:schemeClr val="tx1"/>
              </a:solidFill>
              <a:latin typeface="Calibri" panose="020F0502020204030204" pitchFamily="34" charset="0"/>
              <a:cs typeface="Calibri" panose="020F0502020204030204" pitchFamily="34" charset="0"/>
            </a:endParaRPr>
          </a:p>
          <a:p>
            <a:pPr marL="809625" lvl="0" indent="0">
              <a:buNone/>
            </a:pPr>
            <a:endParaRPr lang="ar-DZ" sz="2000" dirty="0">
              <a:solidFill>
                <a:schemeClr val="tx1"/>
              </a:solidFill>
              <a:latin typeface="Calibri" panose="020F0502020204030204" pitchFamily="34" charset="0"/>
              <a:cs typeface="Calibri" panose="020F0502020204030204" pitchFamily="34" charset="0"/>
            </a:endParaRPr>
          </a:p>
          <a:p>
            <a:pPr marL="809625" lvl="0" indent="0">
              <a:buNone/>
            </a:pPr>
            <a:endParaRPr lang="en-US" dirty="0"/>
          </a:p>
          <a:p>
            <a:pPr marL="809625" indent="265113">
              <a:buNone/>
            </a:pPr>
            <a:r>
              <a:rPr lang="ar-SA" dirty="0"/>
              <a:t> </a:t>
            </a:r>
          </a:p>
        </p:txBody>
      </p:sp>
      <p:sp>
        <p:nvSpPr>
          <p:cNvPr id="4" name="Date Placeholder 3"/>
          <p:cNvSpPr>
            <a:spLocks noGrp="1"/>
          </p:cNvSpPr>
          <p:nvPr>
            <p:ph type="dt" sz="half" idx="14"/>
          </p:nvPr>
        </p:nvSpPr>
        <p:spPr>
          <a:xfrm>
            <a:off x="355572" y="6255258"/>
            <a:ext cx="2016224" cy="432048"/>
          </a:xfrm>
        </p:spPr>
        <p:txBody>
          <a:bodyPr/>
          <a:lstStyle/>
          <a:p>
            <a:pPr algn="l" rtl="0"/>
            <a:fld id="{EB19A8F2-5BF1-4051-A159-3776E8E4EC76}" type="datetime1">
              <a:rPr lang="en-US" b="1" smtClean="0">
                <a:solidFill>
                  <a:schemeClr val="tx1"/>
                </a:solidFill>
              </a:rPr>
              <a:t>1/28/2021</a:t>
            </a:fld>
            <a:endParaRPr lang="ar-SA" b="1" dirty="0">
              <a:solidFill>
                <a:schemeClr val="tx1"/>
              </a:solidFill>
            </a:endParaRPr>
          </a:p>
        </p:txBody>
      </p:sp>
      <p:sp>
        <p:nvSpPr>
          <p:cNvPr id="5" name="Slide Number Placeholder 4"/>
          <p:cNvSpPr>
            <a:spLocks noGrp="1"/>
          </p:cNvSpPr>
          <p:nvPr>
            <p:ph type="sldNum" sz="quarter" idx="15"/>
          </p:nvPr>
        </p:nvSpPr>
        <p:spPr/>
        <p:txBody>
          <a:bodyPr/>
          <a:lstStyle/>
          <a:p>
            <a:fld id="{A4231B69-FBD1-4C22-85BF-9904F0109019}" type="slidenum">
              <a:rPr lang="ar-SA" smtClean="0"/>
              <a:pPr/>
              <a:t>22</a:t>
            </a:fld>
            <a:endParaRPr lang="ar-SA"/>
          </a:p>
        </p:txBody>
      </p:sp>
      <p:sp>
        <p:nvSpPr>
          <p:cNvPr id="6" name="Footer Placeholder 5"/>
          <p:cNvSpPr>
            <a:spLocks noGrp="1"/>
          </p:cNvSpPr>
          <p:nvPr>
            <p:ph type="ftr" sz="quarter" idx="16"/>
          </p:nvPr>
        </p:nvSpPr>
        <p:spPr>
          <a:xfrm>
            <a:off x="2801341" y="6173492"/>
            <a:ext cx="5256584" cy="471230"/>
          </a:xfrm>
        </p:spPr>
        <p:txBody>
          <a:bodyPr/>
          <a:lstStyle/>
          <a:p>
            <a:pPr algn="ctr"/>
            <a:r>
              <a:rPr lang="ar-SA" b="1" dirty="0">
                <a:solidFill>
                  <a:schemeClr val="tx1"/>
                </a:solidFill>
              </a:rPr>
              <a:t>جامعة أم البواقي-  - كلية الاقتصاد و التسيير و التجارة – قسم المحاسبة والمالية - السنة الثانية</a:t>
            </a:r>
          </a:p>
        </p:txBody>
      </p:sp>
      <p:pic>
        <p:nvPicPr>
          <p:cNvPr id="10" name="Picture 9">
            <a:extLst>
              <a:ext uri="{FF2B5EF4-FFF2-40B4-BE49-F238E27FC236}">
                <a16:creationId xmlns:a16="http://schemas.microsoft.com/office/drawing/2014/main" id="{F429D6AE-2D2D-4BF2-BB66-DE90C922086A}"/>
              </a:ext>
            </a:extLst>
          </p:cNvPr>
          <p:cNvPicPr>
            <a:picLocks noChangeAspect="1"/>
          </p:cNvPicPr>
          <p:nvPr/>
        </p:nvPicPr>
        <p:blipFill>
          <a:blip r:embed="rId3"/>
          <a:stretch>
            <a:fillRect/>
          </a:stretch>
        </p:blipFill>
        <p:spPr>
          <a:xfrm>
            <a:off x="683568" y="2907194"/>
            <a:ext cx="6511092" cy="2621507"/>
          </a:xfrm>
          <a:prstGeom prst="rect">
            <a:avLst/>
          </a:prstGeom>
        </p:spPr>
      </p:pic>
    </p:spTree>
    <p:extLst>
      <p:ext uri="{BB962C8B-B14F-4D97-AF65-F5344CB8AC3E}">
        <p14:creationId xmlns:p14="http://schemas.microsoft.com/office/powerpoint/2010/main" val="1555061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46129" y="260648"/>
            <a:ext cx="7578671" cy="97871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346129" y="1600200"/>
            <a:ext cx="7601272" cy="4133850"/>
          </a:xfrm>
        </p:spPr>
        <p:style>
          <a:lnRef idx="2">
            <a:schemeClr val="dk1"/>
          </a:lnRef>
          <a:fillRef idx="1">
            <a:schemeClr val="lt1"/>
          </a:fillRef>
          <a:effectRef idx="0">
            <a:schemeClr val="dk1"/>
          </a:effectRef>
          <a:fontRef idx="minor">
            <a:schemeClr val="dk1"/>
          </a:fontRef>
        </p:style>
        <p:txBody>
          <a:bodyPr>
            <a:noAutofit/>
          </a:bodyPr>
          <a:lstStyle/>
          <a:p>
            <a:pPr marL="809625" lvl="0" indent="0">
              <a:buNone/>
            </a:pPr>
            <a:r>
              <a:rPr lang="en-US" sz="2800" b="1" dirty="0">
                <a:latin typeface="Calibri" panose="020F0502020204030204" pitchFamily="34" charset="0"/>
                <a:cs typeface="Calibri" panose="020F0502020204030204" pitchFamily="34" charset="0"/>
              </a:rPr>
              <a:t>-</a:t>
            </a:r>
            <a:r>
              <a:rPr lang="fr-FR" sz="2800" b="1" dirty="0">
                <a:latin typeface="Calibri" panose="020F0502020204030204" pitchFamily="34" charset="0"/>
                <a:cs typeface="Calibri" panose="020F0502020204030204" pitchFamily="34" charset="0"/>
              </a:rPr>
              <a:t>3</a:t>
            </a:r>
            <a:r>
              <a:rPr lang="ar-DZ" sz="2800" b="1" dirty="0">
                <a:latin typeface="Calibri" panose="020F0502020204030204" pitchFamily="34" charset="0"/>
                <a:cs typeface="Calibri" panose="020F0502020204030204" pitchFamily="34" charset="0"/>
              </a:rPr>
              <a:t> العائد والمخاطرة</a:t>
            </a:r>
          </a:p>
          <a:p>
            <a:pPr marL="809625" lvl="0" indent="0" algn="just">
              <a:buNone/>
            </a:pPr>
            <a:r>
              <a:rPr lang="ar-DZ" sz="2000" dirty="0">
                <a:solidFill>
                  <a:schemeClr val="tx1"/>
                </a:solidFill>
                <a:latin typeface="Calibri" panose="020F0502020204030204" pitchFamily="34" charset="0"/>
                <a:cs typeface="Calibri" panose="020F0502020204030204" pitchFamily="34" charset="0"/>
              </a:rPr>
              <a:t> </a:t>
            </a:r>
            <a:r>
              <a:rPr lang="ar-DZ" b="1" dirty="0">
                <a:solidFill>
                  <a:schemeClr val="tx1"/>
                </a:solidFill>
                <a:latin typeface="Calibri" panose="020F0502020204030204" pitchFamily="34" charset="0"/>
                <a:cs typeface="Calibri" panose="020F0502020204030204" pitchFamily="34" charset="0"/>
              </a:rPr>
              <a:t>الحل</a:t>
            </a:r>
            <a:r>
              <a:rPr lang="ar-DZ" sz="2000" b="1" dirty="0">
                <a:solidFill>
                  <a:schemeClr val="tx1"/>
                </a:solidFill>
                <a:latin typeface="Calibri" panose="020F0502020204030204" pitchFamily="34" charset="0"/>
                <a:cs typeface="Calibri" panose="020F0502020204030204" pitchFamily="34" charset="0"/>
              </a:rPr>
              <a:t> : للشركتين </a:t>
            </a:r>
            <a:r>
              <a:rPr lang="en-US" sz="2000" b="1" dirty="0">
                <a:solidFill>
                  <a:schemeClr val="tx1"/>
                </a:solidFill>
                <a:latin typeface="Calibri" panose="020F0502020204030204" pitchFamily="34" charset="0"/>
                <a:cs typeface="Calibri" panose="020F0502020204030204" pitchFamily="34" charset="0"/>
              </a:rPr>
              <a:t>A</a:t>
            </a:r>
            <a:r>
              <a:rPr lang="ar-DZ" sz="2000" b="1" dirty="0">
                <a:solidFill>
                  <a:schemeClr val="tx1"/>
                </a:solidFill>
                <a:latin typeface="Calibri" panose="020F0502020204030204" pitchFamily="34" charset="0"/>
                <a:cs typeface="Calibri" panose="020F0502020204030204" pitchFamily="34" charset="0"/>
              </a:rPr>
              <a:t> و </a:t>
            </a:r>
            <a:r>
              <a:rPr lang="en-GB" sz="2000" b="1" dirty="0">
                <a:solidFill>
                  <a:schemeClr val="tx1"/>
                </a:solidFill>
                <a:latin typeface="Calibri" panose="020F0502020204030204" pitchFamily="34" charset="0"/>
                <a:cs typeface="Calibri" panose="020F0502020204030204" pitchFamily="34" charset="0"/>
              </a:rPr>
              <a:t>B</a:t>
            </a:r>
            <a:r>
              <a:rPr lang="ar-DZ" sz="2000" b="1" dirty="0">
                <a:solidFill>
                  <a:schemeClr val="tx1"/>
                </a:solidFill>
                <a:latin typeface="Calibri" panose="020F0502020204030204" pitchFamily="34" charset="0"/>
                <a:cs typeface="Calibri" panose="020F0502020204030204" pitchFamily="34" charset="0"/>
              </a:rPr>
              <a:t> كما هو مبين أدناه، </a:t>
            </a:r>
            <a:endParaRPr lang="en-US" sz="2000" b="1" dirty="0">
              <a:solidFill>
                <a:schemeClr val="tx1"/>
              </a:solidFill>
              <a:latin typeface="Calibri" panose="020F0502020204030204" pitchFamily="34" charset="0"/>
              <a:cs typeface="Calibri" panose="020F0502020204030204" pitchFamily="34" charset="0"/>
            </a:endParaRPr>
          </a:p>
          <a:p>
            <a:pPr marL="809625" lvl="0" indent="0" algn="just">
              <a:buNone/>
            </a:pPr>
            <a:endParaRPr lang="en-US" sz="2000" b="1" dirty="0">
              <a:solidFill>
                <a:schemeClr val="tx1"/>
              </a:solidFill>
              <a:latin typeface="Calibri" panose="020F0502020204030204" pitchFamily="34" charset="0"/>
              <a:cs typeface="Calibri" panose="020F0502020204030204" pitchFamily="34" charset="0"/>
            </a:endParaRPr>
          </a:p>
          <a:p>
            <a:pPr marL="809625" lvl="0" indent="0" algn="just">
              <a:buNone/>
            </a:pPr>
            <a:endParaRPr lang="en-US" sz="2000" b="1" dirty="0">
              <a:solidFill>
                <a:schemeClr val="tx1"/>
              </a:solidFill>
              <a:latin typeface="Calibri" panose="020F0502020204030204" pitchFamily="34" charset="0"/>
              <a:cs typeface="Calibri" panose="020F0502020204030204" pitchFamily="34" charset="0"/>
            </a:endParaRPr>
          </a:p>
          <a:p>
            <a:pPr marL="809625" lvl="0" indent="0" algn="just">
              <a:buNone/>
            </a:pPr>
            <a:endParaRPr lang="en-US" sz="2000" b="1" dirty="0">
              <a:solidFill>
                <a:schemeClr val="tx1"/>
              </a:solidFill>
              <a:latin typeface="Calibri" panose="020F0502020204030204" pitchFamily="34" charset="0"/>
              <a:cs typeface="Calibri" panose="020F0502020204030204" pitchFamily="34" charset="0"/>
            </a:endParaRPr>
          </a:p>
          <a:p>
            <a:pPr marL="809625" lvl="0" indent="0" algn="just">
              <a:buNone/>
            </a:pPr>
            <a:endParaRPr lang="en-US" sz="2000" b="1" dirty="0">
              <a:solidFill>
                <a:schemeClr val="tx1"/>
              </a:solidFill>
              <a:latin typeface="Calibri" panose="020F0502020204030204" pitchFamily="34" charset="0"/>
              <a:cs typeface="Calibri" panose="020F0502020204030204" pitchFamily="34" charset="0"/>
            </a:endParaRPr>
          </a:p>
          <a:p>
            <a:pPr marL="809625" lvl="0" indent="0" algn="just">
              <a:buNone/>
            </a:pPr>
            <a:endParaRPr lang="en-US" sz="2000" b="1" dirty="0">
              <a:solidFill>
                <a:schemeClr val="tx1"/>
              </a:solidFill>
              <a:latin typeface="Calibri" panose="020F0502020204030204" pitchFamily="34" charset="0"/>
              <a:cs typeface="Calibri" panose="020F0502020204030204" pitchFamily="34" charset="0"/>
            </a:endParaRPr>
          </a:p>
          <a:p>
            <a:pPr marL="809625" lvl="0" indent="0" algn="just">
              <a:buNone/>
            </a:pPr>
            <a:endParaRPr lang="en-US" sz="2000" b="1" dirty="0">
              <a:solidFill>
                <a:schemeClr val="tx1"/>
              </a:solidFill>
              <a:latin typeface="Calibri" panose="020F0502020204030204" pitchFamily="34" charset="0"/>
              <a:cs typeface="Calibri" panose="020F0502020204030204" pitchFamily="34" charset="0"/>
            </a:endParaRPr>
          </a:p>
          <a:p>
            <a:pPr marL="530225" lvl="0" indent="0" algn="just">
              <a:buNone/>
            </a:pPr>
            <a:r>
              <a:rPr lang="ar-DZ" sz="2000" b="1" dirty="0">
                <a:solidFill>
                  <a:schemeClr val="tx1"/>
                </a:solidFill>
                <a:latin typeface="Calibri" panose="020F0502020204030204" pitchFamily="34" charset="0"/>
                <a:cs typeface="Calibri" panose="020F0502020204030204" pitchFamily="34" charset="0"/>
              </a:rPr>
              <a:t> </a:t>
            </a:r>
          </a:p>
          <a:p>
            <a:pPr marL="809625" lvl="0" indent="0" algn="just">
              <a:buNone/>
            </a:pPr>
            <a:endParaRPr lang="ar-DZ" sz="2000" b="1" dirty="0">
              <a:solidFill>
                <a:schemeClr val="tx1"/>
              </a:solidFill>
              <a:latin typeface="Calibri" panose="020F0502020204030204" pitchFamily="34" charset="0"/>
              <a:cs typeface="Calibri" panose="020F0502020204030204" pitchFamily="34" charset="0"/>
            </a:endParaRPr>
          </a:p>
          <a:p>
            <a:pPr marL="809625" lvl="0" indent="0">
              <a:buNone/>
            </a:pPr>
            <a:endParaRPr lang="ar-DZ" sz="2000" dirty="0">
              <a:solidFill>
                <a:schemeClr val="tx1"/>
              </a:solidFill>
              <a:latin typeface="Calibri" panose="020F0502020204030204" pitchFamily="34" charset="0"/>
              <a:cs typeface="Calibri" panose="020F0502020204030204" pitchFamily="34" charset="0"/>
            </a:endParaRPr>
          </a:p>
          <a:p>
            <a:pPr marL="809625" lvl="0" indent="0">
              <a:buNone/>
            </a:pPr>
            <a:endParaRPr lang="ar-DZ" sz="2000" dirty="0">
              <a:solidFill>
                <a:schemeClr val="tx1"/>
              </a:solidFill>
              <a:latin typeface="Calibri" panose="020F0502020204030204" pitchFamily="34" charset="0"/>
              <a:cs typeface="Calibri" panose="020F0502020204030204" pitchFamily="34" charset="0"/>
            </a:endParaRPr>
          </a:p>
          <a:p>
            <a:pPr marL="809625" lvl="0" indent="0">
              <a:buNone/>
            </a:pPr>
            <a:endParaRPr lang="en-US" dirty="0"/>
          </a:p>
          <a:p>
            <a:pPr marL="809625" indent="265113">
              <a:buNone/>
            </a:pPr>
            <a:r>
              <a:rPr lang="ar-SA" dirty="0"/>
              <a:t> </a:t>
            </a:r>
          </a:p>
        </p:txBody>
      </p:sp>
      <p:sp>
        <p:nvSpPr>
          <p:cNvPr id="4" name="Date Placeholder 3"/>
          <p:cNvSpPr>
            <a:spLocks noGrp="1"/>
          </p:cNvSpPr>
          <p:nvPr>
            <p:ph type="dt" sz="half" idx="14"/>
          </p:nvPr>
        </p:nvSpPr>
        <p:spPr>
          <a:xfrm>
            <a:off x="346129" y="5761880"/>
            <a:ext cx="2016224" cy="432048"/>
          </a:xfrm>
        </p:spPr>
        <p:txBody>
          <a:bodyPr/>
          <a:lstStyle/>
          <a:p>
            <a:pPr algn="l" rtl="0"/>
            <a:fld id="{C60F905B-733F-4E3F-9461-8295C250B1B6}" type="datetime1">
              <a:rPr lang="en-US" b="1" smtClean="0">
                <a:solidFill>
                  <a:schemeClr val="tx1"/>
                </a:solidFill>
              </a:rPr>
              <a:t>1/28/2021</a:t>
            </a:fld>
            <a:endParaRPr lang="ar-SA" b="1" dirty="0">
              <a:solidFill>
                <a:schemeClr val="tx1"/>
              </a:solidFill>
            </a:endParaRPr>
          </a:p>
        </p:txBody>
      </p:sp>
      <p:sp>
        <p:nvSpPr>
          <p:cNvPr id="5" name="Slide Number Placeholder 4"/>
          <p:cNvSpPr>
            <a:spLocks noGrp="1"/>
          </p:cNvSpPr>
          <p:nvPr>
            <p:ph type="sldNum" sz="quarter" idx="15"/>
          </p:nvPr>
        </p:nvSpPr>
        <p:spPr/>
        <p:txBody>
          <a:bodyPr/>
          <a:lstStyle/>
          <a:p>
            <a:fld id="{A4231B69-FBD1-4C22-85BF-9904F0109019}" type="slidenum">
              <a:rPr lang="ar-SA" smtClean="0"/>
              <a:pPr/>
              <a:t>23</a:t>
            </a:fld>
            <a:endParaRPr lang="ar-SA"/>
          </a:p>
        </p:txBody>
      </p:sp>
      <p:sp>
        <p:nvSpPr>
          <p:cNvPr id="6" name="Footer Placeholder 5"/>
          <p:cNvSpPr>
            <a:spLocks noGrp="1"/>
          </p:cNvSpPr>
          <p:nvPr>
            <p:ph type="ftr" sz="quarter" idx="16"/>
          </p:nvPr>
        </p:nvSpPr>
        <p:spPr>
          <a:xfrm>
            <a:off x="2123728" y="5734050"/>
            <a:ext cx="5801072" cy="471230"/>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
        <p:nvSpPr>
          <p:cNvPr id="8" name="عنصر نائب للمحتوى 2">
            <a:extLst>
              <a:ext uri="{FF2B5EF4-FFF2-40B4-BE49-F238E27FC236}">
                <a16:creationId xmlns:a16="http://schemas.microsoft.com/office/drawing/2014/main" id="{E5E3FF5F-CFCC-4861-9AA0-927ECCC4A04A}"/>
              </a:ext>
            </a:extLst>
          </p:cNvPr>
          <p:cNvSpPr txBox="1">
            <a:spLocks/>
          </p:cNvSpPr>
          <p:nvPr/>
        </p:nvSpPr>
        <p:spPr>
          <a:xfrm>
            <a:off x="346129" y="2708919"/>
            <a:ext cx="7578671" cy="2664297"/>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ar-DZ" sz="2400" u="sng" dirty="0">
                <a:latin typeface="Calibri" panose="020F0502020204030204" pitchFamily="34" charset="0"/>
                <a:cs typeface="Calibri" panose="020F0502020204030204" pitchFamily="34" charset="0"/>
              </a:rPr>
              <a:t>متوسط العائد </a:t>
            </a:r>
            <a:r>
              <a:rPr lang="ar-SA" sz="2400" u="sng" dirty="0">
                <a:latin typeface="Calibri" panose="020F0502020204030204" pitchFamily="34" charset="0"/>
                <a:cs typeface="Calibri" panose="020F0502020204030204" pitchFamily="34" charset="0"/>
              </a:rPr>
              <a:t>عن</a:t>
            </a:r>
            <a:r>
              <a:rPr lang="ar-DZ" sz="2400" u="sng" dirty="0">
                <a:latin typeface="Calibri" panose="020F0502020204030204" pitchFamily="34" charset="0"/>
                <a:cs typeface="Calibri" panose="020F0502020204030204" pitchFamily="34" charset="0"/>
              </a:rPr>
              <a:t> كل سهم</a:t>
            </a:r>
          </a:p>
          <a:p>
            <a:pPr algn="just"/>
            <a:r>
              <a:rPr lang="ar-DZ" sz="2400" dirty="0">
                <a:latin typeface="Calibri" panose="020F0502020204030204" pitchFamily="34" charset="0"/>
                <a:cs typeface="Calibri" panose="020F0502020204030204" pitchFamily="34" charset="0"/>
              </a:rPr>
              <a:t>متوسط عائد السهم للشركة</a:t>
            </a:r>
            <a:r>
              <a:rPr lang="en-US" sz="2400" dirty="0">
                <a:latin typeface="Calibri" panose="020F0502020204030204" pitchFamily="34" charset="0"/>
                <a:cs typeface="Calibri" panose="020F0502020204030204" pitchFamily="34" charset="0"/>
              </a:rPr>
              <a:t> </a:t>
            </a:r>
            <a:r>
              <a:rPr lang="ar-DZ"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A</a:t>
            </a:r>
            <a:r>
              <a:rPr lang="ar-DZ" sz="2400" dirty="0">
                <a:latin typeface="Calibri" panose="020F0502020204030204" pitchFamily="34" charset="0"/>
                <a:cs typeface="Calibri" panose="020F0502020204030204" pitchFamily="34" charset="0"/>
              </a:rPr>
              <a:t> </a:t>
            </a:r>
          </a:p>
          <a:p>
            <a:pPr algn="just"/>
            <a:r>
              <a:rPr lang="ar-DZ" sz="2400" dirty="0">
                <a:latin typeface="Calibri" panose="020F0502020204030204" pitchFamily="34" charset="0"/>
                <a:cs typeface="Calibri" panose="020F0502020204030204" pitchFamily="34" charset="0"/>
              </a:rPr>
              <a:t>متوسط عائد السهم للشركة</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B</a:t>
            </a:r>
            <a:r>
              <a:rPr lang="en-US" sz="2400" dirty="0">
                <a:latin typeface="Calibri" panose="020F0502020204030204" pitchFamily="34" charset="0"/>
                <a:cs typeface="Calibri" panose="020F0502020204030204" pitchFamily="34" charset="0"/>
              </a:rPr>
              <a:t> </a:t>
            </a:r>
            <a:endParaRPr lang="ar-DZ" sz="2400" dirty="0">
              <a:latin typeface="Calibri" panose="020F0502020204030204" pitchFamily="34" charset="0"/>
              <a:cs typeface="Calibri" panose="020F0502020204030204" pitchFamily="34" charset="0"/>
            </a:endParaRPr>
          </a:p>
          <a:p>
            <a:pPr algn="just"/>
            <a:r>
              <a:rPr lang="ar-SA" sz="2800" dirty="0">
                <a:latin typeface="Calibri" panose="020F0502020204030204" pitchFamily="34" charset="0"/>
                <a:cs typeface="Calibri" panose="020F0502020204030204" pitchFamily="34" charset="0"/>
              </a:rPr>
              <a:t>اختل</a:t>
            </a:r>
            <a:r>
              <a:rPr lang="ar-DZ" sz="2800" dirty="0">
                <a:latin typeface="Calibri" panose="020F0502020204030204" pitchFamily="34" charset="0"/>
                <a:cs typeface="Calibri" panose="020F0502020204030204" pitchFamily="34" charset="0"/>
              </a:rPr>
              <a:t>اف </a:t>
            </a:r>
            <a:r>
              <a:rPr lang="ar-DZ" sz="2400" dirty="0">
                <a:latin typeface="Calibri" panose="020F0502020204030204" pitchFamily="34" charset="0"/>
                <a:cs typeface="Calibri" panose="020F0502020204030204" pitchFamily="34" charset="0"/>
              </a:rPr>
              <a:t>عائدات أسهم</a:t>
            </a:r>
            <a:r>
              <a:rPr lang="en-US" sz="2400" dirty="0">
                <a:latin typeface="Calibri" panose="020F0502020204030204" pitchFamily="34" charset="0"/>
                <a:cs typeface="Calibri" panose="020F0502020204030204" pitchFamily="34" charset="0"/>
              </a:rPr>
              <a:t> </a:t>
            </a:r>
            <a:r>
              <a:rPr lang="ar-DZ" sz="2400" dirty="0">
                <a:latin typeface="Calibri" panose="020F0502020204030204" pitchFamily="34" charset="0"/>
                <a:cs typeface="Calibri" panose="020F0502020204030204" pitchFamily="34" charset="0"/>
              </a:rPr>
              <a:t> للشركتين</a:t>
            </a:r>
            <a:r>
              <a:rPr lang="en-US" sz="2400" dirty="0">
                <a:latin typeface="Calibri" panose="020F0502020204030204" pitchFamily="34" charset="0"/>
                <a:cs typeface="Calibri" panose="020F0502020204030204" pitchFamily="34" charset="0"/>
              </a:rPr>
              <a:t> A </a:t>
            </a:r>
            <a:r>
              <a:rPr lang="ar-DZ" sz="2400" dirty="0">
                <a:latin typeface="Calibri" panose="020F0502020204030204" pitchFamily="34" charset="0"/>
                <a:cs typeface="Calibri" panose="020F0502020204030204" pitchFamily="34" charset="0"/>
              </a:rPr>
              <a:t> و</a:t>
            </a:r>
            <a:r>
              <a:rPr lang="en-US" sz="2400" dirty="0">
                <a:latin typeface="Calibri" panose="020F0502020204030204" pitchFamily="34" charset="0"/>
                <a:cs typeface="Calibri" panose="020F0502020204030204" pitchFamily="34" charset="0"/>
              </a:rPr>
              <a:t>B</a:t>
            </a:r>
            <a:endParaRPr lang="ar-DZ" sz="2400" dirty="0">
              <a:latin typeface="Calibri" panose="020F0502020204030204" pitchFamily="34" charset="0"/>
              <a:cs typeface="Calibri" panose="020F0502020204030204" pitchFamily="34" charset="0"/>
            </a:endParaRPr>
          </a:p>
          <a:p>
            <a:pPr marL="0" indent="0" algn="just">
              <a:buNone/>
            </a:pPr>
            <a:r>
              <a:rPr lang="ar-DZ" sz="2200" b="1" dirty="0">
                <a:latin typeface="Calibri" panose="020F0502020204030204" pitchFamily="34" charset="0"/>
                <a:cs typeface="Calibri" panose="020F0502020204030204" pitchFamily="34" charset="0"/>
              </a:rPr>
              <a:t>وفيمايلي الجدول الملخص لحساب كل من التباين والانحراف المعياري ومعامل الاختلاف.</a:t>
            </a:r>
            <a:endParaRPr lang="fr-FR" sz="2200" b="1"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26105E3-369B-4440-8453-2710D2132BBC}"/>
              </a:ext>
            </a:extLst>
          </p:cNvPr>
          <p:cNvPicPr>
            <a:picLocks noChangeAspect="1"/>
          </p:cNvPicPr>
          <p:nvPr/>
        </p:nvPicPr>
        <p:blipFill>
          <a:blip r:embed="rId3"/>
          <a:stretch>
            <a:fillRect/>
          </a:stretch>
        </p:blipFill>
        <p:spPr>
          <a:xfrm>
            <a:off x="468989" y="3140968"/>
            <a:ext cx="3633531" cy="720080"/>
          </a:xfrm>
          <a:prstGeom prst="rect">
            <a:avLst/>
          </a:prstGeom>
        </p:spPr>
      </p:pic>
      <p:pic>
        <p:nvPicPr>
          <p:cNvPr id="3" name="Picture 2">
            <a:extLst>
              <a:ext uri="{FF2B5EF4-FFF2-40B4-BE49-F238E27FC236}">
                <a16:creationId xmlns:a16="http://schemas.microsoft.com/office/drawing/2014/main" id="{AD0C862D-5DA8-4EE2-BB17-457D11E5F124}"/>
              </a:ext>
            </a:extLst>
          </p:cNvPr>
          <p:cNvPicPr>
            <a:picLocks noChangeAspect="1"/>
          </p:cNvPicPr>
          <p:nvPr/>
        </p:nvPicPr>
        <p:blipFill>
          <a:blip r:embed="rId4"/>
          <a:stretch>
            <a:fillRect/>
          </a:stretch>
        </p:blipFill>
        <p:spPr>
          <a:xfrm>
            <a:off x="346129" y="3655490"/>
            <a:ext cx="3837444" cy="752122"/>
          </a:xfrm>
          <a:prstGeom prst="rect">
            <a:avLst/>
          </a:prstGeom>
        </p:spPr>
      </p:pic>
    </p:spTree>
    <p:extLst>
      <p:ext uri="{BB962C8B-B14F-4D97-AF65-F5344CB8AC3E}">
        <p14:creationId xmlns:p14="http://schemas.microsoft.com/office/powerpoint/2010/main" val="473760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46129" y="260648"/>
            <a:ext cx="8258319" cy="868322"/>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346129" y="1340768"/>
            <a:ext cx="8258318" cy="4832724"/>
          </a:xfrm>
        </p:spPr>
        <p:style>
          <a:lnRef idx="2">
            <a:schemeClr val="dk1"/>
          </a:lnRef>
          <a:fillRef idx="1">
            <a:schemeClr val="lt1"/>
          </a:fillRef>
          <a:effectRef idx="0">
            <a:schemeClr val="dk1"/>
          </a:effectRef>
          <a:fontRef idx="minor">
            <a:schemeClr val="dk1"/>
          </a:fontRef>
        </p:style>
        <p:txBody>
          <a:bodyPr>
            <a:noAutofit/>
          </a:bodyPr>
          <a:lstStyle/>
          <a:p>
            <a:pPr marL="809625" lvl="0" indent="0">
              <a:buNone/>
            </a:pPr>
            <a:r>
              <a:rPr lang="en-US" sz="2800" b="1" dirty="0">
                <a:latin typeface="Calibri" panose="020F0502020204030204" pitchFamily="34" charset="0"/>
                <a:cs typeface="Calibri" panose="020F0502020204030204" pitchFamily="34" charset="0"/>
              </a:rPr>
              <a:t>-</a:t>
            </a:r>
            <a:r>
              <a:rPr lang="fr-FR" sz="2800" b="1" dirty="0">
                <a:latin typeface="Calibri" panose="020F0502020204030204" pitchFamily="34" charset="0"/>
                <a:cs typeface="Calibri" panose="020F0502020204030204" pitchFamily="34" charset="0"/>
              </a:rPr>
              <a:t>3</a:t>
            </a:r>
            <a:r>
              <a:rPr lang="ar-DZ" sz="2800" b="1" dirty="0">
                <a:latin typeface="Calibri" panose="020F0502020204030204" pitchFamily="34" charset="0"/>
                <a:cs typeface="Calibri" panose="020F0502020204030204" pitchFamily="34" charset="0"/>
              </a:rPr>
              <a:t> العائد والمخاطرة</a:t>
            </a:r>
          </a:p>
          <a:p>
            <a:pPr marL="265113" lvl="0" indent="0" algn="just">
              <a:buNone/>
            </a:pPr>
            <a:endParaRPr lang="en-US" sz="2000" b="1" dirty="0">
              <a:solidFill>
                <a:schemeClr val="tx1"/>
              </a:solidFill>
              <a:latin typeface="Calibri" panose="020F0502020204030204" pitchFamily="34" charset="0"/>
              <a:cs typeface="Calibri" panose="020F0502020204030204" pitchFamily="34" charset="0"/>
            </a:endParaRPr>
          </a:p>
          <a:p>
            <a:pPr marL="809625" lvl="0" indent="0" algn="just">
              <a:buNone/>
            </a:pPr>
            <a:endParaRPr lang="en-US" sz="2000" b="1" dirty="0">
              <a:solidFill>
                <a:schemeClr val="tx1"/>
              </a:solidFill>
              <a:latin typeface="Calibri" panose="020F0502020204030204" pitchFamily="34" charset="0"/>
              <a:cs typeface="Calibri" panose="020F0502020204030204" pitchFamily="34" charset="0"/>
            </a:endParaRPr>
          </a:p>
          <a:p>
            <a:pPr marL="809625" lvl="0" indent="0" algn="just">
              <a:buNone/>
            </a:pPr>
            <a:endParaRPr lang="en-US" sz="2000" b="1" dirty="0">
              <a:solidFill>
                <a:schemeClr val="tx1"/>
              </a:solidFill>
              <a:latin typeface="Calibri" panose="020F0502020204030204" pitchFamily="34" charset="0"/>
              <a:cs typeface="Calibri" panose="020F0502020204030204" pitchFamily="34" charset="0"/>
            </a:endParaRPr>
          </a:p>
          <a:p>
            <a:pPr marL="809625" lvl="0" indent="0" algn="just">
              <a:buNone/>
            </a:pPr>
            <a:endParaRPr lang="en-US" sz="2000" b="1" dirty="0">
              <a:solidFill>
                <a:schemeClr val="tx1"/>
              </a:solidFill>
              <a:latin typeface="Calibri" panose="020F0502020204030204" pitchFamily="34" charset="0"/>
              <a:cs typeface="Calibri" panose="020F0502020204030204" pitchFamily="34" charset="0"/>
            </a:endParaRPr>
          </a:p>
          <a:p>
            <a:pPr marL="809625" lvl="0" indent="0" algn="just">
              <a:buNone/>
            </a:pPr>
            <a:endParaRPr lang="en-US" sz="2000" b="1" dirty="0">
              <a:solidFill>
                <a:schemeClr val="tx1"/>
              </a:solidFill>
              <a:latin typeface="Calibri" panose="020F0502020204030204" pitchFamily="34" charset="0"/>
              <a:cs typeface="Calibri" panose="020F0502020204030204" pitchFamily="34" charset="0"/>
            </a:endParaRPr>
          </a:p>
          <a:p>
            <a:pPr marL="530225" lvl="0" indent="0" algn="just">
              <a:buNone/>
            </a:pPr>
            <a:r>
              <a:rPr lang="ar-DZ" sz="2000" b="1" dirty="0">
                <a:solidFill>
                  <a:schemeClr val="tx1"/>
                </a:solidFill>
                <a:latin typeface="Calibri" panose="020F0502020204030204" pitchFamily="34" charset="0"/>
                <a:cs typeface="Calibri" panose="020F0502020204030204" pitchFamily="34" charset="0"/>
              </a:rPr>
              <a:t> </a:t>
            </a:r>
          </a:p>
          <a:p>
            <a:pPr marL="809625" lvl="0" indent="0" algn="just">
              <a:buNone/>
            </a:pPr>
            <a:endParaRPr lang="ar-DZ" sz="2000" b="1" dirty="0">
              <a:solidFill>
                <a:schemeClr val="tx1"/>
              </a:solidFill>
              <a:latin typeface="Calibri" panose="020F0502020204030204" pitchFamily="34" charset="0"/>
              <a:cs typeface="Calibri" panose="020F0502020204030204" pitchFamily="34" charset="0"/>
            </a:endParaRPr>
          </a:p>
          <a:p>
            <a:pPr marL="809625" lvl="0" indent="0">
              <a:buNone/>
            </a:pPr>
            <a:endParaRPr lang="ar-DZ" sz="2000" dirty="0">
              <a:solidFill>
                <a:schemeClr val="tx1"/>
              </a:solidFill>
              <a:latin typeface="Calibri" panose="020F0502020204030204" pitchFamily="34" charset="0"/>
              <a:cs typeface="Calibri" panose="020F0502020204030204" pitchFamily="34" charset="0"/>
            </a:endParaRPr>
          </a:p>
          <a:p>
            <a:pPr marL="809625" lvl="0" indent="0">
              <a:buNone/>
            </a:pPr>
            <a:endParaRPr lang="ar-DZ" sz="2000" dirty="0">
              <a:solidFill>
                <a:schemeClr val="tx1"/>
              </a:solidFill>
              <a:latin typeface="Calibri" panose="020F0502020204030204" pitchFamily="34" charset="0"/>
              <a:cs typeface="Calibri" panose="020F0502020204030204" pitchFamily="34" charset="0"/>
            </a:endParaRPr>
          </a:p>
          <a:p>
            <a:pPr marL="809625" lvl="0" indent="0">
              <a:buNone/>
            </a:pPr>
            <a:endParaRPr lang="en-US" dirty="0"/>
          </a:p>
          <a:p>
            <a:pPr marL="809625" indent="265113">
              <a:buNone/>
            </a:pPr>
            <a:r>
              <a:rPr lang="ar-SA" dirty="0"/>
              <a:t> </a:t>
            </a:r>
          </a:p>
        </p:txBody>
      </p:sp>
      <p:sp>
        <p:nvSpPr>
          <p:cNvPr id="4" name="Date Placeholder 3"/>
          <p:cNvSpPr>
            <a:spLocks noGrp="1"/>
          </p:cNvSpPr>
          <p:nvPr>
            <p:ph type="dt" sz="half" idx="14"/>
          </p:nvPr>
        </p:nvSpPr>
        <p:spPr>
          <a:xfrm>
            <a:off x="355572" y="6255258"/>
            <a:ext cx="2016224" cy="432048"/>
          </a:xfrm>
        </p:spPr>
        <p:txBody>
          <a:bodyPr/>
          <a:lstStyle/>
          <a:p>
            <a:pPr algn="l" rtl="0"/>
            <a:fld id="{4012FD13-473B-4D8B-A460-E1FF933C2242}" type="datetime1">
              <a:rPr lang="en-US" b="1" smtClean="0">
                <a:solidFill>
                  <a:schemeClr val="tx1"/>
                </a:solidFill>
              </a:rPr>
              <a:t>1/28/2021</a:t>
            </a:fld>
            <a:endParaRPr lang="ar-SA" b="1" dirty="0">
              <a:solidFill>
                <a:schemeClr val="tx1"/>
              </a:solidFill>
            </a:endParaRPr>
          </a:p>
        </p:txBody>
      </p:sp>
      <p:sp>
        <p:nvSpPr>
          <p:cNvPr id="5" name="Slide Number Placeholder 4"/>
          <p:cNvSpPr>
            <a:spLocks noGrp="1"/>
          </p:cNvSpPr>
          <p:nvPr>
            <p:ph type="sldNum" sz="quarter" idx="15"/>
          </p:nvPr>
        </p:nvSpPr>
        <p:spPr/>
        <p:txBody>
          <a:bodyPr/>
          <a:lstStyle/>
          <a:p>
            <a:fld id="{A4231B69-FBD1-4C22-85BF-9904F0109019}" type="slidenum">
              <a:rPr lang="ar-SA" smtClean="0"/>
              <a:pPr/>
              <a:t>24</a:t>
            </a:fld>
            <a:endParaRPr lang="ar-SA"/>
          </a:p>
        </p:txBody>
      </p:sp>
      <p:sp>
        <p:nvSpPr>
          <p:cNvPr id="6" name="Footer Placeholder 5"/>
          <p:cNvSpPr>
            <a:spLocks noGrp="1"/>
          </p:cNvSpPr>
          <p:nvPr>
            <p:ph type="ftr" sz="quarter" idx="16"/>
          </p:nvPr>
        </p:nvSpPr>
        <p:spPr>
          <a:xfrm>
            <a:off x="2801341" y="6173492"/>
            <a:ext cx="5256584" cy="471230"/>
          </a:xfrm>
        </p:spPr>
        <p:txBody>
          <a:bodyPr/>
          <a:lstStyle/>
          <a:p>
            <a:pPr algn="ctr"/>
            <a:r>
              <a:rPr lang="ar-SA" b="1" dirty="0">
                <a:solidFill>
                  <a:schemeClr val="tx1"/>
                </a:solidFill>
              </a:rPr>
              <a:t>جامعة أم البواقي-  - كلية الاقتصاد و التسيير و التجارة – قسم المحاسبة والمالية - السنة الثانية</a:t>
            </a:r>
          </a:p>
        </p:txBody>
      </p:sp>
      <p:pic>
        <p:nvPicPr>
          <p:cNvPr id="9" name="Picture 8">
            <a:extLst>
              <a:ext uri="{FF2B5EF4-FFF2-40B4-BE49-F238E27FC236}">
                <a16:creationId xmlns:a16="http://schemas.microsoft.com/office/drawing/2014/main" id="{91F0C014-DCB7-41A7-BE11-2AD1BBD29DF0}"/>
              </a:ext>
            </a:extLst>
          </p:cNvPr>
          <p:cNvPicPr>
            <a:picLocks noChangeAspect="1"/>
          </p:cNvPicPr>
          <p:nvPr/>
        </p:nvPicPr>
        <p:blipFill>
          <a:blip r:embed="rId3"/>
          <a:stretch>
            <a:fillRect/>
          </a:stretch>
        </p:blipFill>
        <p:spPr>
          <a:xfrm>
            <a:off x="392830" y="1807637"/>
            <a:ext cx="7995594" cy="4309931"/>
          </a:xfrm>
          <a:prstGeom prst="rect">
            <a:avLst/>
          </a:prstGeom>
        </p:spPr>
      </p:pic>
      <p:pic>
        <p:nvPicPr>
          <p:cNvPr id="10" name="Picture 9">
            <a:extLst>
              <a:ext uri="{FF2B5EF4-FFF2-40B4-BE49-F238E27FC236}">
                <a16:creationId xmlns:a16="http://schemas.microsoft.com/office/drawing/2014/main" id="{330DB4D4-22CA-4943-8C75-4E10426AA1DB}"/>
              </a:ext>
            </a:extLst>
          </p:cNvPr>
          <p:cNvPicPr>
            <a:picLocks noChangeAspect="1"/>
          </p:cNvPicPr>
          <p:nvPr/>
        </p:nvPicPr>
        <p:blipFill>
          <a:blip r:embed="rId4"/>
          <a:stretch>
            <a:fillRect/>
          </a:stretch>
        </p:blipFill>
        <p:spPr>
          <a:xfrm>
            <a:off x="7643361" y="4437112"/>
            <a:ext cx="414564" cy="920576"/>
          </a:xfrm>
          <a:prstGeom prst="rect">
            <a:avLst/>
          </a:prstGeom>
        </p:spPr>
      </p:pic>
      <p:pic>
        <p:nvPicPr>
          <p:cNvPr id="11" name="Picture 10">
            <a:extLst>
              <a:ext uri="{FF2B5EF4-FFF2-40B4-BE49-F238E27FC236}">
                <a16:creationId xmlns:a16="http://schemas.microsoft.com/office/drawing/2014/main" id="{C3941CEB-DDE3-4330-8258-C769B5C95385}"/>
              </a:ext>
            </a:extLst>
          </p:cNvPr>
          <p:cNvPicPr>
            <a:picLocks noChangeAspect="1"/>
          </p:cNvPicPr>
          <p:nvPr/>
        </p:nvPicPr>
        <p:blipFill>
          <a:blip r:embed="rId5"/>
          <a:stretch>
            <a:fillRect/>
          </a:stretch>
        </p:blipFill>
        <p:spPr>
          <a:xfrm>
            <a:off x="7563073" y="4933576"/>
            <a:ext cx="530398" cy="932769"/>
          </a:xfrm>
          <a:prstGeom prst="rect">
            <a:avLst/>
          </a:prstGeom>
        </p:spPr>
      </p:pic>
      <p:pic>
        <p:nvPicPr>
          <p:cNvPr id="12" name="Picture 11">
            <a:extLst>
              <a:ext uri="{FF2B5EF4-FFF2-40B4-BE49-F238E27FC236}">
                <a16:creationId xmlns:a16="http://schemas.microsoft.com/office/drawing/2014/main" id="{705D9B80-A450-46D0-97E6-465DBD87696B}"/>
              </a:ext>
            </a:extLst>
          </p:cNvPr>
          <p:cNvPicPr>
            <a:picLocks noChangeAspect="1"/>
          </p:cNvPicPr>
          <p:nvPr/>
        </p:nvPicPr>
        <p:blipFill>
          <a:blip r:embed="rId6"/>
          <a:stretch>
            <a:fillRect/>
          </a:stretch>
        </p:blipFill>
        <p:spPr>
          <a:xfrm>
            <a:off x="5580112" y="1807637"/>
            <a:ext cx="280440" cy="664522"/>
          </a:xfrm>
          <a:prstGeom prst="rect">
            <a:avLst/>
          </a:prstGeom>
        </p:spPr>
      </p:pic>
      <p:pic>
        <p:nvPicPr>
          <p:cNvPr id="13" name="Picture 12">
            <a:extLst>
              <a:ext uri="{FF2B5EF4-FFF2-40B4-BE49-F238E27FC236}">
                <a16:creationId xmlns:a16="http://schemas.microsoft.com/office/drawing/2014/main" id="{D37E5799-0569-4381-9011-907A8C1548DE}"/>
              </a:ext>
            </a:extLst>
          </p:cNvPr>
          <p:cNvPicPr>
            <a:picLocks noChangeAspect="1"/>
          </p:cNvPicPr>
          <p:nvPr/>
        </p:nvPicPr>
        <p:blipFill>
          <a:blip r:embed="rId7"/>
          <a:stretch>
            <a:fillRect/>
          </a:stretch>
        </p:blipFill>
        <p:spPr>
          <a:xfrm>
            <a:off x="3851920" y="1850313"/>
            <a:ext cx="243861" cy="579170"/>
          </a:xfrm>
          <a:prstGeom prst="rect">
            <a:avLst/>
          </a:prstGeom>
        </p:spPr>
      </p:pic>
      <p:pic>
        <p:nvPicPr>
          <p:cNvPr id="14" name="Picture 13">
            <a:extLst>
              <a:ext uri="{FF2B5EF4-FFF2-40B4-BE49-F238E27FC236}">
                <a16:creationId xmlns:a16="http://schemas.microsoft.com/office/drawing/2014/main" id="{5AF9136A-C82B-465F-B5C6-DA7511BC6D82}"/>
              </a:ext>
            </a:extLst>
          </p:cNvPr>
          <p:cNvPicPr>
            <a:picLocks noChangeAspect="1"/>
          </p:cNvPicPr>
          <p:nvPr/>
        </p:nvPicPr>
        <p:blipFill>
          <a:blip r:embed="rId8"/>
          <a:stretch>
            <a:fillRect/>
          </a:stretch>
        </p:blipFill>
        <p:spPr>
          <a:xfrm>
            <a:off x="2645066" y="1850313"/>
            <a:ext cx="682811" cy="664522"/>
          </a:xfrm>
          <a:prstGeom prst="rect">
            <a:avLst/>
          </a:prstGeom>
        </p:spPr>
      </p:pic>
      <p:pic>
        <p:nvPicPr>
          <p:cNvPr id="17" name="Picture 16">
            <a:extLst>
              <a:ext uri="{FF2B5EF4-FFF2-40B4-BE49-F238E27FC236}">
                <a16:creationId xmlns:a16="http://schemas.microsoft.com/office/drawing/2014/main" id="{316657CE-F19C-43B0-B6BF-B63CBAE2A974}"/>
              </a:ext>
            </a:extLst>
          </p:cNvPr>
          <p:cNvPicPr>
            <a:picLocks noChangeAspect="1"/>
          </p:cNvPicPr>
          <p:nvPr/>
        </p:nvPicPr>
        <p:blipFill>
          <a:blip r:embed="rId9"/>
          <a:stretch>
            <a:fillRect/>
          </a:stretch>
        </p:blipFill>
        <p:spPr>
          <a:xfrm>
            <a:off x="833277" y="1875903"/>
            <a:ext cx="981541" cy="664522"/>
          </a:xfrm>
          <a:prstGeom prst="rect">
            <a:avLst/>
          </a:prstGeom>
        </p:spPr>
      </p:pic>
    </p:spTree>
    <p:extLst>
      <p:ext uri="{BB962C8B-B14F-4D97-AF65-F5344CB8AC3E}">
        <p14:creationId xmlns:p14="http://schemas.microsoft.com/office/powerpoint/2010/main" val="1586743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46129" y="260648"/>
            <a:ext cx="7578671"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346129" y="1600200"/>
            <a:ext cx="7601272" cy="4573292"/>
          </a:xfrm>
        </p:spPr>
        <p:style>
          <a:lnRef idx="2">
            <a:schemeClr val="dk1"/>
          </a:lnRef>
          <a:fillRef idx="1">
            <a:schemeClr val="lt1"/>
          </a:fillRef>
          <a:effectRef idx="0">
            <a:schemeClr val="dk1"/>
          </a:effectRef>
          <a:fontRef idx="minor">
            <a:schemeClr val="dk1"/>
          </a:fontRef>
        </p:style>
        <p:txBody>
          <a:bodyPr>
            <a:noAutofit/>
          </a:bodyPr>
          <a:lstStyle/>
          <a:p>
            <a:pPr marL="809625" lvl="0" indent="0">
              <a:buNone/>
            </a:pPr>
            <a:r>
              <a:rPr lang="en-US" sz="2800" b="1" dirty="0">
                <a:latin typeface="Calibri" panose="020F0502020204030204" pitchFamily="34" charset="0"/>
                <a:cs typeface="Calibri" panose="020F0502020204030204" pitchFamily="34" charset="0"/>
              </a:rPr>
              <a:t>-</a:t>
            </a:r>
            <a:r>
              <a:rPr lang="fr-FR" sz="2800" b="1" dirty="0">
                <a:latin typeface="Calibri" panose="020F0502020204030204" pitchFamily="34" charset="0"/>
                <a:cs typeface="Calibri" panose="020F0502020204030204" pitchFamily="34" charset="0"/>
              </a:rPr>
              <a:t>3</a:t>
            </a:r>
            <a:r>
              <a:rPr lang="ar-DZ" sz="2800" b="1" dirty="0">
                <a:latin typeface="Calibri" panose="020F0502020204030204" pitchFamily="34" charset="0"/>
                <a:cs typeface="Calibri" panose="020F0502020204030204" pitchFamily="34" charset="0"/>
              </a:rPr>
              <a:t> العائد والمخاطرة</a:t>
            </a:r>
          </a:p>
          <a:p>
            <a:pPr marL="809625" lvl="0" indent="0" algn="just">
              <a:buNone/>
            </a:pPr>
            <a:r>
              <a:rPr lang="ar-DZ" sz="2000" dirty="0">
                <a:solidFill>
                  <a:schemeClr val="tx1"/>
                </a:solidFill>
                <a:latin typeface="Calibri" panose="020F0502020204030204" pitchFamily="34" charset="0"/>
                <a:cs typeface="Calibri" panose="020F0502020204030204" pitchFamily="34" charset="0"/>
              </a:rPr>
              <a:t> </a:t>
            </a:r>
            <a:r>
              <a:rPr lang="ar-DZ" b="1" dirty="0">
                <a:solidFill>
                  <a:schemeClr val="tx1"/>
                </a:solidFill>
                <a:latin typeface="Calibri" panose="020F0502020204030204" pitchFamily="34" charset="0"/>
                <a:cs typeface="Calibri" panose="020F0502020204030204" pitchFamily="34" charset="0"/>
              </a:rPr>
              <a:t>الحل</a:t>
            </a:r>
            <a:r>
              <a:rPr lang="ar-DZ" sz="2000" b="1" dirty="0">
                <a:solidFill>
                  <a:schemeClr val="tx1"/>
                </a:solidFill>
                <a:latin typeface="Calibri" panose="020F0502020204030204" pitchFamily="34" charset="0"/>
                <a:cs typeface="Calibri" panose="020F0502020204030204" pitchFamily="34" charset="0"/>
              </a:rPr>
              <a:t> : التعليق على الجدول أعلاه</a:t>
            </a:r>
            <a:endParaRPr lang="en-US" sz="2000" b="1" dirty="0">
              <a:solidFill>
                <a:schemeClr val="tx1"/>
              </a:solidFill>
              <a:latin typeface="Calibri" panose="020F0502020204030204" pitchFamily="34" charset="0"/>
              <a:cs typeface="Calibri" panose="020F0502020204030204" pitchFamily="34" charset="0"/>
            </a:endParaRPr>
          </a:p>
          <a:p>
            <a:pPr marL="809625" lvl="0" indent="0" algn="just">
              <a:buNone/>
            </a:pPr>
            <a:r>
              <a:rPr lang="ar-DZ" sz="2000" b="1" dirty="0">
                <a:solidFill>
                  <a:schemeClr val="tx1"/>
                </a:solidFill>
                <a:latin typeface="Calibri" panose="020F0502020204030204" pitchFamily="34" charset="0"/>
                <a:cs typeface="Calibri" panose="020F0502020204030204" pitchFamily="34" charset="0"/>
              </a:rPr>
              <a:t>يلاحظ من الجدول أعلاه مايلي :</a:t>
            </a:r>
          </a:p>
          <a:p>
            <a:pPr marL="1152525" lvl="0" indent="-342900" algn="just">
              <a:buFont typeface="Wingdings" panose="05000000000000000000" pitchFamily="2" charset="2"/>
              <a:buChar char="q"/>
            </a:pPr>
            <a:r>
              <a:rPr lang="ar-DZ" sz="2000" b="1" dirty="0">
                <a:solidFill>
                  <a:schemeClr val="tx1"/>
                </a:solidFill>
                <a:latin typeface="Calibri" panose="020F0502020204030204" pitchFamily="34" charset="0"/>
                <a:cs typeface="Calibri" panose="020F0502020204030204" pitchFamily="34" charset="0"/>
              </a:rPr>
              <a:t> أن متوسط الدخل للشركة </a:t>
            </a:r>
            <a:r>
              <a:rPr lang="en-US" sz="2000" b="1" dirty="0">
                <a:solidFill>
                  <a:schemeClr val="tx1"/>
                </a:solidFill>
                <a:latin typeface="Calibri" panose="020F0502020204030204" pitchFamily="34" charset="0"/>
                <a:cs typeface="Calibri" panose="020F0502020204030204" pitchFamily="34" charset="0"/>
              </a:rPr>
              <a:t>A</a:t>
            </a:r>
            <a:r>
              <a:rPr lang="ar-DZ" sz="2000" b="1" dirty="0">
                <a:solidFill>
                  <a:schemeClr val="tx1"/>
                </a:solidFill>
                <a:latin typeface="Calibri" panose="020F0502020204030204" pitchFamily="34" charset="0"/>
                <a:cs typeface="Calibri" panose="020F0502020204030204" pitchFamily="34" charset="0"/>
              </a:rPr>
              <a:t> أكبر من الشركة </a:t>
            </a:r>
            <a:r>
              <a:rPr lang="en-US" sz="2000" b="1" dirty="0">
                <a:solidFill>
                  <a:schemeClr val="tx1"/>
                </a:solidFill>
                <a:latin typeface="Calibri" panose="020F0502020204030204" pitchFamily="34" charset="0"/>
                <a:cs typeface="Calibri" panose="020F0502020204030204" pitchFamily="34" charset="0"/>
              </a:rPr>
              <a:t>B</a:t>
            </a:r>
            <a:r>
              <a:rPr lang="ar-DZ" sz="2000" b="1" dirty="0">
                <a:solidFill>
                  <a:schemeClr val="tx1"/>
                </a:solidFill>
                <a:latin typeface="Calibri" panose="020F0502020204030204" pitchFamily="34" charset="0"/>
                <a:cs typeface="Calibri" panose="020F0502020204030204" pitchFamily="34" charset="0"/>
              </a:rPr>
              <a:t> .</a:t>
            </a:r>
          </a:p>
          <a:p>
            <a:pPr marL="1152525" lvl="0" indent="-342900" algn="just">
              <a:buFont typeface="Wingdings" panose="05000000000000000000" pitchFamily="2" charset="2"/>
              <a:buChar char="q"/>
            </a:pPr>
            <a:r>
              <a:rPr lang="ar-DZ" sz="2000" b="1" dirty="0">
                <a:solidFill>
                  <a:schemeClr val="tx1"/>
                </a:solidFill>
                <a:latin typeface="Calibri" panose="020F0502020204030204" pitchFamily="34" charset="0"/>
                <a:cs typeface="Calibri" panose="020F0502020204030204" pitchFamily="34" charset="0"/>
              </a:rPr>
              <a:t> أن التباين </a:t>
            </a: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للشركة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أكبر من الشركة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t>
            </a: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1152525" lvl="0" indent="-342900" algn="just">
              <a:buFont typeface="Wingdings" panose="05000000000000000000" pitchFamily="2" charset="2"/>
              <a:buChar char="q"/>
            </a:pPr>
            <a:r>
              <a:rPr lang="ar-DZ" sz="2000" b="1" dirty="0">
                <a:solidFill>
                  <a:prstClr val="black"/>
                </a:solidFill>
                <a:latin typeface="Calibri" panose="020F0502020204030204" pitchFamily="34" charset="0"/>
                <a:cs typeface="Calibri" panose="020F0502020204030204" pitchFamily="34" charset="0"/>
              </a:rPr>
              <a:t> أن الانحراف المعياري </a:t>
            </a: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للشركة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أكبر من الشركة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t>
            </a: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مما يدل على درجة الخطر للاستثمار في </a:t>
            </a:r>
            <a:r>
              <a:rPr kumimoji="0" lang="ar-DZ" sz="2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ا</a:t>
            </a:r>
            <a:r>
              <a:rPr lang="ar-DZ" sz="2000" b="1" dirty="0">
                <a:solidFill>
                  <a:schemeClr val="tx1"/>
                </a:solidFill>
                <a:latin typeface="Calibri" panose="020F0502020204030204" pitchFamily="34" charset="0"/>
                <a:cs typeface="Calibri" panose="020F0502020204030204" pitchFamily="34" charset="0"/>
              </a:rPr>
              <a:t>لشركة </a:t>
            </a:r>
            <a:r>
              <a:rPr lang="en-US" sz="2000" b="1" dirty="0">
                <a:solidFill>
                  <a:schemeClr val="tx1"/>
                </a:solidFill>
                <a:latin typeface="Calibri" panose="020F0502020204030204" pitchFamily="34" charset="0"/>
                <a:cs typeface="Calibri" panose="020F0502020204030204" pitchFamily="34" charset="0"/>
              </a:rPr>
              <a:t>A</a:t>
            </a:r>
            <a:r>
              <a:rPr lang="ar-DZ" sz="2000" b="1" dirty="0">
                <a:solidFill>
                  <a:schemeClr val="tx1"/>
                </a:solidFill>
                <a:latin typeface="Calibri" panose="020F0502020204030204" pitchFamily="34" charset="0"/>
                <a:cs typeface="Calibri" panose="020F0502020204030204" pitchFamily="34" charset="0"/>
              </a:rPr>
              <a:t> أكبر من الشركة </a:t>
            </a:r>
            <a:r>
              <a:rPr lang="en-US" sz="2000" b="1" dirty="0">
                <a:solidFill>
                  <a:schemeClr val="tx1"/>
                </a:solidFill>
                <a:latin typeface="Calibri" panose="020F0502020204030204" pitchFamily="34" charset="0"/>
                <a:cs typeface="Calibri" panose="020F0502020204030204" pitchFamily="34" charset="0"/>
              </a:rPr>
              <a:t>B</a:t>
            </a:r>
            <a:r>
              <a:rPr lang="ar-DZ" sz="2000" b="1" dirty="0">
                <a:solidFill>
                  <a:schemeClr val="tx1"/>
                </a:solidFill>
                <a:latin typeface="Calibri" panose="020F0502020204030204" pitchFamily="34" charset="0"/>
                <a:cs typeface="Calibri" panose="020F0502020204030204" pitchFamily="34" charset="0"/>
              </a:rPr>
              <a:t> ، وهذا ما يبرره ارتفاع العائد المتوسط عن الشركة </a:t>
            </a:r>
            <a:r>
              <a:rPr lang="en-US" sz="2000" b="1" dirty="0">
                <a:solidFill>
                  <a:schemeClr val="tx1"/>
                </a:solidFill>
                <a:latin typeface="Calibri" panose="020F0502020204030204" pitchFamily="34" charset="0"/>
                <a:cs typeface="Calibri" panose="020F0502020204030204" pitchFamily="34" charset="0"/>
              </a:rPr>
              <a:t>A</a:t>
            </a:r>
            <a:r>
              <a:rPr lang="ar-DZ" sz="2000" b="1" dirty="0">
                <a:solidFill>
                  <a:schemeClr val="tx1"/>
                </a:solidFill>
                <a:latin typeface="Calibri" panose="020F0502020204030204" pitchFamily="34" charset="0"/>
                <a:cs typeface="Calibri" panose="020F0502020204030204" pitchFamily="34" charset="0"/>
              </a:rPr>
              <a:t> مقارنة بالشركة </a:t>
            </a:r>
            <a:r>
              <a:rPr lang="en-US" sz="2000" b="1" dirty="0">
                <a:solidFill>
                  <a:schemeClr val="tx1"/>
                </a:solidFill>
                <a:latin typeface="Calibri" panose="020F0502020204030204" pitchFamily="34" charset="0"/>
                <a:cs typeface="Calibri" panose="020F0502020204030204" pitchFamily="34" charset="0"/>
              </a:rPr>
              <a:t>B</a:t>
            </a:r>
            <a:r>
              <a:rPr lang="ar-DZ" sz="2000" b="1" dirty="0">
                <a:solidFill>
                  <a:schemeClr val="tx1"/>
                </a:solidFill>
                <a:latin typeface="Calibri" panose="020F0502020204030204" pitchFamily="34" charset="0"/>
                <a:cs typeface="Calibri" panose="020F0502020204030204" pitchFamily="34" charset="0"/>
              </a:rPr>
              <a:t> .</a:t>
            </a:r>
          </a:p>
          <a:p>
            <a:pPr marL="1152525" lvl="0" indent="-342900" algn="just">
              <a:buFont typeface="Wingdings" panose="05000000000000000000" pitchFamily="2" charset="2"/>
              <a:buChar char="q"/>
            </a:pPr>
            <a:r>
              <a:rPr lang="ar-DZ" sz="2000" b="1" dirty="0">
                <a:solidFill>
                  <a:schemeClr val="tx1"/>
                </a:solidFill>
                <a:latin typeface="Calibri" panose="020F0502020204030204" pitchFamily="34" charset="0"/>
                <a:cs typeface="Calibri" panose="020F0502020204030204" pitchFamily="34" charset="0"/>
              </a:rPr>
              <a:t> أن معامل التباين </a:t>
            </a: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للشركة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t>
            </a: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أكبر من الشركة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مما يفسر أن </a:t>
            </a:r>
            <a:r>
              <a:rPr lang="ar-DZ" sz="2000" b="1" dirty="0">
                <a:solidFill>
                  <a:schemeClr val="tx1"/>
                </a:solidFill>
                <a:latin typeface="Calibri" panose="020F0502020204030204" pitchFamily="34" charset="0"/>
                <a:cs typeface="Calibri" panose="020F0502020204030204" pitchFamily="34" charset="0"/>
              </a:rPr>
              <a:t>الخطر أكبر في  الشركة </a:t>
            </a:r>
            <a:r>
              <a:rPr lang="en-US" sz="2000" b="1" dirty="0">
                <a:solidFill>
                  <a:schemeClr val="tx1"/>
                </a:solidFill>
                <a:latin typeface="Calibri" panose="020F0502020204030204" pitchFamily="34" charset="0"/>
                <a:cs typeface="Calibri" panose="020F0502020204030204" pitchFamily="34" charset="0"/>
              </a:rPr>
              <a:t>B</a:t>
            </a:r>
            <a:r>
              <a:rPr lang="ar-DZ" sz="2000" b="1" dirty="0">
                <a:solidFill>
                  <a:prstClr val="black"/>
                </a:solidFill>
                <a:latin typeface="Calibri" panose="020F0502020204030204" pitchFamily="34" charset="0"/>
                <a:cs typeface="Calibri" panose="020F0502020204030204" pitchFamily="34" charset="0"/>
              </a:rPr>
              <a:t>، بمعنى أن كل وحدة من العائد تحمل مخاطرة 2.8 وحدة ،مقارنة بـــــــ 1.9 في </a:t>
            </a:r>
            <a:r>
              <a:rPr lang="ar-DZ" sz="2000" b="1" dirty="0">
                <a:solidFill>
                  <a:schemeClr val="tx1"/>
                </a:solidFill>
                <a:latin typeface="Calibri" panose="020F0502020204030204" pitchFamily="34" charset="0"/>
                <a:cs typeface="Calibri" panose="020F0502020204030204" pitchFamily="34" charset="0"/>
              </a:rPr>
              <a:t>الشركة </a:t>
            </a:r>
            <a:r>
              <a:rPr lang="en-US" sz="2000" b="1" dirty="0">
                <a:solidFill>
                  <a:schemeClr val="tx1"/>
                </a:solidFill>
                <a:latin typeface="Calibri" panose="020F0502020204030204" pitchFamily="34" charset="0"/>
                <a:cs typeface="Calibri" panose="020F0502020204030204" pitchFamily="34" charset="0"/>
              </a:rPr>
              <a:t>A</a:t>
            </a:r>
            <a:r>
              <a:rPr lang="ar-DZ" sz="2000" b="1" dirty="0">
                <a:solidFill>
                  <a:schemeClr val="tx1"/>
                </a:solidFill>
                <a:latin typeface="Calibri" panose="020F0502020204030204" pitchFamily="34" charset="0"/>
                <a:cs typeface="Calibri" panose="020F0502020204030204" pitchFamily="34" charset="0"/>
              </a:rPr>
              <a:t>.</a:t>
            </a:r>
            <a:endParaRPr lang="en-US" sz="2000" b="1" dirty="0">
              <a:solidFill>
                <a:schemeClr val="tx1"/>
              </a:solidFill>
              <a:latin typeface="Calibri" panose="020F0502020204030204" pitchFamily="34" charset="0"/>
              <a:cs typeface="Calibri" panose="020F0502020204030204" pitchFamily="34" charset="0"/>
            </a:endParaRPr>
          </a:p>
          <a:p>
            <a:pPr marL="809625" lvl="0" indent="0" algn="just">
              <a:buNone/>
            </a:pPr>
            <a:endParaRPr lang="en-US" sz="2000" b="1" dirty="0">
              <a:solidFill>
                <a:schemeClr val="tx1"/>
              </a:solidFill>
              <a:latin typeface="Calibri" panose="020F0502020204030204" pitchFamily="34" charset="0"/>
              <a:cs typeface="Calibri" panose="020F0502020204030204" pitchFamily="34" charset="0"/>
            </a:endParaRPr>
          </a:p>
          <a:p>
            <a:pPr marL="809625" lvl="0" indent="0" algn="just">
              <a:buNone/>
            </a:pPr>
            <a:endParaRPr lang="en-US" sz="2000" b="1" dirty="0">
              <a:solidFill>
                <a:schemeClr val="tx1"/>
              </a:solidFill>
              <a:latin typeface="Calibri" panose="020F0502020204030204" pitchFamily="34" charset="0"/>
              <a:cs typeface="Calibri" panose="020F0502020204030204" pitchFamily="34" charset="0"/>
            </a:endParaRPr>
          </a:p>
          <a:p>
            <a:pPr marL="809625" lvl="0" indent="0" algn="just">
              <a:buNone/>
            </a:pPr>
            <a:endParaRPr lang="en-US" sz="2000" b="1" dirty="0">
              <a:solidFill>
                <a:schemeClr val="tx1"/>
              </a:solidFill>
              <a:latin typeface="Calibri" panose="020F0502020204030204" pitchFamily="34" charset="0"/>
              <a:cs typeface="Calibri" panose="020F0502020204030204" pitchFamily="34" charset="0"/>
            </a:endParaRPr>
          </a:p>
          <a:p>
            <a:pPr marL="809625" lvl="0" indent="0" algn="just">
              <a:buNone/>
            </a:pPr>
            <a:endParaRPr lang="en-US" sz="2000" b="1" dirty="0">
              <a:solidFill>
                <a:schemeClr val="tx1"/>
              </a:solidFill>
              <a:latin typeface="Calibri" panose="020F0502020204030204" pitchFamily="34" charset="0"/>
              <a:cs typeface="Calibri" panose="020F0502020204030204" pitchFamily="34" charset="0"/>
            </a:endParaRPr>
          </a:p>
          <a:p>
            <a:pPr marL="809625" lvl="0" indent="0" algn="just">
              <a:buNone/>
            </a:pPr>
            <a:endParaRPr lang="en-US" sz="2000" b="1" dirty="0">
              <a:solidFill>
                <a:schemeClr val="tx1"/>
              </a:solidFill>
              <a:latin typeface="Calibri" panose="020F0502020204030204" pitchFamily="34" charset="0"/>
              <a:cs typeface="Calibri" panose="020F0502020204030204" pitchFamily="34" charset="0"/>
            </a:endParaRPr>
          </a:p>
          <a:p>
            <a:pPr marL="530225" lvl="0" indent="0" algn="just">
              <a:buNone/>
            </a:pPr>
            <a:r>
              <a:rPr lang="ar-DZ" sz="2000" b="1" dirty="0">
                <a:solidFill>
                  <a:schemeClr val="tx1"/>
                </a:solidFill>
                <a:latin typeface="Calibri" panose="020F0502020204030204" pitchFamily="34" charset="0"/>
                <a:cs typeface="Calibri" panose="020F0502020204030204" pitchFamily="34" charset="0"/>
              </a:rPr>
              <a:t> </a:t>
            </a:r>
          </a:p>
          <a:p>
            <a:pPr marL="809625" lvl="0" indent="0" algn="just">
              <a:buNone/>
            </a:pPr>
            <a:endParaRPr lang="ar-DZ" sz="2000" b="1" dirty="0">
              <a:solidFill>
                <a:schemeClr val="tx1"/>
              </a:solidFill>
              <a:latin typeface="Calibri" panose="020F0502020204030204" pitchFamily="34" charset="0"/>
              <a:cs typeface="Calibri" panose="020F0502020204030204" pitchFamily="34" charset="0"/>
            </a:endParaRPr>
          </a:p>
          <a:p>
            <a:pPr marL="809625" lvl="0" indent="0">
              <a:buNone/>
            </a:pPr>
            <a:endParaRPr lang="ar-DZ" sz="2000" dirty="0">
              <a:solidFill>
                <a:schemeClr val="tx1"/>
              </a:solidFill>
              <a:latin typeface="Calibri" panose="020F0502020204030204" pitchFamily="34" charset="0"/>
              <a:cs typeface="Calibri" panose="020F0502020204030204" pitchFamily="34" charset="0"/>
            </a:endParaRPr>
          </a:p>
          <a:p>
            <a:pPr marL="809625" lvl="0" indent="0">
              <a:buNone/>
            </a:pPr>
            <a:endParaRPr lang="ar-DZ" sz="2000" dirty="0">
              <a:solidFill>
                <a:schemeClr val="tx1"/>
              </a:solidFill>
              <a:latin typeface="Calibri" panose="020F0502020204030204" pitchFamily="34" charset="0"/>
              <a:cs typeface="Calibri" panose="020F0502020204030204" pitchFamily="34" charset="0"/>
            </a:endParaRPr>
          </a:p>
          <a:p>
            <a:pPr marL="809625" lvl="0" indent="0">
              <a:buNone/>
            </a:pPr>
            <a:endParaRPr lang="en-US" dirty="0"/>
          </a:p>
          <a:p>
            <a:pPr marL="809625" indent="265113">
              <a:buNone/>
            </a:pPr>
            <a:r>
              <a:rPr lang="ar-SA" dirty="0"/>
              <a:t> </a:t>
            </a:r>
          </a:p>
        </p:txBody>
      </p:sp>
      <p:sp>
        <p:nvSpPr>
          <p:cNvPr id="4" name="Date Placeholder 3"/>
          <p:cNvSpPr>
            <a:spLocks noGrp="1"/>
          </p:cNvSpPr>
          <p:nvPr>
            <p:ph type="dt" sz="half" idx="14"/>
          </p:nvPr>
        </p:nvSpPr>
        <p:spPr>
          <a:xfrm>
            <a:off x="355572" y="6255258"/>
            <a:ext cx="2016224" cy="432048"/>
          </a:xfrm>
        </p:spPr>
        <p:txBody>
          <a:bodyPr/>
          <a:lstStyle/>
          <a:p>
            <a:pPr algn="l" rtl="0"/>
            <a:fld id="{1BCAF17F-34A3-4E79-A14D-C7043B37A1DF}" type="datetime1">
              <a:rPr lang="en-US" b="1" smtClean="0">
                <a:solidFill>
                  <a:schemeClr val="tx1"/>
                </a:solidFill>
              </a:rPr>
              <a:t>1/28/2021</a:t>
            </a:fld>
            <a:endParaRPr lang="ar-SA" b="1" dirty="0">
              <a:solidFill>
                <a:schemeClr val="tx1"/>
              </a:solidFill>
            </a:endParaRPr>
          </a:p>
        </p:txBody>
      </p:sp>
      <p:sp>
        <p:nvSpPr>
          <p:cNvPr id="5" name="Slide Number Placeholder 4"/>
          <p:cNvSpPr>
            <a:spLocks noGrp="1"/>
          </p:cNvSpPr>
          <p:nvPr>
            <p:ph type="sldNum" sz="quarter" idx="15"/>
          </p:nvPr>
        </p:nvSpPr>
        <p:spPr/>
        <p:txBody>
          <a:bodyPr/>
          <a:lstStyle/>
          <a:p>
            <a:fld id="{A4231B69-FBD1-4C22-85BF-9904F0109019}" type="slidenum">
              <a:rPr lang="ar-SA" smtClean="0"/>
              <a:pPr/>
              <a:t>25</a:t>
            </a:fld>
            <a:endParaRPr lang="ar-SA"/>
          </a:p>
        </p:txBody>
      </p:sp>
      <p:sp>
        <p:nvSpPr>
          <p:cNvPr id="6" name="Footer Placeholder 5"/>
          <p:cNvSpPr>
            <a:spLocks noGrp="1"/>
          </p:cNvSpPr>
          <p:nvPr>
            <p:ph type="ftr" sz="quarter" idx="16"/>
          </p:nvPr>
        </p:nvSpPr>
        <p:spPr>
          <a:xfrm>
            <a:off x="2801341" y="6173492"/>
            <a:ext cx="5256584" cy="471230"/>
          </a:xfrm>
        </p:spPr>
        <p:txBody>
          <a:bodyPr/>
          <a:lstStyle/>
          <a:p>
            <a:pPr algn="ctr"/>
            <a:r>
              <a:rPr lang="ar-SA"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2130542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484784"/>
            <a:ext cx="7467600" cy="4509870"/>
          </a:xfrm>
        </p:spPr>
        <p:style>
          <a:lnRef idx="2">
            <a:schemeClr val="dk1"/>
          </a:lnRef>
          <a:fillRef idx="1">
            <a:schemeClr val="lt1"/>
          </a:fillRef>
          <a:effectRef idx="0">
            <a:schemeClr val="dk1"/>
          </a:effectRef>
          <a:fontRef idx="minor">
            <a:schemeClr val="dk1"/>
          </a:fontRef>
        </p:style>
        <p:txBody>
          <a:bodyPr>
            <a:noAutofit/>
          </a:bodyPr>
          <a:lstStyle/>
          <a:p>
            <a:pPr marL="176213" lvl="0" indent="0">
              <a:buNone/>
            </a:pPr>
            <a:r>
              <a:rPr lang="fr-FR" sz="2800" b="1" dirty="0">
                <a:latin typeface="Calibri" panose="020F0502020204030204" pitchFamily="34" charset="0"/>
                <a:cs typeface="Calibri" panose="020F0502020204030204" pitchFamily="34" charset="0"/>
              </a:rPr>
              <a:t>4</a:t>
            </a:r>
            <a:r>
              <a:rPr lang="ar-DZ" sz="2800" b="1" dirty="0">
                <a:latin typeface="Calibri" panose="020F0502020204030204" pitchFamily="34" charset="0"/>
                <a:cs typeface="Calibri" panose="020F0502020204030204" pitchFamily="34" charset="0"/>
              </a:rPr>
              <a:t>- قياس المخاطرة </a:t>
            </a:r>
            <a:endParaRPr lang="fr-FR" sz="2800" b="1" dirty="0">
              <a:latin typeface="Calibri" panose="020F0502020204030204" pitchFamily="34" charset="0"/>
              <a:cs typeface="Calibri" panose="020F0502020204030204" pitchFamily="34" charset="0"/>
            </a:endParaRPr>
          </a:p>
          <a:p>
            <a:pPr marL="0" indent="0" algn="just">
              <a:buNone/>
            </a:pPr>
            <a:r>
              <a:rPr lang="ar-SA" dirty="0"/>
              <a:t> </a:t>
            </a:r>
            <a:r>
              <a:rPr lang="ar-DZ" dirty="0"/>
              <a:t>  </a:t>
            </a:r>
            <a:r>
              <a:rPr lang="ar-DZ" sz="2000" dirty="0">
                <a:latin typeface="Calibri" panose="020F0502020204030204" pitchFamily="34" charset="0"/>
                <a:cs typeface="Calibri" panose="020F0502020204030204" pitchFamily="34" charset="0"/>
              </a:rPr>
              <a:t>ضمن العنصر الثالث من هذا الفصل تم الربط بين العائد والمخاطرة من خلال مثال بسيط عبارة الاستثمار في شركتين متماثلتين من حيث النشاط ولكنهما مختلفتين من حيث الأداء المتعلق بالدخل أو معدل العائد الفعلي في ظل حالة التأكد. وقد تم استثناء المباشرة في موضوع العوائد المتوقعة التي تقوم على أساس الاحتمالية واستخدام مفهوم التوزيع الاحتمالي المنفصل أوالمتصل، لأن الفكرة واحدة ولو أنها أكثر تعقيدا في حالة عدم التأكد مقارنة بحالة التأكد.</a:t>
            </a:r>
          </a:p>
          <a:p>
            <a:pPr marL="0" indent="0" algn="just">
              <a:buNone/>
            </a:pPr>
            <a:r>
              <a:rPr lang="ar-DZ" sz="2000" dirty="0">
                <a:latin typeface="Calibri" panose="020F0502020204030204" pitchFamily="34" charset="0"/>
                <a:cs typeface="Calibri" panose="020F0502020204030204" pitchFamily="34" charset="0"/>
              </a:rPr>
              <a:t>وانطلاقا من مفهوم الاستثمار الذي ينقسم ، كما تمت الإشارة أعلاه، إلى استثمار مادي، واستثمار مالي. أما الاستثمار المادي فيتعمد فيه عند الاختيار بين البدائل الاستثمارية المتاحة على ما يسمى بتقييم المشاريع وتطبيق مفاهيم كل من القيمة الحالية والتدفقات النقدية المخصومة لأجل تحديد الاختيار الصائب للمشروع الذي يتحقق معه ربح أعلى وتكاليف أقل، أي أن العوائد المستقبلية تغطي تكلفة المشروع بمايكفي تحقيق عائد معتبر للمستثمر.</a:t>
            </a:r>
            <a:endParaRPr lang="ar-SA"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4"/>
          </p:nvPr>
        </p:nvSpPr>
        <p:spPr>
          <a:xfrm>
            <a:off x="457200" y="6105526"/>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0C0AAF-9982-4B99-A36E-3F9F7BAD1547}"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26</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342018" y="5994654"/>
            <a:ext cx="5616624" cy="65379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1526565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484784"/>
            <a:ext cx="7467600" cy="4509870"/>
          </a:xfrm>
        </p:spPr>
        <p:style>
          <a:lnRef idx="2">
            <a:schemeClr val="dk1"/>
          </a:lnRef>
          <a:fillRef idx="1">
            <a:schemeClr val="lt1"/>
          </a:fillRef>
          <a:effectRef idx="0">
            <a:schemeClr val="dk1"/>
          </a:effectRef>
          <a:fontRef idx="minor">
            <a:schemeClr val="dk1"/>
          </a:fontRef>
        </p:style>
        <p:txBody>
          <a:bodyPr>
            <a:noAutofit/>
          </a:bodyPr>
          <a:lstStyle/>
          <a:p>
            <a:pPr marL="176213" lvl="0" indent="0">
              <a:buNone/>
            </a:pPr>
            <a:r>
              <a:rPr lang="fr-FR" sz="2800" b="1" dirty="0">
                <a:latin typeface="Calibri" panose="020F0502020204030204" pitchFamily="34" charset="0"/>
                <a:cs typeface="Calibri" panose="020F0502020204030204" pitchFamily="34" charset="0"/>
              </a:rPr>
              <a:t>4</a:t>
            </a:r>
            <a:r>
              <a:rPr lang="ar-DZ" sz="2800" b="1" dirty="0">
                <a:latin typeface="Calibri" panose="020F0502020204030204" pitchFamily="34" charset="0"/>
                <a:cs typeface="Calibri" panose="020F0502020204030204" pitchFamily="34" charset="0"/>
              </a:rPr>
              <a:t>- قياس المخاطرة </a:t>
            </a:r>
            <a:endParaRPr lang="fr-FR" sz="2800" b="1" dirty="0">
              <a:latin typeface="Calibri" panose="020F0502020204030204" pitchFamily="34" charset="0"/>
              <a:cs typeface="Calibri" panose="020F0502020204030204" pitchFamily="34" charset="0"/>
            </a:endParaRPr>
          </a:p>
          <a:p>
            <a:pPr marL="0" indent="0" algn="just">
              <a:buNone/>
            </a:pPr>
            <a:r>
              <a:rPr lang="ar-DZ" sz="2000" dirty="0">
                <a:latin typeface="Calibri" panose="020F0502020204030204" pitchFamily="34" charset="0"/>
                <a:cs typeface="Calibri" panose="020F0502020204030204" pitchFamily="34" charset="0"/>
              </a:rPr>
              <a:t>أما الاستثمار المالي فله أيضا أهميته البالغة وخصوصيته من جانب أن المستثمر يتواصل في مجال الاستثمار بالسوق المالي وتحديدا سوق التداول للأوراق المالية (البورصة). وهنا يصبح الوضع على شيء من التعقيد. فالمخاطر في مجال الأوراق المالية تؤثر كثيرا على المستثمرين في حالة تعرضهم للخسائر. وبافتراض أن  شركة ما  هي التي تستثمر في الأوراق المالية، وبالتالي فقد تواجه، طبقا للنظرية المالية، نوعين من المخاطر : مخاطر نظامية، ومخاطر غير نظامية.  </a:t>
            </a:r>
          </a:p>
          <a:p>
            <a:pPr marL="0" indent="0" algn="just">
              <a:buNone/>
            </a:pPr>
            <a:r>
              <a:rPr lang="ar-DZ" sz="2000" dirty="0">
                <a:latin typeface="Calibri" panose="020F0502020204030204" pitchFamily="34" charset="0"/>
                <a:cs typeface="Calibri" panose="020F0502020204030204" pitchFamily="34" charset="0"/>
              </a:rPr>
              <a:t>فأما المخاطر غير النظامية فتطرح عندما تكون الشركة مدرجة في البورصة وتتأثر قيمتها السوقية لأسباب داخلية بعيدة عن توجهات السوق، لذلك فهي تلجأ إلى تطبيق مبدأ التنويع في نشاطاتها، وفي الاستثمار في الأوراق المالية من أجل التخفيف ما أمكن أو التخلص من الخطر غير النظامي. أم المخاطر النظامية، فهي تلك التي ترتبط بتوجهات السوق نحو الصعود أو نحو النزول، ففي حالة تراجع السوق المالي للأوراق المالية فمعناه أن الكثير من الشركات المدرجة تحقق خسائر إلى درجة قد تصل إلى حد الإفلاس. </a:t>
            </a:r>
            <a:endParaRPr lang="ar-SA"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4"/>
          </p:nvPr>
        </p:nvSpPr>
        <p:spPr>
          <a:xfrm>
            <a:off x="457200" y="6105526"/>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802EA4-02C0-454A-8607-2F99166412D5}"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27</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342018" y="5994654"/>
            <a:ext cx="5616624" cy="65379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61487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484784"/>
            <a:ext cx="7467600" cy="4509870"/>
          </a:xfrm>
        </p:spPr>
        <p:style>
          <a:lnRef idx="2">
            <a:schemeClr val="dk1"/>
          </a:lnRef>
          <a:fillRef idx="1">
            <a:schemeClr val="lt1"/>
          </a:fillRef>
          <a:effectRef idx="0">
            <a:schemeClr val="dk1"/>
          </a:effectRef>
          <a:fontRef idx="minor">
            <a:schemeClr val="dk1"/>
          </a:fontRef>
        </p:style>
        <p:txBody>
          <a:bodyPr>
            <a:noAutofit/>
          </a:bodyPr>
          <a:lstStyle/>
          <a:p>
            <a:pPr marL="176213" lvl="0" indent="0">
              <a:buNone/>
            </a:pPr>
            <a:r>
              <a:rPr lang="fr-FR" sz="2800" b="1" dirty="0">
                <a:latin typeface="Calibri" panose="020F0502020204030204" pitchFamily="34" charset="0"/>
                <a:cs typeface="Calibri" panose="020F0502020204030204" pitchFamily="34" charset="0"/>
              </a:rPr>
              <a:t>4</a:t>
            </a:r>
            <a:r>
              <a:rPr lang="ar-DZ" sz="2800" b="1" dirty="0">
                <a:latin typeface="Calibri" panose="020F0502020204030204" pitchFamily="34" charset="0"/>
                <a:cs typeface="Calibri" panose="020F0502020204030204" pitchFamily="34" charset="0"/>
              </a:rPr>
              <a:t>- قياس المخاطرة </a:t>
            </a:r>
          </a:p>
          <a:p>
            <a:pPr marL="442913" indent="0" algn="just">
              <a:buNone/>
            </a:pPr>
            <a:r>
              <a:rPr lang="ar-DZ" sz="2000" b="1" dirty="0">
                <a:latin typeface="Calibri" panose="020F0502020204030204" pitchFamily="34" charset="0"/>
                <a:cs typeface="Calibri" panose="020F0502020204030204" pitchFamily="34" charset="0"/>
              </a:rPr>
              <a:t>4-1 المخاطر النظامية  </a:t>
            </a:r>
          </a:p>
          <a:p>
            <a:pPr marL="442913" indent="0" algn="just">
              <a:buNone/>
            </a:pPr>
            <a:r>
              <a:rPr lang="ar-DZ" sz="2000" dirty="0">
                <a:latin typeface="Calibri" panose="020F0502020204030204" pitchFamily="34" charset="0"/>
                <a:cs typeface="Calibri" panose="020F0502020204030204" pitchFamily="34" charset="0"/>
              </a:rPr>
              <a:t>تنشأ المخاطر النظامية من تقلبات سوق الأوراق المالية لأسباب خارجية قد تكون اقتصادية أو مالية أو سياسية خارجة عن إطار نشاط الشركات المدرجة في البورصة. كما يعبر عن المخاطر النظامية بمخاطر السوق. ويمكن الاعتماد على نموذج تسعير الأصول المالية </a:t>
            </a:r>
            <a:r>
              <a:rPr lang="en-US" sz="2000" dirty="0">
                <a:latin typeface="Calibri" panose="020F0502020204030204" pitchFamily="34" charset="0"/>
                <a:cs typeface="Calibri" panose="020F0502020204030204" pitchFamily="34" charset="0"/>
              </a:rPr>
              <a:t>CAPM: Capital Asset Pricing Model</a:t>
            </a:r>
            <a:r>
              <a:rPr lang="ar-DZ" sz="2000" dirty="0">
                <a:latin typeface="Calibri" panose="020F0502020204030204" pitchFamily="34" charset="0"/>
                <a:cs typeface="Calibri" panose="020F0502020204030204" pitchFamily="34" charset="0"/>
              </a:rPr>
              <a:t> في فهم المخاطر النظامية، التي تقوم على أساس فكرة أن المخاطر غير النظامية الخاصة بالشركة يمكن التخلص منها عن طريق التنويع الكامل لمحفظة الأوراق المالية، أما الأسهم التي لا تخضع للتنويع فتعمل على مسايرة أسعار الأوراق المالية العامة للبورصة ، ولهذا يأمل المستثمر أن يعوض على الاستثمار في الأسهم التي لا تخضع إلى التنويع  من خلال مايسمى بعلاوة المخاطرة </a:t>
            </a:r>
            <a:r>
              <a:rPr lang="en-US" sz="2000" dirty="0">
                <a:latin typeface="Calibri" panose="020F0502020204030204" pitchFamily="34" charset="0"/>
                <a:cs typeface="Calibri" panose="020F0502020204030204" pitchFamily="34" charset="0"/>
              </a:rPr>
              <a:t>Risk Premium</a:t>
            </a:r>
            <a:r>
              <a:rPr lang="ar-DZ" sz="2000" dirty="0">
                <a:latin typeface="Calibri" panose="020F0502020204030204" pitchFamily="34" charset="0"/>
                <a:cs typeface="Calibri" panose="020F0502020204030204" pitchFamily="34" charset="0"/>
              </a:rPr>
              <a:t> ، </a:t>
            </a:r>
          </a:p>
          <a:p>
            <a:pPr marL="0" indent="0" algn="just">
              <a:buNone/>
            </a:pPr>
            <a:r>
              <a:rPr lang="ar-DZ" sz="2000" dirty="0">
                <a:latin typeface="Calibri" panose="020F0502020204030204" pitchFamily="34" charset="0"/>
                <a:cs typeface="Calibri" panose="020F0502020204030204" pitchFamily="34" charset="0"/>
              </a:rPr>
              <a:t> </a:t>
            </a:r>
          </a:p>
        </p:txBody>
      </p:sp>
      <p:sp>
        <p:nvSpPr>
          <p:cNvPr id="4" name="Date Placeholder 3"/>
          <p:cNvSpPr>
            <a:spLocks noGrp="1"/>
          </p:cNvSpPr>
          <p:nvPr>
            <p:ph type="dt" sz="half" idx="14"/>
          </p:nvPr>
        </p:nvSpPr>
        <p:spPr>
          <a:xfrm>
            <a:off x="457200" y="6105526"/>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16206-55CD-4342-85F3-167D386DAEFB}"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28</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342018" y="5994654"/>
            <a:ext cx="5616624" cy="65379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4023221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 name="Content Placeholder 15"/>
              <p:cNvSpPr>
                <a:spLocks noGrp="1"/>
              </p:cNvSpPr>
              <p:nvPr>
                <p:ph sz="quarter" idx="1"/>
              </p:nvPr>
            </p:nvSpPr>
            <p:spPr>
              <a:xfrm>
                <a:off x="457200" y="1266388"/>
                <a:ext cx="7467600" cy="4610884"/>
              </a:xfrm>
            </p:spPr>
            <p:style>
              <a:lnRef idx="2">
                <a:schemeClr val="dk1"/>
              </a:lnRef>
              <a:fillRef idx="1">
                <a:schemeClr val="lt1"/>
              </a:fillRef>
              <a:effectRef idx="0">
                <a:schemeClr val="dk1"/>
              </a:effectRef>
              <a:fontRef idx="minor">
                <a:schemeClr val="dk1"/>
              </a:fontRef>
            </p:style>
            <p:txBody>
              <a:bodyPr>
                <a:noAutofit/>
              </a:bodyPr>
              <a:lstStyle/>
              <a:p>
                <a:pPr marL="176213" lvl="0" indent="0">
                  <a:buNone/>
                </a:pPr>
                <a:r>
                  <a:rPr lang="fr-FR" sz="2800" b="1" dirty="0">
                    <a:latin typeface="Calibri" panose="020F0502020204030204" pitchFamily="34" charset="0"/>
                    <a:cs typeface="Calibri" panose="020F0502020204030204" pitchFamily="34" charset="0"/>
                  </a:rPr>
                  <a:t>4</a:t>
                </a:r>
                <a:r>
                  <a:rPr lang="ar-DZ" sz="2800" b="1" dirty="0">
                    <a:latin typeface="Calibri" panose="020F0502020204030204" pitchFamily="34" charset="0"/>
                    <a:cs typeface="Calibri" panose="020F0502020204030204" pitchFamily="34" charset="0"/>
                  </a:rPr>
                  <a:t>- قياس المخاطرة </a:t>
                </a:r>
                <a:endParaRPr lang="fr-FR" sz="2800" b="1" dirty="0">
                  <a:latin typeface="Calibri" panose="020F0502020204030204" pitchFamily="34" charset="0"/>
                  <a:cs typeface="Calibri" panose="020F0502020204030204" pitchFamily="34" charset="0"/>
                </a:endParaRPr>
              </a:p>
              <a:p>
                <a:pPr marL="176213" indent="0" algn="just">
                  <a:buNone/>
                </a:pPr>
                <a:r>
                  <a:rPr lang="ar-DZ" sz="2000" b="1" dirty="0">
                    <a:latin typeface="Calibri" panose="020F0502020204030204" pitchFamily="34" charset="0"/>
                    <a:cs typeface="Calibri" panose="020F0502020204030204" pitchFamily="34" charset="0"/>
                  </a:rPr>
                  <a:t>4-1 المخاطر النظامية  </a:t>
                </a:r>
              </a:p>
              <a:p>
                <a:pPr marL="176213" indent="0" algn="just">
                  <a:buNone/>
                </a:pPr>
                <a:r>
                  <a:rPr lang="ar-DZ" sz="2000" dirty="0">
                    <a:latin typeface="Calibri" panose="020F0502020204030204" pitchFamily="34" charset="0"/>
                    <a:cs typeface="Calibri" panose="020F0502020204030204" pitchFamily="34" charset="0"/>
                  </a:rPr>
                  <a:t>ومن أجل قياس تأثير مخاطر السوق يستخدم النموذج الموضح أدناه معامل بيتا </a:t>
                </a:r>
                <a:r>
                  <a:rPr lang="el-GR" sz="2000" dirty="0">
                    <a:latin typeface="Calibri" panose="020F0502020204030204" pitchFamily="34" charset="0"/>
                    <a:cs typeface="Calibri" panose="020F0502020204030204" pitchFamily="34" charset="0"/>
                  </a:rPr>
                  <a:t>β</a:t>
                </a:r>
                <a:r>
                  <a:rPr lang="ar-DZ" sz="2000" dirty="0">
                    <a:latin typeface="Calibri" panose="020F0502020204030204" pitchFamily="34" charset="0"/>
                    <a:cs typeface="Calibri" panose="020F0502020204030204" pitchFamily="34" charset="0"/>
                  </a:rPr>
                  <a:t> الذي يقيس العلاقة ما بين التقلبات في قيمة السهم وتحركات السوق صعودا ونزولا. وبالتالي كلما كان معامل </a:t>
                </a:r>
                <a:r>
                  <a:rPr lang="el-GR" sz="2000" dirty="0">
                    <a:latin typeface="Calibri" panose="020F0502020204030204" pitchFamily="34" charset="0"/>
                    <a:cs typeface="Calibri" panose="020F0502020204030204" pitchFamily="34" charset="0"/>
                  </a:rPr>
                  <a:t>β</a:t>
                </a:r>
                <a:r>
                  <a:rPr lang="ar-DZ" sz="2000" dirty="0">
                    <a:latin typeface="Calibri" panose="020F0502020204030204" pitchFamily="34" charset="0"/>
                    <a:cs typeface="Calibri" panose="020F0502020204030204" pitchFamily="34" charset="0"/>
                  </a:rPr>
                  <a:t> مرتفعا كلما زادت مخاطرة السهم وارتفع معدل العائد المتوقع من طرف المستثمرين. على هذا الأساس يؤدي كل تغير في السوق بمقدار 1 </a:t>
                </a:r>
                <a:r>
                  <a:rPr lang="en-US" sz="2000" dirty="0">
                    <a:latin typeface="Calibri" panose="020F0502020204030204" pitchFamily="34" charset="0"/>
                    <a:cs typeface="Calibri" panose="020F0502020204030204" pitchFamily="34" charset="0"/>
                  </a:rPr>
                  <a:t>%</a:t>
                </a:r>
                <a:r>
                  <a:rPr lang="ar-DZ" sz="2000" dirty="0">
                    <a:latin typeface="Calibri" panose="020F0502020204030204" pitchFamily="34" charset="0"/>
                    <a:cs typeface="Calibri" panose="020F0502020204030204" pitchFamily="34" charset="0"/>
                  </a:rPr>
                  <a:t> إلى التغير في قيمة السهم بمقدار </a:t>
                </a:r>
                <a:r>
                  <a:rPr lang="en-US" sz="2000" dirty="0">
                    <a:latin typeface="Calibri" panose="020F0502020204030204" pitchFamily="34" charset="0"/>
                    <a:cs typeface="Calibri" panose="020F0502020204030204" pitchFamily="34" charset="0"/>
                  </a:rPr>
                  <a:t>x </a:t>
                </a:r>
                <a:r>
                  <a:rPr lang="ar-DZ"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t>
                </a:r>
                <a:r>
                  <a:rPr lang="ar-DZ" sz="2000" dirty="0">
                    <a:latin typeface="Calibri" panose="020F0502020204030204" pitchFamily="34" charset="0"/>
                    <a:cs typeface="Calibri" panose="020F0502020204030204" pitchFamily="34" charset="0"/>
                  </a:rPr>
                  <a:t> . وذلك من أجل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β</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=x </a:t>
                </a:r>
                <a:r>
                  <a:rPr kumimoji="0" lang="ar-DZ"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ويحسب العائد المتوقع من المستثمرين وفقا للعلاقة التالية</a:t>
                </a:r>
              </a:p>
              <a:p>
                <a:pPr marL="176213" indent="0" algn="just">
                  <a:buNone/>
                </a:pPr>
                <a14:m>
                  <m:oMathPara xmlns:m="http://schemas.openxmlformats.org/officeDocument/2006/math">
                    <m:oMathParaPr>
                      <m:jc m:val="centerGroup"/>
                    </m:oMathParaPr>
                    <m:oMath xmlns:m="http://schemas.openxmlformats.org/officeDocument/2006/math">
                      <m:d>
                        <m:dPr>
                          <m:ctrlPr>
                            <a:rPr lang="ar-DZ" sz="2800" b="1" i="1" smtClean="0">
                              <a:latin typeface="Cambria Math" panose="02040503050406030204" pitchFamily="18" charset="0"/>
                              <a:cs typeface="Calibri" panose="020F0502020204030204" pitchFamily="34" charset="0"/>
                            </a:rPr>
                          </m:ctrlPr>
                        </m:dPr>
                        <m:e>
                          <m:r>
                            <a:rPr lang="en-US" sz="2800" b="1" i="1" smtClean="0">
                              <a:latin typeface="Cambria Math" panose="02040503050406030204" pitchFamily="18" charset="0"/>
                              <a:cs typeface="Calibri" panose="020F0502020204030204" pitchFamily="34" charset="0"/>
                            </a:rPr>
                            <m:t>𝑬</m:t>
                          </m:r>
                          <m:d>
                            <m:dPr>
                              <m:ctrlPr>
                                <a:rPr lang="en-US" sz="2800" b="1" i="1" smtClean="0">
                                  <a:latin typeface="Cambria Math" panose="02040503050406030204" pitchFamily="18" charset="0"/>
                                  <a:cs typeface="Calibri" panose="020F0502020204030204" pitchFamily="34" charset="0"/>
                                </a:rPr>
                              </m:ctrlPr>
                            </m:dPr>
                            <m:e>
                              <m:r>
                                <a:rPr lang="en-US" sz="2800" b="1" i="1" smtClean="0">
                                  <a:latin typeface="Cambria Math" panose="02040503050406030204" pitchFamily="18" charset="0"/>
                                  <a:cs typeface="Calibri" panose="020F0502020204030204" pitchFamily="34" charset="0"/>
                                </a:rPr>
                                <m:t>𝑹</m:t>
                              </m:r>
                            </m:e>
                          </m:d>
                          <m:r>
                            <a:rPr lang="en-US" sz="2800" b="1" i="1" smtClean="0">
                              <a:latin typeface="Cambria Math" panose="02040503050406030204" pitchFamily="18" charset="0"/>
                              <a:cs typeface="Calibri" panose="020F0502020204030204" pitchFamily="34" charset="0"/>
                            </a:rPr>
                            <m:t>= </m:t>
                          </m:r>
                          <m:sSub>
                            <m:sSubPr>
                              <m:ctrlPr>
                                <a:rPr lang="en-US" sz="2800" b="1" i="1" smtClean="0">
                                  <a:latin typeface="Cambria Math" panose="02040503050406030204" pitchFamily="18" charset="0"/>
                                  <a:cs typeface="Calibri" panose="020F0502020204030204" pitchFamily="34" charset="0"/>
                                </a:rPr>
                              </m:ctrlPr>
                            </m:sSubPr>
                            <m:e>
                              <m:r>
                                <a:rPr lang="en-US" sz="2800" b="1" i="1" smtClean="0">
                                  <a:latin typeface="Cambria Math" panose="02040503050406030204" pitchFamily="18" charset="0"/>
                                  <a:cs typeface="Calibri" panose="020F0502020204030204" pitchFamily="34" charset="0"/>
                                </a:rPr>
                                <m:t>𝑹</m:t>
                              </m:r>
                            </m:e>
                            <m:sub>
                              <m:r>
                                <a:rPr lang="en-US" sz="2800" b="1" i="1" smtClean="0">
                                  <a:latin typeface="Cambria Math" panose="02040503050406030204" pitchFamily="18" charset="0"/>
                                  <a:cs typeface="Calibri" panose="020F0502020204030204" pitchFamily="34" charset="0"/>
                                </a:rPr>
                                <m:t>𝒇</m:t>
                              </m:r>
                            </m:sub>
                          </m:sSub>
                          <m:r>
                            <a:rPr lang="en-US" sz="2800" b="1" i="1" smtClean="0">
                              <a:latin typeface="Cambria Math" panose="02040503050406030204" pitchFamily="18" charset="0"/>
                              <a:cs typeface="Calibri" panose="020F0502020204030204" pitchFamily="34" charset="0"/>
                            </a:rPr>
                            <m:t>+ </m:t>
                          </m:r>
                          <m:r>
                            <a:rPr lang="en-US" sz="2800" b="1" i="1" smtClean="0">
                              <a:latin typeface="Cambria Math" panose="02040503050406030204" pitchFamily="18" charset="0"/>
                              <a:ea typeface="Cambria Math" panose="02040503050406030204" pitchFamily="18" charset="0"/>
                              <a:cs typeface="Calibri" panose="020F0502020204030204" pitchFamily="34" charset="0"/>
                            </a:rPr>
                            <m:t>𝜷</m:t>
                          </m:r>
                          <m:d>
                            <m:dPr>
                              <m:begChr m:val="["/>
                              <m:endChr m:val="]"/>
                              <m:ctrlPr>
                                <a:rPr lang="en-US" sz="2800" b="1"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sz="2800" b="1" i="1" smtClean="0">
                                      <a:latin typeface="Cambria Math" panose="02040503050406030204" pitchFamily="18" charset="0"/>
                                      <a:ea typeface="Cambria Math" panose="02040503050406030204" pitchFamily="18" charset="0"/>
                                      <a:cs typeface="Calibri" panose="020F0502020204030204" pitchFamily="34" charset="0"/>
                                    </a:rPr>
                                  </m:ctrlPr>
                                </m:sSubPr>
                                <m:e>
                                  <m:r>
                                    <a:rPr lang="en-US" sz="2800" b="1" i="1" smtClean="0">
                                      <a:latin typeface="Cambria Math" panose="02040503050406030204" pitchFamily="18" charset="0"/>
                                      <a:ea typeface="Cambria Math" panose="02040503050406030204" pitchFamily="18" charset="0"/>
                                      <a:cs typeface="Calibri" panose="020F0502020204030204" pitchFamily="34" charset="0"/>
                                    </a:rPr>
                                    <m:t>𝑹</m:t>
                                  </m:r>
                                </m:e>
                                <m:sub>
                                  <m:r>
                                    <a:rPr lang="en-US" sz="2800" b="1" i="1" smtClean="0">
                                      <a:latin typeface="Cambria Math" panose="02040503050406030204" pitchFamily="18" charset="0"/>
                                      <a:ea typeface="Cambria Math" panose="02040503050406030204" pitchFamily="18" charset="0"/>
                                      <a:cs typeface="Calibri" panose="020F0502020204030204" pitchFamily="34" charset="0"/>
                                    </a:rPr>
                                    <m:t>𝒎</m:t>
                                  </m:r>
                                </m:sub>
                              </m:sSub>
                              <m:r>
                                <a:rPr lang="en-US" sz="2800" b="1" i="1" smtClean="0">
                                  <a:latin typeface="Cambria Math" panose="02040503050406030204" pitchFamily="18" charset="0"/>
                                  <a:ea typeface="Cambria Math" panose="02040503050406030204" pitchFamily="18" charset="0"/>
                                  <a:cs typeface="Calibri" panose="020F0502020204030204" pitchFamily="34" charset="0"/>
                                </a:rPr>
                                <m:t> − </m:t>
                              </m:r>
                              <m:sSub>
                                <m:sSubPr>
                                  <m:ctrlPr>
                                    <a:rPr lang="en-US" sz="2800" b="1" i="1" smtClean="0">
                                      <a:latin typeface="Cambria Math" panose="02040503050406030204" pitchFamily="18" charset="0"/>
                                      <a:ea typeface="Cambria Math" panose="02040503050406030204" pitchFamily="18" charset="0"/>
                                      <a:cs typeface="Calibri" panose="020F0502020204030204" pitchFamily="34" charset="0"/>
                                    </a:rPr>
                                  </m:ctrlPr>
                                </m:sSubPr>
                                <m:e>
                                  <m:r>
                                    <a:rPr lang="en-US" sz="2800" b="1" i="1" smtClean="0">
                                      <a:latin typeface="Cambria Math" panose="02040503050406030204" pitchFamily="18" charset="0"/>
                                      <a:ea typeface="Cambria Math" panose="02040503050406030204" pitchFamily="18" charset="0"/>
                                      <a:cs typeface="Calibri" panose="020F0502020204030204" pitchFamily="34" charset="0"/>
                                    </a:rPr>
                                    <m:t>𝑹</m:t>
                                  </m:r>
                                </m:e>
                                <m:sub>
                                  <m:r>
                                    <a:rPr lang="en-US" sz="2800" b="1" i="1" smtClean="0">
                                      <a:latin typeface="Cambria Math" panose="02040503050406030204" pitchFamily="18" charset="0"/>
                                      <a:ea typeface="Cambria Math" panose="02040503050406030204" pitchFamily="18" charset="0"/>
                                      <a:cs typeface="Calibri" panose="020F0502020204030204" pitchFamily="34" charset="0"/>
                                    </a:rPr>
                                    <m:t>𝒇</m:t>
                                  </m:r>
                                </m:sub>
                              </m:sSub>
                            </m:e>
                          </m:d>
                        </m:e>
                      </m:d>
                    </m:oMath>
                  </m:oMathPara>
                </a14:m>
                <a:endParaRPr lang="ar-DZ" sz="2000" b="1" i="1" dirty="0">
                  <a:latin typeface="Calibri" panose="020F0502020204030204" pitchFamily="34" charset="0"/>
                  <a:cs typeface="Calibri" panose="020F0502020204030204" pitchFamily="34" charset="0"/>
                </a:endParaRPr>
              </a:p>
              <a:p>
                <a:pPr marL="442913" indent="0" rtl="0">
                  <a:buNone/>
                </a:pPr>
                <a:r>
                  <a:rPr lang="ar-DZ" sz="2000" dirty="0"/>
                  <a:t> : العائد المتوقع من السهم </a:t>
                </a:r>
                <a14:m>
                  <m:oMath xmlns:m="http://schemas.openxmlformats.org/officeDocument/2006/math">
                    <m:r>
                      <a:rPr lang="ar-DZ" sz="2000" b="1" i="1" dirty="0" smtClean="0">
                        <a:latin typeface="Cambria Math" panose="02040503050406030204" pitchFamily="18" charset="0"/>
                      </a:rPr>
                      <m:t>𝑬</m:t>
                    </m:r>
                    <m:d>
                      <m:dPr>
                        <m:ctrlPr>
                          <a:rPr lang="ar-DZ" sz="2000" i="1" dirty="0" smtClean="0">
                            <a:solidFill>
                              <a:srgbClr val="836967"/>
                            </a:solidFill>
                            <a:latin typeface="Cambria Math" panose="02040503050406030204" pitchFamily="18" charset="0"/>
                          </a:rPr>
                        </m:ctrlPr>
                      </m:dPr>
                      <m:e>
                        <m:r>
                          <a:rPr lang="ar-DZ" sz="2000" b="1" i="1" dirty="0" smtClean="0">
                            <a:latin typeface="Cambria Math" panose="02040503050406030204" pitchFamily="18" charset="0"/>
                          </a:rPr>
                          <m:t>𝑹</m:t>
                        </m:r>
                      </m:e>
                    </m:d>
                    <m:r>
                      <a:rPr lang="ar-DZ" sz="2000" b="0" i="1" dirty="0" smtClean="0">
                        <a:latin typeface="Cambria Math" panose="02040503050406030204" pitchFamily="18" charset="0"/>
                      </a:rPr>
                      <m:t> </m:t>
                    </m:r>
                  </m:oMath>
                </a14:m>
                <a:endParaRPr lang="ar-DZ" sz="2000" dirty="0">
                  <a:latin typeface="Calibri" panose="020F0502020204030204" pitchFamily="34" charset="0"/>
                  <a:cs typeface="Calibri" panose="020F0502020204030204" pitchFamily="34" charset="0"/>
                </a:endParaRPr>
              </a:p>
              <a:p>
                <a:pPr marL="0" indent="0" algn="just">
                  <a:buNone/>
                </a:pPr>
                <a:r>
                  <a:rPr lang="ar-DZ" sz="2000" dirty="0">
                    <a:latin typeface="Calibri" panose="020F0502020204030204" pitchFamily="34" charset="0"/>
                    <a:cs typeface="Calibri" panose="020F0502020204030204" pitchFamily="34" charset="0"/>
                  </a:rPr>
                  <a:t>  </a:t>
                </a:r>
                <a14:m>
                  <m:oMath xmlns:m="http://schemas.openxmlformats.org/officeDocument/2006/math">
                    <m:sSub>
                      <m:sSubPr>
                        <m:ctrlPr>
                          <a:rPr lang="ar-DZ" sz="2000" b="1" i="1" smtClean="0">
                            <a:solidFill>
                              <a:srgbClr val="836967"/>
                            </a:solidFill>
                            <a:latin typeface="Cambria Math" panose="02040503050406030204" pitchFamily="18" charset="0"/>
                          </a:rPr>
                        </m:ctrlPr>
                      </m:sSubPr>
                      <m:e>
                        <m:r>
                          <a:rPr lang="ar-DZ" sz="2000" b="1" i="1" smtClean="0">
                            <a:latin typeface="Cambria Math" panose="02040503050406030204" pitchFamily="18" charset="0"/>
                          </a:rPr>
                          <m:t>𝑹</m:t>
                        </m:r>
                      </m:e>
                      <m:sub>
                        <m:r>
                          <a:rPr lang="ar-DZ" sz="2000" b="1" i="1" smtClean="0">
                            <a:latin typeface="Cambria Math" panose="02040503050406030204" pitchFamily="18" charset="0"/>
                          </a:rPr>
                          <m:t>𝒇</m:t>
                        </m:r>
                      </m:sub>
                    </m:sSub>
                  </m:oMath>
                </a14:m>
                <a:r>
                  <a:rPr lang="ar-DZ" sz="2000" dirty="0">
                    <a:latin typeface="Calibri" panose="020F0502020204030204" pitchFamily="34" charset="0"/>
                    <a:cs typeface="Calibri" panose="020F0502020204030204" pitchFamily="34" charset="0"/>
                  </a:rPr>
                  <a:t> : معدل العائد عديم المخاطر(معدل سعر الفائدة)</a:t>
                </a:r>
              </a:p>
              <a:p>
                <a:pPr marL="0" indent="0" rtl="0">
                  <a:buNone/>
                </a:pPr>
                <a:r>
                  <a:rPr lang="ar-DZ" sz="2000" dirty="0">
                    <a:latin typeface="Calibri" panose="020F0502020204030204" pitchFamily="34" charset="0"/>
                    <a:cs typeface="Calibri" panose="020F0502020204030204" pitchFamily="34" charset="0"/>
                  </a:rPr>
                  <a:t>  : معامل بيتا</a:t>
                </a:r>
                <a14:m>
                  <m:oMath xmlns:m="http://schemas.openxmlformats.org/officeDocument/2006/math">
                    <m:r>
                      <a:rPr lang="ar-DZ" sz="2000" b="1" i="1" dirty="0" smtClean="0">
                        <a:latin typeface="Cambria Math" panose="02040503050406030204" pitchFamily="18" charset="0"/>
                      </a:rPr>
                      <m:t>𝜷</m:t>
                    </m:r>
                  </m:oMath>
                </a14:m>
                <a:r>
                  <a:rPr lang="ar-DZ" sz="2000" dirty="0">
                    <a:latin typeface="Calibri" panose="020F0502020204030204" pitchFamily="34" charset="0"/>
                    <a:cs typeface="Calibri" panose="020F0502020204030204" pitchFamily="34" charset="0"/>
                  </a:rPr>
                  <a:t>  </a:t>
                </a:r>
              </a:p>
            </p:txBody>
          </p:sp>
        </mc:Choice>
        <mc:Fallback xmlns="">
          <p:sp>
            <p:nvSpPr>
              <p:cNvPr id="16" name="Content Placeholder 15"/>
              <p:cNvSpPr>
                <a:spLocks noGrp="1" noRot="1" noChangeAspect="1" noMove="1" noResize="1" noEditPoints="1" noAdjustHandles="1" noChangeArrowheads="1" noChangeShapeType="1" noTextEdit="1"/>
              </p:cNvSpPr>
              <p:nvPr>
                <p:ph sz="quarter" idx="1"/>
              </p:nvPr>
            </p:nvSpPr>
            <p:spPr>
              <a:xfrm>
                <a:off x="457200" y="1266388"/>
                <a:ext cx="7467600" cy="4610884"/>
              </a:xfrm>
              <a:blipFill>
                <a:blip r:embed="rId3"/>
                <a:stretch>
                  <a:fillRect l="-1383" t="-1053" r="-1465"/>
                </a:stretch>
              </a:blipFill>
            </p:spPr>
            <p:txBody>
              <a:bodyPr/>
              <a:lstStyle/>
              <a:p>
                <a:r>
                  <a:rPr lang="en-GB">
                    <a:noFill/>
                  </a:rPr>
                  <a:t> </a:t>
                </a:r>
              </a:p>
            </p:txBody>
          </p:sp>
        </mc:Fallback>
      </mc:AlternateContent>
      <p:sp>
        <p:nvSpPr>
          <p:cNvPr id="4" name="Date Placeholder 3"/>
          <p:cNvSpPr>
            <a:spLocks noGrp="1"/>
          </p:cNvSpPr>
          <p:nvPr>
            <p:ph type="dt" sz="half" idx="14"/>
          </p:nvPr>
        </p:nvSpPr>
        <p:spPr>
          <a:xfrm>
            <a:off x="457200" y="6105526"/>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4421B6-A005-4656-96CA-5A79B5BD5D85}"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29</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342018" y="5994654"/>
            <a:ext cx="5616624" cy="65379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3397946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936104"/>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84110" y="1563709"/>
            <a:ext cx="7467600" cy="3888096"/>
          </a:xfrm>
        </p:spPr>
        <p:style>
          <a:lnRef idx="2">
            <a:schemeClr val="dk1"/>
          </a:lnRef>
          <a:fillRef idx="1">
            <a:schemeClr val="lt1"/>
          </a:fillRef>
          <a:effectRef idx="0">
            <a:schemeClr val="dk1"/>
          </a:effectRef>
          <a:fontRef idx="minor">
            <a:schemeClr val="dk1"/>
          </a:fontRef>
        </p:style>
        <p:txBody>
          <a:bodyPr>
            <a:normAutofit/>
          </a:bodyPr>
          <a:lstStyle/>
          <a:p>
            <a:pPr marL="354013" lvl="0" indent="0">
              <a:buNone/>
            </a:pPr>
            <a:r>
              <a:rPr lang="fr-FR" sz="2800" b="1" dirty="0">
                <a:latin typeface="Calibri" panose="020F0502020204030204" pitchFamily="34" charset="0"/>
                <a:cs typeface="Calibri" panose="020F0502020204030204" pitchFamily="34" charset="0"/>
              </a:rPr>
              <a:t>1</a:t>
            </a:r>
            <a:r>
              <a:rPr lang="ar-DZ" sz="2800" b="1" dirty="0">
                <a:latin typeface="Calibri" panose="020F0502020204030204" pitchFamily="34" charset="0"/>
                <a:cs typeface="Calibri" panose="020F0502020204030204" pitchFamily="34" charset="0"/>
              </a:rPr>
              <a:t>- تعريف المخاطرة</a:t>
            </a:r>
          </a:p>
          <a:p>
            <a:pPr algn="just" rtl="1"/>
            <a:r>
              <a:rPr lang="ar-DZ" sz="1800" dirty="0">
                <a:effectLst/>
                <a:latin typeface="Calibri" panose="020F0502020204030204" pitchFamily="34" charset="0"/>
                <a:ea typeface="Calibri" panose="020F0502020204030204" pitchFamily="34" charset="0"/>
                <a:cs typeface="Times New Roman" panose="02020603050405020304" pitchFamily="18" charset="0"/>
              </a:rPr>
              <a:t> </a:t>
            </a:r>
            <a:r>
              <a:rPr lang="ar-DZ" sz="2000" dirty="0">
                <a:effectLst/>
                <a:latin typeface="Calibri" panose="020F0502020204030204" pitchFamily="34" charset="0"/>
                <a:ea typeface="Calibri" panose="020F0502020204030204" pitchFamily="34" charset="0"/>
                <a:cs typeface="Calibri" panose="020F0502020204030204" pitchFamily="34" charset="0"/>
              </a:rPr>
              <a:t>الخطر هو حالة احتمالية إذا تحققت (أي وقعت) تجر ضررا. والخطر بالمعنى المقصود يقابله في اللغة الانجليزية كلمة </a:t>
            </a:r>
            <a:r>
              <a:rPr lang="fr-FR" sz="2000" dirty="0">
                <a:effectLst/>
                <a:latin typeface="Calibri" panose="020F0502020204030204" pitchFamily="34" charset="0"/>
                <a:ea typeface="Calibri" panose="020F0502020204030204" pitchFamily="34" charset="0"/>
                <a:cs typeface="Calibri" panose="020F0502020204030204" pitchFamily="34" charset="0"/>
              </a:rPr>
              <a:t>(Risk)</a:t>
            </a:r>
            <a:r>
              <a:rPr lang="ar-DZ" sz="2000" dirty="0">
                <a:effectLst/>
                <a:latin typeface="Calibri" panose="020F0502020204030204" pitchFamily="34" charset="0"/>
                <a:ea typeface="Calibri" panose="020F0502020204030204" pitchFamily="34" charset="0"/>
                <a:cs typeface="Calibri" panose="020F0502020204030204" pitchFamily="34" charset="0"/>
              </a:rPr>
              <a:t>، وقد تم تعريفه بأنه عدم المعرفة الأكيدة بنتائج الأحداث. فالشك في النتائج هو قوام مفهوم الخطر. أما اليقين المسبق بالنتيجة السيئة فلا يعني ذلك خسارة محضة.</a:t>
            </a:r>
          </a:p>
          <a:p>
            <a:pPr marL="0" indent="0" algn="just" rtl="1">
              <a:buNone/>
            </a:pPr>
            <a:endParaRPr lang="ar-DZ" sz="2000" b="1" dirty="0">
              <a:effectLst/>
              <a:latin typeface="Calibri" panose="020F0502020204030204" pitchFamily="34" charset="0"/>
              <a:ea typeface="Calibri" panose="020F0502020204030204" pitchFamily="34" charset="0"/>
              <a:cs typeface="Calibri" panose="020F0502020204030204" pitchFamily="34" charset="0"/>
            </a:endParaRPr>
          </a:p>
          <a:p>
            <a:pPr algn="just" rtl="1"/>
            <a:r>
              <a:rPr lang="ar-DZ" sz="2000" dirty="0">
                <a:effectLst/>
                <a:latin typeface="Calibri" panose="020F0502020204030204" pitchFamily="34" charset="0"/>
                <a:ea typeface="Calibri" panose="020F0502020204030204" pitchFamily="34" charset="0"/>
                <a:cs typeface="Calibri" panose="020F0502020204030204" pitchFamily="34" charset="0"/>
              </a:rPr>
              <a:t>وتصنف المخاطرة من حيث المفهوم على أنها ظاهرة طبيعية ناتجة عن وضعيات مختلفة قد ترتبط بعامل الزمن كما قد ترتبط بعوامل نفسية لدرء الخطر وهو رد فعل طبيعي اتجاه التحسس بالخطر وتوقعه. فالتوقع يدفع إلى التوقي. هذا وإن درجة رد الفعل اتجاه المخاطر تتوقف على مدى قدرة المتعرض للخطر على تحمل الضرر أو الخسارة التي قد تقع.</a:t>
            </a:r>
            <a:endParaRPr lang="ar-DZ" sz="2000"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4"/>
          </p:nvPr>
        </p:nvSpPr>
        <p:spPr>
          <a:xfrm>
            <a:off x="484110" y="5539827"/>
            <a:ext cx="2016224" cy="432048"/>
          </a:xfrm>
        </p:spPr>
        <p:txBody>
          <a:bodyPr/>
          <a:lstStyle/>
          <a:p>
            <a:pPr algn="l" rtl="0"/>
            <a:fld id="{2A3BCFDC-A011-4769-AA38-626C66492EB2}" type="datetime1">
              <a:rPr lang="en-US" b="1" smtClean="0"/>
              <a:t>1/28/2021</a:t>
            </a:fld>
            <a:endParaRPr lang="ar-SA" b="1" dirty="0"/>
          </a:p>
        </p:txBody>
      </p:sp>
      <p:sp>
        <p:nvSpPr>
          <p:cNvPr id="5" name="Slide Number Placeholder 4"/>
          <p:cNvSpPr>
            <a:spLocks noGrp="1"/>
          </p:cNvSpPr>
          <p:nvPr>
            <p:ph type="sldNum" sz="quarter" idx="15"/>
          </p:nvPr>
        </p:nvSpPr>
        <p:spPr/>
        <p:txBody>
          <a:bodyPr/>
          <a:lstStyle/>
          <a:p>
            <a:fld id="{A4231B69-FBD1-4C22-85BF-9904F0109019}" type="slidenum">
              <a:rPr lang="ar-SA" smtClean="0"/>
              <a:pPr/>
              <a:t>3</a:t>
            </a:fld>
            <a:endParaRPr lang="ar-SA"/>
          </a:p>
        </p:txBody>
      </p:sp>
      <p:sp>
        <p:nvSpPr>
          <p:cNvPr id="6" name="Footer Placeholder 5"/>
          <p:cNvSpPr>
            <a:spLocks noGrp="1"/>
          </p:cNvSpPr>
          <p:nvPr>
            <p:ph type="ftr" sz="quarter" idx="16"/>
          </p:nvPr>
        </p:nvSpPr>
        <p:spPr>
          <a:xfrm>
            <a:off x="1979712" y="5539827"/>
            <a:ext cx="5971998" cy="462521"/>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3067573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 name="Content Placeholder 15"/>
              <p:cNvSpPr>
                <a:spLocks noGrp="1"/>
              </p:cNvSpPr>
              <p:nvPr>
                <p:ph sz="quarter" idx="1"/>
              </p:nvPr>
            </p:nvSpPr>
            <p:spPr>
              <a:xfrm>
                <a:off x="457200" y="1266388"/>
                <a:ext cx="7467600" cy="4610884"/>
              </a:xfrm>
            </p:spPr>
            <p:style>
              <a:lnRef idx="2">
                <a:schemeClr val="dk1"/>
              </a:lnRef>
              <a:fillRef idx="1">
                <a:schemeClr val="lt1"/>
              </a:fillRef>
              <a:effectRef idx="0">
                <a:schemeClr val="dk1"/>
              </a:effectRef>
              <a:fontRef idx="minor">
                <a:schemeClr val="dk1"/>
              </a:fontRef>
            </p:style>
            <p:txBody>
              <a:bodyPr>
                <a:noAutofit/>
              </a:bodyPr>
              <a:lstStyle/>
              <a:p>
                <a:pPr marL="176213" lvl="0" indent="0">
                  <a:buNone/>
                </a:pPr>
                <a:r>
                  <a:rPr lang="fr-FR" sz="2800" b="1" dirty="0">
                    <a:latin typeface="Calibri" panose="020F0502020204030204" pitchFamily="34" charset="0"/>
                    <a:cs typeface="Calibri" panose="020F0502020204030204" pitchFamily="34" charset="0"/>
                  </a:rPr>
                  <a:t>4</a:t>
                </a:r>
                <a:r>
                  <a:rPr lang="ar-DZ" sz="2800" b="1" dirty="0">
                    <a:latin typeface="Calibri" panose="020F0502020204030204" pitchFamily="34" charset="0"/>
                    <a:cs typeface="Calibri" panose="020F0502020204030204" pitchFamily="34" charset="0"/>
                  </a:rPr>
                  <a:t>- قياس المخاطرة </a:t>
                </a:r>
                <a:endParaRPr lang="fr-FR" sz="2800" b="1" dirty="0">
                  <a:latin typeface="Calibri" panose="020F0502020204030204" pitchFamily="34" charset="0"/>
                  <a:cs typeface="Calibri" panose="020F0502020204030204" pitchFamily="34" charset="0"/>
                </a:endParaRPr>
              </a:p>
              <a:p>
                <a:pPr marL="176213" indent="0" algn="just">
                  <a:buNone/>
                </a:pPr>
                <a:r>
                  <a:rPr lang="ar-DZ" sz="2000" dirty="0">
                    <a:latin typeface="Calibri" panose="020F0502020204030204" pitchFamily="34" charset="0"/>
                    <a:cs typeface="Calibri" panose="020F0502020204030204" pitchFamily="34" charset="0"/>
                  </a:rPr>
                  <a:t>4-1 المخاطر النظامية (تابع)</a:t>
                </a:r>
              </a:p>
              <a:p>
                <a:pPr marL="176213" indent="0" rtl="0">
                  <a:buNone/>
                </a:pPr>
                <a:r>
                  <a:rPr lang="ar-DZ" sz="2000" dirty="0">
                    <a:solidFill>
                      <a:srgbClr val="836967"/>
                    </a:solidFill>
                  </a:rPr>
                  <a:t> </a:t>
                </a:r>
                <a:r>
                  <a:rPr lang="ar-DZ" sz="2000" dirty="0">
                    <a:solidFill>
                      <a:schemeClr val="tx1"/>
                    </a:solidFill>
                  </a:rPr>
                  <a:t>عائد السوق  </a:t>
                </a:r>
                <a:r>
                  <a:rPr lang="en-US" sz="2000" dirty="0">
                    <a:solidFill>
                      <a:schemeClr val="tx1"/>
                    </a:solidFill>
                  </a:rPr>
                  <a:t>  </a:t>
                </a:r>
                <a:r>
                  <a:rPr lang="en-US" sz="2000" b="1" dirty="0">
                    <a:solidFill>
                      <a:schemeClr val="tx1"/>
                    </a:solidFill>
                  </a:rPr>
                  <a:t>:</a:t>
                </a:r>
                <a:r>
                  <a:rPr lang="en-US" sz="2000" b="1" dirty="0">
                    <a:solidFill>
                      <a:srgbClr val="836967"/>
                    </a:solidFill>
                  </a:rPr>
                  <a:t> </a:t>
                </a:r>
                <a14:m>
                  <m:oMath xmlns:m="http://schemas.openxmlformats.org/officeDocument/2006/math">
                    <m:sSub>
                      <m:sSubPr>
                        <m:ctrlPr>
                          <a:rPr lang="ar-DZ" sz="2000" b="1" i="1" dirty="0" smtClean="0">
                            <a:solidFill>
                              <a:srgbClr val="836967"/>
                            </a:solidFill>
                            <a:latin typeface="Cambria Math" panose="02040503050406030204" pitchFamily="18" charset="0"/>
                          </a:rPr>
                        </m:ctrlPr>
                      </m:sSubPr>
                      <m:e>
                        <m:r>
                          <a:rPr lang="ar-DZ" sz="2000" b="1" i="1" dirty="0">
                            <a:latin typeface="Cambria Math" panose="02040503050406030204" pitchFamily="18" charset="0"/>
                          </a:rPr>
                          <m:t>𝑹</m:t>
                        </m:r>
                      </m:e>
                      <m:sub>
                        <m:r>
                          <a:rPr lang="ar-DZ" sz="2000" b="1" i="1" dirty="0">
                            <a:latin typeface="Cambria Math" panose="02040503050406030204" pitchFamily="18" charset="0"/>
                          </a:rPr>
                          <m:t>𝒎</m:t>
                        </m:r>
                      </m:sub>
                    </m:sSub>
                  </m:oMath>
                </a14:m>
                <a:endParaRPr lang="ar-DZ" sz="2000" b="1" dirty="0"/>
              </a:p>
              <a:p>
                <a:pPr marL="176213" indent="0" algn="just">
                  <a:buNone/>
                </a:pPr>
                <a:r>
                  <a:rPr lang="ar-DZ" sz="2000" dirty="0">
                    <a:latin typeface="Calibri" panose="020F0502020204030204" pitchFamily="34" charset="0"/>
                    <a:cs typeface="Calibri" panose="020F0502020204030204" pitchFamily="34" charset="0"/>
                  </a:rPr>
                  <a:t>فالعائد الذي يتوقعه المستثمر يتوقف على سعر الفائدة مضافا إلية علاة المخاطرة التي تتوقف بدورها على معامل بيتا </a:t>
                </a:r>
                <a14:m>
                  <m:oMath xmlns:m="http://schemas.openxmlformats.org/officeDocument/2006/math">
                    <m:r>
                      <a:rPr lang="ar-DZ" sz="2000" b="1" i="1" smtClean="0">
                        <a:latin typeface="Cambria Math" panose="02040503050406030204" pitchFamily="18" charset="0"/>
                        <a:ea typeface="Cambria Math" panose="02040503050406030204" pitchFamily="18" charset="0"/>
                        <a:cs typeface="Calibri" panose="020F0502020204030204" pitchFamily="34" charset="0"/>
                      </a:rPr>
                      <m:t>𝜷</m:t>
                    </m:r>
                    <m:r>
                      <a:rPr lang="ar-DZ" sz="2000" b="1" i="1" smtClean="0">
                        <a:latin typeface="Cambria Math" panose="02040503050406030204" pitchFamily="18" charset="0"/>
                        <a:ea typeface="Cambria Math" panose="02040503050406030204" pitchFamily="18" charset="0"/>
                        <a:cs typeface="Calibri" panose="020F0502020204030204" pitchFamily="34" charset="0"/>
                      </a:rPr>
                      <m:t> </m:t>
                    </m:r>
                  </m:oMath>
                </a14:m>
                <a:r>
                  <a:rPr lang="ar-DZ" sz="2000" dirty="0">
                    <a:latin typeface="Calibri" panose="020F0502020204030204" pitchFamily="34" charset="0"/>
                    <a:cs typeface="Calibri" panose="020F0502020204030204" pitchFamily="34" charset="0"/>
                  </a:rPr>
                  <a:t>   وعلاوة مخاطرة السوق </a:t>
                </a:r>
                <a14:m>
                  <m:oMath xmlns:m="http://schemas.openxmlformats.org/officeDocument/2006/math">
                    <m:sSub>
                      <m:sSubPr>
                        <m:ctrlPr>
                          <a:rPr lang="ar-DZ" sz="2000" b="1" i="1" dirty="0" smtClean="0">
                            <a:solidFill>
                              <a:srgbClr val="836967"/>
                            </a:solidFill>
                            <a:latin typeface="Cambria Math" panose="02040503050406030204" pitchFamily="18" charset="0"/>
                          </a:rPr>
                        </m:ctrlPr>
                      </m:sSubPr>
                      <m:e>
                        <m:r>
                          <a:rPr lang="ar-DZ" sz="2000" b="1" i="1" dirty="0">
                            <a:latin typeface="Cambria Math" panose="02040503050406030204" pitchFamily="18" charset="0"/>
                          </a:rPr>
                          <m:t>𝑹</m:t>
                        </m:r>
                      </m:e>
                      <m:sub>
                        <m:r>
                          <a:rPr lang="ar-DZ" sz="2000" b="1" i="1" dirty="0">
                            <a:latin typeface="Cambria Math" panose="02040503050406030204" pitchFamily="18" charset="0"/>
                          </a:rPr>
                          <m:t>𝒎</m:t>
                        </m:r>
                      </m:sub>
                    </m:sSub>
                    <m:r>
                      <a:rPr lang="ar-DZ" sz="2000" b="1" i="0" dirty="0">
                        <a:latin typeface="Cambria Math" panose="02040503050406030204" pitchFamily="18" charset="0"/>
                      </a:rPr>
                      <m:t>−</m:t>
                    </m:r>
                    <m:sSub>
                      <m:sSubPr>
                        <m:ctrlPr>
                          <a:rPr lang="ar-DZ" sz="2000" b="1" i="1" dirty="0">
                            <a:solidFill>
                              <a:srgbClr val="836967"/>
                            </a:solidFill>
                            <a:latin typeface="Cambria Math" panose="02040503050406030204" pitchFamily="18" charset="0"/>
                          </a:rPr>
                        </m:ctrlPr>
                      </m:sSubPr>
                      <m:e>
                        <m:r>
                          <a:rPr lang="ar-DZ" sz="2000" b="1" i="1" dirty="0">
                            <a:latin typeface="Cambria Math" panose="02040503050406030204" pitchFamily="18" charset="0"/>
                          </a:rPr>
                          <m:t>𝑹</m:t>
                        </m:r>
                      </m:e>
                      <m:sub>
                        <m:r>
                          <a:rPr lang="ar-DZ" sz="2000" b="1" i="1" dirty="0">
                            <a:latin typeface="Cambria Math" panose="02040503050406030204" pitchFamily="18" charset="0"/>
                          </a:rPr>
                          <m:t>𝒇</m:t>
                        </m:r>
                      </m:sub>
                    </m:sSub>
                    <m:r>
                      <a:rPr lang="ar-DZ" sz="2000" b="1" i="1" dirty="0" smtClean="0">
                        <a:latin typeface="Cambria Math" panose="02040503050406030204" pitchFamily="18" charset="0"/>
                      </a:rPr>
                      <m:t>)</m:t>
                    </m:r>
                  </m:oMath>
                </a14:m>
                <a:r>
                  <a:rPr lang="ar-DZ" sz="2000" b="1" dirty="0">
                    <a:latin typeface="Calibri" panose="020F0502020204030204" pitchFamily="34" charset="0"/>
                    <a:cs typeface="Calibri" panose="020F0502020204030204" pitchFamily="34" charset="0"/>
                  </a:rPr>
                  <a:t>  ) </a:t>
                </a:r>
                <a:r>
                  <a:rPr lang="ar-DZ" sz="2000" dirty="0">
                    <a:latin typeface="Calibri" panose="020F0502020204030204" pitchFamily="34" charset="0"/>
                    <a:cs typeface="Calibri" panose="020F0502020204030204" pitchFamily="34" charset="0"/>
                  </a:rPr>
                  <a:t>.</a:t>
                </a:r>
              </a:p>
              <a:p>
                <a:pPr marL="176213" indent="0" algn="just">
                  <a:buNone/>
                </a:pPr>
                <a:r>
                  <a:rPr lang="ar-DZ" sz="2000" dirty="0">
                    <a:latin typeface="Calibri" panose="020F0502020204030204" pitchFamily="34" charset="0"/>
                    <a:cs typeface="Calibri" panose="020F0502020204030204" pitchFamily="34" charset="0"/>
                  </a:rPr>
                  <a:t>والملاحظ أن العائد على محفظة السوق يكون مساويا لمعدل العائد المتوقع </a:t>
                </a:r>
                <a14:m>
                  <m:oMath xmlns:m="http://schemas.openxmlformats.org/officeDocument/2006/math">
                    <m:r>
                      <a:rPr lang="ar-DZ" sz="2000" b="1" i="1" dirty="0" smtClean="0">
                        <a:latin typeface="Cambria Math" panose="02040503050406030204" pitchFamily="18" charset="0"/>
                      </a:rPr>
                      <m:t>𝑬</m:t>
                    </m:r>
                    <m:d>
                      <m:dPr>
                        <m:ctrlPr>
                          <a:rPr lang="ar-DZ" sz="2000" i="1" dirty="0" smtClean="0">
                            <a:solidFill>
                              <a:srgbClr val="836967"/>
                            </a:solidFill>
                            <a:latin typeface="Cambria Math" panose="02040503050406030204" pitchFamily="18" charset="0"/>
                          </a:rPr>
                        </m:ctrlPr>
                      </m:dPr>
                      <m:e>
                        <m:r>
                          <a:rPr lang="ar-DZ" sz="2000" b="1" i="1" dirty="0" smtClean="0">
                            <a:latin typeface="Cambria Math" panose="02040503050406030204" pitchFamily="18" charset="0"/>
                          </a:rPr>
                          <m:t>𝑹</m:t>
                        </m:r>
                      </m:e>
                    </m:d>
                    <m:r>
                      <a:rPr lang="ar-DZ" sz="2000" b="0" i="1" dirty="0" smtClean="0">
                        <a:latin typeface="Cambria Math" panose="02040503050406030204" pitchFamily="18" charset="0"/>
                      </a:rPr>
                      <m:t> </m:t>
                    </m:r>
                  </m:oMath>
                </a14:m>
                <a:r>
                  <a:rPr lang="ar-DZ" sz="2000" dirty="0">
                    <a:latin typeface="Calibri" panose="020F0502020204030204" pitchFamily="34" charset="0"/>
                    <a:cs typeface="Calibri" panose="020F0502020204030204" pitchFamily="34" charset="0"/>
                  </a:rPr>
                  <a:t>  عندما تكون </a:t>
                </a:r>
                <a14:m>
                  <m:oMath xmlns:m="http://schemas.openxmlformats.org/officeDocument/2006/math">
                    <m:r>
                      <a:rPr lang="ar-DZ" sz="2000" b="1" i="1">
                        <a:latin typeface="Cambria Math" panose="02040503050406030204" pitchFamily="18" charset="0"/>
                        <a:ea typeface="Cambria Math" panose="02040503050406030204" pitchFamily="18" charset="0"/>
                        <a:cs typeface="Calibri" panose="020F0502020204030204" pitchFamily="34" charset="0"/>
                      </a:rPr>
                      <m:t>𝜷</m:t>
                    </m:r>
                    <m:r>
                      <a:rPr lang="en-US" sz="2000" b="1" i="1" smtClean="0">
                        <a:latin typeface="Cambria Math" panose="02040503050406030204" pitchFamily="18" charset="0"/>
                        <a:ea typeface="Cambria Math" panose="02040503050406030204" pitchFamily="18" charset="0"/>
                        <a:cs typeface="Calibri" panose="020F0502020204030204" pitchFamily="34" charset="0"/>
                      </a:rPr>
                      <m:t>=</m:t>
                    </m:r>
                    <m:r>
                      <a:rPr lang="en-US" sz="2000" b="1" i="1" smtClean="0">
                        <a:latin typeface="Cambria Math" panose="02040503050406030204" pitchFamily="18" charset="0"/>
                        <a:ea typeface="Cambria Math" panose="02040503050406030204" pitchFamily="18" charset="0"/>
                        <a:cs typeface="Calibri" panose="020F0502020204030204" pitchFamily="34" charset="0"/>
                      </a:rPr>
                      <m:t>𝟏</m:t>
                    </m:r>
                    <m:r>
                      <a:rPr lang="ar-DZ" sz="2000" b="1" i="0" smtClean="0">
                        <a:latin typeface="Cambria Math" panose="02040503050406030204" pitchFamily="18" charset="0"/>
                        <a:ea typeface="Cambria Math" panose="02040503050406030204" pitchFamily="18" charset="0"/>
                        <a:cs typeface="Calibri" panose="020F0502020204030204" pitchFamily="34" charset="0"/>
                      </a:rPr>
                      <m:t> </m:t>
                    </m:r>
                  </m:oMath>
                </a14:m>
                <a:r>
                  <a:rPr lang="ar-DZ" sz="2000" b="1" dirty="0">
                    <a:latin typeface="Calibri" panose="020F0502020204030204" pitchFamily="34" charset="0"/>
                    <a:cs typeface="Calibri" panose="020F0502020204030204" pitchFamily="34" charset="0"/>
                  </a:rPr>
                  <a:t>   </a:t>
                </a:r>
                <a:r>
                  <a:rPr lang="ar-DZ" sz="2000" dirty="0">
                    <a:latin typeface="Calibri" panose="020F0502020204030204" pitchFamily="34" charset="0"/>
                    <a:cs typeface="Calibri" panose="020F0502020204030204" pitchFamily="34" charset="0"/>
                  </a:rPr>
                  <a:t>أما عندما تكون </a:t>
                </a:r>
                <a14:m>
                  <m:oMath xmlns:m="http://schemas.openxmlformats.org/officeDocument/2006/math">
                    <m:r>
                      <a:rPr lang="ar-DZ" sz="2000" b="1" i="1">
                        <a:solidFill>
                          <a:prstClr val="black"/>
                        </a:solidFill>
                        <a:latin typeface="Cambria Math" panose="02040503050406030204" pitchFamily="18" charset="0"/>
                        <a:ea typeface="Cambria Math" panose="02040503050406030204" pitchFamily="18" charset="0"/>
                        <a:cs typeface="Calibri" panose="020F0502020204030204" pitchFamily="34" charset="0"/>
                      </a:rPr>
                      <m:t>𝜷</m:t>
                    </m:r>
                  </m:oMath>
                </a14:m>
                <a:r>
                  <a:rPr lang="ar-DZ" sz="2000" dirty="0">
                    <a:latin typeface="Calibri" panose="020F0502020204030204" pitchFamily="34" charset="0"/>
                    <a:cs typeface="Calibri" panose="020F0502020204030204" pitchFamily="34" charset="0"/>
                  </a:rPr>
                  <a:t>  </a:t>
                </a:r>
                <a:r>
                  <a:rPr lang="ar-DZ" sz="2000" b="1" dirty="0">
                    <a:latin typeface="Calibri" panose="020F0502020204030204" pitchFamily="34" charset="0"/>
                    <a:cs typeface="Calibri" panose="020F0502020204030204" pitchFamily="34" charset="0"/>
                  </a:rPr>
                  <a:t>أكبر من الواحد </a:t>
                </a:r>
                <a:r>
                  <a:rPr lang="ar-DZ" sz="2000" dirty="0">
                    <a:latin typeface="Calibri" panose="020F0502020204030204" pitchFamily="34" charset="0"/>
                    <a:cs typeface="Calibri" panose="020F0502020204030204" pitchFamily="34" charset="0"/>
                  </a:rPr>
                  <a:t>فإن المستثمر يتوقع أن يحقق عائدا على السهم يفوق عائد السوق. في المقابل ، عندما تكون </a:t>
                </a:r>
                <a14:m>
                  <m:oMath xmlns:m="http://schemas.openxmlformats.org/officeDocument/2006/math">
                    <m:r>
                      <a:rPr lang="ar-DZ" sz="2000" b="1" i="1">
                        <a:solidFill>
                          <a:prstClr val="black"/>
                        </a:solidFill>
                        <a:latin typeface="Cambria Math" panose="02040503050406030204" pitchFamily="18" charset="0"/>
                        <a:ea typeface="Cambria Math" panose="02040503050406030204" pitchFamily="18" charset="0"/>
                        <a:cs typeface="Calibri" panose="020F0502020204030204" pitchFamily="34" charset="0"/>
                      </a:rPr>
                      <m:t>𝜷</m:t>
                    </m:r>
                  </m:oMath>
                </a14:m>
                <a:r>
                  <a:rPr lang="ar-DZ" sz="2000" dirty="0">
                    <a:latin typeface="Calibri" panose="020F0502020204030204" pitchFamily="34" charset="0"/>
                    <a:cs typeface="Calibri" panose="020F0502020204030204" pitchFamily="34" charset="0"/>
                  </a:rPr>
                  <a:t>  </a:t>
                </a:r>
                <a:r>
                  <a:rPr lang="ar-DZ" sz="2000" b="1" dirty="0">
                    <a:latin typeface="Calibri" panose="020F0502020204030204" pitchFamily="34" charset="0"/>
                    <a:cs typeface="Calibri" panose="020F0502020204030204" pitchFamily="34" charset="0"/>
                  </a:rPr>
                  <a:t>أقل من الواحد  </a:t>
                </a:r>
                <a:r>
                  <a:rPr lang="ar-DZ" sz="2000" dirty="0">
                    <a:latin typeface="Calibri" panose="020F0502020204030204" pitchFamily="34" charset="0"/>
                    <a:cs typeface="Calibri" panose="020F0502020204030204" pitchFamily="34" charset="0"/>
                  </a:rPr>
                  <a:t>فإن العائد المتوقع على السهم أقل من عائد السوق، وفي حالة ما إذا كانت </a:t>
                </a:r>
                <a14:m>
                  <m:oMath xmlns:m="http://schemas.openxmlformats.org/officeDocument/2006/math">
                    <m:r>
                      <a:rPr lang="ar-DZ" sz="2000" b="1" i="1">
                        <a:solidFill>
                          <a:prstClr val="black"/>
                        </a:solidFill>
                        <a:latin typeface="Cambria Math" panose="02040503050406030204" pitchFamily="18" charset="0"/>
                        <a:ea typeface="Cambria Math" panose="02040503050406030204" pitchFamily="18" charset="0"/>
                        <a:cs typeface="Calibri" panose="020F0502020204030204" pitchFamily="34" charset="0"/>
                      </a:rPr>
                      <m:t>𝜷</m:t>
                    </m:r>
                  </m:oMath>
                </a14:m>
                <a:r>
                  <a:rPr lang="ar-DZ" sz="2000" dirty="0">
                    <a:latin typeface="Calibri" panose="020F0502020204030204" pitchFamily="34" charset="0"/>
                    <a:cs typeface="Calibri" panose="020F0502020204030204" pitchFamily="34" charset="0"/>
                  </a:rPr>
                  <a:t>  </a:t>
                </a:r>
                <a:r>
                  <a:rPr lang="ar-DZ" sz="2000" b="1" dirty="0">
                    <a:latin typeface="Calibri" panose="020F0502020204030204" pitchFamily="34" charset="0"/>
                    <a:cs typeface="Calibri" panose="020F0502020204030204" pitchFamily="34" charset="0"/>
                  </a:rPr>
                  <a:t>تساوي الصفر</a:t>
                </a:r>
                <a:r>
                  <a:rPr lang="ar-DZ" sz="2000" dirty="0">
                    <a:latin typeface="Calibri" panose="020F0502020204030204" pitchFamily="34" charset="0"/>
                    <a:cs typeface="Calibri" panose="020F0502020204030204" pitchFamily="34" charset="0"/>
                  </a:rPr>
                  <a:t> فمعنى هذا أن المستثمر يتوقع عائدا على السهم مساويا لمعدل العائد عديم المخاطرة </a:t>
                </a:r>
                <a14:m>
                  <m:oMath xmlns:m="http://schemas.openxmlformats.org/officeDocument/2006/math">
                    <m:sSub>
                      <m:sSubPr>
                        <m:ctrlPr>
                          <a:rPr lang="ar-DZ" sz="2000" b="1" i="1">
                            <a:solidFill>
                              <a:srgbClr val="836967"/>
                            </a:solidFill>
                            <a:latin typeface="Cambria Math" panose="02040503050406030204" pitchFamily="18" charset="0"/>
                          </a:rPr>
                        </m:ctrlPr>
                      </m:sSubPr>
                      <m:e>
                        <m:r>
                          <a:rPr lang="ar-DZ" sz="2000" b="1" i="1">
                            <a:latin typeface="Cambria Math" panose="02040503050406030204" pitchFamily="18" charset="0"/>
                          </a:rPr>
                          <m:t>𝑹</m:t>
                        </m:r>
                      </m:e>
                      <m:sub>
                        <m:r>
                          <a:rPr lang="ar-DZ" sz="2000" b="1" i="1">
                            <a:latin typeface="Cambria Math" panose="02040503050406030204" pitchFamily="18" charset="0"/>
                          </a:rPr>
                          <m:t>𝒇</m:t>
                        </m:r>
                      </m:sub>
                    </m:sSub>
                  </m:oMath>
                </a14:m>
                <a:r>
                  <a:rPr lang="ar-DZ" sz="2000" dirty="0">
                    <a:latin typeface="Calibri" panose="020F0502020204030204" pitchFamily="34" charset="0"/>
                    <a:cs typeface="Calibri" panose="020F0502020204030204" pitchFamily="34" charset="0"/>
                  </a:rPr>
                  <a:t> .</a:t>
                </a:r>
              </a:p>
              <a:p>
                <a:pPr marL="176213" indent="0" algn="just">
                  <a:buNone/>
                </a:pPr>
                <a:endParaRPr lang="ar-DZ" sz="2000" dirty="0">
                  <a:latin typeface="Calibri" panose="020F0502020204030204" pitchFamily="34" charset="0"/>
                  <a:cs typeface="Calibri" panose="020F0502020204030204" pitchFamily="34" charset="0"/>
                </a:endParaRPr>
              </a:p>
            </p:txBody>
          </p:sp>
        </mc:Choice>
        <mc:Fallback xmlns="">
          <p:sp>
            <p:nvSpPr>
              <p:cNvPr id="16" name="Content Placeholder 15"/>
              <p:cNvSpPr>
                <a:spLocks noGrp="1" noRot="1" noChangeAspect="1" noMove="1" noResize="1" noEditPoints="1" noAdjustHandles="1" noChangeArrowheads="1" noChangeShapeType="1" noTextEdit="1"/>
              </p:cNvSpPr>
              <p:nvPr>
                <p:ph sz="quarter" idx="1"/>
              </p:nvPr>
            </p:nvSpPr>
            <p:spPr>
              <a:xfrm>
                <a:off x="457200" y="1266388"/>
                <a:ext cx="7467600" cy="4610884"/>
              </a:xfrm>
              <a:blipFill>
                <a:blip r:embed="rId3"/>
                <a:stretch>
                  <a:fillRect l="-2197" t="-1053"/>
                </a:stretch>
              </a:blipFill>
            </p:spPr>
            <p:txBody>
              <a:bodyPr/>
              <a:lstStyle/>
              <a:p>
                <a:r>
                  <a:rPr lang="en-GB">
                    <a:noFill/>
                  </a:rPr>
                  <a:t> </a:t>
                </a:r>
              </a:p>
            </p:txBody>
          </p:sp>
        </mc:Fallback>
      </mc:AlternateContent>
      <p:sp>
        <p:nvSpPr>
          <p:cNvPr id="4" name="Date Placeholder 3"/>
          <p:cNvSpPr>
            <a:spLocks noGrp="1"/>
          </p:cNvSpPr>
          <p:nvPr>
            <p:ph type="dt" sz="half" idx="14"/>
          </p:nvPr>
        </p:nvSpPr>
        <p:spPr>
          <a:xfrm>
            <a:off x="457200" y="6105526"/>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0454A-591A-4617-8426-A4EB45446CF5}"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30</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342018" y="5994654"/>
            <a:ext cx="5616624" cy="65379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2365016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91042" y="1266388"/>
            <a:ext cx="7433758" cy="4728266"/>
          </a:xfrm>
        </p:spPr>
        <p:style>
          <a:lnRef idx="2">
            <a:schemeClr val="dk1"/>
          </a:lnRef>
          <a:fillRef idx="1">
            <a:schemeClr val="lt1"/>
          </a:fillRef>
          <a:effectRef idx="0">
            <a:schemeClr val="dk1"/>
          </a:effectRef>
          <a:fontRef idx="minor">
            <a:schemeClr val="dk1"/>
          </a:fontRef>
        </p:style>
        <p:txBody>
          <a:bodyPr>
            <a:noAutofit/>
          </a:bodyPr>
          <a:lstStyle/>
          <a:p>
            <a:pPr marL="176213" lvl="0" indent="0">
              <a:buNone/>
            </a:pPr>
            <a:r>
              <a:rPr lang="fr-FR" sz="2800" b="1" dirty="0">
                <a:latin typeface="Calibri" panose="020F0502020204030204" pitchFamily="34" charset="0"/>
                <a:cs typeface="Calibri" panose="020F0502020204030204" pitchFamily="34" charset="0"/>
              </a:rPr>
              <a:t>4</a:t>
            </a:r>
            <a:r>
              <a:rPr lang="ar-DZ" sz="2800" b="1" dirty="0">
                <a:latin typeface="Calibri" panose="020F0502020204030204" pitchFamily="34" charset="0"/>
                <a:cs typeface="Calibri" panose="020F0502020204030204" pitchFamily="34" charset="0"/>
              </a:rPr>
              <a:t>- قياس المخاطرة </a:t>
            </a:r>
            <a:endParaRPr lang="fr-FR" sz="2800" b="1" dirty="0">
              <a:latin typeface="Calibri" panose="020F0502020204030204" pitchFamily="34" charset="0"/>
              <a:cs typeface="Calibri" panose="020F0502020204030204" pitchFamily="34" charset="0"/>
            </a:endParaRPr>
          </a:p>
          <a:p>
            <a:pPr marL="176213" indent="0" algn="just">
              <a:buNone/>
            </a:pPr>
            <a:r>
              <a:rPr lang="ar-DZ" sz="2000" dirty="0">
                <a:latin typeface="Calibri" panose="020F0502020204030204" pitchFamily="34" charset="0"/>
                <a:cs typeface="Calibri" panose="020F0502020204030204" pitchFamily="34" charset="0"/>
              </a:rPr>
              <a:t>4-1 المخاطر النظامية (تابع)</a:t>
            </a:r>
            <a:r>
              <a:rPr lang="en-US" sz="2000" b="1" dirty="0">
                <a:solidFill>
                  <a:schemeClr val="tx1"/>
                </a:solidFill>
              </a:rPr>
              <a:t>:</a:t>
            </a:r>
            <a:r>
              <a:rPr lang="ar-DZ" sz="2000" b="1" dirty="0">
                <a:solidFill>
                  <a:schemeClr val="tx1"/>
                </a:solidFill>
              </a:rPr>
              <a:t>  </a:t>
            </a:r>
          </a:p>
          <a:p>
            <a:pPr marL="176213" indent="0" algn="just">
              <a:buNone/>
            </a:pPr>
            <a:endParaRPr lang="ar-DZ" sz="2000"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4"/>
          </p:nvPr>
        </p:nvSpPr>
        <p:spPr>
          <a:xfrm>
            <a:off x="457200" y="6105526"/>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627521-B81D-4CF6-BFE8-995CD6E7BE39}"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31</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342018" y="5994654"/>
            <a:ext cx="5616624" cy="65379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pic>
        <p:nvPicPr>
          <p:cNvPr id="1026" name="Picture 2" descr="What is CAPM - Capital Asset Pricing Model - Formula, Example">
            <a:extLst>
              <a:ext uri="{FF2B5EF4-FFF2-40B4-BE49-F238E27FC236}">
                <a16:creationId xmlns:a16="http://schemas.microsoft.com/office/drawing/2014/main" id="{F91B447C-F9CA-404E-964B-27564650E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43611"/>
            <a:ext cx="6048672" cy="369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818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266388"/>
            <a:ext cx="7467600" cy="4839138"/>
          </a:xfrm>
        </p:spPr>
        <p:style>
          <a:lnRef idx="2">
            <a:schemeClr val="dk1"/>
          </a:lnRef>
          <a:fillRef idx="1">
            <a:schemeClr val="lt1"/>
          </a:fillRef>
          <a:effectRef idx="0">
            <a:schemeClr val="dk1"/>
          </a:effectRef>
          <a:fontRef idx="minor">
            <a:schemeClr val="dk1"/>
          </a:fontRef>
        </p:style>
        <p:txBody>
          <a:bodyPr>
            <a:noAutofit/>
          </a:bodyPr>
          <a:lstStyle/>
          <a:p>
            <a:pPr marL="176213" lvl="0" indent="0">
              <a:buNone/>
            </a:pPr>
            <a:r>
              <a:rPr lang="fr-FR" sz="2800" b="1" dirty="0">
                <a:latin typeface="Calibri" panose="020F0502020204030204" pitchFamily="34" charset="0"/>
                <a:cs typeface="Calibri" panose="020F0502020204030204" pitchFamily="34" charset="0"/>
              </a:rPr>
              <a:t>4</a:t>
            </a:r>
            <a:r>
              <a:rPr lang="ar-DZ" sz="2800" b="1" dirty="0">
                <a:latin typeface="Calibri" panose="020F0502020204030204" pitchFamily="34" charset="0"/>
                <a:cs typeface="Calibri" panose="020F0502020204030204" pitchFamily="34" charset="0"/>
              </a:rPr>
              <a:t>- قياس المخاطرة </a:t>
            </a:r>
            <a:endParaRPr lang="fr-FR" sz="2800" b="1" dirty="0">
              <a:latin typeface="Calibri" panose="020F0502020204030204" pitchFamily="34" charset="0"/>
              <a:cs typeface="Calibri" panose="020F0502020204030204" pitchFamily="34" charset="0"/>
            </a:endParaRPr>
          </a:p>
          <a:p>
            <a:pPr marL="176213" indent="0" algn="just">
              <a:buNone/>
            </a:pPr>
            <a:r>
              <a:rPr lang="ar-DZ" sz="2000" b="1" dirty="0">
                <a:latin typeface="Calibri" panose="020F0502020204030204" pitchFamily="34" charset="0"/>
                <a:cs typeface="Calibri" panose="020F0502020204030204" pitchFamily="34" charset="0"/>
              </a:rPr>
              <a:t>4-1 المخاطر النظامية (تابع)</a:t>
            </a:r>
          </a:p>
          <a:p>
            <a:pPr marL="176213" indent="0" algn="just">
              <a:buNone/>
            </a:pPr>
            <a:r>
              <a:rPr lang="ar-DZ" sz="2000" dirty="0">
                <a:solidFill>
                  <a:schemeClr val="tx1"/>
                </a:solidFill>
                <a:latin typeface="Calibri" panose="020F0502020204030204" pitchFamily="34" charset="0"/>
                <a:cs typeface="Calibri" panose="020F0502020204030204" pitchFamily="34" charset="0"/>
              </a:rPr>
              <a:t>يعبر عن  المخاطر النظامية المرتبطة بالسوق بالعوامل التي تؤثر سلبا أو إيجابا على السهم الخاص بالشركة المدرجة. من هذه العوامل : مستوى التضخم ، سعر الفائدة السائد والمتوقع، الناتج المحلي الخام . فالإعلان عن تغير عن واحدة من هذه العوامل في المستقبل القريب أو المتوسط يؤثر بشكل واضح على توجهات السوق وبالتالي تأثر السهم للشركة. وبالتالي فإن دخل السهم يخضع لعوامل يمكن توقعها وإلى عوامل لا يمكن توقعها تصنف في باب المفاجآت. </a:t>
            </a: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4- 2 المخاطر غير النظامية</a:t>
            </a: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lang="ar-DZ" sz="2000" dirty="0">
                <a:solidFill>
                  <a:prstClr val="black"/>
                </a:solidFill>
                <a:latin typeface="Calibri" panose="020F0502020204030204" pitchFamily="34" charset="0"/>
                <a:cs typeface="Calibri" panose="020F0502020204030204" pitchFamily="34" charset="0"/>
              </a:rPr>
              <a:t>تعرف المخاطر غير النظامية بالعوامل التي تؤثر بشكل واضح على نوع معين من الأسهم ، أو مجموعة قليلة منها دون أن تكون لهذه العوامل نفس التأثير على أسهم أخرى في السوق، مثل ما تفعله عوامل متغيرات اقتصادية كلية كالتضخم ، وسعر الفائدة، في التأثير على كل الأسهم في السوق حتى ولو في ظل وجود محفظة استثمارات متنوعة جدا . وهذا ما أسميناه أعلاه بالمخاطر النظامية. </a:t>
            </a:r>
            <a:endParaRPr lang="ar-DZ" sz="2000"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4"/>
          </p:nvPr>
        </p:nvSpPr>
        <p:spPr>
          <a:xfrm>
            <a:off x="457200" y="6105526"/>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D6816F-99E6-4D16-91B9-01C0506B3FCD}"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32</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342018" y="5994654"/>
            <a:ext cx="5616624" cy="65379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4168161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 name="Content Placeholder 15"/>
              <p:cNvSpPr>
                <a:spLocks noGrp="1"/>
              </p:cNvSpPr>
              <p:nvPr>
                <p:ph sz="quarter" idx="1"/>
              </p:nvPr>
            </p:nvSpPr>
            <p:spPr>
              <a:xfrm>
                <a:off x="457200" y="1266388"/>
                <a:ext cx="7467600" cy="4839138"/>
              </a:xfrm>
            </p:spPr>
            <p:style>
              <a:lnRef idx="2">
                <a:schemeClr val="dk1"/>
              </a:lnRef>
              <a:fillRef idx="1">
                <a:schemeClr val="lt1"/>
              </a:fillRef>
              <a:effectRef idx="0">
                <a:schemeClr val="dk1"/>
              </a:effectRef>
              <a:fontRef idx="minor">
                <a:schemeClr val="dk1"/>
              </a:fontRef>
            </p:style>
            <p:txBody>
              <a:bodyPr>
                <a:noAutofit/>
              </a:bodyPr>
              <a:lstStyle/>
              <a:p>
                <a:pPr marL="176213" lvl="0" indent="0">
                  <a:buNone/>
                </a:pPr>
                <a:r>
                  <a:rPr lang="fr-FR" sz="2800" b="1" dirty="0">
                    <a:latin typeface="Calibri" panose="020F0502020204030204" pitchFamily="34" charset="0"/>
                    <a:cs typeface="Calibri" panose="020F0502020204030204" pitchFamily="34" charset="0"/>
                  </a:rPr>
                  <a:t>4</a:t>
                </a:r>
                <a:r>
                  <a:rPr lang="ar-DZ" sz="2800" b="1" dirty="0">
                    <a:latin typeface="Calibri" panose="020F0502020204030204" pitchFamily="34" charset="0"/>
                    <a:cs typeface="Calibri" panose="020F0502020204030204" pitchFamily="34" charset="0"/>
                  </a:rPr>
                  <a:t>- قياس المخاطرة </a:t>
                </a:r>
                <a:endParaRPr lang="fr-FR" sz="2800" b="1" dirty="0">
                  <a:latin typeface="Calibri" panose="020F0502020204030204" pitchFamily="34" charset="0"/>
                  <a:cs typeface="Calibri" panose="020F0502020204030204" pitchFamily="34" charset="0"/>
                </a:endParaRP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4- 2 المخاطر غير النظامية (تابع)</a:t>
                </a: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lang="ar-DZ" sz="2000" dirty="0">
                    <a:solidFill>
                      <a:prstClr val="black"/>
                    </a:solidFill>
                    <a:latin typeface="Calibri" panose="020F0502020204030204" pitchFamily="34" charset="0"/>
                    <a:cs typeface="Calibri" panose="020F0502020204030204" pitchFamily="34" charset="0"/>
                  </a:rPr>
                  <a:t>ومن الأمثلة العملية عن المخاطر النظامية ذات العلاقة بسهم الشركة المدرجة في السوق، الإعلان عن إضرابات العمال في مجال قطاع المحروقات لشركة ما، أو الإعلان عن اكتشاف آبار جديدة لحقول النفط، أو الوصول بنتائج الأبحاث إلى تطوير منتج ما، أو الإعلان عن العسر المالي لها. فهذه العوامل تبقى ذات خصوصية لا تتعدى نشاط الشركة أو مجموعة شركات قليلة في نفس القطاع، لكنها لا تتجاوز بأثارها السلبية إلى باقي الأسهم في السوق. لذلك ينظر إلى المخاطر غير النظامية أنه يمكن التخفيف من حدتها أو التخلص منها في ظل التنويع الكامل لمحفظة الأوراق المالية .</a:t>
                </a: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4- 3 علاقة المخاطر النظامية والمخاطر غير النظامية بالعائد (أو الدخل)</a:t>
                </a: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lang="ar-DZ" sz="2000" dirty="0">
                    <a:latin typeface="Calibri" panose="020F0502020204030204" pitchFamily="34" charset="0"/>
                    <a:cs typeface="Calibri" panose="020F0502020204030204" pitchFamily="34" charset="0"/>
                  </a:rPr>
                  <a:t>عادة مايربط في الأدبيات المالية عائد السهم الكلي بالعائد المتوقع وبالمخاطر النظامية وغير النظامية، وذلك وفق المعادلة التالية: </a:t>
                </a:r>
              </a:p>
              <a:p>
                <a:pPr marL="176213" marR="0" lvl="0" indent="0" algn="ctr" defTabSz="914400" rtl="1" eaLnBrk="1" fontAlgn="auto" latinLnBrk="0" hangingPunct="1">
                  <a:lnSpc>
                    <a:spcPct val="100000"/>
                  </a:lnSpc>
                  <a:spcBef>
                    <a:spcPts val="600"/>
                  </a:spcBef>
                  <a:spcAft>
                    <a:spcPts val="0"/>
                  </a:spcAft>
                  <a:buClr>
                    <a:srgbClr val="FE8637"/>
                  </a:buClr>
                  <a:buSzPct val="70000"/>
                  <a:buFont typeface="Wingdings"/>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Calibri" panose="020F0502020204030204" pitchFamily="34" charset="0"/>
                        </a:rPr>
                        <m:t>𝑹</m:t>
                      </m:r>
                      <m:r>
                        <a:rPr lang="en-US" sz="2000" b="1" i="1" smtClean="0">
                          <a:latin typeface="Cambria Math" panose="02040503050406030204" pitchFamily="18" charset="0"/>
                          <a:cs typeface="Calibri" panose="020F0502020204030204" pitchFamily="34" charset="0"/>
                        </a:rPr>
                        <m:t>=</m:t>
                      </m:r>
                      <m:r>
                        <a:rPr lang="en-US" sz="2000" b="1" i="1" smtClean="0">
                          <a:latin typeface="Cambria Math" panose="02040503050406030204" pitchFamily="18" charset="0"/>
                          <a:cs typeface="Calibri" panose="020F0502020204030204" pitchFamily="34" charset="0"/>
                        </a:rPr>
                        <m:t>𝑬</m:t>
                      </m:r>
                      <m:d>
                        <m:dPr>
                          <m:ctrlPr>
                            <a:rPr lang="en-US" sz="2000" b="1" i="1" smtClean="0">
                              <a:latin typeface="Cambria Math" panose="02040503050406030204" pitchFamily="18" charset="0"/>
                              <a:cs typeface="Calibri" panose="020F0502020204030204" pitchFamily="34" charset="0"/>
                            </a:rPr>
                          </m:ctrlPr>
                        </m:dPr>
                        <m:e>
                          <m:r>
                            <a:rPr lang="en-US" sz="2000" b="1" i="1" smtClean="0">
                              <a:latin typeface="Cambria Math" panose="02040503050406030204" pitchFamily="18" charset="0"/>
                              <a:cs typeface="Calibri" panose="020F0502020204030204" pitchFamily="34" charset="0"/>
                            </a:rPr>
                            <m:t>𝑹</m:t>
                          </m:r>
                        </m:e>
                      </m:d>
                      <m:r>
                        <a:rPr lang="en-US" sz="2000" b="1" i="1" smtClean="0">
                          <a:latin typeface="Cambria Math" panose="02040503050406030204" pitchFamily="18" charset="0"/>
                          <a:cs typeface="Calibri" panose="020F0502020204030204" pitchFamily="34" charset="0"/>
                        </a:rPr>
                        <m:t>+</m:t>
                      </m:r>
                      <m:r>
                        <a:rPr lang="en-US" sz="2000" b="1" i="1" smtClean="0">
                          <a:latin typeface="Cambria Math" panose="02040503050406030204" pitchFamily="18" charset="0"/>
                          <a:cs typeface="Calibri" panose="020F0502020204030204" pitchFamily="34" charset="0"/>
                        </a:rPr>
                        <m:t>𝑼</m:t>
                      </m:r>
                    </m:oMath>
                  </m:oMathPara>
                </a14:m>
                <a:endParaRPr lang="ar-DZ" sz="2000" b="1" dirty="0">
                  <a:latin typeface="Calibri" panose="020F0502020204030204" pitchFamily="34" charset="0"/>
                  <a:cs typeface="Calibri" panose="020F0502020204030204" pitchFamily="34" charset="0"/>
                </a:endParaRP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endParaRPr lang="ar-DZ" sz="2000" dirty="0">
                  <a:latin typeface="Calibri" panose="020F0502020204030204" pitchFamily="34" charset="0"/>
                  <a:cs typeface="Calibri" panose="020F0502020204030204" pitchFamily="34" charset="0"/>
                </a:endParaRPr>
              </a:p>
            </p:txBody>
          </p:sp>
        </mc:Choice>
        <mc:Fallback xmlns="">
          <p:sp>
            <p:nvSpPr>
              <p:cNvPr id="16" name="Content Placeholder 15"/>
              <p:cNvSpPr>
                <a:spLocks noGrp="1" noRot="1" noChangeAspect="1" noMove="1" noResize="1" noEditPoints="1" noAdjustHandles="1" noChangeArrowheads="1" noChangeShapeType="1" noTextEdit="1"/>
              </p:cNvSpPr>
              <p:nvPr>
                <p:ph sz="quarter" idx="1"/>
              </p:nvPr>
            </p:nvSpPr>
            <p:spPr>
              <a:xfrm>
                <a:off x="457200" y="1266388"/>
                <a:ext cx="7467600" cy="4839138"/>
              </a:xfrm>
              <a:blipFill>
                <a:blip r:embed="rId3"/>
                <a:stretch>
                  <a:fillRect l="-1383" t="-1003" b="-2506"/>
                </a:stretch>
              </a:blipFill>
            </p:spPr>
            <p:txBody>
              <a:bodyPr/>
              <a:lstStyle/>
              <a:p>
                <a:r>
                  <a:rPr lang="en-GB">
                    <a:noFill/>
                  </a:rPr>
                  <a:t> </a:t>
                </a:r>
              </a:p>
            </p:txBody>
          </p:sp>
        </mc:Fallback>
      </mc:AlternateContent>
      <p:sp>
        <p:nvSpPr>
          <p:cNvPr id="4" name="Date Placeholder 3"/>
          <p:cNvSpPr>
            <a:spLocks noGrp="1"/>
          </p:cNvSpPr>
          <p:nvPr>
            <p:ph type="dt" sz="half" idx="14"/>
          </p:nvPr>
        </p:nvSpPr>
        <p:spPr>
          <a:xfrm>
            <a:off x="457200" y="6105526"/>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041EE1-091A-457F-B004-AA8E9D73DE6C}"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33</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342018" y="5994654"/>
            <a:ext cx="5616624" cy="65379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3170650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 name="Content Placeholder 15"/>
              <p:cNvSpPr>
                <a:spLocks noGrp="1"/>
              </p:cNvSpPr>
              <p:nvPr>
                <p:ph sz="quarter" idx="1"/>
              </p:nvPr>
            </p:nvSpPr>
            <p:spPr>
              <a:xfrm>
                <a:off x="457200" y="1266388"/>
                <a:ext cx="7467600" cy="4839138"/>
              </a:xfrm>
            </p:spPr>
            <p:style>
              <a:lnRef idx="2">
                <a:schemeClr val="dk1"/>
              </a:lnRef>
              <a:fillRef idx="1">
                <a:schemeClr val="lt1"/>
              </a:fillRef>
              <a:effectRef idx="0">
                <a:schemeClr val="dk1"/>
              </a:effectRef>
              <a:fontRef idx="minor">
                <a:schemeClr val="dk1"/>
              </a:fontRef>
            </p:style>
            <p:txBody>
              <a:bodyPr>
                <a:noAutofit/>
              </a:bodyPr>
              <a:lstStyle/>
              <a:p>
                <a:pPr marL="176213" lvl="0" indent="0">
                  <a:buNone/>
                </a:pPr>
                <a:r>
                  <a:rPr lang="fr-FR" sz="2800" b="1" dirty="0">
                    <a:latin typeface="Calibri" panose="020F0502020204030204" pitchFamily="34" charset="0"/>
                    <a:cs typeface="Calibri" panose="020F0502020204030204" pitchFamily="34" charset="0"/>
                  </a:rPr>
                  <a:t>4</a:t>
                </a:r>
                <a:r>
                  <a:rPr lang="ar-DZ" sz="2800" b="1" dirty="0">
                    <a:latin typeface="Calibri" panose="020F0502020204030204" pitchFamily="34" charset="0"/>
                    <a:cs typeface="Calibri" panose="020F0502020204030204" pitchFamily="34" charset="0"/>
                  </a:rPr>
                  <a:t>- قياس المخاطرة </a:t>
                </a:r>
                <a:endParaRPr lang="fr-FR" sz="2800" b="1" dirty="0">
                  <a:latin typeface="Calibri" panose="020F0502020204030204" pitchFamily="34" charset="0"/>
                  <a:cs typeface="Calibri" panose="020F0502020204030204" pitchFamily="34" charset="0"/>
                </a:endParaRP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4- 3 علاقة المخاطر النظامية والمخاطر غير النظامية بالعائد (أو الدخل) ..(تابع)</a:t>
                </a:r>
              </a:p>
              <a:p>
                <a:pPr marL="176213" marR="0" lvl="0" indent="0" algn="ctr" defTabSz="914400" rtl="1" eaLnBrk="1" fontAlgn="auto" latinLnBrk="0" hangingPunct="1">
                  <a:lnSpc>
                    <a:spcPct val="100000"/>
                  </a:lnSpc>
                  <a:spcBef>
                    <a:spcPts val="600"/>
                  </a:spcBef>
                  <a:spcAft>
                    <a:spcPts val="0"/>
                  </a:spcAft>
                  <a:buClr>
                    <a:srgbClr val="FE8637"/>
                  </a:buClr>
                  <a:buSzPct val="70000"/>
                  <a:buFont typeface="Wingdings"/>
                  <a:buNone/>
                  <a:tabLst/>
                  <a:defRPr/>
                </a:pPr>
                <a14:m>
                  <m:oMathPara xmlns:m="http://schemas.openxmlformats.org/officeDocument/2006/math">
                    <m:oMathParaPr>
                      <m:jc m:val="center"/>
                    </m:oMathParaPr>
                    <m:oMath xmlns:m="http://schemas.openxmlformats.org/officeDocument/2006/math">
                      <m:r>
                        <a:rPr lang="en-US" sz="2000" b="1" i="1" smtClean="0">
                          <a:latin typeface="Cambria Math" panose="02040503050406030204" pitchFamily="18" charset="0"/>
                          <a:cs typeface="Calibri" panose="020F0502020204030204" pitchFamily="34" charset="0"/>
                        </a:rPr>
                        <m:t>𝑹</m:t>
                      </m:r>
                      <m:r>
                        <a:rPr lang="en-US" sz="2000" b="1" i="1" smtClean="0">
                          <a:latin typeface="Cambria Math" panose="02040503050406030204" pitchFamily="18" charset="0"/>
                          <a:cs typeface="Calibri" panose="020F0502020204030204" pitchFamily="34" charset="0"/>
                        </a:rPr>
                        <m:t>=</m:t>
                      </m:r>
                      <m:r>
                        <a:rPr lang="en-US" sz="2000" b="1" i="1" smtClean="0">
                          <a:latin typeface="Cambria Math" panose="02040503050406030204" pitchFamily="18" charset="0"/>
                          <a:cs typeface="Calibri" panose="020F0502020204030204" pitchFamily="34" charset="0"/>
                        </a:rPr>
                        <m:t>𝑬</m:t>
                      </m:r>
                      <m:d>
                        <m:dPr>
                          <m:ctrlPr>
                            <a:rPr lang="en-US" sz="2000" b="1" i="1" smtClean="0">
                              <a:latin typeface="Cambria Math" panose="02040503050406030204" pitchFamily="18" charset="0"/>
                              <a:cs typeface="Calibri" panose="020F0502020204030204" pitchFamily="34" charset="0"/>
                            </a:rPr>
                          </m:ctrlPr>
                        </m:dPr>
                        <m:e>
                          <m:r>
                            <a:rPr lang="en-US" sz="2000" b="1" i="1" smtClean="0">
                              <a:latin typeface="Cambria Math" panose="02040503050406030204" pitchFamily="18" charset="0"/>
                              <a:cs typeface="Calibri" panose="020F0502020204030204" pitchFamily="34" charset="0"/>
                            </a:rPr>
                            <m:t>𝑹</m:t>
                          </m:r>
                        </m:e>
                      </m:d>
                      <m:r>
                        <a:rPr lang="en-US" sz="2000" b="1" i="1" smtClean="0">
                          <a:latin typeface="Cambria Math" panose="02040503050406030204" pitchFamily="18" charset="0"/>
                          <a:cs typeface="Calibri" panose="020F0502020204030204" pitchFamily="34" charset="0"/>
                        </a:rPr>
                        <m:t>+</m:t>
                      </m:r>
                      <m:r>
                        <a:rPr lang="en-US" sz="2000" b="1" i="1" smtClean="0">
                          <a:latin typeface="Cambria Math" panose="02040503050406030204" pitchFamily="18" charset="0"/>
                          <a:cs typeface="Calibri" panose="020F0502020204030204" pitchFamily="34" charset="0"/>
                        </a:rPr>
                        <m:t>𝑼</m:t>
                      </m:r>
                    </m:oMath>
                  </m:oMathPara>
                </a14:m>
                <a:endParaRPr lang="ar-DZ" sz="2000" b="1" dirty="0">
                  <a:latin typeface="Calibri" panose="020F0502020204030204" pitchFamily="34" charset="0"/>
                  <a:cs typeface="Calibri" panose="020F0502020204030204" pitchFamily="34" charset="0"/>
                </a:endParaRPr>
              </a:p>
              <a:p>
                <a:pPr marL="176213" lvl="0" indent="0" algn="just">
                  <a:buClr>
                    <a:srgbClr val="FE8637"/>
                  </a:buClr>
                  <a:buNone/>
                  <a:defRPr/>
                </a:pPr>
                <a:r>
                  <a:rPr lang="ar-DZ" sz="2000" dirty="0">
                    <a:latin typeface="Calibri" panose="020F0502020204030204" pitchFamily="34" charset="0"/>
                    <a:cs typeface="Calibri" panose="020F0502020204030204" pitchFamily="34" charset="0"/>
                  </a:rPr>
                  <a:t>حيث أن : </a:t>
                </a:r>
                <a14:m>
                  <m:oMath xmlns:m="http://schemas.openxmlformats.org/officeDocument/2006/math">
                    <m:r>
                      <a:rPr lang="en-US" sz="2000" b="1" i="1" smtClean="0">
                        <a:latin typeface="Cambria Math" panose="02040503050406030204" pitchFamily="18" charset="0"/>
                        <a:cs typeface="Calibri" panose="020F0502020204030204" pitchFamily="34" charset="0"/>
                      </a:rPr>
                      <m:t>𝑹</m:t>
                    </m:r>
                  </m:oMath>
                </a14:m>
                <a:r>
                  <a:rPr lang="ar-DZ" sz="2000" dirty="0">
                    <a:latin typeface="Calibri" panose="020F0502020204030204" pitchFamily="34" charset="0"/>
                    <a:cs typeface="Calibri" panose="020F0502020204030204" pitchFamily="34" charset="0"/>
                  </a:rPr>
                  <a:t> تمثل عائد السهم الكلي، و </a:t>
                </a:r>
                <a14:m>
                  <m:oMath xmlns:m="http://schemas.openxmlformats.org/officeDocument/2006/math">
                    <m:r>
                      <a:rPr lang="en-US" sz="2000" b="1" i="1">
                        <a:latin typeface="Cambria Math" panose="02040503050406030204" pitchFamily="18" charset="0"/>
                        <a:cs typeface="Calibri" panose="020F0502020204030204" pitchFamily="34" charset="0"/>
                      </a:rPr>
                      <m:t>𝑬</m:t>
                    </m:r>
                    <m:d>
                      <m:dPr>
                        <m:ctrlPr>
                          <a:rPr lang="en-US" sz="2000" b="1" i="1">
                            <a:latin typeface="Cambria Math" panose="02040503050406030204" pitchFamily="18" charset="0"/>
                            <a:cs typeface="Calibri" panose="020F0502020204030204" pitchFamily="34" charset="0"/>
                          </a:rPr>
                        </m:ctrlPr>
                      </m:dPr>
                      <m:e>
                        <m:r>
                          <a:rPr lang="en-US" sz="2000" b="1" i="1">
                            <a:latin typeface="Cambria Math" panose="02040503050406030204" pitchFamily="18" charset="0"/>
                            <a:cs typeface="Calibri" panose="020F0502020204030204" pitchFamily="34" charset="0"/>
                          </a:rPr>
                          <m:t>𝑹</m:t>
                        </m:r>
                      </m:e>
                    </m:d>
                  </m:oMath>
                </a14:m>
                <a:r>
                  <a:rPr lang="ar-DZ" sz="2000" dirty="0">
                    <a:latin typeface="Calibri" panose="020F0502020204030204" pitchFamily="34" charset="0"/>
                    <a:cs typeface="Calibri" panose="020F0502020204030204" pitchFamily="34" charset="0"/>
                  </a:rPr>
                  <a:t> العائد المتوقع ، و</a:t>
                </a:r>
                <a:r>
                  <a:rPr lang="en-US" sz="2000" b="1" dirty="0">
                    <a:cs typeface="Calibri" panose="020F0502020204030204" pitchFamily="34" charset="0"/>
                  </a:rPr>
                  <a:t> </a:t>
                </a:r>
                <a:r>
                  <a:rPr lang="ar-DZ" sz="2000" b="1" dirty="0">
                    <a:cs typeface="Calibri" panose="020F0502020204030204" pitchFamily="34" charset="0"/>
                  </a:rPr>
                  <a:t> </a:t>
                </a:r>
                <a14:m>
                  <m:oMath xmlns:m="http://schemas.openxmlformats.org/officeDocument/2006/math">
                    <m:r>
                      <a:rPr lang="en-US" sz="2000" b="1" i="1">
                        <a:latin typeface="Cambria Math" panose="02040503050406030204" pitchFamily="18" charset="0"/>
                        <a:cs typeface="Calibri" panose="020F0502020204030204" pitchFamily="34" charset="0"/>
                      </a:rPr>
                      <m:t>𝑼</m:t>
                    </m:r>
                  </m:oMath>
                </a14:m>
                <a:r>
                  <a:rPr lang="ar-DZ" sz="2000" dirty="0">
                    <a:latin typeface="Calibri" panose="020F0502020204030204" pitchFamily="34" charset="0"/>
                    <a:cs typeface="Calibri" panose="020F0502020204030204" pitchFamily="34" charset="0"/>
                  </a:rPr>
                  <a:t> المخاطر النظامية وغير النظامية. ويمكن تجزئة </a:t>
                </a:r>
                <a14:m>
                  <m:oMath xmlns:m="http://schemas.openxmlformats.org/officeDocument/2006/math">
                    <m:r>
                      <a:rPr lang="en-US" sz="2000" b="1" i="1">
                        <a:latin typeface="Cambria Math" panose="02040503050406030204" pitchFamily="18" charset="0"/>
                        <a:cs typeface="Calibri" panose="020F0502020204030204" pitchFamily="34" charset="0"/>
                      </a:rPr>
                      <m:t>𝑼</m:t>
                    </m:r>
                  </m:oMath>
                </a14:m>
                <a:r>
                  <a:rPr lang="ar-DZ" sz="2000" dirty="0">
                    <a:latin typeface="Calibri" panose="020F0502020204030204" pitchFamily="34" charset="0"/>
                    <a:cs typeface="Calibri" panose="020F0502020204030204" pitchFamily="34" charset="0"/>
                  </a:rPr>
                  <a:t> إلى </a:t>
                </a:r>
                <a:r>
                  <a:rPr lang="en-US" sz="2000" b="1" dirty="0">
                    <a:latin typeface="Calibri" panose="020F0502020204030204" pitchFamily="34" charset="0"/>
                    <a:cs typeface="Calibri" panose="020F0502020204030204" pitchFamily="34" charset="0"/>
                  </a:rPr>
                  <a:t>m</a:t>
                </a:r>
                <a:r>
                  <a:rPr lang="ar-DZ" sz="2000" dirty="0">
                    <a:latin typeface="Calibri" panose="020F0502020204030204" pitchFamily="34" charset="0"/>
                    <a:cs typeface="Calibri" panose="020F0502020204030204" pitchFamily="34" charset="0"/>
                  </a:rPr>
                  <a:t> ، </a:t>
                </a:r>
                <a:r>
                  <a:rPr lang="ar-DZ" sz="2000" b="1" dirty="0">
                    <a:latin typeface="Calibri" panose="020F0502020204030204" pitchFamily="34" charset="0"/>
                    <a:cs typeface="Calibri" panose="020F0502020204030204" pitchFamily="34" charset="0"/>
                  </a:rPr>
                  <a:t>تمثل المخاطر النظامية ذات العلاقة بعوامل السوق</a:t>
                </a:r>
                <a:r>
                  <a:rPr lang="ar-DZ" sz="2000" dirty="0">
                    <a:latin typeface="Calibri" panose="020F0502020204030204" pitchFamily="34" charset="0"/>
                    <a:cs typeface="Calibri" panose="020F0502020204030204" pitchFamily="34" charset="0"/>
                  </a:rPr>
                  <a:t>،  و </a:t>
                </a:r>
                <a14:m>
                  <m:oMath xmlns:m="http://schemas.openxmlformats.org/officeDocument/2006/math">
                    <m:r>
                      <a:rPr lang="ar-DZ" b="1" i="1" smtClean="0">
                        <a:latin typeface="Cambria Math" panose="02040503050406030204" pitchFamily="18" charset="0"/>
                        <a:ea typeface="Cambria Math" panose="02040503050406030204" pitchFamily="18" charset="0"/>
                        <a:cs typeface="Calibri" panose="020F0502020204030204" pitchFamily="34" charset="0"/>
                      </a:rPr>
                      <m:t>𝝐</m:t>
                    </m:r>
                  </m:oMath>
                </a14:m>
                <a:r>
                  <a:rPr lang="ar-DZ" sz="2000" b="1" dirty="0">
                    <a:latin typeface="Calibri" panose="020F0502020204030204" pitchFamily="34" charset="0"/>
                    <a:cs typeface="Calibri" panose="020F0502020204030204" pitchFamily="34" charset="0"/>
                  </a:rPr>
                  <a:t> تمثل المخاطر غير النظامية ذات العلاقة بالسهم</a:t>
                </a:r>
                <a:r>
                  <a:rPr lang="ar-DZ" sz="2000" dirty="0">
                    <a:latin typeface="Calibri" panose="020F0502020204030204" pitchFamily="34" charset="0"/>
                    <a:cs typeface="Calibri" panose="020F0502020204030204" pitchFamily="34" charset="0"/>
                  </a:rPr>
                  <a:t>،</a:t>
                </a:r>
                <a:r>
                  <a:rPr lang="ar-DZ" sz="2000" b="1" dirty="0">
                    <a:latin typeface="Calibri" panose="020F0502020204030204" pitchFamily="34" charset="0"/>
                    <a:cs typeface="Calibri" panose="020F0502020204030204" pitchFamily="34" charset="0"/>
                  </a:rPr>
                  <a:t> </a:t>
                </a:r>
                <a:r>
                  <a:rPr lang="ar-DZ" sz="2000" dirty="0">
                    <a:latin typeface="Calibri" panose="020F0502020204030204" pitchFamily="34" charset="0"/>
                    <a:cs typeface="Calibri" panose="020F0502020204030204" pitchFamily="34" charset="0"/>
                  </a:rPr>
                  <a:t>وبالتالي تصبح المعادلة أعلاه بالشكل التالي:</a:t>
                </a:r>
              </a:p>
              <a:p>
                <a:pPr marL="176213" indent="0" algn="ctr">
                  <a:buClr>
                    <a:srgbClr val="FE8637"/>
                  </a:buClr>
                  <a:buNone/>
                  <a:defRPr/>
                </a:pPr>
                <a14:m>
                  <m:oMath xmlns:m="http://schemas.openxmlformats.org/officeDocument/2006/math">
                    <m:r>
                      <a:rPr lang="en-US" sz="2000" b="1" i="1" smtClean="0">
                        <a:latin typeface="Cambria Math" panose="02040503050406030204" pitchFamily="18" charset="0"/>
                        <a:cs typeface="Calibri" panose="020F0502020204030204" pitchFamily="34" charset="0"/>
                      </a:rPr>
                      <m:t>𝑹</m:t>
                    </m:r>
                    <m:r>
                      <a:rPr lang="en-US" sz="2000" b="1" i="1" smtClean="0">
                        <a:latin typeface="Cambria Math" panose="02040503050406030204" pitchFamily="18" charset="0"/>
                        <a:cs typeface="Calibri" panose="020F0502020204030204" pitchFamily="34" charset="0"/>
                      </a:rPr>
                      <m:t>=</m:t>
                    </m:r>
                    <m:r>
                      <a:rPr lang="en-US" sz="2000" b="1" i="1" smtClean="0">
                        <a:latin typeface="Cambria Math" panose="02040503050406030204" pitchFamily="18" charset="0"/>
                        <a:cs typeface="Calibri" panose="020F0502020204030204" pitchFamily="34" charset="0"/>
                      </a:rPr>
                      <m:t>𝑬</m:t>
                    </m:r>
                    <m:d>
                      <m:dPr>
                        <m:ctrlPr>
                          <a:rPr lang="en-US" sz="2000" b="1" i="1" smtClean="0">
                            <a:latin typeface="Cambria Math" panose="02040503050406030204" pitchFamily="18" charset="0"/>
                            <a:cs typeface="Calibri" panose="020F0502020204030204" pitchFamily="34" charset="0"/>
                          </a:rPr>
                        </m:ctrlPr>
                      </m:dPr>
                      <m:e>
                        <m:r>
                          <a:rPr lang="en-US" sz="2000" b="1" i="1" smtClean="0">
                            <a:latin typeface="Cambria Math" panose="02040503050406030204" pitchFamily="18" charset="0"/>
                            <a:cs typeface="Calibri" panose="020F0502020204030204" pitchFamily="34" charset="0"/>
                          </a:rPr>
                          <m:t>𝑹</m:t>
                        </m:r>
                      </m:e>
                    </m:d>
                    <m:r>
                      <a:rPr lang="en-US" sz="2000" b="1" i="1" smtClean="0">
                        <a:latin typeface="Cambria Math" panose="02040503050406030204" pitchFamily="18" charset="0"/>
                        <a:cs typeface="Calibri" panose="020F0502020204030204" pitchFamily="34" charset="0"/>
                      </a:rPr>
                      <m:t>+</m:t>
                    </m:r>
                    <m:r>
                      <a:rPr lang="en-US" sz="2000" b="1" i="1" smtClean="0">
                        <a:latin typeface="Cambria Math" panose="02040503050406030204" pitchFamily="18" charset="0"/>
                        <a:cs typeface="Calibri" panose="020F0502020204030204" pitchFamily="34" charset="0"/>
                      </a:rPr>
                      <m:t>𝒎</m:t>
                    </m:r>
                    <m:r>
                      <a:rPr lang="en-US" sz="2000" b="1" i="1" smtClean="0">
                        <a:latin typeface="Cambria Math" panose="02040503050406030204" pitchFamily="18" charset="0"/>
                        <a:cs typeface="Calibri" panose="020F0502020204030204" pitchFamily="34" charset="0"/>
                      </a:rPr>
                      <m:t>+</m:t>
                    </m:r>
                  </m:oMath>
                </a14:m>
                <a:r>
                  <a:rPr lang="en-US" sz="2000" b="1" dirty="0">
                    <a:latin typeface="Calibri" panose="020F0502020204030204" pitchFamily="34" charset="0"/>
                    <a:cs typeface="Calibri" panose="020F0502020204030204" pitchFamily="34" charset="0"/>
                  </a:rPr>
                  <a:t> </a:t>
                </a:r>
                <a14:m>
                  <m:oMath xmlns:m="http://schemas.openxmlformats.org/officeDocument/2006/math">
                    <m:r>
                      <a:rPr lang="ar-DZ" sz="2000" b="1" i="1">
                        <a:latin typeface="Cambria Math" panose="02040503050406030204" pitchFamily="18" charset="0"/>
                        <a:ea typeface="Cambria Math" panose="02040503050406030204" pitchFamily="18" charset="0"/>
                        <a:cs typeface="Calibri" panose="020F0502020204030204" pitchFamily="34" charset="0"/>
                      </a:rPr>
                      <m:t>𝝐</m:t>
                    </m:r>
                  </m:oMath>
                </a14:m>
                <a:r>
                  <a:rPr lang="en-US" sz="2000" b="1" dirty="0">
                    <a:latin typeface="Calibri" panose="020F0502020204030204" pitchFamily="34" charset="0"/>
                    <a:cs typeface="Calibri" panose="020F0502020204030204" pitchFamily="34" charset="0"/>
                  </a:rPr>
                  <a:t> </a:t>
                </a:r>
                <a:r>
                  <a:rPr lang="ar-DZ" sz="2000" b="1" dirty="0">
                    <a:latin typeface="Calibri" panose="020F0502020204030204" pitchFamily="34" charset="0"/>
                    <a:cs typeface="Calibri" panose="020F0502020204030204" pitchFamily="34" charset="0"/>
                  </a:rPr>
                  <a:t> </a:t>
                </a:r>
              </a:p>
              <a:p>
                <a:pPr marL="176213" indent="0" algn="just">
                  <a:buClr>
                    <a:srgbClr val="FE8637"/>
                  </a:buClr>
                  <a:buNone/>
                  <a:defRPr/>
                </a:pPr>
                <a:r>
                  <a:rPr lang="ar-DZ" sz="2000" dirty="0">
                    <a:latin typeface="Calibri" panose="020F0502020204030204" pitchFamily="34" charset="0"/>
                    <a:cs typeface="Calibri" panose="020F0502020204030204" pitchFamily="34" charset="0"/>
                  </a:rPr>
                  <a:t>وبشيء من التفصيل يمكن إدراج العوامل الأساسية المتسببة في المخاطر النظامية كمايلي:</a:t>
                </a:r>
                <a:r>
                  <a:rPr lang="en-US" sz="2000" dirty="0">
                    <a:latin typeface="Calibri" panose="020F0502020204030204" pitchFamily="34" charset="0"/>
                    <a:cs typeface="Calibri" panose="020F0502020204030204" pitchFamily="34" charset="0"/>
                  </a:rPr>
                  <a:t>     </a:t>
                </a:r>
                <a14:m>
                  <m:oMath xmlns:m="http://schemas.openxmlformats.org/officeDocument/2006/math">
                    <m:r>
                      <a:rPr lang="en-US" sz="2000" b="0" i="0" smtClean="0">
                        <a:latin typeface="Cambria Math" panose="02040503050406030204" pitchFamily="18" charset="0"/>
                        <a:cs typeface="Calibri" panose="020F0502020204030204" pitchFamily="34" charset="0"/>
                      </a:rPr>
                      <m:t> </m:t>
                    </m:r>
                    <m:r>
                      <a:rPr lang="en-US" sz="2000" b="1" i="1" smtClean="0">
                        <a:latin typeface="Cambria Math" panose="02040503050406030204" pitchFamily="18" charset="0"/>
                        <a:cs typeface="Calibri" panose="020F0502020204030204" pitchFamily="34" charset="0"/>
                      </a:rPr>
                      <m:t>𝑹</m:t>
                    </m:r>
                    <m:r>
                      <a:rPr lang="en-US" sz="2000" b="1" i="1" smtClean="0">
                        <a:latin typeface="Cambria Math" panose="02040503050406030204" pitchFamily="18" charset="0"/>
                        <a:cs typeface="Calibri" panose="020F0502020204030204" pitchFamily="34" charset="0"/>
                      </a:rPr>
                      <m:t>=</m:t>
                    </m:r>
                    <m:r>
                      <a:rPr lang="en-US" sz="2000" b="1" i="1" smtClean="0">
                        <a:latin typeface="Cambria Math" panose="02040503050406030204" pitchFamily="18" charset="0"/>
                        <a:cs typeface="Calibri" panose="020F0502020204030204" pitchFamily="34" charset="0"/>
                      </a:rPr>
                      <m:t>𝑬</m:t>
                    </m:r>
                    <m:d>
                      <m:dPr>
                        <m:ctrlPr>
                          <a:rPr lang="en-US" sz="2000" b="1" i="1" smtClean="0">
                            <a:latin typeface="Cambria Math" panose="02040503050406030204" pitchFamily="18" charset="0"/>
                            <a:cs typeface="Calibri" panose="020F0502020204030204" pitchFamily="34" charset="0"/>
                          </a:rPr>
                        </m:ctrlPr>
                      </m:dPr>
                      <m:e>
                        <m:r>
                          <a:rPr lang="en-US" sz="2000" b="1" i="1" smtClean="0">
                            <a:latin typeface="Cambria Math" panose="02040503050406030204" pitchFamily="18" charset="0"/>
                            <a:cs typeface="Calibri" panose="020F0502020204030204" pitchFamily="34" charset="0"/>
                          </a:rPr>
                          <m:t>𝑹</m:t>
                        </m:r>
                      </m:e>
                    </m:d>
                    <m:r>
                      <a:rPr lang="en-US" sz="2000" b="1" i="1" smtClean="0">
                        <a:latin typeface="Cambria Math" panose="02040503050406030204" pitchFamily="18" charset="0"/>
                        <a:cs typeface="Calibri" panose="020F0502020204030204" pitchFamily="34" charset="0"/>
                      </a:rPr>
                      <m:t>+ </m:t>
                    </m:r>
                    <m:sSub>
                      <m:sSubPr>
                        <m:ctrlPr>
                          <a:rPr lang="en-US" sz="2000" b="1" i="1" smtClean="0">
                            <a:latin typeface="Cambria Math" panose="02040503050406030204" pitchFamily="18" charset="0"/>
                            <a:cs typeface="Calibri" panose="020F0502020204030204" pitchFamily="34" charset="0"/>
                          </a:rPr>
                        </m:ctrlPr>
                      </m:sSubPr>
                      <m:e>
                        <m:r>
                          <a:rPr lang="en-US" sz="2000" b="1" i="1" smtClean="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smtClean="0">
                            <a:latin typeface="Cambria Math" panose="02040503050406030204" pitchFamily="18" charset="0"/>
                            <a:cs typeface="Calibri" panose="020F0502020204030204" pitchFamily="34" charset="0"/>
                          </a:rPr>
                          <m:t>𝒊</m:t>
                        </m:r>
                      </m:sub>
                    </m:sSub>
                    <m:sSub>
                      <m:sSubPr>
                        <m:ctrlPr>
                          <a:rPr lang="en-US" sz="2000" b="1" i="1" smtClean="0">
                            <a:latin typeface="Cambria Math" panose="02040503050406030204" pitchFamily="18" charset="0"/>
                            <a:cs typeface="Calibri" panose="020F0502020204030204" pitchFamily="34" charset="0"/>
                          </a:rPr>
                        </m:ctrlPr>
                      </m:sSubPr>
                      <m:e>
                        <m:r>
                          <a:rPr lang="en-US" sz="2000" b="1" i="1" smtClean="0">
                            <a:latin typeface="Cambria Math" panose="02040503050406030204" pitchFamily="18" charset="0"/>
                            <a:cs typeface="Calibri" panose="020F0502020204030204" pitchFamily="34" charset="0"/>
                          </a:rPr>
                          <m:t>𝑭</m:t>
                        </m:r>
                      </m:e>
                      <m:sub>
                        <m:r>
                          <a:rPr lang="en-US" sz="2000" b="1" i="1" smtClean="0">
                            <a:latin typeface="Cambria Math" panose="02040503050406030204" pitchFamily="18" charset="0"/>
                            <a:cs typeface="Calibri" panose="020F0502020204030204" pitchFamily="34" charset="0"/>
                          </a:rPr>
                          <m:t>𝒊</m:t>
                        </m:r>
                      </m:sub>
                    </m:sSub>
                    <m:r>
                      <a:rPr lang="en-US" sz="2000" b="1" i="1" dirty="0" smtClean="0">
                        <a:latin typeface="Cambria Math" panose="02040503050406030204" pitchFamily="18" charset="0"/>
                        <a:cs typeface="Calibri" panose="020F0502020204030204" pitchFamily="34" charset="0"/>
                      </a:rPr>
                      <m:t>+ </m:t>
                    </m:r>
                    <m:sSub>
                      <m:sSubPr>
                        <m:ctrlPr>
                          <a:rPr lang="en-US" sz="2000" b="1" i="1" dirty="0" smtClean="0">
                            <a:latin typeface="Cambria Math" panose="02040503050406030204" pitchFamily="18" charset="0"/>
                            <a:cs typeface="Calibri" panose="020F0502020204030204" pitchFamily="34" charset="0"/>
                          </a:rPr>
                        </m:ctrlPr>
                      </m:sSubPr>
                      <m:e>
                        <m:r>
                          <a:rPr lang="en-US" sz="2000" b="1" i="1" dirty="0" smtClean="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dirty="0" smtClean="0">
                            <a:latin typeface="Cambria Math" panose="02040503050406030204" pitchFamily="18" charset="0"/>
                            <a:cs typeface="Calibri" panose="020F0502020204030204" pitchFamily="34" charset="0"/>
                          </a:rPr>
                          <m:t>𝑮𝑫𝑷</m:t>
                        </m:r>
                      </m:sub>
                    </m:sSub>
                    <m:sSub>
                      <m:sSubPr>
                        <m:ctrlPr>
                          <a:rPr lang="en-US" sz="2000" b="1" i="1" dirty="0" smtClean="0">
                            <a:latin typeface="Cambria Math" panose="02040503050406030204" pitchFamily="18" charset="0"/>
                            <a:cs typeface="Calibri" panose="020F0502020204030204" pitchFamily="34" charset="0"/>
                          </a:rPr>
                        </m:ctrlPr>
                      </m:sSubPr>
                      <m:e>
                        <m:r>
                          <a:rPr lang="en-US" sz="2000" b="1" i="1" dirty="0" smtClean="0">
                            <a:latin typeface="Cambria Math" panose="02040503050406030204" pitchFamily="18" charset="0"/>
                            <a:cs typeface="Calibri" panose="020F0502020204030204" pitchFamily="34" charset="0"/>
                          </a:rPr>
                          <m:t>𝑭</m:t>
                        </m:r>
                      </m:e>
                      <m:sub>
                        <m:r>
                          <a:rPr lang="en-US" sz="2000" b="1" i="1" dirty="0" smtClean="0">
                            <a:latin typeface="Cambria Math" panose="02040503050406030204" pitchFamily="18" charset="0"/>
                            <a:cs typeface="Calibri" panose="020F0502020204030204" pitchFamily="34" charset="0"/>
                          </a:rPr>
                          <m:t>𝑮𝑫𝑷</m:t>
                        </m:r>
                      </m:sub>
                    </m:sSub>
                    <m:r>
                      <a:rPr lang="en-US" sz="2000" b="1" i="1" dirty="0" smtClean="0">
                        <a:latin typeface="Cambria Math" panose="02040503050406030204" pitchFamily="18" charset="0"/>
                        <a:cs typeface="Calibri" panose="020F0502020204030204" pitchFamily="34" charset="0"/>
                      </a:rPr>
                      <m:t>+ </m:t>
                    </m:r>
                    <m:sSub>
                      <m:sSubPr>
                        <m:ctrlPr>
                          <a:rPr lang="en-US" sz="2000" b="1" i="1" dirty="0" smtClean="0">
                            <a:latin typeface="Cambria Math" panose="02040503050406030204" pitchFamily="18" charset="0"/>
                            <a:cs typeface="Calibri" panose="020F0502020204030204" pitchFamily="34" charset="0"/>
                          </a:rPr>
                        </m:ctrlPr>
                      </m:sSubPr>
                      <m:e>
                        <m:r>
                          <a:rPr lang="en-US" sz="2000" b="1" i="1" dirty="0" smtClean="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dirty="0" smtClean="0">
                            <a:latin typeface="Cambria Math" panose="02040503050406030204" pitchFamily="18" charset="0"/>
                            <a:cs typeface="Calibri" panose="020F0502020204030204" pitchFamily="34" charset="0"/>
                          </a:rPr>
                          <m:t>𝒓</m:t>
                        </m:r>
                      </m:sub>
                    </m:sSub>
                    <m:sSub>
                      <m:sSubPr>
                        <m:ctrlPr>
                          <a:rPr lang="en-US" sz="2000" b="1" i="1" dirty="0" smtClean="0">
                            <a:latin typeface="Cambria Math" panose="02040503050406030204" pitchFamily="18" charset="0"/>
                            <a:cs typeface="Calibri" panose="020F0502020204030204" pitchFamily="34" charset="0"/>
                          </a:rPr>
                        </m:ctrlPr>
                      </m:sSubPr>
                      <m:e>
                        <m:r>
                          <a:rPr lang="en-US" sz="2000" b="1" i="1" dirty="0" smtClean="0">
                            <a:latin typeface="Cambria Math" panose="02040503050406030204" pitchFamily="18" charset="0"/>
                            <a:cs typeface="Calibri" panose="020F0502020204030204" pitchFamily="34" charset="0"/>
                          </a:rPr>
                          <m:t>𝑭</m:t>
                        </m:r>
                      </m:e>
                      <m:sub>
                        <m:r>
                          <a:rPr lang="en-US" sz="2000" b="1" i="1" dirty="0" smtClean="0">
                            <a:latin typeface="Cambria Math" panose="02040503050406030204" pitchFamily="18" charset="0"/>
                            <a:cs typeface="Calibri" panose="020F0502020204030204" pitchFamily="34" charset="0"/>
                          </a:rPr>
                          <m:t>𝒓</m:t>
                        </m:r>
                      </m:sub>
                    </m:sSub>
                    <m:r>
                      <a:rPr lang="en-US" sz="2000" b="1" i="1" dirty="0" smtClean="0">
                        <a:latin typeface="Cambria Math" panose="02040503050406030204" pitchFamily="18" charset="0"/>
                        <a:cs typeface="Calibri" panose="020F0502020204030204" pitchFamily="34" charset="0"/>
                      </a:rPr>
                      <m:t> </m:t>
                    </m:r>
                    <m:r>
                      <a:rPr lang="en-US" sz="2000" b="1" i="1" smtClean="0">
                        <a:latin typeface="Cambria Math" panose="02040503050406030204" pitchFamily="18" charset="0"/>
                        <a:cs typeface="Calibri" panose="020F0502020204030204" pitchFamily="34" charset="0"/>
                      </a:rPr>
                      <m:t>+</m:t>
                    </m:r>
                  </m:oMath>
                </a14:m>
                <a:r>
                  <a:rPr lang="en-US" sz="2000" b="1" dirty="0">
                    <a:latin typeface="Calibri" panose="020F0502020204030204" pitchFamily="34" charset="0"/>
                    <a:cs typeface="Calibri" panose="020F0502020204030204" pitchFamily="34" charset="0"/>
                  </a:rPr>
                  <a:t> </a:t>
                </a:r>
                <a14:m>
                  <m:oMath xmlns:m="http://schemas.openxmlformats.org/officeDocument/2006/math">
                    <m:r>
                      <a:rPr lang="ar-DZ" sz="2000" b="1" i="1">
                        <a:latin typeface="Cambria Math" panose="02040503050406030204" pitchFamily="18" charset="0"/>
                        <a:ea typeface="Cambria Math" panose="02040503050406030204" pitchFamily="18" charset="0"/>
                        <a:cs typeface="Calibri" panose="020F0502020204030204" pitchFamily="34" charset="0"/>
                      </a:rPr>
                      <m:t>𝝐</m:t>
                    </m:r>
                  </m:oMath>
                </a14:m>
                <a:endParaRPr lang="ar-DZ" sz="2000" b="1" dirty="0">
                  <a:latin typeface="Calibri" panose="020F0502020204030204" pitchFamily="34" charset="0"/>
                  <a:cs typeface="Calibri" panose="020F0502020204030204" pitchFamily="34" charset="0"/>
                </a:endParaRPr>
              </a:p>
              <a:p>
                <a:pPr marL="176213" indent="0" algn="just">
                  <a:buClr>
                    <a:srgbClr val="FE8637"/>
                  </a:buClr>
                  <a:buNone/>
                  <a:defRPr/>
                </a:pPr>
                <a:r>
                  <a:rPr lang="ar-DZ" sz="2000" dirty="0">
                    <a:latin typeface="Calibri" panose="020F0502020204030204" pitchFamily="34" charset="0"/>
                    <a:cs typeface="Calibri" panose="020F0502020204030204" pitchFamily="34" charset="0"/>
                  </a:rPr>
                  <a:t>وفي هذه المعادلة الأخيرة تم ربط </a:t>
                </a:r>
                <a14:m>
                  <m:oMath xmlns:m="http://schemas.openxmlformats.org/officeDocument/2006/math">
                    <m:r>
                      <a:rPr lang="ar-DZ" sz="2000" b="1" i="1" smtClean="0">
                        <a:latin typeface="Cambria Math" panose="02040503050406030204" pitchFamily="18" charset="0"/>
                        <a:ea typeface="Cambria Math" panose="02040503050406030204" pitchFamily="18" charset="0"/>
                        <a:cs typeface="Calibri" panose="020F0502020204030204" pitchFamily="34" charset="0"/>
                      </a:rPr>
                      <m:t>𝜷</m:t>
                    </m:r>
                  </m:oMath>
                </a14:m>
                <a:r>
                  <a:rPr lang="ar-DZ" sz="2000" dirty="0">
                    <a:latin typeface="Calibri" panose="020F0502020204030204" pitchFamily="34" charset="0"/>
                    <a:cs typeface="Calibri" panose="020F0502020204030204" pitchFamily="34" charset="0"/>
                  </a:rPr>
                  <a:t>  بكل عامل من عوامل الاقتصاد التي تندرج ضمن المخاطر النظامية. حيث تمثل </a:t>
                </a:r>
                <a14:m>
                  <m:oMath xmlns:m="http://schemas.openxmlformats.org/officeDocument/2006/math">
                    <m:sSub>
                      <m:sSubPr>
                        <m:ctrlPr>
                          <a:rPr lang="en-US" sz="2000" b="1" i="1">
                            <a:latin typeface="Cambria Math" panose="02040503050406030204" pitchFamily="18" charset="0"/>
                            <a:cs typeface="Calibri" panose="020F0502020204030204" pitchFamily="34" charset="0"/>
                          </a:rPr>
                        </m:ctrlPr>
                      </m:sSubPr>
                      <m:e>
                        <m:r>
                          <a:rPr lang="en-US" sz="2000" b="1" i="1">
                            <a:latin typeface="Cambria Math" panose="02040503050406030204" pitchFamily="18" charset="0"/>
                            <a:ea typeface="Cambria Math" panose="02040503050406030204" pitchFamily="18" charset="0"/>
                            <a:cs typeface="Calibri" panose="020F0502020204030204" pitchFamily="34" charset="0"/>
                          </a:rPr>
                          <m:t>𝜷</m:t>
                        </m:r>
                      </m:e>
                      <m:sub>
                        <m:r>
                          <a:rPr lang="en-US" sz="2000" b="1" i="1">
                            <a:latin typeface="Cambria Math" panose="02040503050406030204" pitchFamily="18" charset="0"/>
                            <a:cs typeface="Calibri" panose="020F0502020204030204" pitchFamily="34" charset="0"/>
                          </a:rPr>
                          <m:t>𝒊</m:t>
                        </m:r>
                      </m:sub>
                    </m:sSub>
                  </m:oMath>
                </a14:m>
                <a:r>
                  <a:rPr lang="ar-DZ" sz="2000" dirty="0">
                    <a:latin typeface="Calibri" panose="020F0502020204030204" pitchFamily="34" charset="0"/>
                    <a:cs typeface="Calibri" panose="020F0502020204030204" pitchFamily="34" charset="0"/>
                  </a:rPr>
                  <a:t> خطر التضخم، و </a:t>
                </a:r>
                <a14:m>
                  <m:oMath xmlns:m="http://schemas.openxmlformats.org/officeDocument/2006/math">
                    <m:sSub>
                      <m:sSubPr>
                        <m:ctrlPr>
                          <a:rPr lang="en-US" sz="2000" b="1" i="1" dirty="0">
                            <a:latin typeface="Cambria Math" panose="02040503050406030204" pitchFamily="18" charset="0"/>
                            <a:cs typeface="Calibri" panose="020F0502020204030204" pitchFamily="34" charset="0"/>
                          </a:rPr>
                        </m:ctrlPr>
                      </m:sSubPr>
                      <m:e>
                        <m:r>
                          <a:rPr lang="en-US" sz="2000" b="1" i="1" dirty="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dirty="0">
                            <a:latin typeface="Cambria Math" panose="02040503050406030204" pitchFamily="18" charset="0"/>
                            <a:cs typeface="Calibri" panose="020F0502020204030204" pitchFamily="34" charset="0"/>
                          </a:rPr>
                          <m:t>𝑮𝑫𝑷</m:t>
                        </m:r>
                      </m:sub>
                    </m:sSub>
                  </m:oMath>
                </a14:m>
                <a:r>
                  <a:rPr lang="ar-DZ" sz="2000" dirty="0">
                    <a:latin typeface="Calibri" panose="020F0502020204030204" pitchFamily="34" charset="0"/>
                    <a:cs typeface="Calibri" panose="020F0502020204030204" pitchFamily="34" charset="0"/>
                  </a:rPr>
                  <a:t> خطر الناتج المحلي الإجمالي، و </a:t>
                </a:r>
                <a:r>
                  <a:rPr lang="en-US" sz="2000" b="1" dirty="0">
                    <a:cs typeface="Calibri" panose="020F0502020204030204" pitchFamily="34" charset="0"/>
                  </a:rPr>
                  <a:t> </a:t>
                </a:r>
                <a14:m>
                  <m:oMath xmlns:m="http://schemas.openxmlformats.org/officeDocument/2006/math">
                    <m:sSub>
                      <m:sSubPr>
                        <m:ctrlPr>
                          <a:rPr lang="en-US" sz="2000" b="1" i="1" dirty="0">
                            <a:latin typeface="Cambria Math" panose="02040503050406030204" pitchFamily="18" charset="0"/>
                            <a:cs typeface="Calibri" panose="020F0502020204030204" pitchFamily="34" charset="0"/>
                          </a:rPr>
                        </m:ctrlPr>
                      </m:sSubPr>
                      <m:e>
                        <m:r>
                          <a:rPr lang="en-US" sz="2000" b="1" i="1" dirty="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dirty="0">
                            <a:latin typeface="Cambria Math" panose="02040503050406030204" pitchFamily="18" charset="0"/>
                            <a:cs typeface="Calibri" panose="020F0502020204030204" pitchFamily="34" charset="0"/>
                          </a:rPr>
                          <m:t>𝒓</m:t>
                        </m:r>
                      </m:sub>
                    </m:sSub>
                  </m:oMath>
                </a14:m>
                <a:r>
                  <a:rPr lang="ar-DZ" sz="2000" dirty="0">
                    <a:latin typeface="Calibri" panose="020F0502020204030204" pitchFamily="34" charset="0"/>
                    <a:cs typeface="Calibri" panose="020F0502020204030204" pitchFamily="34" charset="0"/>
                  </a:rPr>
                  <a:t>خطر سعر الفائدة. أما الرمز </a:t>
                </a:r>
                <a14:m>
                  <m:oMath xmlns:m="http://schemas.openxmlformats.org/officeDocument/2006/math">
                    <m:sSub>
                      <m:sSubPr>
                        <m:ctrlPr>
                          <a:rPr lang="en-US" sz="2000" b="1" i="1" smtClean="0">
                            <a:latin typeface="Cambria Math" panose="02040503050406030204" pitchFamily="18" charset="0"/>
                            <a:cs typeface="Calibri" panose="020F0502020204030204" pitchFamily="34" charset="0"/>
                          </a:rPr>
                        </m:ctrlPr>
                      </m:sSubPr>
                      <m:e>
                        <m:r>
                          <a:rPr lang="en-US" sz="2000" b="1" i="1">
                            <a:latin typeface="Cambria Math" panose="02040503050406030204" pitchFamily="18" charset="0"/>
                            <a:cs typeface="Calibri" panose="020F0502020204030204" pitchFamily="34" charset="0"/>
                          </a:rPr>
                          <m:t>𝑭</m:t>
                        </m:r>
                      </m:e>
                      <m:sub/>
                    </m:sSub>
                  </m:oMath>
                </a14:m>
                <a:r>
                  <a:rPr lang="ar-DZ" sz="2000" b="1" i="1" dirty="0">
                    <a:latin typeface="Calibri" panose="020F0502020204030204" pitchFamily="34" charset="0"/>
                    <a:cs typeface="Calibri" panose="020F0502020204030204" pitchFamily="34" charset="0"/>
                  </a:rPr>
                  <a:t>  </a:t>
                </a:r>
                <a:r>
                  <a:rPr lang="ar-DZ" sz="2000" dirty="0">
                    <a:latin typeface="Calibri" panose="020F0502020204030204" pitchFamily="34" charset="0"/>
                    <a:cs typeface="Calibri" panose="020F0502020204030204" pitchFamily="34" charset="0"/>
                  </a:rPr>
                  <a:t>فيعبر عن سهم الشركة </a:t>
                </a:r>
                <a:r>
                  <a:rPr lang="ar-DZ" sz="2000" b="1" i="1" dirty="0">
                    <a:latin typeface="Calibri" panose="020F0502020204030204" pitchFamily="34" charset="0"/>
                    <a:cs typeface="Calibri" panose="020F0502020204030204" pitchFamily="34" charset="0"/>
                  </a:rPr>
                  <a:t> </a:t>
                </a:r>
                <a:r>
                  <a:rPr lang="en-US" sz="2000" b="1" i="1" dirty="0">
                    <a:latin typeface="Calibri" panose="020F0502020204030204" pitchFamily="34" charset="0"/>
                    <a:cs typeface="Calibri" panose="020F0502020204030204" pitchFamily="34" charset="0"/>
                  </a:rPr>
                  <a:t>Flyers</a:t>
                </a:r>
                <a:endParaRPr lang="ar-DZ" sz="2000" b="1" i="1" dirty="0">
                  <a:latin typeface="Calibri" panose="020F0502020204030204" pitchFamily="34" charset="0"/>
                  <a:cs typeface="Calibri" panose="020F0502020204030204" pitchFamily="34" charset="0"/>
                </a:endParaRPr>
              </a:p>
              <a:p>
                <a:pPr marL="176213" indent="0">
                  <a:buClr>
                    <a:srgbClr val="FE8637"/>
                  </a:buClr>
                  <a:buNone/>
                  <a:defRPr/>
                </a:pPr>
                <a:endParaRPr lang="ar-DZ" sz="2000" b="1" dirty="0">
                  <a:latin typeface="Calibri" panose="020F0502020204030204" pitchFamily="34" charset="0"/>
                  <a:cs typeface="Calibri" panose="020F0502020204030204" pitchFamily="34" charset="0"/>
                </a:endParaRPr>
              </a:p>
              <a:p>
                <a:pPr marL="176213" lvl="0" indent="0" algn="ctr">
                  <a:buClr>
                    <a:srgbClr val="FE8637"/>
                  </a:buClr>
                  <a:buNone/>
                  <a:defRPr/>
                </a:pPr>
                <a:endParaRPr lang="ar-DZ" sz="2000" dirty="0">
                  <a:latin typeface="Calibri" panose="020F0502020204030204" pitchFamily="34" charset="0"/>
                  <a:cs typeface="Calibri" panose="020F0502020204030204" pitchFamily="34" charset="0"/>
                </a:endParaRP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lang="ar-DZ" sz="2000" dirty="0">
                    <a:latin typeface="Calibri" panose="020F0502020204030204" pitchFamily="34" charset="0"/>
                    <a:cs typeface="Calibri" panose="020F0502020204030204" pitchFamily="34" charset="0"/>
                  </a:rPr>
                  <a:t> </a:t>
                </a:r>
              </a:p>
            </p:txBody>
          </p:sp>
        </mc:Choice>
        <mc:Fallback xmlns="">
          <p:sp>
            <p:nvSpPr>
              <p:cNvPr id="16" name="Content Placeholder 15"/>
              <p:cNvSpPr>
                <a:spLocks noGrp="1" noRot="1" noChangeAspect="1" noMove="1" noResize="1" noEditPoints="1" noAdjustHandles="1" noChangeArrowheads="1" noChangeShapeType="1" noTextEdit="1"/>
              </p:cNvSpPr>
              <p:nvPr>
                <p:ph sz="quarter" idx="1"/>
              </p:nvPr>
            </p:nvSpPr>
            <p:spPr>
              <a:xfrm>
                <a:off x="457200" y="1266388"/>
                <a:ext cx="7467600" cy="4839138"/>
              </a:xfrm>
              <a:blipFill>
                <a:blip r:embed="rId3"/>
                <a:stretch>
                  <a:fillRect l="-1383" t="-1003" b="-20802"/>
                </a:stretch>
              </a:blipFill>
            </p:spPr>
            <p:txBody>
              <a:bodyPr/>
              <a:lstStyle/>
              <a:p>
                <a:r>
                  <a:rPr lang="en-GB">
                    <a:noFill/>
                  </a:rPr>
                  <a:t> </a:t>
                </a:r>
              </a:p>
            </p:txBody>
          </p:sp>
        </mc:Fallback>
      </mc:AlternateContent>
      <p:sp>
        <p:nvSpPr>
          <p:cNvPr id="4" name="Date Placeholder 3"/>
          <p:cNvSpPr>
            <a:spLocks noGrp="1"/>
          </p:cNvSpPr>
          <p:nvPr>
            <p:ph type="dt" sz="half" idx="14"/>
          </p:nvPr>
        </p:nvSpPr>
        <p:spPr>
          <a:xfrm>
            <a:off x="457200" y="6105526"/>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BCEFC-065C-499E-84C7-2E044CCC7059}"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34</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342018" y="5994654"/>
            <a:ext cx="5616624" cy="65379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1556924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 name="Content Placeholder 15"/>
              <p:cNvSpPr>
                <a:spLocks noGrp="1"/>
              </p:cNvSpPr>
              <p:nvPr>
                <p:ph sz="quarter" idx="1"/>
              </p:nvPr>
            </p:nvSpPr>
            <p:spPr>
              <a:xfrm>
                <a:off x="457200" y="1266388"/>
                <a:ext cx="7467600" cy="4839138"/>
              </a:xfrm>
            </p:spPr>
            <p:style>
              <a:lnRef idx="2">
                <a:schemeClr val="dk1"/>
              </a:lnRef>
              <a:fillRef idx="1">
                <a:schemeClr val="lt1"/>
              </a:fillRef>
              <a:effectRef idx="0">
                <a:schemeClr val="dk1"/>
              </a:effectRef>
              <a:fontRef idx="minor">
                <a:schemeClr val="dk1"/>
              </a:fontRef>
            </p:style>
            <p:txBody>
              <a:bodyPr>
                <a:noAutofit/>
              </a:bodyPr>
              <a:lstStyle/>
              <a:p>
                <a:pPr marL="176213" lvl="0" indent="0">
                  <a:buNone/>
                </a:pPr>
                <a:r>
                  <a:rPr lang="fr-FR" sz="2800" b="1" dirty="0">
                    <a:latin typeface="Calibri" panose="020F0502020204030204" pitchFamily="34" charset="0"/>
                    <a:cs typeface="Calibri" panose="020F0502020204030204" pitchFamily="34" charset="0"/>
                  </a:rPr>
                  <a:t>4</a:t>
                </a:r>
                <a:r>
                  <a:rPr lang="ar-DZ" sz="2800" b="1" dirty="0">
                    <a:latin typeface="Calibri" panose="020F0502020204030204" pitchFamily="34" charset="0"/>
                    <a:cs typeface="Calibri" panose="020F0502020204030204" pitchFamily="34" charset="0"/>
                  </a:rPr>
                  <a:t>- قياس المخاطرة </a:t>
                </a:r>
                <a:endParaRPr lang="fr-FR" sz="2800" b="1" dirty="0">
                  <a:latin typeface="Calibri" panose="020F0502020204030204" pitchFamily="34" charset="0"/>
                  <a:cs typeface="Calibri" panose="020F0502020204030204" pitchFamily="34" charset="0"/>
                </a:endParaRP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4- 3 علاقة المخاطر النظامية والمخاطر غير النظامية بالعائد (أو الدخل) ..(تابع)</a:t>
                </a:r>
              </a:p>
              <a:p>
                <a:pPr marL="176213" marR="0" lvl="0" indent="0" algn="ctr" defTabSz="914400" rtl="1" eaLnBrk="1" fontAlgn="auto" latinLnBrk="0" hangingPunct="1">
                  <a:lnSpc>
                    <a:spcPct val="100000"/>
                  </a:lnSpc>
                  <a:spcBef>
                    <a:spcPts val="600"/>
                  </a:spcBef>
                  <a:spcAft>
                    <a:spcPts val="0"/>
                  </a:spcAft>
                  <a:buClr>
                    <a:srgbClr val="FE8637"/>
                  </a:buClr>
                  <a:buSzPct val="70000"/>
                  <a:buFont typeface="Wingdings"/>
                  <a:buNone/>
                  <a:tabLst/>
                  <a:defRPr/>
                </a:pPr>
                <a14:m>
                  <m:oMath xmlns:m="http://schemas.openxmlformats.org/officeDocument/2006/math">
                    <m:r>
                      <a:rPr lang="en-US" sz="2000" b="1" i="1" smtClean="0">
                        <a:latin typeface="Cambria Math" panose="02040503050406030204" pitchFamily="18" charset="0"/>
                        <a:cs typeface="Calibri" panose="020F0502020204030204" pitchFamily="34" charset="0"/>
                      </a:rPr>
                      <m:t>𝑹</m:t>
                    </m:r>
                    <m:r>
                      <a:rPr lang="en-US" sz="2000" b="1" i="1" smtClean="0">
                        <a:latin typeface="Cambria Math" panose="02040503050406030204" pitchFamily="18" charset="0"/>
                        <a:cs typeface="Calibri" panose="020F0502020204030204" pitchFamily="34" charset="0"/>
                      </a:rPr>
                      <m:t>=</m:t>
                    </m:r>
                    <m:r>
                      <a:rPr lang="en-US" sz="2000" b="1" i="1" smtClean="0">
                        <a:latin typeface="Cambria Math" panose="02040503050406030204" pitchFamily="18" charset="0"/>
                        <a:cs typeface="Calibri" panose="020F0502020204030204" pitchFamily="34" charset="0"/>
                      </a:rPr>
                      <m:t>𝑬</m:t>
                    </m:r>
                    <m:d>
                      <m:dPr>
                        <m:ctrlPr>
                          <a:rPr lang="en-US" sz="2000" b="1" i="1" smtClean="0">
                            <a:latin typeface="Cambria Math" panose="02040503050406030204" pitchFamily="18" charset="0"/>
                            <a:cs typeface="Calibri" panose="020F0502020204030204" pitchFamily="34" charset="0"/>
                          </a:rPr>
                        </m:ctrlPr>
                      </m:dPr>
                      <m:e>
                        <m:r>
                          <a:rPr lang="en-US" sz="2000" b="1" i="1" smtClean="0">
                            <a:latin typeface="Cambria Math" panose="02040503050406030204" pitchFamily="18" charset="0"/>
                            <a:cs typeface="Calibri" panose="020F0502020204030204" pitchFamily="34" charset="0"/>
                          </a:rPr>
                          <m:t>𝑹</m:t>
                        </m:r>
                      </m:e>
                    </m:d>
                    <m:r>
                      <a:rPr lang="en-US" sz="2000" b="1" i="1" smtClean="0">
                        <a:latin typeface="Cambria Math" panose="02040503050406030204" pitchFamily="18" charset="0"/>
                        <a:cs typeface="Calibri" panose="020F0502020204030204" pitchFamily="34" charset="0"/>
                      </a:rPr>
                      <m:t>+ </m:t>
                    </m:r>
                    <m:sSub>
                      <m:sSubPr>
                        <m:ctrlPr>
                          <a:rPr lang="en-US" sz="2000" b="1" i="1" smtClean="0">
                            <a:latin typeface="Cambria Math" panose="02040503050406030204" pitchFamily="18" charset="0"/>
                            <a:cs typeface="Calibri" panose="020F0502020204030204" pitchFamily="34" charset="0"/>
                          </a:rPr>
                        </m:ctrlPr>
                      </m:sSubPr>
                      <m:e>
                        <m:r>
                          <a:rPr lang="en-US" sz="2000" b="1" i="1" smtClean="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smtClean="0">
                            <a:latin typeface="Cambria Math" panose="02040503050406030204" pitchFamily="18" charset="0"/>
                            <a:cs typeface="Calibri" panose="020F0502020204030204" pitchFamily="34" charset="0"/>
                          </a:rPr>
                          <m:t>𝒊</m:t>
                        </m:r>
                      </m:sub>
                    </m:sSub>
                    <m:sSub>
                      <m:sSubPr>
                        <m:ctrlPr>
                          <a:rPr lang="en-US" sz="2000" b="1" i="1" smtClean="0">
                            <a:latin typeface="Cambria Math" panose="02040503050406030204" pitchFamily="18" charset="0"/>
                            <a:cs typeface="Calibri" panose="020F0502020204030204" pitchFamily="34" charset="0"/>
                          </a:rPr>
                        </m:ctrlPr>
                      </m:sSubPr>
                      <m:e>
                        <m:r>
                          <a:rPr lang="en-US" sz="2000" b="1" i="1" smtClean="0">
                            <a:latin typeface="Cambria Math" panose="02040503050406030204" pitchFamily="18" charset="0"/>
                            <a:cs typeface="Calibri" panose="020F0502020204030204" pitchFamily="34" charset="0"/>
                          </a:rPr>
                          <m:t>𝑭</m:t>
                        </m:r>
                      </m:e>
                      <m:sub>
                        <m:r>
                          <a:rPr lang="en-US" sz="2000" b="1" i="1" smtClean="0">
                            <a:latin typeface="Cambria Math" panose="02040503050406030204" pitchFamily="18" charset="0"/>
                            <a:cs typeface="Calibri" panose="020F0502020204030204" pitchFamily="34" charset="0"/>
                          </a:rPr>
                          <m:t>𝒊</m:t>
                        </m:r>
                      </m:sub>
                    </m:sSub>
                    <m:r>
                      <a:rPr lang="en-US" sz="2000" b="1" i="1" dirty="0" smtClean="0">
                        <a:latin typeface="Cambria Math" panose="02040503050406030204" pitchFamily="18" charset="0"/>
                        <a:cs typeface="Calibri" panose="020F0502020204030204" pitchFamily="34" charset="0"/>
                      </a:rPr>
                      <m:t>+ </m:t>
                    </m:r>
                    <m:sSub>
                      <m:sSubPr>
                        <m:ctrlPr>
                          <a:rPr lang="en-US" sz="2000" b="1" i="1" dirty="0" smtClean="0">
                            <a:latin typeface="Cambria Math" panose="02040503050406030204" pitchFamily="18" charset="0"/>
                            <a:cs typeface="Calibri" panose="020F0502020204030204" pitchFamily="34" charset="0"/>
                          </a:rPr>
                        </m:ctrlPr>
                      </m:sSubPr>
                      <m:e>
                        <m:r>
                          <a:rPr lang="en-US" sz="2000" b="1" i="1" dirty="0" smtClean="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dirty="0" smtClean="0">
                            <a:latin typeface="Cambria Math" panose="02040503050406030204" pitchFamily="18" charset="0"/>
                            <a:cs typeface="Calibri" panose="020F0502020204030204" pitchFamily="34" charset="0"/>
                          </a:rPr>
                          <m:t>𝑮𝑫𝑷</m:t>
                        </m:r>
                      </m:sub>
                    </m:sSub>
                    <m:sSub>
                      <m:sSubPr>
                        <m:ctrlPr>
                          <a:rPr lang="en-US" sz="2000" b="1" i="1" dirty="0" smtClean="0">
                            <a:latin typeface="Cambria Math" panose="02040503050406030204" pitchFamily="18" charset="0"/>
                            <a:cs typeface="Calibri" panose="020F0502020204030204" pitchFamily="34" charset="0"/>
                          </a:rPr>
                        </m:ctrlPr>
                      </m:sSubPr>
                      <m:e>
                        <m:r>
                          <a:rPr lang="en-US" sz="2000" b="1" i="1" dirty="0" smtClean="0">
                            <a:latin typeface="Cambria Math" panose="02040503050406030204" pitchFamily="18" charset="0"/>
                            <a:cs typeface="Calibri" panose="020F0502020204030204" pitchFamily="34" charset="0"/>
                          </a:rPr>
                          <m:t>𝑭</m:t>
                        </m:r>
                      </m:e>
                      <m:sub>
                        <m:r>
                          <a:rPr lang="en-US" sz="2000" b="1" i="1" dirty="0" smtClean="0">
                            <a:latin typeface="Cambria Math" panose="02040503050406030204" pitchFamily="18" charset="0"/>
                            <a:cs typeface="Calibri" panose="020F0502020204030204" pitchFamily="34" charset="0"/>
                          </a:rPr>
                          <m:t>𝑮𝑫𝑷</m:t>
                        </m:r>
                      </m:sub>
                    </m:sSub>
                    <m:r>
                      <a:rPr lang="en-US" sz="2000" b="1" i="1" dirty="0" smtClean="0">
                        <a:latin typeface="Cambria Math" panose="02040503050406030204" pitchFamily="18" charset="0"/>
                        <a:cs typeface="Calibri" panose="020F0502020204030204" pitchFamily="34" charset="0"/>
                      </a:rPr>
                      <m:t>+ </m:t>
                    </m:r>
                    <m:sSub>
                      <m:sSubPr>
                        <m:ctrlPr>
                          <a:rPr lang="en-US" sz="2000" b="1" i="1" dirty="0" smtClean="0">
                            <a:latin typeface="Cambria Math" panose="02040503050406030204" pitchFamily="18" charset="0"/>
                            <a:cs typeface="Calibri" panose="020F0502020204030204" pitchFamily="34" charset="0"/>
                          </a:rPr>
                        </m:ctrlPr>
                      </m:sSubPr>
                      <m:e>
                        <m:r>
                          <a:rPr lang="en-US" sz="2000" b="1" i="1" dirty="0" smtClean="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dirty="0" smtClean="0">
                            <a:latin typeface="Cambria Math" panose="02040503050406030204" pitchFamily="18" charset="0"/>
                            <a:cs typeface="Calibri" panose="020F0502020204030204" pitchFamily="34" charset="0"/>
                          </a:rPr>
                          <m:t>𝒓</m:t>
                        </m:r>
                      </m:sub>
                    </m:sSub>
                    <m:sSub>
                      <m:sSubPr>
                        <m:ctrlPr>
                          <a:rPr lang="en-US" sz="2000" b="1" i="1" dirty="0" smtClean="0">
                            <a:latin typeface="Cambria Math" panose="02040503050406030204" pitchFamily="18" charset="0"/>
                            <a:cs typeface="Calibri" panose="020F0502020204030204" pitchFamily="34" charset="0"/>
                          </a:rPr>
                        </m:ctrlPr>
                      </m:sSubPr>
                      <m:e>
                        <m:r>
                          <a:rPr lang="en-US" sz="2000" b="1" i="1" dirty="0" smtClean="0">
                            <a:latin typeface="Cambria Math" panose="02040503050406030204" pitchFamily="18" charset="0"/>
                            <a:cs typeface="Calibri" panose="020F0502020204030204" pitchFamily="34" charset="0"/>
                          </a:rPr>
                          <m:t>𝑭</m:t>
                        </m:r>
                      </m:e>
                      <m:sub>
                        <m:r>
                          <a:rPr lang="en-US" sz="2000" b="1" i="1" dirty="0" smtClean="0">
                            <a:latin typeface="Cambria Math" panose="02040503050406030204" pitchFamily="18" charset="0"/>
                            <a:cs typeface="Calibri" panose="020F0502020204030204" pitchFamily="34" charset="0"/>
                          </a:rPr>
                          <m:t>𝒓</m:t>
                        </m:r>
                      </m:sub>
                    </m:sSub>
                    <m:r>
                      <a:rPr lang="en-US" sz="2000" b="1" i="1" dirty="0" smtClean="0">
                        <a:latin typeface="Cambria Math" panose="02040503050406030204" pitchFamily="18" charset="0"/>
                        <a:cs typeface="Calibri" panose="020F0502020204030204" pitchFamily="34" charset="0"/>
                      </a:rPr>
                      <m:t> </m:t>
                    </m:r>
                    <m:r>
                      <a:rPr lang="en-US" sz="2000" b="1" i="1" smtClean="0">
                        <a:latin typeface="Cambria Math" panose="02040503050406030204" pitchFamily="18" charset="0"/>
                        <a:cs typeface="Calibri" panose="020F0502020204030204" pitchFamily="34" charset="0"/>
                      </a:rPr>
                      <m:t>+</m:t>
                    </m:r>
                  </m:oMath>
                </a14:m>
                <a:r>
                  <a:rPr lang="en-US" sz="2000" b="1" dirty="0">
                    <a:latin typeface="Calibri" panose="020F0502020204030204" pitchFamily="34" charset="0"/>
                    <a:cs typeface="Calibri" panose="020F0502020204030204" pitchFamily="34" charset="0"/>
                  </a:rPr>
                  <a:t> </a:t>
                </a:r>
                <a14:m>
                  <m:oMath xmlns:m="http://schemas.openxmlformats.org/officeDocument/2006/math">
                    <m:r>
                      <a:rPr lang="ar-DZ" sz="2000" b="1" i="1">
                        <a:latin typeface="Cambria Math" panose="02040503050406030204" pitchFamily="18" charset="0"/>
                        <a:ea typeface="Cambria Math" panose="02040503050406030204" pitchFamily="18" charset="0"/>
                        <a:cs typeface="Calibri" panose="020F0502020204030204" pitchFamily="34" charset="0"/>
                      </a:rPr>
                      <m:t>𝝐</m:t>
                    </m:r>
                  </m:oMath>
                </a14:m>
                <a:endParaRPr lang="ar-DZ" sz="2000" b="1" dirty="0">
                  <a:latin typeface="Calibri" panose="020F0502020204030204" pitchFamily="34" charset="0"/>
                  <a:cs typeface="Calibri" panose="020F0502020204030204" pitchFamily="34" charset="0"/>
                </a:endParaRPr>
              </a:p>
              <a:p>
                <a:pPr marL="176213" indent="0" algn="just">
                  <a:buClr>
                    <a:srgbClr val="FE8637"/>
                  </a:buClr>
                  <a:buNone/>
                  <a:defRPr/>
                </a:pPr>
                <a:r>
                  <a:rPr lang="ar-DZ" b="1" dirty="0">
                    <a:latin typeface="Calibri" panose="020F0502020204030204" pitchFamily="34" charset="0"/>
                    <a:cs typeface="Calibri" panose="020F0502020204030204" pitchFamily="34" charset="0"/>
                  </a:rPr>
                  <a:t>مثال</a:t>
                </a:r>
                <a:r>
                  <a:rPr lang="ar-DZ" sz="2000" b="1" dirty="0">
                    <a:latin typeface="Calibri" panose="020F0502020204030204" pitchFamily="34" charset="0"/>
                    <a:cs typeface="Calibri" panose="020F0502020204030204" pitchFamily="34" charset="0"/>
                  </a:rPr>
                  <a:t>: </a:t>
                </a:r>
                <a:r>
                  <a:rPr lang="ar-DZ" sz="2000" dirty="0">
                    <a:latin typeface="Calibri" panose="020F0502020204030204" pitchFamily="34" charset="0"/>
                    <a:cs typeface="Calibri" panose="020F0502020204030204" pitchFamily="34" charset="0"/>
                  </a:rPr>
                  <a:t>بافتراض أن توقعات الدخل سنوية وليست شهرية، وأنه في بداية السنة تم توقع ارتفاع مستوى التضخم إلى 5 </a:t>
                </a:r>
                <a:r>
                  <a:rPr lang="en-US" sz="2000" dirty="0">
                    <a:latin typeface="Calibri" panose="020F0502020204030204" pitchFamily="34" charset="0"/>
                    <a:cs typeface="Calibri" panose="020F0502020204030204" pitchFamily="34" charset="0"/>
                  </a:rPr>
                  <a:t>%</a:t>
                </a:r>
                <a:r>
                  <a:rPr lang="ar-DZ" sz="2000" dirty="0">
                    <a:latin typeface="Calibri" panose="020F0502020204030204" pitchFamily="34" charset="0"/>
                    <a:cs typeface="Calibri" panose="020F0502020204030204" pitchFamily="34" charset="0"/>
                  </a:rPr>
                  <a:t> ، و ارتفاع </a:t>
                </a:r>
                <a:r>
                  <a:rPr lang="en-US" sz="2000" dirty="0">
                    <a:latin typeface="Calibri" panose="020F0502020204030204" pitchFamily="34" charset="0"/>
                    <a:cs typeface="Calibri" panose="020F0502020204030204" pitchFamily="34" charset="0"/>
                  </a:rPr>
                  <a:t>GDP</a:t>
                </a:r>
                <a:r>
                  <a:rPr lang="ar-DZ" sz="2000" dirty="0">
                    <a:latin typeface="Calibri" panose="020F0502020204030204" pitchFamily="34" charset="0"/>
                    <a:cs typeface="Calibri" panose="020F0502020204030204" pitchFamily="34" charset="0"/>
                  </a:rPr>
                  <a:t> إلى مستوى 2 </a:t>
                </a:r>
                <a:r>
                  <a:rPr lang="en-US" sz="2000" dirty="0">
                    <a:latin typeface="Calibri" panose="020F0502020204030204" pitchFamily="34" charset="0"/>
                    <a:cs typeface="Calibri" panose="020F0502020204030204" pitchFamily="34" charset="0"/>
                  </a:rPr>
                  <a:t>%</a:t>
                </a:r>
                <a:r>
                  <a:rPr lang="ar-DZ" sz="2000" dirty="0">
                    <a:latin typeface="Calibri" panose="020F0502020204030204" pitchFamily="34" charset="0"/>
                    <a:cs typeface="Calibri" panose="020F0502020204030204" pitchFamily="34" charset="0"/>
                  </a:rPr>
                  <a:t> ، بينما تبقى أسعار الفائدة ثابتة لا تتغير. أما العائد المتوقع </a:t>
                </a:r>
                <a14:m>
                  <m:oMath xmlns:m="http://schemas.openxmlformats.org/officeDocument/2006/math">
                    <m:r>
                      <a:rPr lang="en-US" sz="2000" b="1" i="1" smtClean="0">
                        <a:latin typeface="Cambria Math" panose="02040503050406030204" pitchFamily="18" charset="0"/>
                        <a:cs typeface="Calibri" panose="020F0502020204030204" pitchFamily="34" charset="0"/>
                      </a:rPr>
                      <m:t>𝑬</m:t>
                    </m:r>
                    <m:d>
                      <m:dPr>
                        <m:ctrlPr>
                          <a:rPr lang="en-US" sz="2000" b="1" i="1" smtClean="0">
                            <a:latin typeface="Cambria Math" panose="02040503050406030204" pitchFamily="18" charset="0"/>
                            <a:cs typeface="Calibri" panose="020F0502020204030204" pitchFamily="34" charset="0"/>
                          </a:rPr>
                        </m:ctrlPr>
                      </m:dPr>
                      <m:e>
                        <m:r>
                          <a:rPr lang="en-US" sz="2000" b="1" i="1" smtClean="0">
                            <a:latin typeface="Cambria Math" panose="02040503050406030204" pitchFamily="18" charset="0"/>
                            <a:cs typeface="Calibri" panose="020F0502020204030204" pitchFamily="34" charset="0"/>
                          </a:rPr>
                          <m:t>𝑹</m:t>
                        </m:r>
                      </m:e>
                    </m:d>
                  </m:oMath>
                </a14:m>
                <a:r>
                  <a:rPr lang="ar-DZ" sz="2000" dirty="0">
                    <a:latin typeface="Calibri" panose="020F0502020204030204" pitchFamily="34" charset="0"/>
                    <a:cs typeface="Calibri" panose="020F0502020204030204" pitchFamily="34" charset="0"/>
                  </a:rPr>
                  <a:t> فيساوي 4 </a:t>
                </a:r>
                <a:r>
                  <a:rPr lang="en-US" sz="2000" dirty="0">
                    <a:latin typeface="Calibri" panose="020F0502020204030204" pitchFamily="34" charset="0"/>
                    <a:cs typeface="Calibri" panose="020F0502020204030204" pitchFamily="34" charset="0"/>
                  </a:rPr>
                  <a:t>%</a:t>
                </a:r>
                <a:r>
                  <a:rPr lang="ar-DZ" sz="2000" dirty="0">
                    <a:latin typeface="Calibri" panose="020F0502020204030204" pitchFamily="34" charset="0"/>
                    <a:cs typeface="Calibri" panose="020F0502020204030204" pitchFamily="34" charset="0"/>
                  </a:rPr>
                  <a:t>.</a:t>
                </a:r>
              </a:p>
              <a:p>
                <a:pPr marL="176213" indent="0" algn="just">
                  <a:buClr>
                    <a:srgbClr val="FE8637"/>
                  </a:buClr>
                  <a:buNone/>
                  <a:defRPr/>
                </a:pPr>
                <a:r>
                  <a:rPr lang="ar-DZ" sz="2000" dirty="0">
                    <a:latin typeface="Calibri" panose="020F0502020204030204" pitchFamily="34" charset="0"/>
                    <a:cs typeface="Calibri" panose="020F0502020204030204" pitchFamily="34" charset="0"/>
                  </a:rPr>
                  <a:t>في نهاية السنة تم الإعلان ، وهنا عنصر المفاجأة ، أن التضخم ارتفع إلى 7 </a:t>
                </a:r>
                <a:r>
                  <a:rPr lang="en-US" sz="2000" dirty="0">
                    <a:latin typeface="Calibri" panose="020F0502020204030204" pitchFamily="34" charset="0"/>
                    <a:cs typeface="Calibri" panose="020F0502020204030204" pitchFamily="34" charset="0"/>
                  </a:rPr>
                  <a:t>%</a:t>
                </a:r>
                <a:r>
                  <a:rPr lang="ar-DZ" sz="2000" dirty="0">
                    <a:latin typeface="Calibri" panose="020F0502020204030204" pitchFamily="34" charset="0"/>
                    <a:cs typeface="Calibri" panose="020F0502020204030204" pitchFamily="34" charset="0"/>
                  </a:rPr>
                  <a:t> ، بينما لم يتجاوز مستوى </a:t>
                </a:r>
                <a:r>
                  <a:rPr lang="en-US" sz="2000" dirty="0">
                    <a:latin typeface="Calibri" panose="020F0502020204030204" pitchFamily="34" charset="0"/>
                    <a:cs typeface="Calibri" panose="020F0502020204030204" pitchFamily="34" charset="0"/>
                  </a:rPr>
                  <a:t>GDP</a:t>
                </a:r>
                <a:r>
                  <a:rPr lang="ar-DZ" sz="2000" dirty="0">
                    <a:latin typeface="Calibri" panose="020F0502020204030204" pitchFamily="34" charset="0"/>
                    <a:cs typeface="Calibri" panose="020F0502020204030204" pitchFamily="34" charset="0"/>
                  </a:rPr>
                  <a:t> 1 </a:t>
                </a:r>
                <a:r>
                  <a:rPr lang="en-US" sz="2000" dirty="0">
                    <a:latin typeface="Calibri" panose="020F0502020204030204" pitchFamily="34" charset="0"/>
                    <a:cs typeface="Calibri" panose="020F0502020204030204" pitchFamily="34" charset="0"/>
                  </a:rPr>
                  <a:t>%</a:t>
                </a:r>
                <a:r>
                  <a:rPr lang="ar-DZ" sz="2000" dirty="0">
                    <a:latin typeface="Calibri" panose="020F0502020204030204" pitchFamily="34" charset="0"/>
                    <a:cs typeface="Calibri" panose="020F0502020204030204" pitchFamily="34" charset="0"/>
                  </a:rPr>
                  <a:t> ، في حين انخفض سعر الفائدة بـــ 2 </a:t>
                </a:r>
                <a:r>
                  <a:rPr lang="en-US" sz="2000" dirty="0">
                    <a:latin typeface="Calibri" panose="020F0502020204030204" pitchFamily="34" charset="0"/>
                    <a:cs typeface="Calibri" panose="020F0502020204030204" pitchFamily="34" charset="0"/>
                  </a:rPr>
                  <a:t>%</a:t>
                </a:r>
                <a:r>
                  <a:rPr lang="ar-DZ" sz="2000" dirty="0">
                    <a:latin typeface="Calibri" panose="020F0502020204030204" pitchFamily="34" charset="0"/>
                    <a:cs typeface="Calibri" panose="020F0502020204030204" pitchFamily="34" charset="0"/>
                  </a:rPr>
                  <a:t> . بالإضافة، فإن توقعات الشركة بخصوص المخاطر غير النظامية أنها تكون عند مستوى 5 </a:t>
                </a:r>
                <a:r>
                  <a:rPr lang="en-US" sz="2000" dirty="0">
                    <a:latin typeface="Calibri" panose="020F0502020204030204" pitchFamily="34" charset="0"/>
                    <a:cs typeface="Calibri" panose="020F0502020204030204" pitchFamily="34" charset="0"/>
                  </a:rPr>
                  <a:t>%</a:t>
                </a:r>
                <a:r>
                  <a:rPr lang="ar-DZ" sz="2000" dirty="0">
                    <a:latin typeface="Calibri" panose="020F0502020204030204" pitchFamily="34" charset="0"/>
                    <a:cs typeface="Calibri" panose="020F0502020204030204" pitchFamily="34" charset="0"/>
                  </a:rPr>
                  <a:t> = </a:t>
                </a:r>
                <a14:m>
                  <m:oMath xmlns:m="http://schemas.openxmlformats.org/officeDocument/2006/math">
                    <m:r>
                      <a:rPr lang="ar-DZ" sz="2000" b="1" i="1" smtClean="0">
                        <a:latin typeface="Cambria Math" panose="02040503050406030204" pitchFamily="18" charset="0"/>
                        <a:ea typeface="Cambria Math" panose="02040503050406030204" pitchFamily="18" charset="0"/>
                        <a:cs typeface="Calibri" panose="020F0502020204030204" pitchFamily="34" charset="0"/>
                      </a:rPr>
                      <m:t>𝝐</m:t>
                    </m:r>
                  </m:oMath>
                </a14:m>
                <a:r>
                  <a:rPr lang="ar-DZ" sz="2000" dirty="0">
                    <a:latin typeface="Calibri" panose="020F0502020204030204" pitchFamily="34" charset="0"/>
                    <a:cs typeface="Calibri" panose="020F0502020204030204" pitchFamily="34" charset="0"/>
                  </a:rPr>
                  <a:t>  .</a:t>
                </a:r>
              </a:p>
              <a:p>
                <a:pPr marL="176213" indent="0" algn="just">
                  <a:buClr>
                    <a:srgbClr val="FE8637"/>
                  </a:buClr>
                  <a:buNone/>
                  <a:defRPr/>
                </a:pPr>
                <a:r>
                  <a:rPr lang="ar-DZ" sz="2000" b="1" dirty="0">
                    <a:latin typeface="Calibri" panose="020F0502020204030204" pitchFamily="34" charset="0"/>
                    <a:cs typeface="Calibri" panose="020F0502020204030204" pitchFamily="34" charset="0"/>
                  </a:rPr>
                  <a:t>الحل :   أولا: </a:t>
                </a:r>
                <a:r>
                  <a:rPr lang="ar-DZ" sz="2000" dirty="0">
                    <a:latin typeface="Calibri" panose="020F0502020204030204" pitchFamily="34" charset="0"/>
                    <a:cs typeface="Calibri" panose="020F0502020204030204" pitchFamily="34" charset="0"/>
                  </a:rPr>
                  <a:t>عرض التغيرات الجديدة ضمن جدول</a:t>
                </a:r>
              </a:p>
              <a:p>
                <a:pPr marL="176213" indent="0" algn="just">
                  <a:buClr>
                    <a:srgbClr val="FE8637"/>
                  </a:buClr>
                  <a:buNone/>
                  <a:defRPr/>
                </a:pPr>
                <a:r>
                  <a:rPr lang="ar-DZ" sz="2000" dirty="0">
                    <a:latin typeface="Calibri" panose="020F0502020204030204" pitchFamily="34" charset="0"/>
                    <a:cs typeface="Calibri" panose="020F0502020204030204" pitchFamily="34" charset="0"/>
                  </a:rPr>
                  <a:t>	</a:t>
                </a:r>
                <a:r>
                  <a:rPr lang="ar-DZ" sz="2000" b="1" dirty="0">
                    <a:latin typeface="Calibri" panose="020F0502020204030204" pitchFamily="34" charset="0"/>
                    <a:cs typeface="Calibri" panose="020F0502020204030204" pitchFamily="34" charset="0"/>
                  </a:rPr>
                  <a:t>ثانيا :</a:t>
                </a:r>
                <a:r>
                  <a:rPr lang="ar-DZ" sz="2000" dirty="0">
                    <a:latin typeface="Calibri" panose="020F0502020204030204" pitchFamily="34" charset="0"/>
                    <a:cs typeface="Calibri" panose="020F0502020204030204" pitchFamily="34" charset="0"/>
                  </a:rPr>
                  <a:t> حساب معدل العائد الكلي بما فيها </a:t>
                </a:r>
                <a14:m>
                  <m:oMath xmlns:m="http://schemas.openxmlformats.org/officeDocument/2006/math">
                    <m:r>
                      <a:rPr lang="en-US" sz="2000" b="1" i="1" smtClean="0">
                        <a:latin typeface="Cambria Math" panose="02040503050406030204" pitchFamily="18" charset="0"/>
                        <a:cs typeface="Calibri" panose="020F0502020204030204" pitchFamily="34" charset="0"/>
                      </a:rPr>
                      <m:t>𝑬</m:t>
                    </m:r>
                    <m:d>
                      <m:dPr>
                        <m:ctrlPr>
                          <a:rPr lang="en-US" sz="2000" b="1" i="1" smtClean="0">
                            <a:latin typeface="Cambria Math" panose="02040503050406030204" pitchFamily="18" charset="0"/>
                            <a:cs typeface="Calibri" panose="020F0502020204030204" pitchFamily="34" charset="0"/>
                          </a:rPr>
                        </m:ctrlPr>
                      </m:dPr>
                      <m:e>
                        <m:r>
                          <a:rPr lang="en-US" sz="2000" b="1" i="1" smtClean="0">
                            <a:latin typeface="Cambria Math" panose="02040503050406030204" pitchFamily="18" charset="0"/>
                            <a:cs typeface="Calibri" panose="020F0502020204030204" pitchFamily="34" charset="0"/>
                          </a:rPr>
                          <m:t>𝑹</m:t>
                        </m:r>
                      </m:e>
                    </m:d>
                  </m:oMath>
                </a14:m>
                <a:r>
                  <a:rPr lang="ar-DZ" sz="2000" dirty="0">
                    <a:latin typeface="Calibri" panose="020F0502020204030204" pitchFamily="34" charset="0"/>
                    <a:cs typeface="Calibri" panose="020F0502020204030204" pitchFamily="34" charset="0"/>
                  </a:rPr>
                  <a:t> ومعدلات الخطر النظامي </a:t>
                </a:r>
                <a14:m>
                  <m:oMath xmlns:m="http://schemas.openxmlformats.org/officeDocument/2006/math">
                    <m:sSub>
                      <m:sSubPr>
                        <m:ctrlPr>
                          <a:rPr lang="en-US" sz="2000" b="1" i="1">
                            <a:latin typeface="Cambria Math" panose="02040503050406030204" pitchFamily="18" charset="0"/>
                            <a:cs typeface="Calibri" panose="020F0502020204030204" pitchFamily="34" charset="0"/>
                          </a:rPr>
                        </m:ctrlPr>
                      </m:sSubPr>
                      <m:e>
                        <m:r>
                          <a:rPr lang="en-US" sz="2000" b="1" i="1">
                            <a:latin typeface="Cambria Math" panose="02040503050406030204" pitchFamily="18" charset="0"/>
                            <a:ea typeface="Cambria Math" panose="02040503050406030204" pitchFamily="18" charset="0"/>
                            <a:cs typeface="Calibri" panose="020F0502020204030204" pitchFamily="34" charset="0"/>
                          </a:rPr>
                          <m:t>𝜷</m:t>
                        </m:r>
                      </m:e>
                      <m:sub>
                        <m:r>
                          <a:rPr lang="en-US" sz="2000" b="1" i="1">
                            <a:latin typeface="Cambria Math" panose="02040503050406030204" pitchFamily="18" charset="0"/>
                            <a:cs typeface="Calibri" panose="020F0502020204030204" pitchFamily="34" charset="0"/>
                          </a:rPr>
                          <m:t>𝒊</m:t>
                        </m:r>
                      </m:sub>
                    </m:sSub>
                    <m:sSub>
                      <m:sSubPr>
                        <m:ctrlPr>
                          <a:rPr lang="en-US" sz="2000" b="1" i="1">
                            <a:latin typeface="Cambria Math" panose="02040503050406030204" pitchFamily="18" charset="0"/>
                            <a:cs typeface="Calibri" panose="020F0502020204030204" pitchFamily="34" charset="0"/>
                          </a:rPr>
                        </m:ctrlPr>
                      </m:sSubPr>
                      <m:e>
                        <m:r>
                          <a:rPr lang="en-US" sz="2000" b="1" i="1">
                            <a:latin typeface="Cambria Math" panose="02040503050406030204" pitchFamily="18" charset="0"/>
                            <a:cs typeface="Calibri" panose="020F0502020204030204" pitchFamily="34" charset="0"/>
                          </a:rPr>
                          <m:t>𝑭</m:t>
                        </m:r>
                      </m:e>
                      <m:sub>
                        <m:r>
                          <a:rPr lang="en-US" sz="2000" b="1" i="1">
                            <a:latin typeface="Cambria Math" panose="02040503050406030204" pitchFamily="18" charset="0"/>
                            <a:cs typeface="Calibri" panose="020F0502020204030204" pitchFamily="34" charset="0"/>
                          </a:rPr>
                          <m:t>𝒊</m:t>
                        </m:r>
                      </m:sub>
                    </m:sSub>
                    <m:r>
                      <a:rPr lang="en-US" sz="2000" b="1" i="1" dirty="0">
                        <a:latin typeface="Cambria Math" panose="02040503050406030204" pitchFamily="18" charset="0"/>
                        <a:cs typeface="Calibri" panose="020F0502020204030204" pitchFamily="34" charset="0"/>
                      </a:rPr>
                      <m:t>+ </m:t>
                    </m:r>
                    <m:sSub>
                      <m:sSubPr>
                        <m:ctrlPr>
                          <a:rPr lang="en-US" sz="2000" b="1" i="1" dirty="0">
                            <a:latin typeface="Cambria Math" panose="02040503050406030204" pitchFamily="18" charset="0"/>
                            <a:cs typeface="Calibri" panose="020F0502020204030204" pitchFamily="34" charset="0"/>
                          </a:rPr>
                        </m:ctrlPr>
                      </m:sSubPr>
                      <m:e>
                        <m:r>
                          <a:rPr lang="en-US" sz="2000" b="1" i="1" dirty="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dirty="0">
                            <a:latin typeface="Cambria Math" panose="02040503050406030204" pitchFamily="18" charset="0"/>
                            <a:cs typeface="Calibri" panose="020F0502020204030204" pitchFamily="34" charset="0"/>
                          </a:rPr>
                          <m:t>𝑮𝑫𝑷</m:t>
                        </m:r>
                      </m:sub>
                    </m:sSub>
                    <m:sSub>
                      <m:sSubPr>
                        <m:ctrlPr>
                          <a:rPr lang="en-US" sz="2000" b="1" i="1" dirty="0">
                            <a:latin typeface="Cambria Math" panose="02040503050406030204" pitchFamily="18" charset="0"/>
                            <a:cs typeface="Calibri" panose="020F0502020204030204" pitchFamily="34" charset="0"/>
                          </a:rPr>
                        </m:ctrlPr>
                      </m:sSubPr>
                      <m:e>
                        <m:r>
                          <a:rPr lang="en-US" sz="2000" b="1" i="1" dirty="0">
                            <a:latin typeface="Cambria Math" panose="02040503050406030204" pitchFamily="18" charset="0"/>
                            <a:cs typeface="Calibri" panose="020F0502020204030204" pitchFamily="34" charset="0"/>
                          </a:rPr>
                          <m:t>𝑭</m:t>
                        </m:r>
                      </m:e>
                      <m:sub>
                        <m:r>
                          <a:rPr lang="en-US" sz="2000" b="1" i="1" dirty="0">
                            <a:latin typeface="Cambria Math" panose="02040503050406030204" pitchFamily="18" charset="0"/>
                            <a:cs typeface="Calibri" panose="020F0502020204030204" pitchFamily="34" charset="0"/>
                          </a:rPr>
                          <m:t>𝑮𝑫𝑷</m:t>
                        </m:r>
                      </m:sub>
                    </m:sSub>
                    <m:r>
                      <a:rPr lang="en-US" sz="2000" b="1" i="1" dirty="0">
                        <a:latin typeface="Cambria Math" panose="02040503050406030204" pitchFamily="18" charset="0"/>
                        <a:cs typeface="Calibri" panose="020F0502020204030204" pitchFamily="34" charset="0"/>
                      </a:rPr>
                      <m:t>+ </m:t>
                    </m:r>
                    <m:sSub>
                      <m:sSubPr>
                        <m:ctrlPr>
                          <a:rPr lang="en-US" sz="2000" b="1" i="1" dirty="0">
                            <a:latin typeface="Cambria Math" panose="02040503050406030204" pitchFamily="18" charset="0"/>
                            <a:cs typeface="Calibri" panose="020F0502020204030204" pitchFamily="34" charset="0"/>
                          </a:rPr>
                        </m:ctrlPr>
                      </m:sSubPr>
                      <m:e>
                        <m:r>
                          <a:rPr lang="en-US" sz="2000" b="1" i="1" dirty="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dirty="0">
                            <a:latin typeface="Cambria Math" panose="02040503050406030204" pitchFamily="18" charset="0"/>
                            <a:cs typeface="Calibri" panose="020F0502020204030204" pitchFamily="34" charset="0"/>
                          </a:rPr>
                          <m:t>𝒓</m:t>
                        </m:r>
                      </m:sub>
                    </m:sSub>
                    <m:sSub>
                      <m:sSubPr>
                        <m:ctrlPr>
                          <a:rPr lang="en-US" sz="2000" b="1" i="1" dirty="0">
                            <a:latin typeface="Cambria Math" panose="02040503050406030204" pitchFamily="18" charset="0"/>
                            <a:cs typeface="Calibri" panose="020F0502020204030204" pitchFamily="34" charset="0"/>
                          </a:rPr>
                        </m:ctrlPr>
                      </m:sSubPr>
                      <m:e>
                        <m:r>
                          <a:rPr lang="en-US" sz="2000" b="1" i="1" dirty="0">
                            <a:latin typeface="Cambria Math" panose="02040503050406030204" pitchFamily="18" charset="0"/>
                            <a:cs typeface="Calibri" panose="020F0502020204030204" pitchFamily="34" charset="0"/>
                          </a:rPr>
                          <m:t>𝑭</m:t>
                        </m:r>
                      </m:e>
                      <m:sub>
                        <m:r>
                          <a:rPr lang="en-US" sz="2000" b="1" i="1" dirty="0">
                            <a:latin typeface="Cambria Math" panose="02040503050406030204" pitchFamily="18" charset="0"/>
                            <a:cs typeface="Calibri" panose="020F0502020204030204" pitchFamily="34" charset="0"/>
                          </a:rPr>
                          <m:t>𝒓</m:t>
                        </m:r>
                      </m:sub>
                    </m:sSub>
                    <m:r>
                      <a:rPr lang="en-US" sz="2000" b="1" i="1" dirty="0">
                        <a:latin typeface="Cambria Math" panose="02040503050406030204" pitchFamily="18" charset="0"/>
                        <a:cs typeface="Calibri" panose="020F0502020204030204" pitchFamily="34" charset="0"/>
                      </a:rPr>
                      <m:t> </m:t>
                    </m:r>
                  </m:oMath>
                </a14:m>
                <a:r>
                  <a:rPr lang="ar-DZ" sz="2000" dirty="0">
                    <a:latin typeface="Calibri" panose="020F0502020204030204" pitchFamily="34" charset="0"/>
                    <a:cs typeface="Calibri" panose="020F0502020204030204" pitchFamily="34" charset="0"/>
                  </a:rPr>
                  <a:t> ، والغير نظامي </a:t>
                </a:r>
                <a14:m>
                  <m:oMath xmlns:m="http://schemas.openxmlformats.org/officeDocument/2006/math">
                    <m:r>
                      <a:rPr lang="ar-DZ" sz="2000" b="1" i="1">
                        <a:latin typeface="Cambria Math" panose="02040503050406030204" pitchFamily="18" charset="0"/>
                        <a:ea typeface="Cambria Math" panose="02040503050406030204" pitchFamily="18" charset="0"/>
                        <a:cs typeface="Calibri" panose="020F0502020204030204" pitchFamily="34" charset="0"/>
                      </a:rPr>
                      <m:t>𝝐</m:t>
                    </m:r>
                  </m:oMath>
                </a14:m>
                <a:r>
                  <a:rPr lang="ar-DZ" sz="2000" dirty="0">
                    <a:latin typeface="Calibri" panose="020F0502020204030204" pitchFamily="34" charset="0"/>
                    <a:cs typeface="Calibri" panose="020F0502020204030204" pitchFamily="34" charset="0"/>
                  </a:rPr>
                  <a:t> .</a:t>
                </a:r>
              </a:p>
              <a:p>
                <a:pPr marL="176213" indent="0" algn="just">
                  <a:buClr>
                    <a:srgbClr val="FE8637"/>
                  </a:buClr>
                  <a:buNone/>
                  <a:defRPr/>
                </a:pPr>
                <a:r>
                  <a:rPr lang="ar-DZ" sz="2000" dirty="0">
                    <a:latin typeface="Calibri" panose="020F0502020204030204" pitchFamily="34" charset="0"/>
                    <a:cs typeface="Calibri" panose="020F0502020204030204" pitchFamily="34" charset="0"/>
                  </a:rPr>
                  <a:t>	</a:t>
                </a:r>
                <a:r>
                  <a:rPr lang="ar-DZ" sz="2000" b="1" dirty="0">
                    <a:latin typeface="Calibri" panose="020F0502020204030204" pitchFamily="34" charset="0"/>
                    <a:cs typeface="Calibri" panose="020F0502020204030204" pitchFamily="34" charset="0"/>
                  </a:rPr>
                  <a:t>ثالثا</a:t>
                </a:r>
                <a:r>
                  <a:rPr lang="ar-DZ" sz="2000" dirty="0">
                    <a:latin typeface="Calibri" panose="020F0502020204030204" pitchFamily="34" charset="0"/>
                    <a:cs typeface="Calibri" panose="020F0502020204030204" pitchFamily="34" charset="0"/>
                  </a:rPr>
                  <a:t> </a:t>
                </a:r>
                <a:r>
                  <a:rPr lang="ar-DZ" sz="2000" b="1" dirty="0">
                    <a:latin typeface="Calibri" panose="020F0502020204030204" pitchFamily="34" charset="0"/>
                    <a:cs typeface="Calibri" panose="020F0502020204030204" pitchFamily="34" charset="0"/>
                  </a:rPr>
                  <a:t>:</a:t>
                </a:r>
                <a:r>
                  <a:rPr lang="ar-DZ" sz="2000" dirty="0">
                    <a:latin typeface="Calibri" panose="020F0502020204030204" pitchFamily="34" charset="0"/>
                    <a:cs typeface="Calibri" panose="020F0502020204030204" pitchFamily="34" charset="0"/>
                  </a:rPr>
                  <a:t> التعليق على النتائج</a:t>
                </a:r>
              </a:p>
              <a:p>
                <a:pPr marL="176213" lvl="0" indent="0" algn="ctr">
                  <a:buClr>
                    <a:srgbClr val="FE8637"/>
                  </a:buClr>
                  <a:buNone/>
                  <a:defRPr/>
                </a:pPr>
                <a:endParaRPr lang="ar-DZ" sz="2000" dirty="0">
                  <a:latin typeface="Calibri" panose="020F0502020204030204" pitchFamily="34" charset="0"/>
                  <a:cs typeface="Calibri" panose="020F0502020204030204" pitchFamily="34" charset="0"/>
                </a:endParaRP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lang="ar-DZ" sz="2000" dirty="0">
                    <a:latin typeface="Calibri" panose="020F0502020204030204" pitchFamily="34" charset="0"/>
                    <a:cs typeface="Calibri" panose="020F0502020204030204" pitchFamily="34" charset="0"/>
                  </a:rPr>
                  <a:t> </a:t>
                </a:r>
              </a:p>
            </p:txBody>
          </p:sp>
        </mc:Choice>
        <mc:Fallback xmlns="">
          <p:sp>
            <p:nvSpPr>
              <p:cNvPr id="16" name="Content Placeholder 15"/>
              <p:cNvSpPr>
                <a:spLocks noGrp="1" noRot="1" noChangeAspect="1" noMove="1" noResize="1" noEditPoints="1" noAdjustHandles="1" noChangeArrowheads="1" noChangeShapeType="1" noTextEdit="1"/>
              </p:cNvSpPr>
              <p:nvPr>
                <p:ph sz="quarter" idx="1"/>
              </p:nvPr>
            </p:nvSpPr>
            <p:spPr>
              <a:xfrm>
                <a:off x="457200" y="1266388"/>
                <a:ext cx="7467600" cy="4839138"/>
              </a:xfrm>
              <a:blipFill>
                <a:blip r:embed="rId3"/>
                <a:stretch>
                  <a:fillRect l="-1383" t="-1003" b="-16291"/>
                </a:stretch>
              </a:blipFill>
            </p:spPr>
            <p:txBody>
              <a:bodyPr/>
              <a:lstStyle/>
              <a:p>
                <a:r>
                  <a:rPr lang="en-GB">
                    <a:noFill/>
                  </a:rPr>
                  <a:t> </a:t>
                </a:r>
              </a:p>
            </p:txBody>
          </p:sp>
        </mc:Fallback>
      </mc:AlternateContent>
      <p:sp>
        <p:nvSpPr>
          <p:cNvPr id="4" name="Date Placeholder 3"/>
          <p:cNvSpPr>
            <a:spLocks noGrp="1"/>
          </p:cNvSpPr>
          <p:nvPr>
            <p:ph type="dt" sz="half" idx="14"/>
          </p:nvPr>
        </p:nvSpPr>
        <p:spPr>
          <a:xfrm>
            <a:off x="457200" y="6105526"/>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90FF56-D937-4A14-B610-68C9183EE070}"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35</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342018" y="5994654"/>
            <a:ext cx="5616624" cy="65379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2137239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266388"/>
            <a:ext cx="7467600" cy="4839138"/>
          </a:xfrm>
        </p:spPr>
        <p:style>
          <a:lnRef idx="2">
            <a:schemeClr val="dk1"/>
          </a:lnRef>
          <a:fillRef idx="1">
            <a:schemeClr val="lt1"/>
          </a:fillRef>
          <a:effectRef idx="0">
            <a:schemeClr val="dk1"/>
          </a:effectRef>
          <a:fontRef idx="minor">
            <a:schemeClr val="dk1"/>
          </a:fontRef>
        </p:style>
        <p:txBody>
          <a:bodyPr>
            <a:noAutofit/>
          </a:bodyPr>
          <a:lstStyle/>
          <a:p>
            <a:pPr marL="176213" lvl="0" indent="0">
              <a:buNone/>
            </a:pPr>
            <a:r>
              <a:rPr lang="fr-FR" sz="2800" b="1" dirty="0">
                <a:latin typeface="Calibri" panose="020F0502020204030204" pitchFamily="34" charset="0"/>
                <a:cs typeface="Calibri" panose="020F0502020204030204" pitchFamily="34" charset="0"/>
              </a:rPr>
              <a:t>4</a:t>
            </a:r>
            <a:r>
              <a:rPr lang="ar-DZ" sz="2800" b="1" dirty="0">
                <a:latin typeface="Calibri" panose="020F0502020204030204" pitchFamily="34" charset="0"/>
                <a:cs typeface="Calibri" panose="020F0502020204030204" pitchFamily="34" charset="0"/>
              </a:rPr>
              <a:t>- قياس المخاطرة </a:t>
            </a:r>
            <a:endParaRPr lang="fr-FR" sz="2800" b="1" dirty="0">
              <a:latin typeface="Calibri" panose="020F0502020204030204" pitchFamily="34" charset="0"/>
              <a:cs typeface="Calibri" panose="020F0502020204030204" pitchFamily="34" charset="0"/>
            </a:endParaRP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4- 3 علاقة المخاطر النظامية والمخاطر غير النظامية بالعائد (أو الدخل) ..(تابع)</a:t>
            </a:r>
          </a:p>
          <a:p>
            <a:pPr marL="176213" indent="0" algn="just">
              <a:buClr>
                <a:srgbClr val="FE8637"/>
              </a:buClr>
              <a:buNone/>
              <a:defRPr/>
            </a:pPr>
            <a:r>
              <a:rPr lang="ar-DZ" sz="2000" b="1" dirty="0">
                <a:latin typeface="Calibri" panose="020F0502020204030204" pitchFamily="34" charset="0"/>
                <a:cs typeface="Calibri" panose="020F0502020204030204" pitchFamily="34" charset="0"/>
              </a:rPr>
              <a:t>الحل : أولا</a:t>
            </a:r>
          </a:p>
          <a:p>
            <a:pPr marL="176213" indent="0" algn="just">
              <a:buClr>
                <a:srgbClr val="FE8637"/>
              </a:buClr>
              <a:buNone/>
              <a:defRPr/>
            </a:pPr>
            <a:endParaRPr lang="ar-DZ" sz="2000" dirty="0">
              <a:latin typeface="Calibri" panose="020F0502020204030204" pitchFamily="34" charset="0"/>
              <a:cs typeface="Calibri" panose="020F0502020204030204" pitchFamily="34" charset="0"/>
            </a:endParaRP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lang="ar-DZ" sz="2000" dirty="0">
                <a:latin typeface="Calibri" panose="020F0502020204030204" pitchFamily="34" charset="0"/>
                <a:cs typeface="Calibri" panose="020F0502020204030204" pitchFamily="34" charset="0"/>
              </a:rPr>
              <a:t> </a:t>
            </a:r>
          </a:p>
        </p:txBody>
      </p:sp>
      <p:sp>
        <p:nvSpPr>
          <p:cNvPr id="4" name="Date Placeholder 3"/>
          <p:cNvSpPr>
            <a:spLocks noGrp="1"/>
          </p:cNvSpPr>
          <p:nvPr>
            <p:ph type="dt" sz="half" idx="14"/>
          </p:nvPr>
        </p:nvSpPr>
        <p:spPr>
          <a:xfrm>
            <a:off x="457200" y="6105526"/>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5C58EE-A00C-4D06-B326-3D86B7E68F2E}"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36</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342018" y="5994654"/>
            <a:ext cx="5616624" cy="65379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60292D84-9CA7-439F-B579-C3AA42C19893}"/>
                  </a:ext>
                </a:extLst>
              </p:cNvPr>
              <p:cNvGraphicFramePr>
                <a:graphicFrameLocks noGrp="1"/>
              </p:cNvGraphicFramePr>
              <p:nvPr>
                <p:extLst>
                  <p:ext uri="{D42A27DB-BD31-4B8C-83A1-F6EECF244321}">
                    <p14:modId xmlns:p14="http://schemas.microsoft.com/office/powerpoint/2010/main" val="1157823528"/>
                  </p:ext>
                </p:extLst>
              </p:nvPr>
            </p:nvGraphicFramePr>
            <p:xfrm>
              <a:off x="788130" y="2578110"/>
              <a:ext cx="6809696" cy="3174615"/>
            </p:xfrm>
            <a:graphic>
              <a:graphicData uri="http://schemas.openxmlformats.org/drawingml/2006/table">
                <a:tbl>
                  <a:tblPr firstRow="1" bandRow="1">
                    <a:tableStyleId>{5940675A-B579-460E-94D1-54222C63F5DA}</a:tableStyleId>
                  </a:tblPr>
                  <a:tblGrid>
                    <a:gridCol w="684530">
                      <a:extLst>
                        <a:ext uri="{9D8B030D-6E8A-4147-A177-3AD203B41FA5}">
                          <a16:colId xmlns:a16="http://schemas.microsoft.com/office/drawing/2014/main" val="452060203"/>
                        </a:ext>
                      </a:extLst>
                    </a:gridCol>
                    <a:gridCol w="680574">
                      <a:extLst>
                        <a:ext uri="{9D8B030D-6E8A-4147-A177-3AD203B41FA5}">
                          <a16:colId xmlns:a16="http://schemas.microsoft.com/office/drawing/2014/main" val="914898320"/>
                        </a:ext>
                      </a:extLst>
                    </a:gridCol>
                    <a:gridCol w="680574">
                      <a:extLst>
                        <a:ext uri="{9D8B030D-6E8A-4147-A177-3AD203B41FA5}">
                          <a16:colId xmlns:a16="http://schemas.microsoft.com/office/drawing/2014/main" val="1184312602"/>
                        </a:ext>
                      </a:extLst>
                    </a:gridCol>
                    <a:gridCol w="680574">
                      <a:extLst>
                        <a:ext uri="{9D8B030D-6E8A-4147-A177-3AD203B41FA5}">
                          <a16:colId xmlns:a16="http://schemas.microsoft.com/office/drawing/2014/main" val="736524252"/>
                        </a:ext>
                      </a:extLst>
                    </a:gridCol>
                    <a:gridCol w="680574">
                      <a:extLst>
                        <a:ext uri="{9D8B030D-6E8A-4147-A177-3AD203B41FA5}">
                          <a16:colId xmlns:a16="http://schemas.microsoft.com/office/drawing/2014/main" val="2566835153"/>
                        </a:ext>
                      </a:extLst>
                    </a:gridCol>
                    <a:gridCol w="680574">
                      <a:extLst>
                        <a:ext uri="{9D8B030D-6E8A-4147-A177-3AD203B41FA5}">
                          <a16:colId xmlns:a16="http://schemas.microsoft.com/office/drawing/2014/main" val="266908893"/>
                        </a:ext>
                      </a:extLst>
                    </a:gridCol>
                    <a:gridCol w="680574">
                      <a:extLst>
                        <a:ext uri="{9D8B030D-6E8A-4147-A177-3AD203B41FA5}">
                          <a16:colId xmlns:a16="http://schemas.microsoft.com/office/drawing/2014/main" val="3164145014"/>
                        </a:ext>
                      </a:extLst>
                    </a:gridCol>
                    <a:gridCol w="680574">
                      <a:extLst>
                        <a:ext uri="{9D8B030D-6E8A-4147-A177-3AD203B41FA5}">
                          <a16:colId xmlns:a16="http://schemas.microsoft.com/office/drawing/2014/main" val="2316944194"/>
                        </a:ext>
                      </a:extLst>
                    </a:gridCol>
                    <a:gridCol w="680574">
                      <a:extLst>
                        <a:ext uri="{9D8B030D-6E8A-4147-A177-3AD203B41FA5}">
                          <a16:colId xmlns:a16="http://schemas.microsoft.com/office/drawing/2014/main" val="2642962740"/>
                        </a:ext>
                      </a:extLst>
                    </a:gridCol>
                    <a:gridCol w="680574">
                      <a:extLst>
                        <a:ext uri="{9D8B030D-6E8A-4147-A177-3AD203B41FA5}">
                          <a16:colId xmlns:a16="http://schemas.microsoft.com/office/drawing/2014/main" val="2875713901"/>
                        </a:ext>
                      </a:extLst>
                    </a:gridCol>
                  </a:tblGrid>
                  <a:tr h="634923">
                    <a:tc gridSpan="3">
                      <a:txBody>
                        <a:bodyPr/>
                        <a:lstStyle/>
                        <a:p>
                          <a:pPr algn="ctr"/>
                          <a:r>
                            <a:rPr lang="ar-DZ" b="1" dirty="0">
                              <a:solidFill>
                                <a:schemeClr val="tx1"/>
                              </a:solidFill>
                            </a:rPr>
                            <a:t>سعر الفائدة</a:t>
                          </a:r>
                          <a:endParaRPr lang="en-GB"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dirty="0"/>
                        </a:p>
                      </a:txBody>
                      <a:tcPr/>
                    </a:tc>
                    <a:tc gridSpan="3">
                      <a:txBody>
                        <a:bodyPr/>
                        <a:lstStyle/>
                        <a:p>
                          <a:pPr algn="ctr"/>
                          <a:r>
                            <a:rPr lang="en-US" b="1" dirty="0">
                              <a:solidFill>
                                <a:schemeClr val="tx1"/>
                              </a:solidFill>
                            </a:rPr>
                            <a:t>GDP</a:t>
                          </a:r>
                          <a:endParaRPr lang="en-GB"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dirty="0"/>
                        </a:p>
                      </a:txBody>
                      <a:tcPr/>
                    </a:tc>
                    <a:tc gridSpan="3">
                      <a:txBody>
                        <a:bodyPr/>
                        <a:lstStyle/>
                        <a:p>
                          <a:pPr algn="ctr"/>
                          <a:r>
                            <a:rPr lang="ar-DZ" b="1" dirty="0">
                              <a:solidFill>
                                <a:schemeClr val="tx1"/>
                              </a:solidFill>
                            </a:rPr>
                            <a:t>التضخم</a:t>
                          </a:r>
                          <a:endParaRPr lang="en-GB"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dirty="0"/>
                        </a:p>
                      </a:txBody>
                      <a:tcPr/>
                    </a:tc>
                    <a:tc rowSpan="2">
                      <a:txBody>
                        <a:bodyPr/>
                        <a:lstStyle/>
                        <a:p>
                          <a:pPr algn="ctr"/>
                          <a:r>
                            <a:rPr lang="ar-DZ" b="1" dirty="0">
                              <a:solidFill>
                                <a:schemeClr val="tx1"/>
                              </a:solidFill>
                            </a:rPr>
                            <a:t>السهم </a:t>
                          </a:r>
                          <a:r>
                            <a:rPr lang="en-US" dirty="0">
                              <a:solidFill>
                                <a:schemeClr val="tx1"/>
                              </a:solidFill>
                            </a:rPr>
                            <a:t>F</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2329944"/>
                      </a:ext>
                    </a:extLst>
                  </a:tr>
                  <a:tr h="634923">
                    <a:tc>
                      <a:txBody>
                        <a:bodyPr/>
                        <a:lstStyle/>
                        <a:p>
                          <a:pPr algn="ctr"/>
                          <a:r>
                            <a:rPr lang="ar-DZ" sz="1600" b="1" dirty="0">
                              <a:solidFill>
                                <a:schemeClr val="tx1"/>
                              </a:solidFill>
                            </a:rPr>
                            <a:t>التغير</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sz="1600" b="1" dirty="0">
                              <a:solidFill>
                                <a:schemeClr val="tx1"/>
                              </a:solidFill>
                            </a:rPr>
                            <a:t>الفعلي</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sz="1600" b="1" dirty="0">
                              <a:solidFill>
                                <a:schemeClr val="tx1"/>
                              </a:solidFill>
                            </a:rPr>
                            <a:t>المتوقع</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sz="1600" b="1" dirty="0">
                              <a:solidFill>
                                <a:schemeClr val="tx1"/>
                              </a:solidFill>
                            </a:rPr>
                            <a:t>التغير</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sz="1600" b="1" dirty="0">
                              <a:solidFill>
                                <a:schemeClr val="tx1"/>
                              </a:solidFill>
                            </a:rPr>
                            <a:t>الفعلي</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sz="1600" b="1" dirty="0">
                              <a:solidFill>
                                <a:schemeClr val="tx1"/>
                              </a:solidFill>
                            </a:rPr>
                            <a:t>المتوقع</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sz="1600" b="1" dirty="0">
                              <a:solidFill>
                                <a:schemeClr val="tx1"/>
                              </a:solidFill>
                            </a:rPr>
                            <a:t>التغير</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sz="1600" b="1" dirty="0">
                              <a:solidFill>
                                <a:schemeClr val="tx1"/>
                              </a:solidFill>
                            </a:rPr>
                            <a:t>الفعلي</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sz="1600" b="1" dirty="0">
                              <a:solidFill>
                                <a:schemeClr val="tx1"/>
                              </a:solidFill>
                            </a:rPr>
                            <a:t>المتوقع</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tc>
                    <a:extLst>
                      <a:ext uri="{0D108BD9-81ED-4DB2-BD59-A6C34878D82A}">
                        <a16:rowId xmlns:a16="http://schemas.microsoft.com/office/drawing/2014/main" val="1719088429"/>
                      </a:ext>
                    </a:extLst>
                  </a:tr>
                  <a:tr h="634923">
                    <a:tc gridSpan="6">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a:p>
                      </a:txBody>
                      <a:tcPr anchor="ctr"/>
                    </a:tc>
                    <a:tc hMerge="1">
                      <a:txBody>
                        <a:bodyPr/>
                        <a:lstStyle/>
                        <a:p>
                          <a:pPr algn="ctr"/>
                          <a:endParaRPr lang="en-GB" dirty="0"/>
                        </a:p>
                      </a:txBody>
                      <a:tcPr anchor="ct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dirty="0"/>
                        </a:p>
                      </a:txBody>
                      <a:tcPr anchor="ctr"/>
                    </a:tc>
                    <a:tc>
                      <a:txBody>
                        <a:bodyPr/>
                        <a:lstStyle/>
                        <a:p>
                          <a:pPr algn="ctr"/>
                          <a:r>
                            <a:rPr lang="ar-DZ" b="1" dirty="0">
                              <a:solidFill>
                                <a:schemeClr val="tx1"/>
                              </a:solidFill>
                            </a:rPr>
                            <a:t>2</a:t>
                          </a:r>
                          <a:r>
                            <a:rPr lang="en-US" b="1" dirty="0">
                              <a:solidFill>
                                <a:schemeClr val="tx1"/>
                              </a:solidFill>
                            </a:rPr>
                            <a:t>%</a:t>
                          </a:r>
                          <a:endParaRPr lang="en-GB"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dirty="0">
                              <a:solidFill>
                                <a:schemeClr val="tx1"/>
                              </a:solidFill>
                            </a:rPr>
                            <a:t>7</a:t>
                          </a:r>
                          <a:r>
                            <a:rPr lang="en-US" dirty="0">
                              <a:solidFill>
                                <a:schemeClr val="tx1"/>
                              </a:solidFill>
                            </a:rPr>
                            <a:t>%</a:t>
                          </a:r>
                          <a:r>
                            <a:rPr lang="ar-DZ" dirty="0">
                              <a:solidFill>
                                <a:schemeClr val="tx1"/>
                              </a:solidFill>
                            </a:rPr>
                            <a:t> </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dirty="0">
                              <a:solidFill>
                                <a:schemeClr val="tx1"/>
                              </a:solidFill>
                            </a:rPr>
                            <a:t>5</a:t>
                          </a:r>
                          <a:r>
                            <a:rPr lang="en-US" dirty="0">
                              <a:solidFill>
                                <a:schemeClr val="tx1"/>
                              </a:solidFill>
                            </a:rPr>
                            <a:t>%</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1" i="1" smtClean="0">
                                        <a:solidFill>
                                          <a:schemeClr val="tx1"/>
                                        </a:solidFill>
                                        <a:latin typeface="Cambria Math" panose="02040503050406030204" pitchFamily="18" charset="0"/>
                                        <a:cs typeface="Calibri" panose="020F0502020204030204" pitchFamily="34" charset="0"/>
                                      </a:rPr>
                                    </m:ctrlPr>
                                  </m:sSubPr>
                                  <m:e>
                                    <m:r>
                                      <a:rPr lang="en-US" sz="1800" b="1" i="1" smtClean="0">
                                        <a:solidFill>
                                          <a:schemeClr val="tx1"/>
                                        </a:solidFill>
                                        <a:latin typeface="Cambria Math" panose="02040503050406030204" pitchFamily="18" charset="0"/>
                                        <a:cs typeface="Calibri" panose="020F0502020204030204" pitchFamily="34" charset="0"/>
                                      </a:rPr>
                                      <m:t>𝑭</m:t>
                                    </m:r>
                                  </m:e>
                                  <m:sub>
                                    <m:r>
                                      <a:rPr lang="en-US" sz="1800" b="1" i="1" smtClean="0">
                                        <a:solidFill>
                                          <a:schemeClr val="tx1"/>
                                        </a:solidFill>
                                        <a:latin typeface="Cambria Math" panose="02040503050406030204" pitchFamily="18" charset="0"/>
                                        <a:cs typeface="Calibri" panose="020F0502020204030204" pitchFamily="34" charset="0"/>
                                      </a:rPr>
                                      <m:t>𝒊</m:t>
                                    </m:r>
                                  </m:sub>
                                </m:sSub>
                              </m:oMath>
                            </m:oMathPara>
                          </a14:m>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5894548"/>
                      </a:ext>
                    </a:extLst>
                  </a:tr>
                  <a:tr h="634923">
                    <a:tc gridSpan="3">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a:p>
                      </a:txBody>
                      <a:tcPr anchor="ctr"/>
                    </a:tc>
                    <a:tc hMerge="1">
                      <a:txBody>
                        <a:bodyPr/>
                        <a:lstStyle/>
                        <a:p>
                          <a:pPr algn="ctr"/>
                          <a:endParaRPr lang="en-GB" dirty="0"/>
                        </a:p>
                      </a:txBody>
                      <a:tcPr anchor="ctr"/>
                    </a:tc>
                    <a:tc>
                      <a:txBody>
                        <a:bodyPr/>
                        <a:lstStyle/>
                        <a:p>
                          <a:pPr algn="ctr"/>
                          <a:r>
                            <a:rPr lang="ar-DZ" b="1" dirty="0">
                              <a:solidFill>
                                <a:schemeClr val="tx1"/>
                              </a:solidFill>
                            </a:rPr>
                            <a:t>-1 </a:t>
                          </a:r>
                          <a:r>
                            <a:rPr lang="en-US" b="1" dirty="0">
                              <a:solidFill>
                                <a:schemeClr val="tx1"/>
                              </a:solidFill>
                            </a:rPr>
                            <a:t>%</a:t>
                          </a:r>
                          <a:endParaRPr lang="en-GB"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dirty="0">
                              <a:solidFill>
                                <a:schemeClr val="tx1"/>
                              </a:solidFill>
                            </a:rPr>
                            <a:t>1 </a:t>
                          </a:r>
                          <a:r>
                            <a:rPr lang="en-US" dirty="0">
                              <a:solidFill>
                                <a:schemeClr val="tx1"/>
                              </a:solidFill>
                            </a:rPr>
                            <a:t>%</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dirty="0">
                              <a:solidFill>
                                <a:schemeClr val="tx1"/>
                              </a:solidFill>
                            </a:rPr>
                            <a:t>2 </a:t>
                          </a:r>
                          <a:r>
                            <a:rPr lang="en-US" dirty="0">
                              <a:solidFill>
                                <a:schemeClr val="tx1"/>
                              </a:solidFill>
                            </a:rPr>
                            <a:t>%</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a:p>
                      </a:txBody>
                      <a:tcPr anchor="ctr"/>
                    </a:tc>
                    <a:tc hMerge="1">
                      <a:txBody>
                        <a:bodyPr/>
                        <a:lstStyle/>
                        <a:p>
                          <a:pPr algn="ctr"/>
                          <a:endParaRPr lang="en-GB" dirty="0"/>
                        </a:p>
                      </a:txBody>
                      <a:tcPr anchor="ctr"/>
                    </a:tc>
                    <a:tc>
                      <a:txBody>
                        <a:bodyPr/>
                        <a:lstStyle/>
                        <a:p>
                          <a:pPr algn="ctr"/>
                          <a14:m>
                            <m:oMathPara xmlns:m="http://schemas.openxmlformats.org/officeDocument/2006/math">
                              <m:oMathParaPr>
                                <m:jc m:val="left"/>
                              </m:oMathParaPr>
                              <m:oMath xmlns:m="http://schemas.openxmlformats.org/officeDocument/2006/math">
                                <m:sSub>
                                  <m:sSubPr>
                                    <m:ctrlPr>
                                      <a:rPr lang="en-US" sz="1800" b="1" i="1" dirty="0" smtClean="0">
                                        <a:solidFill>
                                          <a:schemeClr val="tx1"/>
                                        </a:solidFill>
                                        <a:latin typeface="Cambria Math" panose="02040503050406030204" pitchFamily="18" charset="0"/>
                                        <a:cs typeface="Calibri" panose="020F0502020204030204" pitchFamily="34" charset="0"/>
                                      </a:rPr>
                                    </m:ctrlPr>
                                  </m:sSubPr>
                                  <m:e>
                                    <m:r>
                                      <a:rPr lang="en-US" sz="1800" b="1" i="1" dirty="0" smtClean="0">
                                        <a:solidFill>
                                          <a:schemeClr val="tx1"/>
                                        </a:solidFill>
                                        <a:latin typeface="Cambria Math" panose="02040503050406030204" pitchFamily="18" charset="0"/>
                                        <a:cs typeface="Calibri" panose="020F0502020204030204" pitchFamily="34" charset="0"/>
                                      </a:rPr>
                                      <m:t>𝑭</m:t>
                                    </m:r>
                                  </m:e>
                                  <m:sub>
                                    <m:r>
                                      <a:rPr lang="en-US" sz="1800" b="1" i="1" dirty="0" smtClean="0">
                                        <a:solidFill>
                                          <a:schemeClr val="tx1"/>
                                        </a:solidFill>
                                        <a:latin typeface="Cambria Math" panose="02040503050406030204" pitchFamily="18" charset="0"/>
                                        <a:cs typeface="Calibri" panose="020F0502020204030204" pitchFamily="34" charset="0"/>
                                      </a:rPr>
                                      <m:t>𝑮𝑫𝑷</m:t>
                                    </m:r>
                                  </m:sub>
                                </m:sSub>
                              </m:oMath>
                            </m:oMathPara>
                          </a14:m>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6943039"/>
                      </a:ext>
                    </a:extLst>
                  </a:tr>
                  <a:tr h="634923">
                    <a:tc>
                      <a:txBody>
                        <a:bodyPr/>
                        <a:lstStyle/>
                        <a:p>
                          <a:pPr algn="ctr"/>
                          <a:r>
                            <a:rPr lang="ar-DZ" b="1" dirty="0">
                              <a:solidFill>
                                <a:schemeClr val="tx1"/>
                              </a:solidFill>
                            </a:rPr>
                            <a:t>-2 </a:t>
                          </a:r>
                          <a:r>
                            <a:rPr lang="en-US" b="1" dirty="0">
                              <a:solidFill>
                                <a:schemeClr val="tx1"/>
                              </a:solidFill>
                            </a:rPr>
                            <a:t>%</a:t>
                          </a:r>
                          <a:endParaRPr lang="en-GB"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dirty="0">
                              <a:solidFill>
                                <a:schemeClr val="tx1"/>
                              </a:solidFill>
                            </a:rPr>
                            <a:t>-2 </a:t>
                          </a:r>
                          <a:r>
                            <a:rPr lang="en-US" dirty="0">
                              <a:solidFill>
                                <a:schemeClr val="tx1"/>
                              </a:solidFill>
                            </a:rPr>
                            <a:t>%</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dirty="0">
                              <a:solidFill>
                                <a:schemeClr val="tx1"/>
                              </a:solidFill>
                            </a:rPr>
                            <a:t>0 </a:t>
                          </a:r>
                          <a:r>
                            <a:rPr lang="en-US" dirty="0">
                              <a:solidFill>
                                <a:schemeClr val="tx1"/>
                              </a:solidFill>
                            </a:rPr>
                            <a:t>%</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1800" b="1" i="1" dirty="0" smtClean="0">
                                        <a:solidFill>
                                          <a:schemeClr val="tx1"/>
                                        </a:solidFill>
                                        <a:latin typeface="Cambria Math" panose="02040503050406030204" pitchFamily="18" charset="0"/>
                                        <a:cs typeface="Calibri" panose="020F0502020204030204" pitchFamily="34" charset="0"/>
                                      </a:rPr>
                                    </m:ctrlPr>
                                  </m:sSubPr>
                                  <m:e>
                                    <m:r>
                                      <a:rPr lang="en-US" sz="1800" b="1" i="1" dirty="0" smtClean="0">
                                        <a:solidFill>
                                          <a:schemeClr val="tx1"/>
                                        </a:solidFill>
                                        <a:latin typeface="Cambria Math" panose="02040503050406030204" pitchFamily="18" charset="0"/>
                                        <a:cs typeface="Calibri" panose="020F0502020204030204" pitchFamily="34" charset="0"/>
                                      </a:rPr>
                                      <m:t>𝑭</m:t>
                                    </m:r>
                                  </m:e>
                                  <m:sub>
                                    <m:r>
                                      <a:rPr lang="en-US" sz="1800" b="1" i="1" dirty="0" smtClean="0">
                                        <a:solidFill>
                                          <a:schemeClr val="tx1"/>
                                        </a:solidFill>
                                        <a:latin typeface="Cambria Math" panose="02040503050406030204" pitchFamily="18" charset="0"/>
                                        <a:cs typeface="Calibri" panose="020F0502020204030204" pitchFamily="34" charset="0"/>
                                      </a:rPr>
                                      <m:t>𝒓</m:t>
                                    </m:r>
                                  </m:sub>
                                </m:sSub>
                              </m:oMath>
                            </m:oMathPara>
                          </a14:m>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1391261"/>
                      </a:ext>
                    </a:extLst>
                  </a:tr>
                </a:tbl>
              </a:graphicData>
            </a:graphic>
          </p:graphicFrame>
        </mc:Choice>
        <mc:Fallback xmlns="">
          <p:graphicFrame>
            <p:nvGraphicFramePr>
              <p:cNvPr id="2" name="Table 2">
                <a:extLst>
                  <a:ext uri="{FF2B5EF4-FFF2-40B4-BE49-F238E27FC236}">
                    <a16:creationId xmlns:a16="http://schemas.microsoft.com/office/drawing/2014/main" id="{60292D84-9CA7-439F-B579-C3AA42C19893}"/>
                  </a:ext>
                </a:extLst>
              </p:cNvPr>
              <p:cNvGraphicFramePr>
                <a:graphicFrameLocks noGrp="1"/>
              </p:cNvGraphicFramePr>
              <p:nvPr>
                <p:extLst>
                  <p:ext uri="{D42A27DB-BD31-4B8C-83A1-F6EECF244321}">
                    <p14:modId xmlns:p14="http://schemas.microsoft.com/office/powerpoint/2010/main" val="1157823528"/>
                  </p:ext>
                </p:extLst>
              </p:nvPr>
            </p:nvGraphicFramePr>
            <p:xfrm>
              <a:off x="788130" y="2578110"/>
              <a:ext cx="6809696" cy="3174615"/>
            </p:xfrm>
            <a:graphic>
              <a:graphicData uri="http://schemas.openxmlformats.org/drawingml/2006/table">
                <a:tbl>
                  <a:tblPr firstRow="1" bandRow="1">
                    <a:tableStyleId>{5940675A-B579-460E-94D1-54222C63F5DA}</a:tableStyleId>
                  </a:tblPr>
                  <a:tblGrid>
                    <a:gridCol w="684530">
                      <a:extLst>
                        <a:ext uri="{9D8B030D-6E8A-4147-A177-3AD203B41FA5}">
                          <a16:colId xmlns:a16="http://schemas.microsoft.com/office/drawing/2014/main" val="452060203"/>
                        </a:ext>
                      </a:extLst>
                    </a:gridCol>
                    <a:gridCol w="680574">
                      <a:extLst>
                        <a:ext uri="{9D8B030D-6E8A-4147-A177-3AD203B41FA5}">
                          <a16:colId xmlns:a16="http://schemas.microsoft.com/office/drawing/2014/main" val="914898320"/>
                        </a:ext>
                      </a:extLst>
                    </a:gridCol>
                    <a:gridCol w="680574">
                      <a:extLst>
                        <a:ext uri="{9D8B030D-6E8A-4147-A177-3AD203B41FA5}">
                          <a16:colId xmlns:a16="http://schemas.microsoft.com/office/drawing/2014/main" val="1184312602"/>
                        </a:ext>
                      </a:extLst>
                    </a:gridCol>
                    <a:gridCol w="680574">
                      <a:extLst>
                        <a:ext uri="{9D8B030D-6E8A-4147-A177-3AD203B41FA5}">
                          <a16:colId xmlns:a16="http://schemas.microsoft.com/office/drawing/2014/main" val="736524252"/>
                        </a:ext>
                      </a:extLst>
                    </a:gridCol>
                    <a:gridCol w="680574">
                      <a:extLst>
                        <a:ext uri="{9D8B030D-6E8A-4147-A177-3AD203B41FA5}">
                          <a16:colId xmlns:a16="http://schemas.microsoft.com/office/drawing/2014/main" val="2566835153"/>
                        </a:ext>
                      </a:extLst>
                    </a:gridCol>
                    <a:gridCol w="680574">
                      <a:extLst>
                        <a:ext uri="{9D8B030D-6E8A-4147-A177-3AD203B41FA5}">
                          <a16:colId xmlns:a16="http://schemas.microsoft.com/office/drawing/2014/main" val="266908893"/>
                        </a:ext>
                      </a:extLst>
                    </a:gridCol>
                    <a:gridCol w="680574">
                      <a:extLst>
                        <a:ext uri="{9D8B030D-6E8A-4147-A177-3AD203B41FA5}">
                          <a16:colId xmlns:a16="http://schemas.microsoft.com/office/drawing/2014/main" val="3164145014"/>
                        </a:ext>
                      </a:extLst>
                    </a:gridCol>
                    <a:gridCol w="680574">
                      <a:extLst>
                        <a:ext uri="{9D8B030D-6E8A-4147-A177-3AD203B41FA5}">
                          <a16:colId xmlns:a16="http://schemas.microsoft.com/office/drawing/2014/main" val="2316944194"/>
                        </a:ext>
                      </a:extLst>
                    </a:gridCol>
                    <a:gridCol w="680574">
                      <a:extLst>
                        <a:ext uri="{9D8B030D-6E8A-4147-A177-3AD203B41FA5}">
                          <a16:colId xmlns:a16="http://schemas.microsoft.com/office/drawing/2014/main" val="2642962740"/>
                        </a:ext>
                      </a:extLst>
                    </a:gridCol>
                    <a:gridCol w="680574">
                      <a:extLst>
                        <a:ext uri="{9D8B030D-6E8A-4147-A177-3AD203B41FA5}">
                          <a16:colId xmlns:a16="http://schemas.microsoft.com/office/drawing/2014/main" val="2875713901"/>
                        </a:ext>
                      </a:extLst>
                    </a:gridCol>
                  </a:tblGrid>
                  <a:tr h="634923">
                    <a:tc gridSpan="3">
                      <a:txBody>
                        <a:bodyPr/>
                        <a:lstStyle/>
                        <a:p>
                          <a:pPr algn="ctr"/>
                          <a:r>
                            <a:rPr lang="ar-DZ" b="1" dirty="0">
                              <a:solidFill>
                                <a:schemeClr val="tx1"/>
                              </a:solidFill>
                            </a:rPr>
                            <a:t>سعر الفائدة</a:t>
                          </a:r>
                          <a:endParaRPr lang="en-GB"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dirty="0"/>
                        </a:p>
                      </a:txBody>
                      <a:tcPr/>
                    </a:tc>
                    <a:tc gridSpan="3">
                      <a:txBody>
                        <a:bodyPr/>
                        <a:lstStyle/>
                        <a:p>
                          <a:pPr algn="ctr"/>
                          <a:r>
                            <a:rPr lang="en-US" b="1" dirty="0">
                              <a:solidFill>
                                <a:schemeClr val="tx1"/>
                              </a:solidFill>
                            </a:rPr>
                            <a:t>GDP</a:t>
                          </a:r>
                          <a:endParaRPr lang="en-GB"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dirty="0"/>
                        </a:p>
                      </a:txBody>
                      <a:tcPr/>
                    </a:tc>
                    <a:tc gridSpan="3">
                      <a:txBody>
                        <a:bodyPr/>
                        <a:lstStyle/>
                        <a:p>
                          <a:pPr algn="ctr"/>
                          <a:r>
                            <a:rPr lang="ar-DZ" b="1" dirty="0">
                              <a:solidFill>
                                <a:schemeClr val="tx1"/>
                              </a:solidFill>
                            </a:rPr>
                            <a:t>التضخم</a:t>
                          </a:r>
                          <a:endParaRPr lang="en-GB"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dirty="0"/>
                        </a:p>
                      </a:txBody>
                      <a:tcPr/>
                    </a:tc>
                    <a:tc rowSpan="2">
                      <a:txBody>
                        <a:bodyPr/>
                        <a:lstStyle/>
                        <a:p>
                          <a:pPr algn="ctr"/>
                          <a:r>
                            <a:rPr lang="ar-DZ" b="1" dirty="0">
                              <a:solidFill>
                                <a:schemeClr val="tx1"/>
                              </a:solidFill>
                            </a:rPr>
                            <a:t>السهم </a:t>
                          </a:r>
                          <a:r>
                            <a:rPr lang="en-US" dirty="0">
                              <a:solidFill>
                                <a:schemeClr val="tx1"/>
                              </a:solidFill>
                            </a:rPr>
                            <a:t>F</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2329944"/>
                      </a:ext>
                    </a:extLst>
                  </a:tr>
                  <a:tr h="634923">
                    <a:tc>
                      <a:txBody>
                        <a:bodyPr/>
                        <a:lstStyle/>
                        <a:p>
                          <a:pPr algn="ctr"/>
                          <a:r>
                            <a:rPr lang="ar-DZ" sz="1600" b="1" dirty="0">
                              <a:solidFill>
                                <a:schemeClr val="tx1"/>
                              </a:solidFill>
                            </a:rPr>
                            <a:t>التغير</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sz="1600" b="1" dirty="0">
                              <a:solidFill>
                                <a:schemeClr val="tx1"/>
                              </a:solidFill>
                            </a:rPr>
                            <a:t>الفعلي</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sz="1600" b="1" dirty="0">
                              <a:solidFill>
                                <a:schemeClr val="tx1"/>
                              </a:solidFill>
                            </a:rPr>
                            <a:t>المتوقع</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sz="1600" b="1" dirty="0">
                              <a:solidFill>
                                <a:schemeClr val="tx1"/>
                              </a:solidFill>
                            </a:rPr>
                            <a:t>التغير</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sz="1600" b="1" dirty="0">
                              <a:solidFill>
                                <a:schemeClr val="tx1"/>
                              </a:solidFill>
                            </a:rPr>
                            <a:t>الفعلي</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sz="1600" b="1" dirty="0">
                              <a:solidFill>
                                <a:schemeClr val="tx1"/>
                              </a:solidFill>
                            </a:rPr>
                            <a:t>المتوقع</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sz="1600" b="1" dirty="0">
                              <a:solidFill>
                                <a:schemeClr val="tx1"/>
                              </a:solidFill>
                            </a:rPr>
                            <a:t>التغير</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sz="1600" b="1" dirty="0">
                              <a:solidFill>
                                <a:schemeClr val="tx1"/>
                              </a:solidFill>
                            </a:rPr>
                            <a:t>الفعلي</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sz="1600" b="1" dirty="0">
                              <a:solidFill>
                                <a:schemeClr val="tx1"/>
                              </a:solidFill>
                            </a:rPr>
                            <a:t>المتوقع</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tc>
                    <a:extLst>
                      <a:ext uri="{0D108BD9-81ED-4DB2-BD59-A6C34878D82A}">
                        <a16:rowId xmlns:a16="http://schemas.microsoft.com/office/drawing/2014/main" val="1719088429"/>
                      </a:ext>
                    </a:extLst>
                  </a:tr>
                  <a:tr h="634923">
                    <a:tc gridSpan="6">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a:p>
                      </a:txBody>
                      <a:tcPr anchor="ctr"/>
                    </a:tc>
                    <a:tc hMerge="1">
                      <a:txBody>
                        <a:bodyPr/>
                        <a:lstStyle/>
                        <a:p>
                          <a:pPr algn="ctr"/>
                          <a:endParaRPr lang="en-GB" dirty="0"/>
                        </a:p>
                      </a:txBody>
                      <a:tcPr anchor="ct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dirty="0"/>
                        </a:p>
                      </a:txBody>
                      <a:tcPr anchor="ctr"/>
                    </a:tc>
                    <a:tc>
                      <a:txBody>
                        <a:bodyPr/>
                        <a:lstStyle/>
                        <a:p>
                          <a:pPr algn="ctr"/>
                          <a:r>
                            <a:rPr lang="ar-DZ" b="1" dirty="0">
                              <a:solidFill>
                                <a:schemeClr val="tx1"/>
                              </a:solidFill>
                            </a:rPr>
                            <a:t>2</a:t>
                          </a:r>
                          <a:r>
                            <a:rPr lang="en-US" b="1" dirty="0">
                              <a:solidFill>
                                <a:schemeClr val="tx1"/>
                              </a:solidFill>
                            </a:rPr>
                            <a:t>%</a:t>
                          </a:r>
                          <a:endParaRPr lang="en-GB"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dirty="0">
                              <a:solidFill>
                                <a:schemeClr val="tx1"/>
                              </a:solidFill>
                            </a:rPr>
                            <a:t>7</a:t>
                          </a:r>
                          <a:r>
                            <a:rPr lang="en-US" dirty="0">
                              <a:solidFill>
                                <a:schemeClr val="tx1"/>
                              </a:solidFill>
                            </a:rPr>
                            <a:t>%</a:t>
                          </a:r>
                          <a:r>
                            <a:rPr lang="ar-DZ" dirty="0">
                              <a:solidFill>
                                <a:schemeClr val="tx1"/>
                              </a:solidFill>
                            </a:rPr>
                            <a:t> </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dirty="0">
                              <a:solidFill>
                                <a:schemeClr val="tx1"/>
                              </a:solidFill>
                            </a:rPr>
                            <a:t>5</a:t>
                          </a:r>
                          <a:r>
                            <a:rPr lang="en-US" dirty="0">
                              <a:solidFill>
                                <a:schemeClr val="tx1"/>
                              </a:solidFill>
                            </a:rPr>
                            <a:t>%</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899107" t="-201923" r="-1786" b="-202885"/>
                          </a:stretch>
                        </a:blipFill>
                      </a:tcPr>
                    </a:tc>
                    <a:extLst>
                      <a:ext uri="{0D108BD9-81ED-4DB2-BD59-A6C34878D82A}">
                        <a16:rowId xmlns:a16="http://schemas.microsoft.com/office/drawing/2014/main" val="1325894548"/>
                      </a:ext>
                    </a:extLst>
                  </a:tr>
                  <a:tr h="634923">
                    <a:tc gridSpan="3">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a:p>
                      </a:txBody>
                      <a:tcPr anchor="ctr"/>
                    </a:tc>
                    <a:tc hMerge="1">
                      <a:txBody>
                        <a:bodyPr/>
                        <a:lstStyle/>
                        <a:p>
                          <a:pPr algn="ctr"/>
                          <a:endParaRPr lang="en-GB" dirty="0"/>
                        </a:p>
                      </a:txBody>
                      <a:tcPr anchor="ctr"/>
                    </a:tc>
                    <a:tc>
                      <a:txBody>
                        <a:bodyPr/>
                        <a:lstStyle/>
                        <a:p>
                          <a:pPr algn="ctr"/>
                          <a:r>
                            <a:rPr lang="ar-DZ" b="1" dirty="0">
                              <a:solidFill>
                                <a:schemeClr val="tx1"/>
                              </a:solidFill>
                            </a:rPr>
                            <a:t>-1 </a:t>
                          </a:r>
                          <a:r>
                            <a:rPr lang="en-US" b="1" dirty="0">
                              <a:solidFill>
                                <a:schemeClr val="tx1"/>
                              </a:solidFill>
                            </a:rPr>
                            <a:t>%</a:t>
                          </a:r>
                          <a:endParaRPr lang="en-GB"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dirty="0">
                              <a:solidFill>
                                <a:schemeClr val="tx1"/>
                              </a:solidFill>
                            </a:rPr>
                            <a:t>1 </a:t>
                          </a:r>
                          <a:r>
                            <a:rPr lang="en-US" dirty="0">
                              <a:solidFill>
                                <a:schemeClr val="tx1"/>
                              </a:solidFill>
                            </a:rPr>
                            <a:t>%</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dirty="0">
                              <a:solidFill>
                                <a:schemeClr val="tx1"/>
                              </a:solidFill>
                            </a:rPr>
                            <a:t>2 </a:t>
                          </a:r>
                          <a:r>
                            <a:rPr lang="en-US" dirty="0">
                              <a:solidFill>
                                <a:schemeClr val="tx1"/>
                              </a:solidFill>
                            </a:rPr>
                            <a:t>%</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a:p>
                      </a:txBody>
                      <a:tcPr anchor="ctr"/>
                    </a:tc>
                    <a:tc hMerge="1">
                      <a:txBody>
                        <a:bodyPr/>
                        <a:lstStyle/>
                        <a:p>
                          <a:pPr algn="ctr"/>
                          <a:endParaRPr lang="en-GB" dirty="0"/>
                        </a:p>
                      </a:txBody>
                      <a:tcPr anchor="ct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899107" t="-299048" r="-1786" b="-100952"/>
                          </a:stretch>
                        </a:blipFill>
                      </a:tcPr>
                    </a:tc>
                    <a:extLst>
                      <a:ext uri="{0D108BD9-81ED-4DB2-BD59-A6C34878D82A}">
                        <a16:rowId xmlns:a16="http://schemas.microsoft.com/office/drawing/2014/main" val="1876943039"/>
                      </a:ext>
                    </a:extLst>
                  </a:tr>
                  <a:tr h="634923">
                    <a:tc>
                      <a:txBody>
                        <a:bodyPr/>
                        <a:lstStyle/>
                        <a:p>
                          <a:pPr algn="ctr"/>
                          <a:r>
                            <a:rPr lang="ar-DZ" b="1" dirty="0">
                              <a:solidFill>
                                <a:schemeClr val="tx1"/>
                              </a:solidFill>
                            </a:rPr>
                            <a:t>-2 </a:t>
                          </a:r>
                          <a:r>
                            <a:rPr lang="en-US" b="1" dirty="0">
                              <a:solidFill>
                                <a:schemeClr val="tx1"/>
                              </a:solidFill>
                            </a:rPr>
                            <a:t>%</a:t>
                          </a:r>
                          <a:endParaRPr lang="en-GB"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dirty="0">
                              <a:solidFill>
                                <a:schemeClr val="tx1"/>
                              </a:solidFill>
                            </a:rPr>
                            <a:t>-2 </a:t>
                          </a:r>
                          <a:r>
                            <a:rPr lang="en-US" dirty="0">
                              <a:solidFill>
                                <a:schemeClr val="tx1"/>
                              </a:solidFill>
                            </a:rPr>
                            <a:t>%</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DZ" dirty="0">
                              <a:solidFill>
                                <a:schemeClr val="tx1"/>
                              </a:solidFill>
                            </a:rPr>
                            <a:t>0 </a:t>
                          </a:r>
                          <a:r>
                            <a:rPr lang="en-US" dirty="0">
                              <a:solidFill>
                                <a:schemeClr val="tx1"/>
                              </a:solidFill>
                            </a:rPr>
                            <a:t>%</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dirty="0"/>
                        </a:p>
                      </a:txBody>
                      <a:tcPr anchor="ct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899107" t="-402885" r="-1786" b="-1923"/>
                          </a:stretch>
                        </a:blipFill>
                      </a:tcPr>
                    </a:tc>
                    <a:extLst>
                      <a:ext uri="{0D108BD9-81ED-4DB2-BD59-A6C34878D82A}">
                        <a16:rowId xmlns:a16="http://schemas.microsoft.com/office/drawing/2014/main" val="871391261"/>
                      </a:ext>
                    </a:extLst>
                  </a:tr>
                </a:tbl>
              </a:graphicData>
            </a:graphic>
          </p:graphicFrame>
        </mc:Fallback>
      </mc:AlternateContent>
    </p:spTree>
    <p:extLst>
      <p:ext uri="{BB962C8B-B14F-4D97-AF65-F5344CB8AC3E}">
        <p14:creationId xmlns:p14="http://schemas.microsoft.com/office/powerpoint/2010/main" val="127708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 name="Content Placeholder 15"/>
              <p:cNvSpPr>
                <a:spLocks noGrp="1"/>
              </p:cNvSpPr>
              <p:nvPr>
                <p:ph sz="quarter" idx="1"/>
              </p:nvPr>
            </p:nvSpPr>
            <p:spPr>
              <a:xfrm>
                <a:off x="457200" y="1266388"/>
                <a:ext cx="7467600" cy="4839138"/>
              </a:xfrm>
            </p:spPr>
            <p:style>
              <a:lnRef idx="2">
                <a:schemeClr val="dk1"/>
              </a:lnRef>
              <a:fillRef idx="1">
                <a:schemeClr val="lt1"/>
              </a:fillRef>
              <a:effectRef idx="0">
                <a:schemeClr val="dk1"/>
              </a:effectRef>
              <a:fontRef idx="minor">
                <a:schemeClr val="dk1"/>
              </a:fontRef>
            </p:style>
            <p:txBody>
              <a:bodyPr>
                <a:noAutofit/>
              </a:bodyPr>
              <a:lstStyle/>
              <a:p>
                <a:pPr marL="176213" lvl="0" indent="0">
                  <a:buNone/>
                </a:pPr>
                <a:r>
                  <a:rPr lang="fr-FR" sz="2800" b="1" dirty="0">
                    <a:latin typeface="Calibri" panose="020F0502020204030204" pitchFamily="34" charset="0"/>
                    <a:cs typeface="Calibri" panose="020F0502020204030204" pitchFamily="34" charset="0"/>
                  </a:rPr>
                  <a:t>4</a:t>
                </a:r>
                <a:r>
                  <a:rPr lang="ar-DZ" sz="2800" b="1" dirty="0">
                    <a:latin typeface="Calibri" panose="020F0502020204030204" pitchFamily="34" charset="0"/>
                    <a:cs typeface="Calibri" panose="020F0502020204030204" pitchFamily="34" charset="0"/>
                  </a:rPr>
                  <a:t>- قياس المخاطرة </a:t>
                </a:r>
                <a:endParaRPr lang="fr-FR" sz="2800" b="1" dirty="0">
                  <a:latin typeface="Calibri" panose="020F0502020204030204" pitchFamily="34" charset="0"/>
                  <a:cs typeface="Calibri" panose="020F0502020204030204" pitchFamily="34" charset="0"/>
                </a:endParaRP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4- 3 علاقة المخاطر النظامية والمخاطر غير النظامية بالعائد (أو الدخل) ..(تابع)</a:t>
                </a:r>
              </a:p>
              <a:p>
                <a:pPr marL="176213" indent="0" algn="just">
                  <a:buClr>
                    <a:srgbClr val="FE8637"/>
                  </a:buClr>
                  <a:buNone/>
                  <a:defRPr/>
                </a:pPr>
                <a:r>
                  <a:rPr lang="ar-DZ" sz="2000" b="1" dirty="0">
                    <a:latin typeface="Calibri" panose="020F0502020204030204" pitchFamily="34" charset="0"/>
                    <a:cs typeface="Calibri" panose="020F0502020204030204" pitchFamily="34" charset="0"/>
                  </a:rPr>
                  <a:t>الحل : ثانيا</a:t>
                </a:r>
              </a:p>
              <a:p>
                <a:pPr marL="176213" indent="0" algn="just">
                  <a:buClr>
                    <a:srgbClr val="FE8637"/>
                  </a:buClr>
                  <a:buNone/>
                  <a:defRPr/>
                </a:pPr>
                <a:r>
                  <a:rPr lang="ar-DZ" sz="2000" dirty="0">
                    <a:latin typeface="Calibri" panose="020F0502020204030204" pitchFamily="34" charset="0"/>
                    <a:cs typeface="Calibri" panose="020F0502020204030204" pitchFamily="34" charset="0"/>
                  </a:rPr>
                  <a:t>لحساب معدل العائد الذي يتوقعه المستثمر والمرتبط بالخطر النظامي، لابد من معرفة قيمة بيتا </a:t>
                </a:r>
                <a14:m>
                  <m:oMath xmlns:m="http://schemas.openxmlformats.org/officeDocument/2006/math">
                    <m:r>
                      <a:rPr lang="ar-DZ" sz="2000" b="1" i="1" smtClean="0">
                        <a:latin typeface="Cambria Math" panose="02040503050406030204" pitchFamily="18" charset="0"/>
                        <a:ea typeface="Cambria Math" panose="02040503050406030204" pitchFamily="18" charset="0"/>
                        <a:cs typeface="Calibri" panose="020F0502020204030204" pitchFamily="34" charset="0"/>
                      </a:rPr>
                      <m:t>𝜷</m:t>
                    </m:r>
                  </m:oMath>
                </a14:m>
                <a:r>
                  <a:rPr lang="ar-DZ" sz="2000" dirty="0">
                    <a:latin typeface="Calibri" panose="020F0502020204030204" pitchFamily="34" charset="0"/>
                    <a:cs typeface="Calibri" panose="020F0502020204030204" pitchFamily="34" charset="0"/>
                  </a:rPr>
                  <a:t>  الخاصة بكل عامل من العوامل التي جاء بها المثال، وكذلك الحال بالنسبة للخطر غير النظامي والذي بيناه من قبل ويساوي 5 </a:t>
                </a:r>
                <a:r>
                  <a:rPr lang="en-US" sz="2000" dirty="0">
                    <a:latin typeface="Calibri" panose="020F0502020204030204" pitchFamily="34" charset="0"/>
                    <a:cs typeface="Calibri" panose="020F0502020204030204" pitchFamily="34" charset="0"/>
                  </a:rPr>
                  <a:t>%</a:t>
                </a:r>
                <a:r>
                  <a:rPr lang="ar-DZ" sz="2000" dirty="0">
                    <a:latin typeface="Calibri" panose="020F0502020204030204" pitchFamily="34" charset="0"/>
                    <a:cs typeface="Calibri" panose="020F0502020204030204" pitchFamily="34" charset="0"/>
                  </a:rPr>
                  <a:t> = </a:t>
                </a:r>
                <a14:m>
                  <m:oMath xmlns:m="http://schemas.openxmlformats.org/officeDocument/2006/math">
                    <m:r>
                      <a:rPr lang="ar-DZ" sz="2000" b="1" i="1">
                        <a:latin typeface="Cambria Math" panose="02040503050406030204" pitchFamily="18" charset="0"/>
                        <a:ea typeface="Cambria Math" panose="02040503050406030204" pitchFamily="18" charset="0"/>
                        <a:cs typeface="Calibri" panose="020F0502020204030204" pitchFamily="34" charset="0"/>
                      </a:rPr>
                      <m:t>𝝐</m:t>
                    </m:r>
                  </m:oMath>
                </a14:m>
                <a:r>
                  <a:rPr lang="ar-DZ" sz="2000" dirty="0">
                    <a:latin typeface="Calibri" panose="020F0502020204030204" pitchFamily="34" charset="0"/>
                    <a:cs typeface="Calibri" panose="020F0502020204030204" pitchFamily="34" charset="0"/>
                  </a:rPr>
                  <a:t> . </a:t>
                </a:r>
              </a:p>
              <a:p>
                <a:pPr marL="176213" indent="0" algn="just">
                  <a:buClr>
                    <a:srgbClr val="FE8637"/>
                  </a:buClr>
                  <a:buNone/>
                  <a:defRPr/>
                </a:pPr>
                <a:r>
                  <a:rPr lang="ar-DZ" sz="2000" dirty="0">
                    <a:latin typeface="Calibri" panose="020F0502020204030204" pitchFamily="34" charset="0"/>
                    <a:cs typeface="Calibri" panose="020F0502020204030204" pitchFamily="34" charset="0"/>
                  </a:rPr>
                  <a:t>وبافتراض أن </a:t>
                </a:r>
                <a14:m>
                  <m:oMath xmlns:m="http://schemas.openxmlformats.org/officeDocument/2006/math">
                    <m:sSub>
                      <m:sSubPr>
                        <m:ctrlPr>
                          <a:rPr lang="en-US" sz="2000" b="1" i="1" smtClean="0">
                            <a:latin typeface="Cambria Math" panose="02040503050406030204" pitchFamily="18" charset="0"/>
                            <a:cs typeface="Calibri" panose="020F0502020204030204" pitchFamily="34" charset="0"/>
                          </a:rPr>
                        </m:ctrlPr>
                      </m:sSubPr>
                      <m:e>
                        <m:r>
                          <a:rPr lang="en-US" sz="2000" b="1" i="1" smtClean="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smtClean="0">
                            <a:latin typeface="Cambria Math" panose="02040503050406030204" pitchFamily="18" charset="0"/>
                            <a:cs typeface="Calibri" panose="020F0502020204030204" pitchFamily="34" charset="0"/>
                          </a:rPr>
                          <m:t>𝒊</m:t>
                        </m:r>
                      </m:sub>
                    </m:sSub>
                    <m:r>
                      <a:rPr lang="ar-DZ" sz="2000" b="1" i="1" smtClean="0">
                        <a:latin typeface="Cambria Math" panose="02040503050406030204" pitchFamily="18" charset="0"/>
                        <a:cs typeface="Calibri" panose="020F0502020204030204" pitchFamily="34" charset="0"/>
                      </a:rPr>
                      <m:t>=</m:t>
                    </m:r>
                    <m:r>
                      <a:rPr lang="ar-DZ" sz="2000" b="1" i="1" smtClean="0">
                        <a:latin typeface="Cambria Math" panose="02040503050406030204" pitchFamily="18" charset="0"/>
                        <a:cs typeface="Calibri" panose="020F0502020204030204" pitchFamily="34" charset="0"/>
                      </a:rPr>
                      <m:t>𝟐</m:t>
                    </m:r>
                    <m:r>
                      <a:rPr lang="ar-DZ" sz="2000" b="1" i="1" smtClean="0">
                        <a:latin typeface="Cambria Math" panose="02040503050406030204" pitchFamily="18" charset="0"/>
                        <a:cs typeface="Calibri" panose="020F0502020204030204" pitchFamily="34" charset="0"/>
                      </a:rPr>
                      <m:t>,  </m:t>
                    </m:r>
                    <m:sSub>
                      <m:sSubPr>
                        <m:ctrlPr>
                          <a:rPr lang="en-US" sz="2000" b="1" i="1" dirty="0" smtClean="0">
                            <a:latin typeface="Cambria Math" panose="02040503050406030204" pitchFamily="18" charset="0"/>
                            <a:cs typeface="Calibri" panose="020F0502020204030204" pitchFamily="34" charset="0"/>
                          </a:rPr>
                        </m:ctrlPr>
                      </m:sSubPr>
                      <m:e>
                        <m:r>
                          <a:rPr lang="ar-DZ" sz="2000" b="1" i="1" dirty="0" smtClean="0">
                            <a:latin typeface="Cambria Math" panose="02040503050406030204" pitchFamily="18" charset="0"/>
                            <a:cs typeface="Calibri" panose="020F0502020204030204" pitchFamily="34" charset="0"/>
                          </a:rPr>
                          <m:t> </m:t>
                        </m:r>
                        <m:r>
                          <a:rPr lang="en-US" sz="2000" b="1" i="1" dirty="0" smtClean="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dirty="0" smtClean="0">
                            <a:latin typeface="Cambria Math" panose="02040503050406030204" pitchFamily="18" charset="0"/>
                            <a:cs typeface="Calibri" panose="020F0502020204030204" pitchFamily="34" charset="0"/>
                          </a:rPr>
                          <m:t>𝑮𝑫𝑷</m:t>
                        </m:r>
                      </m:sub>
                    </m:sSub>
                    <m:r>
                      <a:rPr lang="ar-DZ" sz="2000" b="1" i="1" dirty="0" smtClean="0">
                        <a:latin typeface="Cambria Math" panose="02040503050406030204" pitchFamily="18" charset="0"/>
                        <a:cs typeface="Calibri" panose="020F0502020204030204" pitchFamily="34" charset="0"/>
                      </a:rPr>
                      <m:t>=</m:t>
                    </m:r>
                    <m:r>
                      <a:rPr lang="ar-DZ" sz="2000" b="1" i="1" dirty="0" smtClean="0">
                        <a:latin typeface="Cambria Math" panose="02040503050406030204" pitchFamily="18" charset="0"/>
                        <a:cs typeface="Calibri" panose="020F0502020204030204" pitchFamily="34" charset="0"/>
                      </a:rPr>
                      <m:t>𝟏</m:t>
                    </m:r>
                    <m:r>
                      <a:rPr lang="ar-DZ" sz="2000" b="1" i="1" dirty="0" smtClean="0">
                        <a:latin typeface="Cambria Math" panose="02040503050406030204" pitchFamily="18" charset="0"/>
                        <a:cs typeface="Calibri" panose="020F0502020204030204" pitchFamily="34" charset="0"/>
                      </a:rPr>
                      <m:t>,    </m:t>
                    </m:r>
                    <m:sSub>
                      <m:sSubPr>
                        <m:ctrlPr>
                          <a:rPr lang="en-US" sz="2000" b="1" i="1" dirty="0" smtClean="0">
                            <a:latin typeface="Cambria Math" panose="02040503050406030204" pitchFamily="18" charset="0"/>
                            <a:cs typeface="Calibri" panose="020F0502020204030204" pitchFamily="34" charset="0"/>
                          </a:rPr>
                        </m:ctrlPr>
                      </m:sSubPr>
                      <m:e>
                        <m:r>
                          <a:rPr lang="en-US" sz="2000" b="1" i="1" dirty="0" smtClean="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dirty="0" smtClean="0">
                            <a:latin typeface="Cambria Math" panose="02040503050406030204" pitchFamily="18" charset="0"/>
                            <a:cs typeface="Calibri" panose="020F0502020204030204" pitchFamily="34" charset="0"/>
                          </a:rPr>
                          <m:t>𝒓</m:t>
                        </m:r>
                      </m:sub>
                    </m:sSub>
                    <m:r>
                      <a:rPr lang="ar-DZ" sz="2000" b="1" i="1" dirty="0" smtClean="0">
                        <a:latin typeface="Cambria Math" panose="02040503050406030204" pitchFamily="18" charset="0"/>
                        <a:cs typeface="Calibri" panose="020F0502020204030204" pitchFamily="34" charset="0"/>
                      </a:rPr>
                      <m:t>=−</m:t>
                    </m:r>
                    <m:r>
                      <a:rPr lang="ar-DZ" sz="2000" b="1" i="1" dirty="0" smtClean="0">
                        <a:latin typeface="Cambria Math" panose="02040503050406030204" pitchFamily="18" charset="0"/>
                        <a:cs typeface="Calibri" panose="020F0502020204030204" pitchFamily="34" charset="0"/>
                      </a:rPr>
                      <m:t>𝟏</m:t>
                    </m:r>
                    <m:r>
                      <a:rPr lang="ar-DZ" sz="2000" b="1" i="1" dirty="0" smtClean="0">
                        <a:latin typeface="Cambria Math" panose="02040503050406030204" pitchFamily="18" charset="0"/>
                        <a:cs typeface="Calibri" panose="020F0502020204030204" pitchFamily="34" charset="0"/>
                      </a:rPr>
                      <m:t>.</m:t>
                    </m:r>
                    <m:r>
                      <a:rPr lang="ar-DZ" sz="2000" b="1" i="1" dirty="0" smtClean="0">
                        <a:latin typeface="Cambria Math" panose="02040503050406030204" pitchFamily="18" charset="0"/>
                        <a:cs typeface="Calibri" panose="020F0502020204030204" pitchFamily="34" charset="0"/>
                      </a:rPr>
                      <m:t>𝟖</m:t>
                    </m:r>
                  </m:oMath>
                </a14:m>
                <a:r>
                  <a:rPr lang="ar-DZ" sz="2000" b="1" dirty="0">
                    <a:latin typeface="Calibri" panose="020F0502020204030204" pitchFamily="34" charset="0"/>
                    <a:cs typeface="Calibri" panose="020F0502020204030204" pitchFamily="34" charset="0"/>
                  </a:rPr>
                  <a:t>  ، مع العلم أن معامل بيتا يتم حسابه من خلال أدوات إحصائية تستخدم فيها مفاهيم التباين </a:t>
                </a:r>
                <a:r>
                  <a:rPr lang="en-US" sz="2000" b="1" dirty="0">
                    <a:latin typeface="Calibri" panose="020F0502020204030204" pitchFamily="34" charset="0"/>
                    <a:cs typeface="Calibri" panose="020F0502020204030204" pitchFamily="34" charset="0"/>
                  </a:rPr>
                  <a:t>Variance</a:t>
                </a:r>
                <a:r>
                  <a:rPr lang="ar-DZ" sz="2000" b="1" dirty="0">
                    <a:latin typeface="Calibri" panose="020F0502020204030204" pitchFamily="34" charset="0"/>
                    <a:cs typeface="Calibri" panose="020F0502020204030204" pitchFamily="34" charset="0"/>
                  </a:rPr>
                  <a:t> و التمايز أو التغاير </a:t>
                </a:r>
                <a:r>
                  <a:rPr lang="en-US" sz="2000" b="1" dirty="0">
                    <a:latin typeface="Calibri" panose="020F0502020204030204" pitchFamily="34" charset="0"/>
                    <a:cs typeface="Calibri" panose="020F0502020204030204" pitchFamily="34" charset="0"/>
                  </a:rPr>
                  <a:t>Covariance </a:t>
                </a:r>
                <a:r>
                  <a:rPr lang="ar-DZ" sz="2000" b="1" dirty="0">
                    <a:latin typeface="Calibri" panose="020F0502020204030204" pitchFamily="34" charset="0"/>
                    <a:cs typeface="Calibri" panose="020F0502020204030204" pitchFamily="34" charset="0"/>
                  </a:rPr>
                  <a:t>.</a:t>
                </a:r>
              </a:p>
              <a:p>
                <a:pPr marL="176213" indent="0" algn="l">
                  <a:buClr>
                    <a:srgbClr val="FE8637"/>
                  </a:buClr>
                  <a:buNone/>
                  <a:defRPr/>
                </a:pPr>
                <a14:m>
                  <m:oMath xmlns:m="http://schemas.openxmlformats.org/officeDocument/2006/math">
                    <m:r>
                      <a:rPr lang="en-US" sz="2000" b="1" i="1" smtClean="0">
                        <a:latin typeface="Cambria Math" panose="02040503050406030204" pitchFamily="18" charset="0"/>
                        <a:cs typeface="Calibri" panose="020F0502020204030204" pitchFamily="34" charset="0"/>
                      </a:rPr>
                      <m:t>𝑹</m:t>
                    </m:r>
                    <m:r>
                      <a:rPr lang="en-US" sz="2000" b="1" i="1" smtClean="0">
                        <a:latin typeface="Cambria Math" panose="02040503050406030204" pitchFamily="18" charset="0"/>
                        <a:cs typeface="Calibri" panose="020F0502020204030204" pitchFamily="34" charset="0"/>
                      </a:rPr>
                      <m:t>=</m:t>
                    </m:r>
                    <m:r>
                      <a:rPr lang="en-US" sz="2000" b="1" i="1" smtClean="0">
                        <a:latin typeface="Cambria Math" panose="02040503050406030204" pitchFamily="18" charset="0"/>
                        <a:cs typeface="Calibri" panose="020F0502020204030204" pitchFamily="34" charset="0"/>
                      </a:rPr>
                      <m:t>𝑬</m:t>
                    </m:r>
                    <m:d>
                      <m:dPr>
                        <m:ctrlPr>
                          <a:rPr lang="en-US" sz="2000" b="1" i="1" smtClean="0">
                            <a:latin typeface="Cambria Math" panose="02040503050406030204" pitchFamily="18" charset="0"/>
                            <a:cs typeface="Calibri" panose="020F0502020204030204" pitchFamily="34" charset="0"/>
                          </a:rPr>
                        </m:ctrlPr>
                      </m:dPr>
                      <m:e>
                        <m:r>
                          <a:rPr lang="en-US" sz="2000" b="1" i="1" smtClean="0">
                            <a:latin typeface="Cambria Math" panose="02040503050406030204" pitchFamily="18" charset="0"/>
                            <a:cs typeface="Calibri" panose="020F0502020204030204" pitchFamily="34" charset="0"/>
                          </a:rPr>
                          <m:t>𝑹</m:t>
                        </m:r>
                      </m:e>
                    </m:d>
                    <m:r>
                      <a:rPr lang="en-US" sz="2000" b="1" i="1" smtClean="0">
                        <a:latin typeface="Cambria Math" panose="02040503050406030204" pitchFamily="18" charset="0"/>
                        <a:cs typeface="Calibri" panose="020F0502020204030204" pitchFamily="34" charset="0"/>
                      </a:rPr>
                      <m:t>+ </m:t>
                    </m:r>
                    <m:sSub>
                      <m:sSubPr>
                        <m:ctrlPr>
                          <a:rPr lang="en-US" sz="2000" b="1" i="1" smtClean="0">
                            <a:latin typeface="Cambria Math" panose="02040503050406030204" pitchFamily="18" charset="0"/>
                            <a:cs typeface="Calibri" panose="020F0502020204030204" pitchFamily="34" charset="0"/>
                          </a:rPr>
                        </m:ctrlPr>
                      </m:sSubPr>
                      <m:e>
                        <m:r>
                          <a:rPr lang="en-US" sz="2000" b="1" i="1" smtClean="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smtClean="0">
                            <a:latin typeface="Cambria Math" panose="02040503050406030204" pitchFamily="18" charset="0"/>
                            <a:cs typeface="Calibri" panose="020F0502020204030204" pitchFamily="34" charset="0"/>
                          </a:rPr>
                          <m:t>𝒊</m:t>
                        </m:r>
                      </m:sub>
                    </m:sSub>
                    <m:sSub>
                      <m:sSubPr>
                        <m:ctrlPr>
                          <a:rPr lang="en-US" sz="2000" b="1" i="1" smtClean="0">
                            <a:latin typeface="Cambria Math" panose="02040503050406030204" pitchFamily="18" charset="0"/>
                            <a:cs typeface="Calibri" panose="020F0502020204030204" pitchFamily="34" charset="0"/>
                          </a:rPr>
                        </m:ctrlPr>
                      </m:sSubPr>
                      <m:e>
                        <m:r>
                          <a:rPr lang="en-US" sz="2000" b="1" i="1" smtClean="0">
                            <a:latin typeface="Cambria Math" panose="02040503050406030204" pitchFamily="18" charset="0"/>
                            <a:cs typeface="Calibri" panose="020F0502020204030204" pitchFamily="34" charset="0"/>
                          </a:rPr>
                          <m:t>𝑭</m:t>
                        </m:r>
                      </m:e>
                      <m:sub>
                        <m:r>
                          <a:rPr lang="en-US" sz="2000" b="1" i="1" smtClean="0">
                            <a:latin typeface="Cambria Math" panose="02040503050406030204" pitchFamily="18" charset="0"/>
                            <a:cs typeface="Calibri" panose="020F0502020204030204" pitchFamily="34" charset="0"/>
                          </a:rPr>
                          <m:t>𝒊</m:t>
                        </m:r>
                      </m:sub>
                    </m:sSub>
                    <m:r>
                      <a:rPr lang="en-US" sz="2000" b="1" i="1" dirty="0" smtClean="0">
                        <a:latin typeface="Cambria Math" panose="02040503050406030204" pitchFamily="18" charset="0"/>
                        <a:cs typeface="Calibri" panose="020F0502020204030204" pitchFamily="34" charset="0"/>
                      </a:rPr>
                      <m:t>+ </m:t>
                    </m:r>
                    <m:sSub>
                      <m:sSubPr>
                        <m:ctrlPr>
                          <a:rPr lang="en-US" sz="2000" b="1" i="1" dirty="0" smtClean="0">
                            <a:latin typeface="Cambria Math" panose="02040503050406030204" pitchFamily="18" charset="0"/>
                            <a:cs typeface="Calibri" panose="020F0502020204030204" pitchFamily="34" charset="0"/>
                          </a:rPr>
                        </m:ctrlPr>
                      </m:sSubPr>
                      <m:e>
                        <m:r>
                          <a:rPr lang="en-US" sz="2000" b="1" i="1" dirty="0" smtClean="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dirty="0" smtClean="0">
                            <a:latin typeface="Cambria Math" panose="02040503050406030204" pitchFamily="18" charset="0"/>
                            <a:cs typeface="Calibri" panose="020F0502020204030204" pitchFamily="34" charset="0"/>
                          </a:rPr>
                          <m:t>𝑮𝑫𝑷</m:t>
                        </m:r>
                      </m:sub>
                    </m:sSub>
                    <m:sSub>
                      <m:sSubPr>
                        <m:ctrlPr>
                          <a:rPr lang="en-US" sz="2000" b="1" i="1" dirty="0" smtClean="0">
                            <a:latin typeface="Cambria Math" panose="02040503050406030204" pitchFamily="18" charset="0"/>
                            <a:cs typeface="Calibri" panose="020F0502020204030204" pitchFamily="34" charset="0"/>
                          </a:rPr>
                        </m:ctrlPr>
                      </m:sSubPr>
                      <m:e>
                        <m:r>
                          <a:rPr lang="en-US" sz="2000" b="1" i="1" dirty="0" smtClean="0">
                            <a:latin typeface="Cambria Math" panose="02040503050406030204" pitchFamily="18" charset="0"/>
                            <a:cs typeface="Calibri" panose="020F0502020204030204" pitchFamily="34" charset="0"/>
                          </a:rPr>
                          <m:t>𝑭</m:t>
                        </m:r>
                      </m:e>
                      <m:sub>
                        <m:r>
                          <a:rPr lang="en-US" sz="2000" b="1" i="1" dirty="0" smtClean="0">
                            <a:latin typeface="Cambria Math" panose="02040503050406030204" pitchFamily="18" charset="0"/>
                            <a:cs typeface="Calibri" panose="020F0502020204030204" pitchFamily="34" charset="0"/>
                          </a:rPr>
                          <m:t>𝑮𝑫𝑷</m:t>
                        </m:r>
                      </m:sub>
                    </m:sSub>
                    <m:r>
                      <a:rPr lang="en-US" sz="2000" b="1" i="1" dirty="0" smtClean="0">
                        <a:latin typeface="Cambria Math" panose="02040503050406030204" pitchFamily="18" charset="0"/>
                        <a:cs typeface="Calibri" panose="020F0502020204030204" pitchFamily="34" charset="0"/>
                      </a:rPr>
                      <m:t>+ </m:t>
                    </m:r>
                    <m:sSub>
                      <m:sSubPr>
                        <m:ctrlPr>
                          <a:rPr lang="en-US" sz="2000" b="1" i="1" dirty="0" smtClean="0">
                            <a:latin typeface="Cambria Math" panose="02040503050406030204" pitchFamily="18" charset="0"/>
                            <a:cs typeface="Calibri" panose="020F0502020204030204" pitchFamily="34" charset="0"/>
                          </a:rPr>
                        </m:ctrlPr>
                      </m:sSubPr>
                      <m:e>
                        <m:r>
                          <a:rPr lang="en-US" sz="2000" b="1" i="1" dirty="0" smtClean="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dirty="0" smtClean="0">
                            <a:latin typeface="Cambria Math" panose="02040503050406030204" pitchFamily="18" charset="0"/>
                            <a:cs typeface="Calibri" panose="020F0502020204030204" pitchFamily="34" charset="0"/>
                          </a:rPr>
                          <m:t>𝒓</m:t>
                        </m:r>
                      </m:sub>
                    </m:sSub>
                    <m:sSub>
                      <m:sSubPr>
                        <m:ctrlPr>
                          <a:rPr lang="en-US" sz="2000" b="1" i="1" dirty="0" smtClean="0">
                            <a:latin typeface="Cambria Math" panose="02040503050406030204" pitchFamily="18" charset="0"/>
                            <a:cs typeface="Calibri" panose="020F0502020204030204" pitchFamily="34" charset="0"/>
                          </a:rPr>
                        </m:ctrlPr>
                      </m:sSubPr>
                      <m:e>
                        <m:r>
                          <a:rPr lang="en-US" sz="2000" b="1" i="1" dirty="0" smtClean="0">
                            <a:latin typeface="Cambria Math" panose="02040503050406030204" pitchFamily="18" charset="0"/>
                            <a:cs typeface="Calibri" panose="020F0502020204030204" pitchFamily="34" charset="0"/>
                          </a:rPr>
                          <m:t>𝑭</m:t>
                        </m:r>
                      </m:e>
                      <m:sub>
                        <m:r>
                          <a:rPr lang="en-US" sz="2000" b="1" i="1" dirty="0" smtClean="0">
                            <a:latin typeface="Cambria Math" panose="02040503050406030204" pitchFamily="18" charset="0"/>
                            <a:cs typeface="Calibri" panose="020F0502020204030204" pitchFamily="34" charset="0"/>
                          </a:rPr>
                          <m:t>𝒓</m:t>
                        </m:r>
                      </m:sub>
                    </m:sSub>
                    <m:r>
                      <a:rPr lang="en-US" sz="2000" b="1" i="1" dirty="0" smtClean="0">
                        <a:latin typeface="Cambria Math" panose="02040503050406030204" pitchFamily="18" charset="0"/>
                        <a:cs typeface="Calibri" panose="020F0502020204030204" pitchFamily="34" charset="0"/>
                      </a:rPr>
                      <m:t> </m:t>
                    </m:r>
                    <m:r>
                      <a:rPr lang="en-US" sz="2000" b="1" i="1" smtClean="0">
                        <a:latin typeface="Cambria Math" panose="02040503050406030204" pitchFamily="18" charset="0"/>
                        <a:cs typeface="Calibri" panose="020F0502020204030204" pitchFamily="34" charset="0"/>
                      </a:rPr>
                      <m:t>+</m:t>
                    </m:r>
                  </m:oMath>
                </a14:m>
                <a:r>
                  <a:rPr lang="en-US" sz="2000" b="1" dirty="0">
                    <a:latin typeface="Calibri" panose="020F0502020204030204" pitchFamily="34" charset="0"/>
                    <a:cs typeface="Calibri" panose="020F0502020204030204" pitchFamily="34" charset="0"/>
                  </a:rPr>
                  <a:t> </a:t>
                </a:r>
                <a14:m>
                  <m:oMath xmlns:m="http://schemas.openxmlformats.org/officeDocument/2006/math">
                    <m:r>
                      <a:rPr lang="ar-DZ" sz="2000" b="1" i="1">
                        <a:latin typeface="Cambria Math" panose="02040503050406030204" pitchFamily="18" charset="0"/>
                        <a:ea typeface="Cambria Math" panose="02040503050406030204" pitchFamily="18" charset="0"/>
                        <a:cs typeface="Calibri" panose="020F0502020204030204" pitchFamily="34" charset="0"/>
                      </a:rPr>
                      <m:t>𝝐</m:t>
                    </m:r>
                  </m:oMath>
                </a14:m>
                <a:endParaRPr lang="ar-DZ" sz="2000" b="1" dirty="0">
                  <a:latin typeface="Calibri" panose="020F0502020204030204" pitchFamily="34" charset="0"/>
                  <a:cs typeface="Calibri" panose="020F0502020204030204" pitchFamily="34" charset="0"/>
                </a:endParaRPr>
              </a:p>
              <a:p>
                <a:pPr marL="176213" indent="0" algn="l">
                  <a:buClr>
                    <a:srgbClr val="FE8637"/>
                  </a:buClr>
                  <a:buNone/>
                  <a:defRPr/>
                </a:pPr>
                <a14:m>
                  <m:oMath xmlns:m="http://schemas.openxmlformats.org/officeDocument/2006/math">
                    <m:r>
                      <a:rPr lang="en-US" sz="2000" b="1" i="1" smtClean="0">
                        <a:latin typeface="Cambria Math" panose="02040503050406030204" pitchFamily="18" charset="0"/>
                        <a:cs typeface="Calibri" panose="020F0502020204030204" pitchFamily="34" charset="0"/>
                      </a:rPr>
                      <m:t>𝑹</m:t>
                    </m:r>
                    <m:r>
                      <a:rPr lang="en-US" sz="2000" b="1" i="1" smtClean="0">
                        <a:latin typeface="Cambria Math" panose="02040503050406030204" pitchFamily="18" charset="0"/>
                        <a:cs typeface="Calibri" panose="020F0502020204030204" pitchFamily="34" charset="0"/>
                      </a:rPr>
                      <m:t>=</m:t>
                    </m:r>
                    <m:r>
                      <a:rPr lang="en-GB" sz="2000" b="1" i="1" smtClean="0">
                        <a:latin typeface="Cambria Math" panose="02040503050406030204" pitchFamily="18" charset="0"/>
                        <a:cs typeface="Calibri" panose="020F0502020204030204" pitchFamily="34" charset="0"/>
                      </a:rPr>
                      <m:t>𝟒</m:t>
                    </m:r>
                    <m:r>
                      <a:rPr lang="en-US" sz="2000" b="1" i="1" smtClean="0">
                        <a:latin typeface="Cambria Math" panose="02040503050406030204" pitchFamily="18" charset="0"/>
                        <a:cs typeface="Calibri" panose="020F0502020204030204" pitchFamily="34" charset="0"/>
                      </a:rPr>
                      <m:t>%+</m:t>
                    </m:r>
                    <m:d>
                      <m:dPr>
                        <m:begChr m:val="["/>
                        <m:endChr m:val="]"/>
                        <m:ctrlPr>
                          <a:rPr lang="en-US" sz="2000" b="1" i="1" smtClean="0">
                            <a:latin typeface="Cambria Math" panose="02040503050406030204" pitchFamily="18" charset="0"/>
                            <a:cs typeface="Calibri" panose="020F0502020204030204" pitchFamily="34" charset="0"/>
                          </a:rPr>
                        </m:ctrlPr>
                      </m:dPr>
                      <m:e>
                        <m:r>
                          <a:rPr lang="en-US" sz="2000" b="1" i="1" smtClean="0">
                            <a:latin typeface="Cambria Math" panose="02040503050406030204" pitchFamily="18" charset="0"/>
                            <a:cs typeface="Calibri" panose="020F0502020204030204" pitchFamily="34" charset="0"/>
                          </a:rPr>
                          <m:t>𝟐</m:t>
                        </m:r>
                        <m:r>
                          <a:rPr lang="ar-DZ" sz="2000" b="1" i="1" smtClean="0">
                            <a:latin typeface="Cambria Math" panose="02040503050406030204" pitchFamily="18" charset="0"/>
                            <a:cs typeface="Calibri" panose="020F0502020204030204" pitchFamily="34" charset="0"/>
                          </a:rPr>
                          <m:t>×</m:t>
                        </m:r>
                        <m:r>
                          <a:rPr lang="en-GB" sz="2000" b="1" i="1" smtClean="0">
                            <a:latin typeface="Cambria Math" panose="02040503050406030204" pitchFamily="18" charset="0"/>
                            <a:cs typeface="Calibri" panose="020F0502020204030204" pitchFamily="34" charset="0"/>
                          </a:rPr>
                          <m:t>𝟐</m:t>
                        </m:r>
                        <m:r>
                          <a:rPr lang="en-GB" sz="2000" b="1" i="1" smtClean="0">
                            <a:latin typeface="Cambria Math" panose="02040503050406030204" pitchFamily="18" charset="0"/>
                            <a:cs typeface="Calibri" panose="020F0502020204030204" pitchFamily="34" charset="0"/>
                          </a:rPr>
                          <m:t>%</m:t>
                        </m:r>
                      </m:e>
                    </m:d>
                    <m:r>
                      <a:rPr lang="en-US" sz="2000" b="1" i="1" dirty="0" smtClean="0">
                        <a:latin typeface="Cambria Math" panose="02040503050406030204" pitchFamily="18" charset="0"/>
                        <a:cs typeface="Calibri" panose="020F0502020204030204" pitchFamily="34" charset="0"/>
                      </a:rPr>
                      <m:t>+</m:t>
                    </m:r>
                    <m:d>
                      <m:dPr>
                        <m:begChr m:val="["/>
                        <m:endChr m:val="]"/>
                        <m:ctrlPr>
                          <a:rPr lang="en-GB" sz="2000" b="1" i="1" dirty="0" smtClean="0">
                            <a:latin typeface="Cambria Math" panose="02040503050406030204" pitchFamily="18" charset="0"/>
                            <a:cs typeface="Calibri" panose="020F0502020204030204" pitchFamily="34" charset="0"/>
                          </a:rPr>
                        </m:ctrlPr>
                      </m:dPr>
                      <m:e>
                        <m:r>
                          <a:rPr lang="en-GB" sz="2000" b="1" i="1" dirty="0" smtClean="0">
                            <a:latin typeface="Cambria Math" panose="02040503050406030204" pitchFamily="18" charset="0"/>
                            <a:cs typeface="Calibri" panose="020F0502020204030204" pitchFamily="34" charset="0"/>
                          </a:rPr>
                          <m:t>𝟏</m:t>
                        </m:r>
                        <m:r>
                          <a:rPr lang="ar-DZ" sz="2000" b="1" i="1" dirty="0" smtClean="0">
                            <a:latin typeface="Cambria Math" panose="02040503050406030204" pitchFamily="18" charset="0"/>
                            <a:cs typeface="Calibri" panose="020F0502020204030204" pitchFamily="34" charset="0"/>
                          </a:rPr>
                          <m:t>×</m:t>
                        </m:r>
                        <m:d>
                          <m:dPr>
                            <m:ctrlPr>
                              <a:rPr lang="en-GB" sz="2000" b="1" i="1" dirty="0" smtClean="0">
                                <a:latin typeface="Cambria Math" panose="02040503050406030204" pitchFamily="18" charset="0"/>
                                <a:cs typeface="Calibri" panose="020F0502020204030204" pitchFamily="34" charset="0"/>
                              </a:rPr>
                            </m:ctrlPr>
                          </m:dPr>
                          <m:e>
                            <m:r>
                              <a:rPr lang="en-GB" sz="2000" b="1" i="1" dirty="0" smtClean="0">
                                <a:latin typeface="Cambria Math" panose="02040503050406030204" pitchFamily="18" charset="0"/>
                                <a:cs typeface="Calibri" panose="020F0502020204030204" pitchFamily="34" charset="0"/>
                              </a:rPr>
                              <m:t>−</m:t>
                            </m:r>
                            <m:r>
                              <a:rPr lang="en-GB" sz="2000" b="1" i="1" dirty="0" smtClean="0">
                                <a:latin typeface="Cambria Math" panose="02040503050406030204" pitchFamily="18" charset="0"/>
                                <a:cs typeface="Calibri" panose="020F0502020204030204" pitchFamily="34" charset="0"/>
                              </a:rPr>
                              <m:t>𝟏</m:t>
                            </m:r>
                            <m:r>
                              <a:rPr lang="en-GB" sz="2000" b="1" i="1" dirty="0" smtClean="0">
                                <a:latin typeface="Cambria Math" panose="02040503050406030204" pitchFamily="18" charset="0"/>
                                <a:cs typeface="Calibri" panose="020F0502020204030204" pitchFamily="34" charset="0"/>
                              </a:rPr>
                              <m:t>%</m:t>
                            </m:r>
                          </m:e>
                        </m:d>
                      </m:e>
                    </m:d>
                    <m:r>
                      <a:rPr lang="en-US" sz="2000" b="1" i="1" dirty="0" smtClean="0">
                        <a:latin typeface="Cambria Math" panose="02040503050406030204" pitchFamily="18" charset="0"/>
                        <a:cs typeface="Calibri" panose="020F0502020204030204" pitchFamily="34" charset="0"/>
                      </a:rPr>
                      <m:t>+</m:t>
                    </m:r>
                    <m:r>
                      <a:rPr lang="en-GB" sz="2000" b="1" i="1" dirty="0" smtClean="0">
                        <a:latin typeface="Cambria Math" panose="02040503050406030204" pitchFamily="18" charset="0"/>
                        <a:cs typeface="Calibri" panose="020F0502020204030204" pitchFamily="34" charset="0"/>
                      </a:rPr>
                      <m:t>[</m:t>
                    </m:r>
                    <m:d>
                      <m:dPr>
                        <m:ctrlPr>
                          <a:rPr lang="en-GB" sz="2000" b="1" i="1" dirty="0" smtClean="0">
                            <a:latin typeface="Cambria Math" panose="02040503050406030204" pitchFamily="18" charset="0"/>
                            <a:cs typeface="Calibri" panose="020F0502020204030204" pitchFamily="34" charset="0"/>
                          </a:rPr>
                        </m:ctrlPr>
                      </m:dPr>
                      <m:e>
                        <m:r>
                          <a:rPr lang="en-GB" sz="2000" b="1" i="1" dirty="0" smtClean="0">
                            <a:latin typeface="Cambria Math" panose="02040503050406030204" pitchFamily="18" charset="0"/>
                            <a:cs typeface="Calibri" panose="020F0502020204030204" pitchFamily="34" charset="0"/>
                          </a:rPr>
                          <m:t>−</m:t>
                        </m:r>
                        <m:r>
                          <a:rPr lang="en-GB" sz="2000" b="1" i="1" dirty="0" smtClean="0">
                            <a:latin typeface="Cambria Math" panose="02040503050406030204" pitchFamily="18" charset="0"/>
                            <a:cs typeface="Calibri" panose="020F0502020204030204" pitchFamily="34" charset="0"/>
                          </a:rPr>
                          <m:t>𝟏</m:t>
                        </m:r>
                        <m:r>
                          <a:rPr lang="en-GB" sz="2000" b="1" i="1" dirty="0" smtClean="0">
                            <a:latin typeface="Cambria Math" panose="02040503050406030204" pitchFamily="18" charset="0"/>
                            <a:cs typeface="Calibri" panose="020F0502020204030204" pitchFamily="34" charset="0"/>
                          </a:rPr>
                          <m:t>.</m:t>
                        </m:r>
                        <m:r>
                          <a:rPr lang="en-GB" sz="2000" b="1" i="1" dirty="0" smtClean="0">
                            <a:latin typeface="Cambria Math" panose="02040503050406030204" pitchFamily="18" charset="0"/>
                            <a:cs typeface="Calibri" panose="020F0502020204030204" pitchFamily="34" charset="0"/>
                          </a:rPr>
                          <m:t>𝟖</m:t>
                        </m:r>
                      </m:e>
                    </m:d>
                    <m:r>
                      <a:rPr lang="ar-DZ" sz="2000" b="1" i="1" dirty="0" smtClean="0">
                        <a:latin typeface="Cambria Math" panose="02040503050406030204" pitchFamily="18" charset="0"/>
                        <a:cs typeface="Calibri" panose="020F0502020204030204" pitchFamily="34" charset="0"/>
                      </a:rPr>
                      <m:t>×</m:t>
                    </m:r>
                    <m:d>
                      <m:dPr>
                        <m:ctrlPr>
                          <a:rPr lang="en-US" sz="2000" b="1" i="1" dirty="0" smtClean="0">
                            <a:latin typeface="Cambria Math" panose="02040503050406030204" pitchFamily="18" charset="0"/>
                            <a:cs typeface="Calibri" panose="020F0502020204030204" pitchFamily="34" charset="0"/>
                          </a:rPr>
                        </m:ctrlPr>
                      </m:dPr>
                      <m:e>
                        <m:r>
                          <a:rPr lang="en-US" sz="2000" b="1" i="1" dirty="0" smtClean="0">
                            <a:latin typeface="Cambria Math" panose="02040503050406030204" pitchFamily="18" charset="0"/>
                            <a:cs typeface="Calibri" panose="020F0502020204030204" pitchFamily="34" charset="0"/>
                          </a:rPr>
                          <m:t>−</m:t>
                        </m:r>
                        <m:r>
                          <a:rPr lang="en-US" sz="2000" b="1" i="1" dirty="0" smtClean="0">
                            <a:latin typeface="Cambria Math" panose="02040503050406030204" pitchFamily="18" charset="0"/>
                            <a:cs typeface="Calibri" panose="020F0502020204030204" pitchFamily="34" charset="0"/>
                          </a:rPr>
                          <m:t>𝟐</m:t>
                        </m:r>
                        <m:r>
                          <a:rPr lang="en-US" sz="2000" b="1" i="1" dirty="0" smtClean="0">
                            <a:latin typeface="Cambria Math" panose="02040503050406030204" pitchFamily="18" charset="0"/>
                            <a:cs typeface="Calibri" panose="020F0502020204030204" pitchFamily="34" charset="0"/>
                          </a:rPr>
                          <m:t>%</m:t>
                        </m:r>
                      </m:e>
                    </m:d>
                    <m:r>
                      <a:rPr lang="en-US" sz="2000" b="1" i="1" dirty="0" smtClean="0">
                        <a:latin typeface="Cambria Math" panose="02040503050406030204" pitchFamily="18" charset="0"/>
                        <a:cs typeface="Calibri" panose="020F0502020204030204" pitchFamily="34" charset="0"/>
                      </a:rPr>
                      <m:t>] </m:t>
                    </m:r>
                    <m:r>
                      <a:rPr lang="en-US" sz="2000" b="1" i="1" smtClean="0">
                        <a:latin typeface="Cambria Math" panose="02040503050406030204" pitchFamily="18" charset="0"/>
                        <a:cs typeface="Calibri" panose="020F0502020204030204" pitchFamily="34" charset="0"/>
                      </a:rPr>
                      <m:t>+</m:t>
                    </m:r>
                  </m:oMath>
                </a14:m>
                <a:r>
                  <a:rPr lang="en-US" sz="2000" b="1" dirty="0">
                    <a:latin typeface="Calibri" panose="020F0502020204030204" pitchFamily="34" charset="0"/>
                    <a:cs typeface="Calibri" panose="020F0502020204030204" pitchFamily="34" charset="0"/>
                  </a:rPr>
                  <a:t> </a:t>
                </a:r>
                <a14:m>
                  <m:oMath xmlns:m="http://schemas.openxmlformats.org/officeDocument/2006/math">
                    <m:r>
                      <a:rPr lang="en-US" sz="2000" b="1" i="1" smtClean="0">
                        <a:latin typeface="Cambria Math" panose="02040503050406030204" pitchFamily="18" charset="0"/>
                        <a:ea typeface="Cambria Math" panose="02040503050406030204" pitchFamily="18" charset="0"/>
                        <a:cs typeface="Calibri" panose="020F0502020204030204" pitchFamily="34" charset="0"/>
                      </a:rPr>
                      <m:t>𝟓</m:t>
                    </m:r>
                    <m:r>
                      <a:rPr lang="en-US" sz="2000" b="1" i="1" smtClean="0">
                        <a:latin typeface="Cambria Math" panose="02040503050406030204" pitchFamily="18" charset="0"/>
                        <a:ea typeface="Cambria Math" panose="02040503050406030204" pitchFamily="18" charset="0"/>
                        <a:cs typeface="Calibri" panose="020F0502020204030204" pitchFamily="34" charset="0"/>
                      </a:rPr>
                      <m:t>%</m:t>
                    </m:r>
                  </m:oMath>
                </a14:m>
                <a:endParaRPr lang="ar-DZ" sz="2000" b="1" dirty="0">
                  <a:latin typeface="Calibri" panose="020F0502020204030204" pitchFamily="34" charset="0"/>
                  <a:cs typeface="Calibri" panose="020F0502020204030204" pitchFamily="34" charset="0"/>
                </a:endParaRPr>
              </a:p>
              <a:p>
                <a:pPr marL="176213" indent="0" algn="l">
                  <a:buClr>
                    <a:srgbClr val="FE8637"/>
                  </a:buClr>
                  <a:buNone/>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Calibri" panose="020F0502020204030204" pitchFamily="34" charset="0"/>
                        </a:rPr>
                        <m:t>𝑹</m:t>
                      </m:r>
                      <m:r>
                        <a:rPr lang="en-US" sz="2000" b="1" i="1" smtClean="0">
                          <a:latin typeface="Cambria Math" panose="02040503050406030204" pitchFamily="18" charset="0"/>
                          <a:cs typeface="Calibri" panose="020F0502020204030204" pitchFamily="34" charset="0"/>
                        </a:rPr>
                        <m:t>=</m:t>
                      </m:r>
                      <m:r>
                        <a:rPr lang="en-US" sz="2000" b="1" i="1" smtClean="0">
                          <a:latin typeface="Cambria Math" panose="02040503050406030204" pitchFamily="18" charset="0"/>
                          <a:cs typeface="Calibri" panose="020F0502020204030204" pitchFamily="34" charset="0"/>
                        </a:rPr>
                        <m:t>𝟏𝟓</m:t>
                      </m:r>
                      <m:r>
                        <a:rPr lang="en-US" sz="2000" b="1" i="1" smtClean="0">
                          <a:latin typeface="Cambria Math" panose="02040503050406030204" pitchFamily="18" charset="0"/>
                          <a:cs typeface="Calibri" panose="020F0502020204030204" pitchFamily="34" charset="0"/>
                        </a:rPr>
                        <m:t>.</m:t>
                      </m:r>
                      <m:r>
                        <a:rPr lang="en-US" sz="2000" b="1" i="1" smtClean="0">
                          <a:latin typeface="Cambria Math" panose="02040503050406030204" pitchFamily="18" charset="0"/>
                          <a:cs typeface="Calibri" panose="020F0502020204030204" pitchFamily="34" charset="0"/>
                        </a:rPr>
                        <m:t>𝟔</m:t>
                      </m:r>
                      <m:r>
                        <a:rPr lang="en-US" sz="2000" b="1" i="1" smtClean="0">
                          <a:latin typeface="Cambria Math" panose="02040503050406030204" pitchFamily="18" charset="0"/>
                          <a:cs typeface="Calibri" panose="020F0502020204030204" pitchFamily="34" charset="0"/>
                        </a:rPr>
                        <m:t>%</m:t>
                      </m:r>
                    </m:oMath>
                  </m:oMathPara>
                </a14:m>
                <a:endParaRPr lang="ar-DZ" sz="2000" dirty="0">
                  <a:latin typeface="Calibri" panose="020F0502020204030204" pitchFamily="34" charset="0"/>
                  <a:cs typeface="Calibri" panose="020F0502020204030204" pitchFamily="34" charset="0"/>
                </a:endParaRP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lang="ar-DZ" sz="2000" dirty="0">
                    <a:latin typeface="Calibri" panose="020F0502020204030204" pitchFamily="34" charset="0"/>
                    <a:cs typeface="Calibri" panose="020F0502020204030204" pitchFamily="34" charset="0"/>
                  </a:rPr>
                  <a:t> </a:t>
                </a:r>
              </a:p>
            </p:txBody>
          </p:sp>
        </mc:Choice>
        <mc:Fallback xmlns="">
          <p:sp>
            <p:nvSpPr>
              <p:cNvPr id="16" name="Content Placeholder 15"/>
              <p:cNvSpPr>
                <a:spLocks noGrp="1" noRot="1" noChangeAspect="1" noMove="1" noResize="1" noEditPoints="1" noAdjustHandles="1" noChangeArrowheads="1" noChangeShapeType="1" noTextEdit="1"/>
              </p:cNvSpPr>
              <p:nvPr>
                <p:ph sz="quarter" idx="1"/>
              </p:nvPr>
            </p:nvSpPr>
            <p:spPr>
              <a:xfrm>
                <a:off x="457200" y="1266388"/>
                <a:ext cx="7467600" cy="4839138"/>
              </a:xfrm>
              <a:blipFill>
                <a:blip r:embed="rId3"/>
                <a:stretch>
                  <a:fillRect l="-1465" t="-1003"/>
                </a:stretch>
              </a:blipFill>
            </p:spPr>
            <p:txBody>
              <a:bodyPr/>
              <a:lstStyle/>
              <a:p>
                <a:r>
                  <a:rPr lang="en-GB">
                    <a:noFill/>
                  </a:rPr>
                  <a:t> </a:t>
                </a:r>
              </a:p>
            </p:txBody>
          </p:sp>
        </mc:Fallback>
      </mc:AlternateContent>
      <p:sp>
        <p:nvSpPr>
          <p:cNvPr id="4" name="Date Placeholder 3"/>
          <p:cNvSpPr>
            <a:spLocks noGrp="1"/>
          </p:cNvSpPr>
          <p:nvPr>
            <p:ph type="dt" sz="half" idx="14"/>
          </p:nvPr>
        </p:nvSpPr>
        <p:spPr>
          <a:xfrm>
            <a:off x="457200" y="6105526"/>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8BE9746-5374-41BD-B3AA-500B54BF8F89}"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37</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342018" y="5994654"/>
            <a:ext cx="5616624" cy="65379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9692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 name="Content Placeholder 15"/>
              <p:cNvSpPr>
                <a:spLocks noGrp="1"/>
              </p:cNvSpPr>
              <p:nvPr>
                <p:ph sz="quarter" idx="1"/>
              </p:nvPr>
            </p:nvSpPr>
            <p:spPr>
              <a:xfrm>
                <a:off x="457200" y="1266388"/>
                <a:ext cx="7467600" cy="4988870"/>
              </a:xfrm>
            </p:spPr>
            <p:style>
              <a:lnRef idx="2">
                <a:schemeClr val="dk1"/>
              </a:lnRef>
              <a:fillRef idx="1">
                <a:schemeClr val="lt1"/>
              </a:fillRef>
              <a:effectRef idx="0">
                <a:schemeClr val="dk1"/>
              </a:effectRef>
              <a:fontRef idx="minor">
                <a:schemeClr val="dk1"/>
              </a:fontRef>
            </p:style>
            <p:txBody>
              <a:bodyPr>
                <a:noAutofit/>
              </a:bodyPr>
              <a:lstStyle/>
              <a:p>
                <a:pPr marL="176213" lvl="0" indent="0">
                  <a:buNone/>
                </a:pPr>
                <a:r>
                  <a:rPr lang="fr-FR" sz="2800" b="1" dirty="0">
                    <a:latin typeface="Calibri" panose="020F0502020204030204" pitchFamily="34" charset="0"/>
                    <a:cs typeface="Calibri" panose="020F0502020204030204" pitchFamily="34" charset="0"/>
                  </a:rPr>
                  <a:t>4</a:t>
                </a:r>
                <a:r>
                  <a:rPr lang="ar-DZ" sz="2800" b="1" dirty="0">
                    <a:latin typeface="Calibri" panose="020F0502020204030204" pitchFamily="34" charset="0"/>
                    <a:cs typeface="Calibri" panose="020F0502020204030204" pitchFamily="34" charset="0"/>
                  </a:rPr>
                  <a:t>- قياس المخاطرة </a:t>
                </a:r>
                <a:endParaRPr lang="fr-FR" sz="2800" b="1" dirty="0">
                  <a:latin typeface="Calibri" panose="020F0502020204030204" pitchFamily="34" charset="0"/>
                  <a:cs typeface="Calibri" panose="020F0502020204030204" pitchFamily="34" charset="0"/>
                </a:endParaRP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4- 3 علاقة المخاطر النظامية والمخاطر غير النظامية بالعائد (أو الدخل) ..(تابع)</a:t>
                </a:r>
              </a:p>
              <a:p>
                <a:pPr marL="176213" indent="0" algn="just">
                  <a:buClr>
                    <a:srgbClr val="FE8637"/>
                  </a:buClr>
                  <a:buNone/>
                  <a:defRPr/>
                </a:pPr>
                <a:r>
                  <a:rPr lang="ar-DZ" sz="2000" b="1" dirty="0">
                    <a:latin typeface="Calibri" panose="020F0502020204030204" pitchFamily="34" charset="0"/>
                    <a:cs typeface="Calibri" panose="020F0502020204030204" pitchFamily="34" charset="0"/>
                  </a:rPr>
                  <a:t>الحل : ثالثا : التعليق على نتائج الحل</a:t>
                </a:r>
              </a:p>
              <a:p>
                <a:pPr marL="176213" indent="0" algn="just">
                  <a:buClr>
                    <a:srgbClr val="FE8637"/>
                  </a:buClr>
                  <a:buNone/>
                  <a:defRPr/>
                </a:pPr>
                <a:r>
                  <a:rPr lang="ar-DZ" sz="2000" dirty="0">
                    <a:latin typeface="Calibri" panose="020F0502020204030204" pitchFamily="34" charset="0"/>
                    <a:cs typeface="Calibri" panose="020F0502020204030204" pitchFamily="34" charset="0"/>
                  </a:rPr>
                  <a:t>القاعدة الأساسية في تفسير مفهوم بيتا في هذا المثال أنه عندما تكون بيتا  تساوي 1 + ، معناه أن عائد السهم يرتفع وينخفض وفق توجه عامل السوق الموصوف ضمن المخاطر النظامية . </a:t>
                </a:r>
              </a:p>
              <a:p>
                <a:pPr marL="176213" indent="0" algn="just">
                  <a:buClr>
                    <a:srgbClr val="FE8637"/>
                  </a:buClr>
                  <a:buNone/>
                  <a:defRPr/>
                </a:pPr>
                <a:r>
                  <a:rPr lang="ar-DZ" sz="2000" b="1" dirty="0">
                    <a:latin typeface="Calibri" panose="020F0502020204030204" pitchFamily="34" charset="0"/>
                    <a:cs typeface="Calibri" panose="020F0502020204030204" pitchFamily="34" charset="0"/>
                  </a:rPr>
                  <a:t>فحسب المثال، </a:t>
                </a:r>
                <a14:m>
                  <m:oMath xmlns:m="http://schemas.openxmlformats.org/officeDocument/2006/math">
                    <m:sSub>
                      <m:sSubPr>
                        <m:ctrlPr>
                          <a:rPr kumimoji="0" lang="en-US" sz="20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Calibri" panose="020F0502020204030204" pitchFamily="34" charset="0"/>
                          </a:rPr>
                        </m:ctrlPr>
                      </m:sSubPr>
                      <m:e>
                        <m:r>
                          <a:rPr kumimoji="0" lang="ar-DZ" sz="20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Calibri" panose="020F0502020204030204" pitchFamily="34" charset="0"/>
                          </a:rPr>
                          <m:t> </m:t>
                        </m:r>
                        <m:r>
                          <a:rPr kumimoji="0" lang="en-US" sz="20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m:t>𝜷</m:t>
                        </m:r>
                      </m:e>
                      <m:sub>
                        <m:r>
                          <a:rPr kumimoji="0" lang="en-US" sz="20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Calibri" panose="020F0502020204030204" pitchFamily="34" charset="0"/>
                          </a:rPr>
                          <m:t>𝑮𝑫𝑷</m:t>
                        </m:r>
                      </m:sub>
                    </m:sSub>
                    <m:r>
                      <a:rPr kumimoji="0" lang="ar-DZ" sz="20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Calibri" panose="020F0502020204030204" pitchFamily="34" charset="0"/>
                      </a:rPr>
                      <m:t>=</m:t>
                    </m:r>
                    <m:r>
                      <a:rPr kumimoji="0" lang="ar-DZ" sz="20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Calibri" panose="020F0502020204030204" pitchFamily="34" charset="0"/>
                      </a:rPr>
                      <m:t>𝟏</m:t>
                    </m:r>
                  </m:oMath>
                </a14:m>
                <a:r>
                  <a:rPr kumimoji="0" lang="ar-DZ"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lang="ar-DZ" sz="2000" b="1" dirty="0">
                    <a:latin typeface="Calibri" panose="020F0502020204030204" pitchFamily="34" charset="0"/>
                    <a:cs typeface="Calibri" panose="020F0502020204030204" pitchFamily="34" charset="0"/>
                  </a:rPr>
                  <a:t>فهذا يعني أن كل ارتفاع في عائد السهم بنسبة 1 </a:t>
                </a:r>
                <a:r>
                  <a:rPr lang="en-US" sz="2000" b="1" dirty="0">
                    <a:latin typeface="Calibri" panose="020F0502020204030204" pitchFamily="34" charset="0"/>
                    <a:cs typeface="Calibri" panose="020F0502020204030204" pitchFamily="34" charset="0"/>
                  </a:rPr>
                  <a:t>%</a:t>
                </a:r>
                <a:r>
                  <a:rPr lang="ar-DZ" sz="2000" b="1" dirty="0">
                    <a:latin typeface="Calibri" panose="020F0502020204030204" pitchFamily="34" charset="0"/>
                    <a:cs typeface="Calibri" panose="020F0502020204030204" pitchFamily="34" charset="0"/>
                  </a:rPr>
                  <a:t>  سببه عنصر المفاجأة عن كل ارتفاع في </a:t>
                </a:r>
                <a:r>
                  <a:rPr lang="en-US" sz="1400" b="1" i="1" dirty="0">
                    <a:solidFill>
                      <a:schemeClr val="tx1"/>
                    </a:solidFill>
                  </a:rPr>
                  <a:t>GDP</a:t>
                </a:r>
                <a:r>
                  <a:rPr lang="ar-DZ" sz="1400" b="1" i="1" dirty="0">
                    <a:solidFill>
                      <a:schemeClr val="tx1"/>
                    </a:solidFill>
                  </a:rPr>
                  <a:t>  </a:t>
                </a:r>
                <a:r>
                  <a:rPr lang="ar-DZ" sz="2000" b="1" dirty="0">
                    <a:solidFill>
                      <a:schemeClr val="tx1"/>
                    </a:solidFill>
                    <a:latin typeface="Calibri" panose="020F0502020204030204" pitchFamily="34" charset="0"/>
                    <a:cs typeface="Calibri" panose="020F0502020204030204" pitchFamily="34" charset="0"/>
                  </a:rPr>
                  <a:t>بنسبة</a:t>
                </a:r>
                <a:r>
                  <a:rPr lang="ar-DZ" sz="1800" b="1" dirty="0">
                    <a:solidFill>
                      <a:schemeClr val="tx1"/>
                    </a:solidFill>
                    <a:latin typeface="Calibri" panose="020F0502020204030204" pitchFamily="34" charset="0"/>
                    <a:cs typeface="Calibri" panose="020F0502020204030204" pitchFamily="34" charset="0"/>
                  </a:rPr>
                  <a:t> 1 </a:t>
                </a:r>
                <a:r>
                  <a:rPr lang="en-US" sz="1800" b="1" dirty="0">
                    <a:solidFill>
                      <a:schemeClr val="tx1"/>
                    </a:solidFill>
                    <a:latin typeface="Calibri" panose="020F0502020204030204" pitchFamily="34" charset="0"/>
                    <a:cs typeface="Calibri" panose="020F0502020204030204" pitchFamily="34" charset="0"/>
                  </a:rPr>
                  <a:t>%</a:t>
                </a:r>
                <a:r>
                  <a:rPr lang="ar-DZ" sz="1800" b="1" dirty="0">
                    <a:solidFill>
                      <a:schemeClr val="tx1"/>
                    </a:solidFill>
                    <a:latin typeface="Calibri" panose="020F0502020204030204" pitchFamily="34" charset="0"/>
                    <a:cs typeface="Calibri" panose="020F0502020204030204" pitchFamily="34" charset="0"/>
                  </a:rPr>
                  <a:t> . فلو كان </a:t>
                </a:r>
                <a14:m>
                  <m:oMath xmlns:m="http://schemas.openxmlformats.org/officeDocument/2006/math">
                    <m:sSub>
                      <m:sSubPr>
                        <m:ctrlPr>
                          <a:rPr lang="en-US" sz="2000" b="1" i="1" dirty="0">
                            <a:solidFill>
                              <a:prstClr val="black"/>
                            </a:solidFill>
                            <a:latin typeface="Cambria Math" panose="02040503050406030204" pitchFamily="18" charset="0"/>
                            <a:cs typeface="Calibri" panose="020F0502020204030204" pitchFamily="34" charset="0"/>
                          </a:rPr>
                        </m:ctrlPr>
                      </m:sSubPr>
                      <m:e>
                        <m:r>
                          <a:rPr lang="ar-DZ" sz="2000" b="1" i="1" dirty="0">
                            <a:solidFill>
                              <a:prstClr val="black"/>
                            </a:solidFill>
                            <a:latin typeface="Cambria Math" panose="02040503050406030204" pitchFamily="18" charset="0"/>
                            <a:cs typeface="Calibri" panose="020F0502020204030204" pitchFamily="34" charset="0"/>
                          </a:rPr>
                          <m:t> </m:t>
                        </m:r>
                        <m:r>
                          <a:rPr lang="en-US" sz="2000" b="1" i="1" dirty="0">
                            <a:solidFill>
                              <a:prstClr val="black"/>
                            </a:solidFill>
                            <a:latin typeface="Cambria Math" panose="02040503050406030204" pitchFamily="18" charset="0"/>
                            <a:ea typeface="Cambria Math" panose="02040503050406030204" pitchFamily="18" charset="0"/>
                            <a:cs typeface="Calibri" panose="020F0502020204030204" pitchFamily="34" charset="0"/>
                          </a:rPr>
                          <m:t>𝜷</m:t>
                        </m:r>
                      </m:e>
                      <m:sub>
                        <m:r>
                          <a:rPr lang="en-US" sz="2000" b="1" i="1" dirty="0">
                            <a:solidFill>
                              <a:prstClr val="black"/>
                            </a:solidFill>
                            <a:latin typeface="Cambria Math" panose="02040503050406030204" pitchFamily="18" charset="0"/>
                            <a:cs typeface="Calibri" panose="020F0502020204030204" pitchFamily="34" charset="0"/>
                          </a:rPr>
                          <m:t>𝑮𝑫𝑷</m:t>
                        </m:r>
                      </m:sub>
                    </m:sSub>
                  </m:oMath>
                </a14:m>
                <a:r>
                  <a:rPr lang="ar-DZ" sz="2000" b="1" dirty="0">
                    <a:latin typeface="Calibri" panose="020F0502020204030204" pitchFamily="34" charset="0"/>
                    <a:cs typeface="Calibri" panose="020F0502020204030204" pitchFamily="34" charset="0"/>
                  </a:rPr>
                  <a:t> يساوي 2- فهذا يدل على انخفاض في عائد السهم بما مقداره 2 </a:t>
                </a:r>
                <a:r>
                  <a:rPr lang="en-US" sz="2000" b="1" dirty="0">
                    <a:latin typeface="Calibri" panose="020F0502020204030204" pitchFamily="34" charset="0"/>
                    <a:cs typeface="Calibri" panose="020F0502020204030204" pitchFamily="34" charset="0"/>
                  </a:rPr>
                  <a:t>%</a:t>
                </a:r>
                <a:r>
                  <a:rPr lang="ar-DZ" sz="2000" b="1" dirty="0">
                    <a:latin typeface="Calibri" panose="020F0502020204030204" pitchFamily="34" charset="0"/>
                    <a:cs typeface="Calibri" panose="020F0502020204030204" pitchFamily="34" charset="0"/>
                  </a:rPr>
                  <a:t> عن كل ارتفاع غير متوقع في مستوى  </a:t>
                </a:r>
                <a:r>
                  <a:rPr lang="en-US" sz="1400" b="1" i="1" dirty="0">
                    <a:solidFill>
                      <a:prstClr val="black"/>
                    </a:solidFill>
                  </a:rPr>
                  <a:t>GDP</a:t>
                </a:r>
                <a:r>
                  <a:rPr lang="ar-DZ" sz="1400" b="1" i="1" dirty="0">
                    <a:solidFill>
                      <a:prstClr val="black"/>
                    </a:solidFill>
                  </a:rPr>
                  <a:t>  </a:t>
                </a:r>
                <a:r>
                  <a:rPr lang="ar-DZ" sz="1800" b="1" dirty="0">
                    <a:solidFill>
                      <a:prstClr val="black"/>
                    </a:solidFill>
                    <a:latin typeface="Calibri" panose="020F0502020204030204" pitchFamily="34" charset="0"/>
                    <a:cs typeface="Calibri" panose="020F0502020204030204" pitchFamily="34" charset="0"/>
                  </a:rPr>
                  <a:t>بمعدل 1 </a:t>
                </a:r>
                <a:r>
                  <a:rPr lang="en-US" sz="1800" b="1" dirty="0">
                    <a:solidFill>
                      <a:prstClr val="black"/>
                    </a:solidFill>
                    <a:latin typeface="Calibri" panose="020F0502020204030204" pitchFamily="34" charset="0"/>
                    <a:cs typeface="Calibri" panose="020F0502020204030204" pitchFamily="34" charset="0"/>
                  </a:rPr>
                  <a:t>%</a:t>
                </a:r>
                <a:r>
                  <a:rPr lang="ar-DZ" sz="1800" b="1" dirty="0">
                    <a:solidFill>
                      <a:prstClr val="black"/>
                    </a:solidFill>
                    <a:latin typeface="Calibri" panose="020F0502020204030204" pitchFamily="34" charset="0"/>
                    <a:cs typeface="Calibri" panose="020F0502020204030204" pitchFamily="34" charset="0"/>
                  </a:rPr>
                  <a:t> . ويكون هناك ارتفاع في عائد السهم بما مقداره </a:t>
                </a:r>
                <a:r>
                  <a:rPr lang="ar-DZ" sz="2000" b="1" dirty="0">
                    <a:solidFill>
                      <a:prstClr val="black"/>
                    </a:solidFill>
                    <a:latin typeface="Calibri" panose="020F0502020204030204" pitchFamily="34" charset="0"/>
                    <a:cs typeface="Calibri" panose="020F0502020204030204" pitchFamily="34" charset="0"/>
                  </a:rPr>
                  <a:t>2 </a:t>
                </a:r>
                <a:r>
                  <a:rPr lang="en-US" sz="2000" b="1" dirty="0">
                    <a:solidFill>
                      <a:prstClr val="black"/>
                    </a:solidFill>
                    <a:latin typeface="Calibri" panose="020F0502020204030204" pitchFamily="34" charset="0"/>
                    <a:cs typeface="Calibri" panose="020F0502020204030204" pitchFamily="34" charset="0"/>
                  </a:rPr>
                  <a:t>%</a:t>
                </a:r>
                <a:r>
                  <a:rPr lang="ar-DZ" sz="2000" b="1" dirty="0">
                    <a:solidFill>
                      <a:prstClr val="black"/>
                    </a:solidFill>
                    <a:latin typeface="Calibri" panose="020F0502020204030204" pitchFamily="34" charset="0"/>
                    <a:cs typeface="Calibri" panose="020F0502020204030204" pitchFamily="34" charset="0"/>
                  </a:rPr>
                  <a:t> عن كل انخفاض غير متوقع في مستوى  </a:t>
                </a:r>
                <a:r>
                  <a:rPr lang="en-US" sz="1400" b="1" i="1" dirty="0">
                    <a:solidFill>
                      <a:prstClr val="black"/>
                    </a:solidFill>
                  </a:rPr>
                  <a:t>GDP</a:t>
                </a:r>
                <a:r>
                  <a:rPr lang="ar-DZ" sz="1400" b="1" i="1" dirty="0">
                    <a:solidFill>
                      <a:prstClr val="black"/>
                    </a:solidFill>
                  </a:rPr>
                  <a:t>  </a:t>
                </a:r>
                <a:r>
                  <a:rPr lang="ar-DZ" sz="1800" b="1" dirty="0">
                    <a:solidFill>
                      <a:prstClr val="black"/>
                    </a:solidFill>
                    <a:latin typeface="Calibri" panose="020F0502020204030204" pitchFamily="34" charset="0"/>
                    <a:cs typeface="Calibri" panose="020F0502020204030204" pitchFamily="34" charset="0"/>
                  </a:rPr>
                  <a:t>بمعدل 1 </a:t>
                </a:r>
                <a:r>
                  <a:rPr lang="en-US" sz="1800" b="1" dirty="0">
                    <a:solidFill>
                      <a:prstClr val="black"/>
                    </a:solidFill>
                    <a:latin typeface="Calibri" panose="020F0502020204030204" pitchFamily="34" charset="0"/>
                    <a:cs typeface="Calibri" panose="020F0502020204030204" pitchFamily="34" charset="0"/>
                  </a:rPr>
                  <a:t>%</a:t>
                </a:r>
                <a:r>
                  <a:rPr lang="ar-DZ" sz="1800" b="1" dirty="0">
                    <a:solidFill>
                      <a:prstClr val="black"/>
                    </a:solidFill>
                    <a:latin typeface="Calibri" panose="020F0502020204030204" pitchFamily="34" charset="0"/>
                    <a:cs typeface="Calibri" panose="020F0502020204030204" pitchFamily="34" charset="0"/>
                  </a:rPr>
                  <a:t> </a:t>
                </a:r>
                <a:endParaRPr lang="ar-DZ" sz="2000" b="1" dirty="0">
                  <a:latin typeface="Calibri" panose="020F0502020204030204" pitchFamily="34" charset="0"/>
                  <a:cs typeface="Calibri" panose="020F0502020204030204" pitchFamily="34" charset="0"/>
                </a:endParaRPr>
              </a:p>
              <a:p>
                <a:pPr marL="176213" indent="0" algn="just">
                  <a:buClr>
                    <a:srgbClr val="FE8637"/>
                  </a:buClr>
                  <a:buNone/>
                  <a:defRPr/>
                </a:pPr>
                <a:r>
                  <a:rPr lang="ar-DZ" sz="2000" dirty="0">
                    <a:latin typeface="Calibri" panose="020F0502020204030204" pitchFamily="34" charset="0"/>
                    <a:cs typeface="Calibri" panose="020F0502020204030204" pitchFamily="34" charset="0"/>
                  </a:rPr>
                  <a:t>قيمة بيتا </a:t>
                </a:r>
                <a14:m>
                  <m:oMath xmlns:m="http://schemas.openxmlformats.org/officeDocument/2006/math">
                    <m:r>
                      <a:rPr lang="ar-DZ" sz="2000" b="0" i="0" dirty="0" smtClean="0">
                        <a:latin typeface="Cambria Math" panose="02040503050406030204" pitchFamily="18" charset="0"/>
                        <a:cs typeface="Calibri" panose="020F0502020204030204" pitchFamily="34" charset="0"/>
                      </a:rPr>
                      <m:t> </m:t>
                    </m:r>
                  </m:oMath>
                </a14:m>
                <a:r>
                  <a:rPr lang="ar-DZ" sz="2000" dirty="0">
                    <a:latin typeface="Calibri" panose="020F0502020204030204" pitchFamily="34" charset="0"/>
                    <a:cs typeface="Calibri" panose="020F0502020204030204" pitchFamily="34" charset="0"/>
                  </a:rPr>
                  <a:t>معناه </a:t>
                </a:r>
              </a:p>
              <a:p>
                <a:pPr marL="176213" indent="0" algn="just">
                  <a:buClr>
                    <a:srgbClr val="FE8637"/>
                  </a:buClr>
                  <a:buNone/>
                  <a:defRPr/>
                </a:pPr>
                <a:r>
                  <a:rPr lang="ar-DZ" sz="2000" dirty="0">
                    <a:latin typeface="Calibri" panose="020F0502020204030204" pitchFamily="34" charset="0"/>
                    <a:cs typeface="Calibri" panose="020F0502020204030204" pitchFamily="34" charset="0"/>
                  </a:rPr>
                  <a:t>وبافتراض أن </a:t>
                </a:r>
                <a14:m>
                  <m:oMath xmlns:m="http://schemas.openxmlformats.org/officeDocument/2006/math">
                    <m:sSub>
                      <m:sSubPr>
                        <m:ctrlPr>
                          <a:rPr lang="en-US" sz="2000" b="1" i="1" smtClean="0">
                            <a:latin typeface="Cambria Math" panose="02040503050406030204" pitchFamily="18" charset="0"/>
                            <a:cs typeface="Calibri" panose="020F0502020204030204" pitchFamily="34" charset="0"/>
                          </a:rPr>
                        </m:ctrlPr>
                      </m:sSubPr>
                      <m:e>
                        <m:r>
                          <a:rPr lang="en-US" sz="2000" b="1" i="1" smtClean="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smtClean="0">
                            <a:latin typeface="Cambria Math" panose="02040503050406030204" pitchFamily="18" charset="0"/>
                            <a:cs typeface="Calibri" panose="020F0502020204030204" pitchFamily="34" charset="0"/>
                          </a:rPr>
                          <m:t>𝒊</m:t>
                        </m:r>
                      </m:sub>
                    </m:sSub>
                    <m:r>
                      <a:rPr lang="ar-DZ" sz="2000" b="1" i="1" smtClean="0">
                        <a:latin typeface="Cambria Math" panose="02040503050406030204" pitchFamily="18" charset="0"/>
                        <a:cs typeface="Calibri" panose="020F0502020204030204" pitchFamily="34" charset="0"/>
                      </a:rPr>
                      <m:t>=</m:t>
                    </m:r>
                    <m:r>
                      <a:rPr lang="ar-DZ" sz="2000" b="1" i="1" smtClean="0">
                        <a:latin typeface="Cambria Math" panose="02040503050406030204" pitchFamily="18" charset="0"/>
                        <a:cs typeface="Calibri" panose="020F0502020204030204" pitchFamily="34" charset="0"/>
                      </a:rPr>
                      <m:t>𝟐</m:t>
                    </m:r>
                    <m:r>
                      <a:rPr lang="ar-DZ" sz="2000" b="1" i="1" smtClean="0">
                        <a:latin typeface="Cambria Math" panose="02040503050406030204" pitchFamily="18" charset="0"/>
                        <a:cs typeface="Calibri" panose="020F0502020204030204" pitchFamily="34" charset="0"/>
                      </a:rPr>
                      <m:t>,</m:t>
                    </m:r>
                  </m:oMath>
                </a14:m>
                <a:r>
                  <a:rPr lang="ar-DZ" sz="2000" b="1" i="1" dirty="0">
                    <a:latin typeface="Cambria Math" panose="02040503050406030204" pitchFamily="18" charset="0"/>
                    <a:cs typeface="Calibri" panose="020F0502020204030204" pitchFamily="34" charset="0"/>
                  </a:rPr>
                  <a:t>  ، </a:t>
                </a:r>
                <a:r>
                  <a:rPr lang="ar-DZ" sz="2000" dirty="0">
                    <a:latin typeface="Cambria Math" panose="02040503050406030204" pitchFamily="18" charset="0"/>
                    <a:cs typeface="Calibri" panose="020F0502020204030204" pitchFamily="34" charset="0"/>
                  </a:rPr>
                  <a:t>معناه أن أي ارتفاع في مستوى التضخم بنسة 1 </a:t>
                </a:r>
                <a:r>
                  <a:rPr lang="en-US" sz="2000" dirty="0">
                    <a:latin typeface="Cambria Math" panose="02040503050406030204" pitchFamily="18" charset="0"/>
                    <a:cs typeface="Calibri" panose="020F0502020204030204" pitchFamily="34" charset="0"/>
                  </a:rPr>
                  <a:t>%</a:t>
                </a:r>
                <a:r>
                  <a:rPr lang="ar-DZ" sz="2000" dirty="0">
                    <a:latin typeface="Cambria Math" panose="02040503050406030204" pitchFamily="18" charset="0"/>
                    <a:cs typeface="Calibri" panose="020F0502020204030204" pitchFamily="34" charset="0"/>
                  </a:rPr>
                  <a:t> سؤدي إلى ارتفاع بــــ 2 </a:t>
                </a:r>
                <a:r>
                  <a:rPr lang="en-US" sz="2000" dirty="0">
                    <a:latin typeface="Cambria Math" panose="02040503050406030204" pitchFamily="18" charset="0"/>
                    <a:cs typeface="Calibri" panose="020F0502020204030204" pitchFamily="34" charset="0"/>
                  </a:rPr>
                  <a:t>%</a:t>
                </a:r>
                <a:r>
                  <a:rPr lang="ar-DZ" sz="2000" dirty="0">
                    <a:latin typeface="Cambria Math" panose="02040503050406030204" pitchFamily="18" charset="0"/>
                    <a:cs typeface="Calibri" panose="020F0502020204030204" pitchFamily="34" charset="0"/>
                  </a:rPr>
                  <a:t> في العائد على السهم. </a:t>
                </a:r>
                <a:endParaRPr lang="ar-DZ" sz="2000" b="1" i="1" dirty="0">
                  <a:latin typeface="Cambria Math" panose="02040503050406030204" pitchFamily="18" charset="0"/>
                  <a:cs typeface="Calibri" panose="020F0502020204030204" pitchFamily="34" charset="0"/>
                </a:endParaRPr>
              </a:p>
              <a:p>
                <a:pPr marL="176213" indent="0" algn="just">
                  <a:buClr>
                    <a:srgbClr val="FE8637"/>
                  </a:buClr>
                  <a:buNone/>
                  <a:defRPr/>
                </a:pPr>
                <a:r>
                  <a:rPr lang="ar-DZ" sz="2000" b="1" dirty="0">
                    <a:latin typeface="Calibri" panose="020F0502020204030204" pitchFamily="34" charset="0"/>
                    <a:cs typeface="Calibri" panose="020F0502020204030204" pitchFamily="34" charset="0"/>
                  </a:rPr>
                  <a:t> </a:t>
                </a: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lang="ar-DZ" sz="2000" dirty="0">
                    <a:latin typeface="Calibri" panose="020F0502020204030204" pitchFamily="34" charset="0"/>
                    <a:cs typeface="Calibri" panose="020F0502020204030204" pitchFamily="34" charset="0"/>
                  </a:rPr>
                  <a:t> </a:t>
                </a:r>
              </a:p>
            </p:txBody>
          </p:sp>
        </mc:Choice>
        <mc:Fallback xmlns="">
          <p:sp>
            <p:nvSpPr>
              <p:cNvPr id="16" name="Content Placeholder 15"/>
              <p:cNvSpPr>
                <a:spLocks noGrp="1" noRot="1" noChangeAspect="1" noMove="1" noResize="1" noEditPoints="1" noAdjustHandles="1" noChangeArrowheads="1" noChangeShapeType="1" noTextEdit="1"/>
              </p:cNvSpPr>
              <p:nvPr>
                <p:ph sz="quarter" idx="1"/>
              </p:nvPr>
            </p:nvSpPr>
            <p:spPr>
              <a:xfrm>
                <a:off x="457200" y="1266388"/>
                <a:ext cx="7467600" cy="4988870"/>
              </a:xfrm>
              <a:blipFill>
                <a:blip r:embed="rId3"/>
                <a:stretch>
                  <a:fillRect l="-2197" t="-973" b="-16180"/>
                </a:stretch>
              </a:blipFill>
            </p:spPr>
            <p:txBody>
              <a:bodyPr/>
              <a:lstStyle/>
              <a:p>
                <a:r>
                  <a:rPr lang="en-GB">
                    <a:noFill/>
                  </a:rPr>
                  <a:t> </a:t>
                </a:r>
              </a:p>
            </p:txBody>
          </p:sp>
        </mc:Fallback>
      </mc:AlternateContent>
      <p:sp>
        <p:nvSpPr>
          <p:cNvPr id="4" name="Date Placeholder 3"/>
          <p:cNvSpPr>
            <a:spLocks noGrp="1"/>
          </p:cNvSpPr>
          <p:nvPr>
            <p:ph type="dt" sz="half" idx="14"/>
          </p:nvPr>
        </p:nvSpPr>
        <p:spPr>
          <a:xfrm>
            <a:off x="457200" y="6255130"/>
            <a:ext cx="2016224" cy="3211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4B550F-0A02-4B0F-9F2A-612A31605B46}"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38</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267744" y="6216398"/>
            <a:ext cx="5690898" cy="432048"/>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1648531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 name="Content Placeholder 15"/>
              <p:cNvSpPr>
                <a:spLocks noGrp="1"/>
              </p:cNvSpPr>
              <p:nvPr>
                <p:ph sz="quarter" idx="1"/>
              </p:nvPr>
            </p:nvSpPr>
            <p:spPr>
              <a:xfrm>
                <a:off x="457200" y="1266388"/>
                <a:ext cx="7467600" cy="4839138"/>
              </a:xfrm>
            </p:spPr>
            <p:style>
              <a:lnRef idx="2">
                <a:schemeClr val="dk1"/>
              </a:lnRef>
              <a:fillRef idx="1">
                <a:schemeClr val="lt1"/>
              </a:fillRef>
              <a:effectRef idx="0">
                <a:schemeClr val="dk1"/>
              </a:effectRef>
              <a:fontRef idx="minor">
                <a:schemeClr val="dk1"/>
              </a:fontRef>
            </p:style>
            <p:txBody>
              <a:bodyPr>
                <a:noAutofit/>
              </a:bodyPr>
              <a:lstStyle/>
              <a:p>
                <a:pPr marL="176213" lvl="0" indent="0">
                  <a:buNone/>
                </a:pPr>
                <a:r>
                  <a:rPr lang="fr-FR" sz="2800" b="1" dirty="0">
                    <a:latin typeface="Calibri" panose="020F0502020204030204" pitchFamily="34" charset="0"/>
                    <a:cs typeface="Calibri" panose="020F0502020204030204" pitchFamily="34" charset="0"/>
                  </a:rPr>
                  <a:t>4</a:t>
                </a:r>
                <a:r>
                  <a:rPr lang="ar-DZ" sz="2800" b="1" dirty="0">
                    <a:latin typeface="Calibri" panose="020F0502020204030204" pitchFamily="34" charset="0"/>
                    <a:cs typeface="Calibri" panose="020F0502020204030204" pitchFamily="34" charset="0"/>
                  </a:rPr>
                  <a:t>- قياس المخاطرة </a:t>
                </a:r>
                <a:endParaRPr lang="fr-FR" sz="2800" b="1" dirty="0">
                  <a:latin typeface="Calibri" panose="020F0502020204030204" pitchFamily="34" charset="0"/>
                  <a:cs typeface="Calibri" panose="020F0502020204030204" pitchFamily="34" charset="0"/>
                </a:endParaRP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4- 3 علاقة المخاطر النظامية والمخاطر غير النظامية بالعائد (أو الدخل) ..(تابع)</a:t>
                </a:r>
              </a:p>
              <a:p>
                <a:pPr marL="176213" indent="0" algn="just">
                  <a:buClr>
                    <a:srgbClr val="FE8637"/>
                  </a:buClr>
                  <a:buNone/>
                  <a:defRPr/>
                </a:pPr>
                <a:r>
                  <a:rPr lang="ar-DZ" sz="2000" b="1" dirty="0">
                    <a:latin typeface="Calibri" panose="020F0502020204030204" pitchFamily="34" charset="0"/>
                    <a:cs typeface="Calibri" panose="020F0502020204030204" pitchFamily="34" charset="0"/>
                  </a:rPr>
                  <a:t>الحل : ثالثا : التعليق على نتائج الحل</a:t>
                </a:r>
              </a:p>
              <a:p>
                <a:pPr marL="176213" indent="0" algn="just">
                  <a:buClr>
                    <a:srgbClr val="FE8637"/>
                  </a:buClr>
                  <a:buNone/>
                  <a:defRPr/>
                </a:pPr>
                <a14:m>
                  <m:oMath xmlns:m="http://schemas.openxmlformats.org/officeDocument/2006/math">
                    <m:sSub>
                      <m:sSubPr>
                        <m:ctrlPr>
                          <a:rPr lang="en-US" sz="2000" b="1" i="1" dirty="0" smtClean="0">
                            <a:latin typeface="Cambria Math" panose="02040503050406030204" pitchFamily="18" charset="0"/>
                            <a:cs typeface="Calibri" panose="020F0502020204030204" pitchFamily="34" charset="0"/>
                          </a:rPr>
                        </m:ctrlPr>
                      </m:sSubPr>
                      <m:e>
                        <m:r>
                          <a:rPr lang="en-US" sz="2000" b="1" i="1" dirty="0" smtClean="0">
                            <a:latin typeface="Cambria Math" panose="02040503050406030204" pitchFamily="18" charset="0"/>
                            <a:ea typeface="Cambria Math" panose="02040503050406030204" pitchFamily="18" charset="0"/>
                            <a:cs typeface="Calibri" panose="020F0502020204030204" pitchFamily="34" charset="0"/>
                          </a:rPr>
                          <m:t>𝜷</m:t>
                        </m:r>
                      </m:e>
                      <m:sub>
                        <m:r>
                          <a:rPr lang="en-US" sz="2000" b="1" i="1" dirty="0" smtClean="0">
                            <a:latin typeface="Cambria Math" panose="02040503050406030204" pitchFamily="18" charset="0"/>
                            <a:cs typeface="Calibri" panose="020F0502020204030204" pitchFamily="34" charset="0"/>
                          </a:rPr>
                          <m:t>𝒓</m:t>
                        </m:r>
                      </m:sub>
                    </m:sSub>
                    <m:r>
                      <a:rPr lang="ar-DZ" sz="2000" b="1" i="1" dirty="0" smtClean="0">
                        <a:latin typeface="Cambria Math" panose="02040503050406030204" pitchFamily="18" charset="0"/>
                        <a:cs typeface="Calibri" panose="020F0502020204030204" pitchFamily="34" charset="0"/>
                      </a:rPr>
                      <m:t>=−</m:t>
                    </m:r>
                    <m:r>
                      <a:rPr lang="ar-DZ" sz="2000" b="1" i="1" dirty="0" smtClean="0">
                        <a:latin typeface="Cambria Math" panose="02040503050406030204" pitchFamily="18" charset="0"/>
                        <a:cs typeface="Calibri" panose="020F0502020204030204" pitchFamily="34" charset="0"/>
                      </a:rPr>
                      <m:t>𝟏</m:t>
                    </m:r>
                    <m:r>
                      <a:rPr lang="ar-DZ" sz="2000" b="1" i="1" dirty="0" smtClean="0">
                        <a:latin typeface="Cambria Math" panose="02040503050406030204" pitchFamily="18" charset="0"/>
                        <a:cs typeface="Calibri" panose="020F0502020204030204" pitchFamily="34" charset="0"/>
                      </a:rPr>
                      <m:t>.</m:t>
                    </m:r>
                    <m:r>
                      <a:rPr lang="ar-DZ" sz="2000" b="1" i="1" dirty="0" smtClean="0">
                        <a:latin typeface="Cambria Math" panose="02040503050406030204" pitchFamily="18" charset="0"/>
                        <a:cs typeface="Calibri" panose="020F0502020204030204" pitchFamily="34" charset="0"/>
                      </a:rPr>
                      <m:t>𝟖</m:t>
                    </m:r>
                  </m:oMath>
                </a14:m>
                <a:r>
                  <a:rPr lang="ar-DZ" sz="2000" b="1" dirty="0">
                    <a:latin typeface="Calibri" panose="020F0502020204030204" pitchFamily="34" charset="0"/>
                    <a:cs typeface="Calibri" panose="020F0502020204030204" pitchFamily="34" charset="0"/>
                  </a:rPr>
                  <a:t> ، </a:t>
                </a:r>
                <a:r>
                  <a:rPr lang="ar-DZ" sz="2000" dirty="0">
                    <a:latin typeface="Calibri" panose="020F0502020204030204" pitchFamily="34" charset="0"/>
                    <a:cs typeface="Calibri" panose="020F0502020204030204" pitchFamily="34" charset="0"/>
                  </a:rPr>
                  <a:t>تفسر بأن العائد على السهم سيرتفع بمعدل  8.1  </a:t>
                </a:r>
                <a:r>
                  <a:rPr lang="en-US" sz="2000" dirty="0">
                    <a:latin typeface="Calibri" panose="020F0502020204030204" pitchFamily="34" charset="0"/>
                    <a:cs typeface="Calibri" panose="020F0502020204030204" pitchFamily="34" charset="0"/>
                  </a:rPr>
                  <a:t>%</a:t>
                </a:r>
                <a:r>
                  <a:rPr lang="ar-DZ" sz="2000" dirty="0">
                    <a:latin typeface="Calibri" panose="020F0502020204030204" pitchFamily="34" charset="0"/>
                    <a:cs typeface="Calibri" panose="020F0502020204030204" pitchFamily="34" charset="0"/>
                  </a:rPr>
                  <a:t> عن كل انخفاض في سعر الفائدة بنسبة 1</a:t>
                </a:r>
                <a:r>
                  <a:rPr lang="en-US" sz="2000" dirty="0">
                    <a:latin typeface="Calibri" panose="020F0502020204030204" pitchFamily="34" charset="0"/>
                    <a:cs typeface="Calibri" panose="020F0502020204030204" pitchFamily="34" charset="0"/>
                  </a:rPr>
                  <a:t>%</a:t>
                </a:r>
                <a:r>
                  <a:rPr lang="ar-DZ" sz="2000" dirty="0">
                    <a:latin typeface="Calibri" panose="020F0502020204030204" pitchFamily="34" charset="0"/>
                    <a:cs typeface="Calibri" panose="020F0502020204030204" pitchFamily="34" charset="0"/>
                  </a:rPr>
                  <a:t> ، أو العكس سينخفض العائد على السهم بمعدل </a:t>
                </a:r>
                <a:r>
                  <a:rPr lang="ar-DZ" sz="2000" dirty="0">
                    <a:solidFill>
                      <a:prstClr val="black"/>
                    </a:solidFill>
                    <a:latin typeface="Calibri" panose="020F0502020204030204" pitchFamily="34" charset="0"/>
                    <a:cs typeface="Calibri" panose="020F0502020204030204" pitchFamily="34" charset="0"/>
                  </a:rPr>
                  <a:t>8.1  </a:t>
                </a:r>
                <a:r>
                  <a:rPr lang="en-US" sz="2000" dirty="0">
                    <a:solidFill>
                      <a:prstClr val="black"/>
                    </a:solidFill>
                    <a:latin typeface="Calibri" panose="020F0502020204030204" pitchFamily="34" charset="0"/>
                    <a:cs typeface="Calibri" panose="020F0502020204030204" pitchFamily="34" charset="0"/>
                  </a:rPr>
                  <a:t>%</a:t>
                </a:r>
                <a:r>
                  <a:rPr lang="ar-DZ" sz="2000" dirty="0">
                    <a:solidFill>
                      <a:prstClr val="black"/>
                    </a:solidFill>
                    <a:latin typeface="Calibri" panose="020F0502020204030204" pitchFamily="34" charset="0"/>
                    <a:cs typeface="Calibri" panose="020F0502020204030204" pitchFamily="34" charset="0"/>
                  </a:rPr>
                  <a:t> عن كل ارتفاع في سعر الفائدة بنسبة 1</a:t>
                </a:r>
                <a:r>
                  <a:rPr lang="en-US" sz="2000" dirty="0">
                    <a:solidFill>
                      <a:prstClr val="black"/>
                    </a:solidFill>
                    <a:latin typeface="Calibri" panose="020F0502020204030204" pitchFamily="34" charset="0"/>
                    <a:cs typeface="Calibri" panose="020F0502020204030204" pitchFamily="34" charset="0"/>
                  </a:rPr>
                  <a:t>%</a:t>
                </a:r>
                <a:r>
                  <a:rPr lang="ar-DZ" sz="2000" dirty="0">
                    <a:solidFill>
                      <a:prstClr val="black"/>
                    </a:solidFill>
                    <a:latin typeface="Calibri" panose="020F0502020204030204" pitchFamily="34" charset="0"/>
                    <a:cs typeface="Calibri" panose="020F0502020204030204" pitchFamily="34" charset="0"/>
                  </a:rPr>
                  <a:t>.</a:t>
                </a:r>
                <a:endParaRPr lang="ar-DZ" sz="2000" dirty="0">
                  <a:latin typeface="Calibri" panose="020F0502020204030204" pitchFamily="34" charset="0"/>
                  <a:cs typeface="Calibri" panose="020F0502020204030204" pitchFamily="34" charset="0"/>
                </a:endParaRPr>
              </a:p>
              <a:p>
                <a:pPr marL="176213" marR="0" lvl="0" indent="0" algn="just" defTabSz="914400" rtl="1" eaLnBrk="1" fontAlgn="auto" latinLnBrk="0" hangingPunct="1">
                  <a:lnSpc>
                    <a:spcPct val="100000"/>
                  </a:lnSpc>
                  <a:spcBef>
                    <a:spcPts val="600"/>
                  </a:spcBef>
                  <a:spcAft>
                    <a:spcPts val="0"/>
                  </a:spcAft>
                  <a:buClr>
                    <a:srgbClr val="FE8637"/>
                  </a:buClr>
                  <a:buSzPct val="70000"/>
                  <a:buFont typeface="Wingdings"/>
                  <a:buNone/>
                  <a:tabLst/>
                  <a:defRPr/>
                </a:pPr>
                <a:r>
                  <a:rPr lang="ar-DZ" sz="2000" dirty="0">
                    <a:latin typeface="Calibri" panose="020F0502020204030204" pitchFamily="34" charset="0"/>
                    <a:cs typeface="Calibri" panose="020F0502020204030204" pitchFamily="34" charset="0"/>
                  </a:rPr>
                  <a:t> </a:t>
                </a:r>
              </a:p>
            </p:txBody>
          </p:sp>
        </mc:Choice>
        <mc:Fallback xmlns="">
          <p:sp>
            <p:nvSpPr>
              <p:cNvPr id="16" name="Content Placeholder 15"/>
              <p:cNvSpPr>
                <a:spLocks noGrp="1" noRot="1" noChangeAspect="1" noMove="1" noResize="1" noEditPoints="1" noAdjustHandles="1" noChangeArrowheads="1" noChangeShapeType="1" noTextEdit="1"/>
              </p:cNvSpPr>
              <p:nvPr>
                <p:ph sz="quarter" idx="1"/>
              </p:nvPr>
            </p:nvSpPr>
            <p:spPr>
              <a:xfrm>
                <a:off x="457200" y="1266388"/>
                <a:ext cx="7467600" cy="4839138"/>
              </a:xfrm>
              <a:blipFill>
                <a:blip r:embed="rId3"/>
                <a:stretch>
                  <a:fillRect l="-1383" t="-1003"/>
                </a:stretch>
              </a:blipFill>
            </p:spPr>
            <p:txBody>
              <a:bodyPr/>
              <a:lstStyle/>
              <a:p>
                <a:r>
                  <a:rPr lang="en-GB">
                    <a:noFill/>
                  </a:rPr>
                  <a:t> </a:t>
                </a:r>
              </a:p>
            </p:txBody>
          </p:sp>
        </mc:Fallback>
      </mc:AlternateContent>
      <p:sp>
        <p:nvSpPr>
          <p:cNvPr id="4" name="Date Placeholder 3"/>
          <p:cNvSpPr>
            <a:spLocks noGrp="1"/>
          </p:cNvSpPr>
          <p:nvPr>
            <p:ph type="dt" sz="half" idx="14"/>
          </p:nvPr>
        </p:nvSpPr>
        <p:spPr>
          <a:xfrm>
            <a:off x="457200" y="6105526"/>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D256F5-55DC-447C-9216-F34F9655C0DB}"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39</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342018" y="5994654"/>
            <a:ext cx="5616624" cy="65379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354214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9292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340768"/>
            <a:ext cx="7467600" cy="4378068"/>
          </a:xfrm>
        </p:spPr>
        <p:style>
          <a:lnRef idx="2">
            <a:schemeClr val="dk1"/>
          </a:lnRef>
          <a:fillRef idx="1">
            <a:schemeClr val="lt1"/>
          </a:fillRef>
          <a:effectRef idx="0">
            <a:schemeClr val="dk1"/>
          </a:effectRef>
          <a:fontRef idx="minor">
            <a:schemeClr val="dk1"/>
          </a:fontRef>
        </p:style>
        <p:txBody>
          <a:bodyPr>
            <a:normAutofit/>
          </a:bodyPr>
          <a:lstStyle/>
          <a:p>
            <a:pPr marL="354013" lvl="0" indent="0">
              <a:buNone/>
            </a:pPr>
            <a:r>
              <a:rPr lang="fr-FR" sz="2800" b="1" dirty="0">
                <a:latin typeface="Calibri" panose="020F0502020204030204" pitchFamily="34" charset="0"/>
                <a:cs typeface="Calibri" panose="020F0502020204030204" pitchFamily="34" charset="0"/>
              </a:rPr>
              <a:t>1</a:t>
            </a:r>
            <a:r>
              <a:rPr lang="ar-DZ" sz="2800" b="1" dirty="0">
                <a:latin typeface="Calibri" panose="020F0502020204030204" pitchFamily="34" charset="0"/>
                <a:cs typeface="Calibri" panose="020F0502020204030204" pitchFamily="34" charset="0"/>
              </a:rPr>
              <a:t>- تعريف المخاطرة (تابع)</a:t>
            </a:r>
          </a:p>
          <a:p>
            <a:pPr algn="just" rtl="1"/>
            <a:r>
              <a:rPr lang="ar-DZ" sz="1800" dirty="0">
                <a:effectLst/>
                <a:latin typeface="Calibri" panose="020F0502020204030204" pitchFamily="34" charset="0"/>
                <a:ea typeface="Calibri" panose="020F0502020204030204" pitchFamily="34" charset="0"/>
                <a:cs typeface="Times New Roman" panose="02020603050405020304" pitchFamily="18" charset="0"/>
              </a:rPr>
              <a:t> </a:t>
            </a:r>
            <a:r>
              <a:rPr lang="ar-DZ" sz="2000" dirty="0">
                <a:effectLst/>
                <a:latin typeface="Calibri" panose="020F0502020204030204" pitchFamily="34" charset="0"/>
                <a:ea typeface="Calibri" panose="020F0502020204030204" pitchFamily="34" charset="0"/>
                <a:cs typeface="Calibri" panose="020F0502020204030204" pitchFamily="34" charset="0"/>
              </a:rPr>
              <a:t>وللمخاطرة كظاهرة طبيعية عدة أبعاد منها البعد الاحتمالي لنتائج المتوقعة، والبعد المفاهيمي  أين يتم الاعتقاد بجملة من العوامل المتسببة في الخطر.</a:t>
            </a:r>
          </a:p>
          <a:p>
            <a:pPr marL="0" indent="0" algn="just" rtl="1">
              <a:buNone/>
            </a:pPr>
            <a:endParaRPr lang="ar-DZ" sz="2000" dirty="0">
              <a:effectLst/>
              <a:latin typeface="Calibri" panose="020F0502020204030204" pitchFamily="34" charset="0"/>
              <a:ea typeface="Calibri" panose="020F0502020204030204" pitchFamily="34" charset="0"/>
              <a:cs typeface="Calibri" panose="020F0502020204030204" pitchFamily="34" charset="0"/>
            </a:endParaRPr>
          </a:p>
          <a:p>
            <a:pPr algn="just" rtl="1"/>
            <a:r>
              <a:rPr lang="ar-DZ" sz="2000" dirty="0">
                <a:effectLst/>
                <a:latin typeface="Calibri" panose="020F0502020204030204" pitchFamily="34" charset="0"/>
                <a:ea typeface="Calibri" panose="020F0502020204030204" pitchFamily="34" charset="0"/>
                <a:cs typeface="Calibri" panose="020F0502020204030204" pitchFamily="34" charset="0"/>
              </a:rPr>
              <a:t>وعادة ما كانت تعالج نماذج المخاطرة المالية، تاريخيا، معالجة مبنية على أساس مبدأ الاحتمالية كنتيجة لارتباطها بما يسمى بنظرية توقع المنفعة الذاتية (</a:t>
            </a:r>
            <a:r>
              <a:rPr lang="en-GB" sz="2000" dirty="0">
                <a:effectLst/>
                <a:latin typeface="Calibri" panose="020F0502020204030204" pitchFamily="34" charset="0"/>
                <a:ea typeface="Calibri" panose="020F0502020204030204" pitchFamily="34" charset="0"/>
                <a:cs typeface="Calibri" panose="020F0502020204030204" pitchFamily="34" charset="0"/>
              </a:rPr>
              <a:t>Subjective utility function theory). </a:t>
            </a:r>
            <a:r>
              <a:rPr lang="ar-DZ" sz="2000" dirty="0">
                <a:effectLst/>
                <a:latin typeface="Calibri" panose="020F0502020204030204" pitchFamily="34" charset="0"/>
                <a:ea typeface="Calibri" panose="020F0502020204030204" pitchFamily="34" charset="0"/>
                <a:cs typeface="Calibri" panose="020F0502020204030204" pitchFamily="34" charset="0"/>
              </a:rPr>
              <a:t> فنماذج المخاطرة ذات الصفة الاحتمالية، وتتعزز بأوزان ترجيحية من أجل مساعدة متخذ القرار على اتخاذ القرار في ظل وضعيات معينة. فالقرار الذي يبنى على أساس من الاحتمالية و ضمن مقاييس ومعايير معينة تعبير صريح لأن يكون الفرد متخذ القرار على قدر معتبر من الخبرة. في حين أن الفرد عديم الخبرة عادة ما يكون ميّالا إلى وضع القرار ضمن البعد المفاهيمي للمخاطرة.</a:t>
            </a:r>
            <a:endParaRPr lang="ar-DZ" sz="2000"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4"/>
          </p:nvPr>
        </p:nvSpPr>
        <p:spPr>
          <a:xfrm>
            <a:off x="457200" y="5808996"/>
            <a:ext cx="2016224" cy="432048"/>
          </a:xfrm>
        </p:spPr>
        <p:txBody>
          <a:bodyPr/>
          <a:lstStyle/>
          <a:p>
            <a:pPr algn="l" rtl="0"/>
            <a:fld id="{1DB5E4A4-91C4-4ABF-AB91-E2924AF62355}" type="datetime1">
              <a:rPr lang="en-US" b="1" smtClean="0"/>
              <a:t>1/28/2021</a:t>
            </a:fld>
            <a:endParaRPr lang="ar-SA" b="1" dirty="0"/>
          </a:p>
        </p:txBody>
      </p:sp>
      <p:sp>
        <p:nvSpPr>
          <p:cNvPr id="5" name="Slide Number Placeholder 4"/>
          <p:cNvSpPr>
            <a:spLocks noGrp="1"/>
          </p:cNvSpPr>
          <p:nvPr>
            <p:ph type="sldNum" sz="quarter" idx="15"/>
          </p:nvPr>
        </p:nvSpPr>
        <p:spPr/>
        <p:txBody>
          <a:bodyPr/>
          <a:lstStyle/>
          <a:p>
            <a:fld id="{A4231B69-FBD1-4C22-85BF-9904F0109019}" type="slidenum">
              <a:rPr lang="ar-SA" smtClean="0"/>
              <a:pPr/>
              <a:t>4</a:t>
            </a:fld>
            <a:endParaRPr lang="ar-SA"/>
          </a:p>
        </p:txBody>
      </p:sp>
      <p:sp>
        <p:nvSpPr>
          <p:cNvPr id="6" name="Footer Placeholder 5"/>
          <p:cNvSpPr>
            <a:spLocks noGrp="1"/>
          </p:cNvSpPr>
          <p:nvPr>
            <p:ph type="ftr" sz="quarter" idx="16"/>
          </p:nvPr>
        </p:nvSpPr>
        <p:spPr>
          <a:xfrm>
            <a:off x="1847223" y="5808996"/>
            <a:ext cx="6281793" cy="536422"/>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1546550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412776"/>
            <a:ext cx="7467600" cy="4752528"/>
          </a:xfrm>
        </p:spPr>
        <p:style>
          <a:lnRef idx="2">
            <a:schemeClr val="dk1"/>
          </a:lnRef>
          <a:fillRef idx="1">
            <a:schemeClr val="lt1"/>
          </a:fillRef>
          <a:effectRef idx="0">
            <a:schemeClr val="dk1"/>
          </a:effectRef>
          <a:fontRef idx="minor">
            <a:schemeClr val="dk1"/>
          </a:fontRef>
        </p:style>
        <p:txBody>
          <a:bodyPr>
            <a:normAutofit/>
          </a:bodyPr>
          <a:lstStyle/>
          <a:p>
            <a:pPr marL="0" lvl="0" indent="0">
              <a:buNone/>
            </a:pPr>
            <a:r>
              <a:rPr lang="ar-DZ" sz="2800" b="1" dirty="0">
                <a:latin typeface="Calibri" panose="020F0502020204030204" pitchFamily="34" charset="0"/>
                <a:cs typeface="Calibri" panose="020F0502020204030204" pitchFamily="34" charset="0"/>
              </a:rPr>
              <a:t>5- التغطية ضد المخاطر </a:t>
            </a:r>
          </a:p>
          <a:p>
            <a:pPr marL="0" lvl="0" indent="0" algn="just">
              <a:buNone/>
            </a:pPr>
            <a:r>
              <a:rPr lang="ar-DZ" sz="2000" dirty="0">
                <a:latin typeface="Calibri" panose="020F0502020204030204" pitchFamily="34" charset="0"/>
                <a:cs typeface="Calibri" panose="020F0502020204030204" pitchFamily="34" charset="0"/>
              </a:rPr>
              <a:t> قبل الحديث عن التغطية ضد المخاطر المالية التي تواجه بها الشركات، وخصوصا تلك المدرجة في البورصات، من الضروري التعريف بأهم المخاطر المالية المتعارف عليها والمتمثلة في أربعة </a:t>
            </a:r>
            <a:r>
              <a:rPr lang="ar-DZ" sz="2000">
                <a:latin typeface="Calibri" panose="020F0502020204030204" pitchFamily="34" charset="0"/>
                <a:cs typeface="Calibri" panose="020F0502020204030204" pitchFamily="34" charset="0"/>
              </a:rPr>
              <a:t>أصناف أساسية، وكذلك الاستراتيجيات المستخدمة تباعا:</a:t>
            </a:r>
            <a:endParaRPr lang="ar-DZ" sz="2000" dirty="0">
              <a:latin typeface="Calibri" panose="020F0502020204030204" pitchFamily="34" charset="0"/>
              <a:cs typeface="Calibri" panose="020F0502020204030204" pitchFamily="34" charset="0"/>
            </a:endParaRPr>
          </a:p>
          <a:p>
            <a:pPr marL="0" lvl="0" indent="0" algn="just">
              <a:buNone/>
            </a:pPr>
            <a:r>
              <a:rPr lang="ar-DZ" sz="2000" dirty="0">
                <a:latin typeface="Calibri" panose="020F0502020204030204" pitchFamily="34" charset="0"/>
                <a:cs typeface="Calibri" panose="020F0502020204030204" pitchFamily="34" charset="0"/>
              </a:rPr>
              <a:t>  - </a:t>
            </a:r>
            <a:r>
              <a:rPr lang="ar-DZ" sz="2000" b="1" dirty="0">
                <a:latin typeface="Calibri" panose="020F0502020204030204" pitchFamily="34" charset="0"/>
                <a:cs typeface="Calibri" panose="020F0502020204030204" pitchFamily="34" charset="0"/>
              </a:rPr>
              <a:t>مخاطر السوق </a:t>
            </a:r>
          </a:p>
          <a:p>
            <a:pPr marL="0" lvl="0" indent="0" algn="just">
              <a:buNone/>
            </a:pPr>
            <a:r>
              <a:rPr lang="ar-DZ" sz="2000" b="1" dirty="0">
                <a:latin typeface="Calibri" panose="020F0502020204030204" pitchFamily="34" charset="0"/>
                <a:cs typeface="Calibri" panose="020F0502020204030204" pitchFamily="34" charset="0"/>
              </a:rPr>
              <a:t>  - مخاطر القروض (المخاطر الائتمانية) </a:t>
            </a:r>
          </a:p>
          <a:p>
            <a:pPr marL="0" lvl="0" indent="0" algn="just">
              <a:buNone/>
            </a:pPr>
            <a:r>
              <a:rPr lang="ar-DZ" sz="2000" b="1" dirty="0">
                <a:latin typeface="Calibri" panose="020F0502020204030204" pitchFamily="34" charset="0"/>
                <a:cs typeface="Calibri" panose="020F0502020204030204" pitchFamily="34" charset="0"/>
              </a:rPr>
              <a:t>  - مخاطر السيولة</a:t>
            </a:r>
          </a:p>
          <a:p>
            <a:pPr marL="0" lvl="0" indent="0" algn="just">
              <a:buNone/>
            </a:pPr>
            <a:r>
              <a:rPr lang="ar-DZ" sz="2000" b="1" dirty="0">
                <a:latin typeface="Calibri" panose="020F0502020204030204" pitchFamily="34" charset="0"/>
                <a:cs typeface="Calibri" panose="020F0502020204030204" pitchFamily="34" charset="0"/>
              </a:rPr>
              <a:t>  - المخاطر التشغيلية</a:t>
            </a:r>
          </a:p>
          <a:p>
            <a:pPr marL="88900" marR="0" lvl="0" indent="0" algn="r" defTabSz="914400" rtl="1" eaLnBrk="1" fontAlgn="auto" latinLnBrk="0" hangingPunct="1">
              <a:lnSpc>
                <a:spcPct val="100000"/>
              </a:lnSpc>
              <a:spcBef>
                <a:spcPts val="600"/>
              </a:spcBef>
              <a:spcAft>
                <a:spcPts val="0"/>
              </a:spcAft>
              <a:buClr>
                <a:srgbClr val="FE8637"/>
              </a:buClr>
              <a:buSzPct val="70000"/>
              <a:buFont typeface="Wingdings"/>
              <a:buNone/>
              <a:tabLst/>
              <a:defRPr/>
            </a:pPr>
            <a:r>
              <a:rPr lang="ar-DZ" sz="2000" b="1" dirty="0">
                <a:latin typeface="Calibri" panose="020F0502020204030204" pitchFamily="34" charset="0"/>
                <a:cs typeface="Calibri" panose="020F0502020204030204" pitchFamily="34" charset="0"/>
              </a:rPr>
              <a:t>- </a:t>
            </a: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استراتيجيات التغطية ضد المخاطر (تابع)</a:t>
            </a:r>
          </a:p>
          <a:p>
            <a:pPr marL="88900" lvl="0" indent="0" algn="just">
              <a:buNone/>
            </a:pPr>
            <a:endParaRPr lang="ar-DZ" sz="2000" b="1" dirty="0">
              <a:latin typeface="Calibri" panose="020F0502020204030204" pitchFamily="34" charset="0"/>
              <a:cs typeface="Calibri" panose="020F0502020204030204" pitchFamily="34" charset="0"/>
            </a:endParaRPr>
          </a:p>
          <a:p>
            <a:pPr marL="0" lvl="0" indent="0" algn="just">
              <a:buNone/>
            </a:pPr>
            <a:endParaRPr lang="en-US" sz="2000" dirty="0">
              <a:latin typeface="Calibri" panose="020F0502020204030204" pitchFamily="34" charset="0"/>
              <a:cs typeface="Calibri" panose="020F0502020204030204" pitchFamily="34" charset="0"/>
            </a:endParaRPr>
          </a:p>
          <a:p>
            <a:pPr marL="809625" indent="265113">
              <a:buNone/>
            </a:pPr>
            <a:r>
              <a:rPr lang="ar-SA" dirty="0"/>
              <a:t> </a:t>
            </a:r>
          </a:p>
        </p:txBody>
      </p:sp>
      <p:sp>
        <p:nvSpPr>
          <p:cNvPr id="4" name="Date Placeholder 3"/>
          <p:cNvSpPr>
            <a:spLocks noGrp="1"/>
          </p:cNvSpPr>
          <p:nvPr>
            <p:ph type="dt" sz="half" idx="14"/>
          </p:nvPr>
        </p:nvSpPr>
        <p:spPr>
          <a:xfrm>
            <a:off x="421585" y="6165304"/>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614210-DB7D-46DB-AE05-9EB07EA055BB}"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40</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512392" y="6165304"/>
            <a:ext cx="5616624" cy="432048"/>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691118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412776"/>
            <a:ext cx="7467600" cy="4752528"/>
          </a:xfrm>
        </p:spPr>
        <p:style>
          <a:lnRef idx="2">
            <a:schemeClr val="dk1"/>
          </a:lnRef>
          <a:fillRef idx="1">
            <a:schemeClr val="lt1"/>
          </a:fillRef>
          <a:effectRef idx="0">
            <a:schemeClr val="dk1"/>
          </a:effectRef>
          <a:fontRef idx="minor">
            <a:schemeClr val="dk1"/>
          </a:fontRef>
        </p:style>
        <p:txBody>
          <a:bodyPr>
            <a:noAutofit/>
          </a:bodyPr>
          <a:lstStyle/>
          <a:p>
            <a:pPr marL="0" lvl="0" indent="0">
              <a:buNone/>
            </a:pPr>
            <a:r>
              <a:rPr lang="ar-DZ" sz="2800" b="1" dirty="0">
                <a:latin typeface="Calibri" panose="020F0502020204030204" pitchFamily="34" charset="0"/>
                <a:cs typeface="Calibri" panose="020F0502020204030204" pitchFamily="34" charset="0"/>
              </a:rPr>
              <a:t>5- التغطية ضد المخاطر </a:t>
            </a:r>
          </a:p>
          <a:p>
            <a:pPr marL="0" lvl="0" indent="0" algn="just">
              <a:buNone/>
            </a:pPr>
            <a:r>
              <a:rPr lang="ar-DZ" b="1" dirty="0">
                <a:latin typeface="Calibri" panose="020F0502020204030204" pitchFamily="34" charset="0"/>
                <a:cs typeface="Calibri" panose="020F0502020204030204" pitchFamily="34" charset="0"/>
              </a:rPr>
              <a:t> </a:t>
            </a:r>
            <a:r>
              <a:rPr lang="ar-DZ" sz="2000" b="1" dirty="0">
                <a:latin typeface="Calibri" panose="020F0502020204030204" pitchFamily="34" charset="0"/>
                <a:cs typeface="Calibri" panose="020F0502020204030204" pitchFamily="34" charset="0"/>
              </a:rPr>
              <a:t>5-1  مخاطر السوق</a:t>
            </a:r>
          </a:p>
          <a:p>
            <a:pPr marL="0" lvl="0" indent="0" algn="just">
              <a:buNone/>
            </a:pPr>
            <a:r>
              <a:rPr lang="ar-DZ" sz="2000" dirty="0">
                <a:latin typeface="Calibri" panose="020F0502020204030204" pitchFamily="34" charset="0"/>
                <a:cs typeface="Calibri" panose="020F0502020204030204" pitchFamily="34" charset="0"/>
              </a:rPr>
              <a:t> تتضمن مخاطر السوق كل المخاطر التي تتسب في إلحاق خسائر للمستثمرين أفرادا كانوا   أو شركات، والتي لا يمكن التحكم فيها أو السيطرة عليها ، مثل حالات التضخم، وارتفاع أسعار الفائدة، وتغيرات سعر الصرف، وتغير القوانين التشريعية، وأيضا التغير في مستويات النمو الاقتصادي. تدمج هذه المخاطر ضمن مفهوم المخاطر النظامية التي سبق وأن تكلمنا عنها ضمن عنصر أنواع المخاطر.</a:t>
            </a:r>
          </a:p>
          <a:p>
            <a:pPr marL="0" lvl="0" indent="0" algn="just">
              <a:buNone/>
            </a:pPr>
            <a:r>
              <a:rPr lang="ar-DZ" sz="2000" dirty="0">
                <a:latin typeface="Calibri" panose="020F0502020204030204" pitchFamily="34" charset="0"/>
                <a:cs typeface="Calibri" panose="020F0502020204030204" pitchFamily="34" charset="0"/>
              </a:rPr>
              <a:t> </a:t>
            </a:r>
            <a:r>
              <a:rPr lang="ar-DZ" sz="2000" b="1" dirty="0">
                <a:latin typeface="Calibri" panose="020F0502020204030204" pitchFamily="34" charset="0"/>
                <a:cs typeface="Calibri" panose="020F0502020204030204" pitchFamily="34" charset="0"/>
              </a:rPr>
              <a:t>5-2  مخاطر القروض (المخاطر الائتمانية) </a:t>
            </a:r>
          </a:p>
          <a:p>
            <a:pPr marL="0" lvl="0" indent="0" algn="just">
              <a:buNone/>
            </a:pPr>
            <a:r>
              <a:rPr lang="ar-DZ" sz="2000" dirty="0">
                <a:latin typeface="Calibri" panose="020F0502020204030204" pitchFamily="34" charset="0"/>
                <a:cs typeface="Calibri" panose="020F0502020204030204" pitchFamily="34" charset="0"/>
              </a:rPr>
              <a:t>تعتبر القروض من القضايا ذات الأهمية البالغة في مجال إدارة المخاطر، فقد يكون من الصعب الحصول على القروض من طرف الشركات، وأن المشكلة التي تخص هذا الأمر عدم قدرة المدينين على السداد ، أي  الوقوع في دائرة التعثر مايسبب مشاكل كبيرة للشركات المقترضة تصل إلى حد الإعلان على الإفلاس. والقروض أنواع وأشكال منها ماهو مباشر، كالقروض البنكية ، ومنها ما هو غير ذلك مثل السندات وغيرها من أدوات التمويل المتاحة. </a:t>
            </a:r>
          </a:p>
          <a:p>
            <a:pPr marL="0" lvl="0" indent="0" algn="just">
              <a:buNone/>
            </a:pPr>
            <a:r>
              <a:rPr lang="ar-DZ" sz="1800" dirty="0">
                <a:latin typeface="Calibri" panose="020F0502020204030204" pitchFamily="34" charset="0"/>
                <a:cs typeface="Calibri" panose="020F0502020204030204" pitchFamily="34" charset="0"/>
              </a:rPr>
              <a:t>  </a:t>
            </a:r>
            <a:endParaRPr lang="ar-SA" dirty="0"/>
          </a:p>
        </p:txBody>
      </p:sp>
      <p:sp>
        <p:nvSpPr>
          <p:cNvPr id="4" name="Date Placeholder 3"/>
          <p:cNvSpPr>
            <a:spLocks noGrp="1"/>
          </p:cNvSpPr>
          <p:nvPr>
            <p:ph type="dt" sz="half" idx="14"/>
          </p:nvPr>
        </p:nvSpPr>
        <p:spPr>
          <a:xfrm>
            <a:off x="421585" y="6165304"/>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E547FF-5933-4363-9E32-10FC58E2B3D0}"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41</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512392" y="6165304"/>
            <a:ext cx="5616624" cy="432048"/>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555581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1008112"/>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325812"/>
            <a:ext cx="7467600" cy="4929446"/>
          </a:xfrm>
        </p:spPr>
        <p:style>
          <a:lnRef idx="2">
            <a:schemeClr val="dk1"/>
          </a:lnRef>
          <a:fillRef idx="1">
            <a:schemeClr val="lt1"/>
          </a:fillRef>
          <a:effectRef idx="0">
            <a:schemeClr val="dk1"/>
          </a:effectRef>
          <a:fontRef idx="minor">
            <a:schemeClr val="dk1"/>
          </a:fontRef>
        </p:style>
        <p:txBody>
          <a:bodyPr>
            <a:noAutofit/>
          </a:bodyPr>
          <a:lstStyle/>
          <a:p>
            <a:pPr marL="0" lvl="0" indent="0">
              <a:buNone/>
            </a:pPr>
            <a:r>
              <a:rPr lang="ar-DZ" sz="2200" b="1" dirty="0">
                <a:latin typeface="Calibri" panose="020F0502020204030204" pitchFamily="34" charset="0"/>
                <a:cs typeface="Calibri" panose="020F0502020204030204" pitchFamily="34" charset="0"/>
              </a:rPr>
              <a:t>5-3 مخاطر السيولة</a:t>
            </a:r>
          </a:p>
          <a:p>
            <a:pPr marL="0" lvl="0" indent="0" algn="just">
              <a:buNone/>
            </a:pPr>
            <a:r>
              <a:rPr lang="ar-DZ" sz="2000" dirty="0">
                <a:latin typeface="Calibri" panose="020F0502020204030204" pitchFamily="34" charset="0"/>
                <a:cs typeface="Calibri" panose="020F0502020204030204" pitchFamily="34" charset="0"/>
              </a:rPr>
              <a:t>من الأهداف الرئيسية في إدارة  المخاطر المالية للشركات تجنب الوقوع في نقص السيولة ، ما قد يؤدي بها إلى حالات العسر المالي، أي إيجاد صعوبة في تلبية حاجياتها اليومية والآنية  من النقد. والمعروف أن ما تسعى إليه الشركات إلى جانب توفير السيولة تحقيق أرباح، ما يجعلها ضمن متضادين يتمثل أول السيولة والثاني الربح. فالسعي وراء الربح قد يكون على حساب السيولة، وأن توفير السيولة قد يؤدي إلى ضياع فرص حقيقية نحو الربح. ومع كل هذا، تبقى السيولة كهدف مهم جدا بالنسبة للشركة، وأن أي خلل معناه الإفلاس.</a:t>
            </a:r>
          </a:p>
          <a:p>
            <a:pPr marL="0" lvl="0" indent="0" algn="just">
              <a:buNone/>
            </a:pPr>
            <a:r>
              <a:rPr lang="ar-DZ" sz="2200" b="1" dirty="0">
                <a:latin typeface="Calibri" panose="020F0502020204030204" pitchFamily="34" charset="0"/>
                <a:cs typeface="Calibri" panose="020F0502020204030204" pitchFamily="34" charset="0"/>
              </a:rPr>
              <a:t>5-4 المخاطر التشغيلية</a:t>
            </a:r>
          </a:p>
          <a:p>
            <a:pPr marL="0" lvl="0" indent="0" algn="just">
              <a:buNone/>
            </a:pPr>
            <a:r>
              <a:rPr lang="ar-DZ" sz="2000" dirty="0">
                <a:latin typeface="Calibri" panose="020F0502020204030204" pitchFamily="34" charset="0"/>
                <a:cs typeface="Calibri" panose="020F0502020204030204" pitchFamily="34" charset="0"/>
              </a:rPr>
              <a:t> تتمثل المخاطر التشغيلية في كل ماله علاقة بالأفراد، وحالات الغش داخل التنظيم، أوالنماذج المطبقة، والقوانين المعمول بها وكيفيات التطبيق. فالأفرد يفترض فيهم الكفاءة والنزاهة والإخلاص ويتواءمونا مع حجم المسؤوليات، أما حالات الغش فتنبع من التكوين السيء للأفراد ويؤثر على أداء الشركة، كذلك تبني نماذج تسيير غير مناسبة ولا تتماشى مع أهداف الشركة معناه التعرض إلى مخاطر زيادة التكاليف وانخفاض المردوية. أخيرا، فإن الاطلاع المستمر على المستجد من القوانين والالتزام بتطبيقها بطريقة صحيحة من شأنه التقليل من المخاطر.</a:t>
            </a:r>
            <a:endParaRPr lang="en-US" sz="2000" dirty="0">
              <a:latin typeface="Calibri" panose="020F0502020204030204" pitchFamily="34" charset="0"/>
              <a:cs typeface="Calibri" panose="020F0502020204030204" pitchFamily="34" charset="0"/>
            </a:endParaRPr>
          </a:p>
          <a:p>
            <a:pPr marL="809625" indent="265113">
              <a:buNone/>
            </a:pPr>
            <a:r>
              <a:rPr lang="ar-SA" sz="2200" dirty="0"/>
              <a:t> </a:t>
            </a:r>
          </a:p>
        </p:txBody>
      </p:sp>
      <p:sp>
        <p:nvSpPr>
          <p:cNvPr id="4" name="Date Placeholder 3"/>
          <p:cNvSpPr>
            <a:spLocks noGrp="1"/>
          </p:cNvSpPr>
          <p:nvPr>
            <p:ph type="dt" sz="half" idx="14"/>
          </p:nvPr>
        </p:nvSpPr>
        <p:spPr>
          <a:xfrm>
            <a:off x="416363" y="6255258"/>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7E128D-5C64-4E36-BF1D-9CAF7316A241}"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42</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491581" y="6312310"/>
            <a:ext cx="5651287" cy="28504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3035157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412776"/>
            <a:ext cx="7467600" cy="4752528"/>
          </a:xfrm>
        </p:spPr>
        <p:style>
          <a:lnRef idx="2">
            <a:schemeClr val="dk1"/>
          </a:lnRef>
          <a:fillRef idx="1">
            <a:schemeClr val="lt1"/>
          </a:fillRef>
          <a:effectRef idx="0">
            <a:schemeClr val="dk1"/>
          </a:effectRef>
          <a:fontRef idx="minor">
            <a:schemeClr val="dk1"/>
          </a:fontRef>
        </p:style>
        <p:txBody>
          <a:bodyPr>
            <a:normAutofit/>
          </a:bodyPr>
          <a:lstStyle/>
          <a:p>
            <a:pPr marL="0" lvl="0" indent="0">
              <a:buNone/>
            </a:pPr>
            <a:r>
              <a:rPr lang="ar-DZ" sz="2000" b="1" dirty="0">
                <a:latin typeface="Calibri" panose="020F0502020204030204" pitchFamily="34" charset="0"/>
                <a:cs typeface="Calibri" panose="020F0502020204030204" pitchFamily="34" charset="0"/>
              </a:rPr>
              <a:t>5-5 استراتيجيات التغطية ضد المخاطر</a:t>
            </a:r>
          </a:p>
          <a:p>
            <a:pPr marL="0" lvl="0" indent="0" algn="just">
              <a:buNone/>
            </a:pPr>
            <a:r>
              <a:rPr lang="ar-DZ" sz="2000" dirty="0">
                <a:latin typeface="Calibri" panose="020F0502020204030204" pitchFamily="34" charset="0"/>
                <a:cs typeface="Calibri" panose="020F0502020204030204" pitchFamily="34" charset="0"/>
              </a:rPr>
              <a:t> تتم عملية التغطية </a:t>
            </a:r>
            <a:r>
              <a:rPr lang="ar-DZ" dirty="0">
                <a:latin typeface="Calibri" panose="020F0502020204030204" pitchFamily="34" charset="0"/>
                <a:cs typeface="Calibri" panose="020F0502020204030204" pitchFamily="34" charset="0"/>
              </a:rPr>
              <a:t>للمخاطر</a:t>
            </a:r>
            <a:r>
              <a:rPr lang="ar-DZ" sz="2000" dirty="0">
                <a:latin typeface="Calibri" panose="020F0502020204030204" pitchFamily="34" charset="0"/>
                <a:cs typeface="Calibri" panose="020F0502020204030204" pitchFamily="34" charset="0"/>
              </a:rPr>
              <a:t> المالية وفق استراتيجية مالية تتحدد بعد توضيح طبيعة المخاطر التي تواجهها الشركة. فطبيعة مخاطر المؤسسات المالية تختلف إلى حد كبير عن طبيعة مخاطر المؤسسات غير المالية . فالأولى تتعامل بشكل كبير في مجال المعاملات المالية ذات العلاقة بمخاطر معينة مثل أسعار الفائدة، وتغيرات أسعار الصرف ، بينما الصنف الآخر من المؤسسات يكون على ارتباط أقوى بمخاطر التشغيل، ومخاطر السيولة. وبرغم الاختلافات التي تحددها طبيعة المؤسسات من حيث النشاط، إلا أن هناك قواسم مشتركة في مواجهة مختلف المخاطر ذات الصلة بمخاطر السوق، والتشغيل، والسيولة، والإئتمان. </a:t>
            </a:r>
          </a:p>
          <a:p>
            <a:pPr marL="0" lvl="0" indent="0" algn="just">
              <a:buNone/>
            </a:pPr>
            <a:r>
              <a:rPr lang="ar-DZ" sz="2000" dirty="0">
                <a:latin typeface="Calibri" panose="020F0502020204030204" pitchFamily="34" charset="0"/>
                <a:cs typeface="Calibri" panose="020F0502020204030204" pitchFamily="34" charset="0"/>
              </a:rPr>
              <a:t>تتم التغطية ضد المخاطر بالنسبة للشركات بشكل عام  وفق استراتيجيات محددة منها ، تجنب الخطر، أو المراهنة في تحمل الخطر، أوتحويل الخطر منها التأمينات. </a:t>
            </a:r>
            <a:endParaRPr lang="ar-SA" dirty="0"/>
          </a:p>
        </p:txBody>
      </p:sp>
      <p:sp>
        <p:nvSpPr>
          <p:cNvPr id="4" name="Date Placeholder 3"/>
          <p:cNvSpPr>
            <a:spLocks noGrp="1"/>
          </p:cNvSpPr>
          <p:nvPr>
            <p:ph type="dt" sz="half" idx="14"/>
          </p:nvPr>
        </p:nvSpPr>
        <p:spPr>
          <a:xfrm>
            <a:off x="421585" y="6165304"/>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E12722-14DB-4CEB-B68D-A67671545FCA}"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43</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512392" y="6165304"/>
            <a:ext cx="5616624" cy="432048"/>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3489564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155516"/>
            <a:ext cx="7467600" cy="5009788"/>
          </a:xfrm>
        </p:spPr>
        <p:style>
          <a:lnRef idx="2">
            <a:schemeClr val="dk1"/>
          </a:lnRef>
          <a:fillRef idx="1">
            <a:schemeClr val="lt1"/>
          </a:fillRef>
          <a:effectRef idx="0">
            <a:schemeClr val="dk1"/>
          </a:effectRef>
          <a:fontRef idx="minor">
            <a:schemeClr val="dk1"/>
          </a:fontRef>
        </p:style>
        <p:txBody>
          <a:bodyPr>
            <a:noAutofit/>
          </a:bodyPr>
          <a:lstStyle/>
          <a:p>
            <a:pPr marL="0" lvl="0" indent="0">
              <a:buNone/>
            </a:pPr>
            <a:r>
              <a:rPr lang="ar-DZ" sz="2000" b="1" dirty="0">
                <a:latin typeface="Calibri" panose="020F0502020204030204" pitchFamily="34" charset="0"/>
                <a:cs typeface="Calibri" panose="020F0502020204030204" pitchFamily="34" charset="0"/>
              </a:rPr>
              <a:t>5-5 استراتيجيات التغطية ضد المخاطر (تابع)</a:t>
            </a:r>
          </a:p>
          <a:p>
            <a:pPr marL="0" indent="0" algn="just">
              <a:buNone/>
            </a:pPr>
            <a:r>
              <a:rPr lang="ar-DZ" sz="2000" b="1" dirty="0">
                <a:effectLst/>
                <a:latin typeface="Calibri" panose="020F0502020204030204" pitchFamily="34" charset="0"/>
                <a:ea typeface="Times New Roman" panose="02020603050405020304" pitchFamily="18" charset="0"/>
                <a:cs typeface="Calibri" panose="020F0502020204030204" pitchFamily="34" charset="0"/>
              </a:rPr>
              <a:t>ف</a:t>
            </a:r>
            <a:r>
              <a:rPr lang="ar-SA" sz="2000" b="1" dirty="0">
                <a:effectLst/>
                <a:latin typeface="Calibri" panose="020F0502020204030204" pitchFamily="34" charset="0"/>
                <a:ea typeface="Times New Roman" panose="02020603050405020304" pitchFamily="18" charset="0"/>
                <a:cs typeface="Calibri" panose="020F0502020204030204" pitchFamily="34" charset="0"/>
              </a:rPr>
              <a:t>تجنب الخطر </a:t>
            </a:r>
            <a:r>
              <a:rPr lang="ar-SA" sz="2000" dirty="0">
                <a:effectLst/>
                <a:latin typeface="Calibri" panose="020F0502020204030204" pitchFamily="34" charset="0"/>
                <a:ea typeface="Times New Roman" panose="02020603050405020304" pitchFamily="18" charset="0"/>
                <a:cs typeface="Calibri" panose="020F0502020204030204" pitchFamily="34" charset="0"/>
              </a:rPr>
              <a:t>عبارة عن قرار واعي</a:t>
            </a:r>
            <a:r>
              <a:rPr lang="ar-DZ" sz="2000" dirty="0">
                <a:effectLst/>
                <a:latin typeface="Calibri" panose="020F0502020204030204" pitchFamily="34" charset="0"/>
                <a:ea typeface="Times New Roman" panose="02020603050405020304" pitchFamily="18" charset="0"/>
                <a:cs typeface="Calibri" panose="020F0502020204030204" pitchFamily="34" charset="0"/>
              </a:rPr>
              <a:t>،</a:t>
            </a:r>
            <a:r>
              <a:rPr lang="ar-SA" sz="2000" dirty="0">
                <a:effectLst/>
                <a:latin typeface="Calibri" panose="020F0502020204030204" pitchFamily="34" charset="0"/>
                <a:ea typeface="Times New Roman" panose="02020603050405020304" pitchFamily="18" charset="0"/>
                <a:cs typeface="Calibri" panose="020F0502020204030204" pitchFamily="34" charset="0"/>
              </a:rPr>
              <a:t> ليس الهدف منه التعرض إلى الخطر المؤدي لخسارة ما. في هذا السياق، يقال عن تجنب الخطر أنه يؤدي إلى التخفيض </a:t>
            </a:r>
            <a:r>
              <a:rPr lang="ar-DZ" sz="2000" dirty="0">
                <a:effectLst/>
                <a:latin typeface="Calibri" panose="020F0502020204030204" pitchFamily="34" charset="0"/>
                <a:ea typeface="Times New Roman" panose="02020603050405020304" pitchFamily="18" charset="0"/>
                <a:cs typeface="Calibri" panose="020F0502020204030204" pitchFamily="34" charset="0"/>
              </a:rPr>
              <a:t>من التعرض</a:t>
            </a:r>
            <a:r>
              <a:rPr lang="ar-SA" sz="2000" dirty="0">
                <a:effectLst/>
                <a:latin typeface="Calibri" panose="020F0502020204030204" pitchFamily="34" charset="0"/>
                <a:ea typeface="Times New Roman" panose="02020603050405020304" pitchFamily="18" charset="0"/>
                <a:cs typeface="Calibri" panose="020F0502020204030204" pitchFamily="34" charset="0"/>
              </a:rPr>
              <a:t> </a:t>
            </a:r>
            <a:r>
              <a:rPr lang="ar-DZ" sz="2000" dirty="0">
                <a:effectLst/>
                <a:latin typeface="Calibri" panose="020F0502020204030204" pitchFamily="34" charset="0"/>
                <a:ea typeface="Times New Roman" panose="02020603050405020304" pitchFamily="18" charset="0"/>
                <a:cs typeface="Calibri" panose="020F0502020204030204" pitchFamily="34" charset="0"/>
              </a:rPr>
              <a:t>إلى</a:t>
            </a:r>
            <a:r>
              <a:rPr lang="ar-SA" sz="2000" dirty="0">
                <a:effectLst/>
                <a:latin typeface="Calibri" panose="020F0502020204030204" pitchFamily="34" charset="0"/>
                <a:ea typeface="Times New Roman" panose="02020603050405020304" pitchFamily="18" charset="0"/>
                <a:cs typeface="Calibri" panose="020F0502020204030204" pitchFamily="34" charset="0"/>
              </a:rPr>
              <a:t> الخسارة إلى حد الصفر</a:t>
            </a:r>
            <a:r>
              <a:rPr lang="ar-DZ" sz="2000" dirty="0">
                <a:effectLst/>
                <a:latin typeface="Calibri" panose="020F0502020204030204" pitchFamily="34" charset="0"/>
                <a:ea typeface="Times New Roman" panose="02020603050405020304" pitchFamily="18" charset="0"/>
                <a:cs typeface="Calibri" panose="020F0502020204030204" pitchFamily="34" charset="0"/>
              </a:rPr>
              <a:t>.</a:t>
            </a:r>
          </a:p>
          <a:p>
            <a:pPr marL="0" indent="0" algn="just">
              <a:buNone/>
            </a:pPr>
            <a:r>
              <a:rPr lang="ar-DZ" sz="2000" dirty="0">
                <a:effectLst/>
                <a:latin typeface="Calibri" panose="020F0502020204030204" pitchFamily="34" charset="0"/>
                <a:ea typeface="Times New Roman" panose="02020603050405020304" pitchFamily="18" charset="0"/>
                <a:cs typeface="Calibri" panose="020F0502020204030204" pitchFamily="34" charset="0"/>
              </a:rPr>
              <a:t> أما </a:t>
            </a:r>
            <a:r>
              <a:rPr lang="ar-DZ" sz="2000" b="1" dirty="0">
                <a:effectLst/>
                <a:latin typeface="Calibri" panose="020F0502020204030204" pitchFamily="34" charset="0"/>
                <a:ea typeface="Times New Roman" panose="02020603050405020304" pitchFamily="18" charset="0"/>
                <a:cs typeface="Calibri" panose="020F0502020204030204" pitchFamily="34" charset="0"/>
              </a:rPr>
              <a:t>المراهنة في تحمل الخطر </a:t>
            </a:r>
            <a:r>
              <a:rPr lang="ar-DZ" sz="2000" dirty="0">
                <a:effectLst/>
                <a:latin typeface="Calibri" panose="020F0502020204030204" pitchFamily="34" charset="0"/>
                <a:ea typeface="Times New Roman" panose="02020603050405020304" pitchFamily="18" charset="0"/>
                <a:cs typeface="Calibri" panose="020F0502020204030204" pitchFamily="34" charset="0"/>
              </a:rPr>
              <a:t>فمعناه أنه لو تحدث خسارة فإن الفرد أو الشركة ستتحمل ذلك في وقت حدوث الحادث خارج إطار ما هو متاح من أموال. </a:t>
            </a:r>
          </a:p>
          <a:p>
            <a:pPr marL="0" indent="0" algn="just">
              <a:buNone/>
            </a:pPr>
            <a:r>
              <a:rPr lang="ar-DZ" sz="2000" dirty="0">
                <a:effectLst/>
                <a:latin typeface="Calibri" panose="020F0502020204030204" pitchFamily="34" charset="0"/>
                <a:ea typeface="Times New Roman" panose="02020603050405020304" pitchFamily="18" charset="0"/>
                <a:cs typeface="Calibri" panose="020F0502020204030204" pitchFamily="34" charset="0"/>
              </a:rPr>
              <a:t>من جهة أخرى، يقصد </a:t>
            </a:r>
            <a:r>
              <a:rPr lang="ar-DZ" sz="2000" b="1" dirty="0">
                <a:effectLst/>
                <a:latin typeface="Calibri" panose="020F0502020204030204" pitchFamily="34" charset="0"/>
                <a:ea typeface="Times New Roman" panose="02020603050405020304" pitchFamily="18" charset="0"/>
                <a:cs typeface="Calibri" panose="020F0502020204030204" pitchFamily="34" charset="0"/>
              </a:rPr>
              <a:t>بتحويل المخاطر </a:t>
            </a:r>
            <a:r>
              <a:rPr lang="ar-DZ" sz="2000" dirty="0">
                <a:effectLst/>
                <a:latin typeface="Calibri" panose="020F0502020204030204" pitchFamily="34" charset="0"/>
                <a:ea typeface="Times New Roman" panose="02020603050405020304" pitchFamily="18" charset="0"/>
                <a:cs typeface="Calibri" panose="020F0502020204030204" pitchFamily="34" charset="0"/>
              </a:rPr>
              <a:t>اللجوء إلى طرف آخر بحيث نحمله مسؤولية المخاطر التي ترغب الشركة في تجنبها، والسبب في ذلك أن الطرف الآخر المتحمل للخطر قد يكون في وضعية أحسن تؤهله على توخي الدقة في توقعات الخسائر. وتعتبر التأمينات من القضايا الأساسية التي يتم اللجوء إليها عند معالجة موضوع الخطر. </a:t>
            </a:r>
          </a:p>
          <a:p>
            <a:pPr marL="0" indent="0" algn="just">
              <a:buNone/>
            </a:pPr>
            <a:r>
              <a:rPr lang="ar-DZ" sz="2000" dirty="0">
                <a:effectLst/>
                <a:latin typeface="Calibri" panose="020F0502020204030204" pitchFamily="34" charset="0"/>
                <a:ea typeface="Times New Roman" panose="02020603050405020304" pitchFamily="18" charset="0"/>
                <a:cs typeface="Calibri" panose="020F0502020204030204" pitchFamily="34" charset="0"/>
              </a:rPr>
              <a:t>ففي مجال المعاملات المالية للشركة، وخاصة تلك المدرجة في البورصة الأخذ بأدوات المشتقات المالية لتجنب أو التخفيف من مخاطر الاستثمار في الأوراق المالية، وغيرها من المعاملات. أما على مستوى نشاط الشركات الإنتاجي والخدمي ، فتحتاج إلى إدارة مخاطر التشغيل عبر الأدوات الملائمة من إدارة </a:t>
            </a:r>
            <a:r>
              <a:rPr lang="ar-DZ" sz="2000" dirty="0">
                <a:latin typeface="Calibri" panose="020F0502020204030204" pitchFamily="34" charset="0"/>
                <a:ea typeface="Times New Roman" panose="02020603050405020304" pitchFamily="18" charset="0"/>
                <a:cs typeface="Calibri" panose="020F0502020204030204" pitchFamily="34" charset="0"/>
              </a:rPr>
              <a:t>لأ</a:t>
            </a:r>
            <a:r>
              <a:rPr lang="ar-DZ" sz="2000" dirty="0">
                <a:effectLst/>
                <a:latin typeface="Calibri" panose="020F0502020204030204" pitchFamily="34" charset="0"/>
                <a:ea typeface="Times New Roman" panose="02020603050405020304" pitchFamily="18" charset="0"/>
                <a:cs typeface="Calibri" panose="020F0502020204030204" pitchFamily="34" charset="0"/>
              </a:rPr>
              <a:t>صول وخصوم الميزانية والتدفقات النقدية.</a:t>
            </a:r>
          </a:p>
          <a:p>
            <a:pPr marL="0" indent="0" algn="just">
              <a:buNone/>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gn="just">
              <a:buNone/>
            </a:pPr>
            <a:endParaRPr lang="ar-SA" dirty="0"/>
          </a:p>
        </p:txBody>
      </p:sp>
      <p:sp>
        <p:nvSpPr>
          <p:cNvPr id="4" name="Date Placeholder 3"/>
          <p:cNvSpPr>
            <a:spLocks noGrp="1"/>
          </p:cNvSpPr>
          <p:nvPr>
            <p:ph type="dt" sz="half" idx="14"/>
          </p:nvPr>
        </p:nvSpPr>
        <p:spPr>
          <a:xfrm>
            <a:off x="421585" y="6165304"/>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6FB236-D6C5-496A-ACCC-CF046B6066A9}"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44</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512392" y="6165304"/>
            <a:ext cx="5616624" cy="432048"/>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124419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340768"/>
            <a:ext cx="7467600" cy="4824536"/>
          </a:xfrm>
        </p:spPr>
        <p:style>
          <a:lnRef idx="2">
            <a:schemeClr val="dk1"/>
          </a:lnRef>
          <a:fillRef idx="1">
            <a:schemeClr val="lt1"/>
          </a:fillRef>
          <a:effectRef idx="0">
            <a:schemeClr val="dk1"/>
          </a:effectRef>
          <a:fontRef idx="minor">
            <a:schemeClr val="dk1"/>
          </a:fontRef>
        </p:style>
        <p:txBody>
          <a:bodyPr>
            <a:noAutofit/>
          </a:bodyPr>
          <a:lstStyle/>
          <a:p>
            <a:pPr marL="0" lvl="0" indent="0">
              <a:buNone/>
            </a:pPr>
            <a:r>
              <a:rPr lang="ar-DZ" sz="2000" b="1" dirty="0">
                <a:latin typeface="Calibri" panose="020F0502020204030204" pitchFamily="34" charset="0"/>
                <a:cs typeface="Calibri" panose="020F0502020204030204" pitchFamily="34" charset="0"/>
              </a:rPr>
              <a:t>5-5 استراتيجيات التغطية ضد المخاطر (تابع)</a:t>
            </a:r>
          </a:p>
          <a:p>
            <a:pPr marL="0" indent="0" algn="just">
              <a:buNone/>
            </a:pPr>
            <a:r>
              <a:rPr lang="ar-DZ" sz="2000" dirty="0">
                <a:effectLst/>
                <a:latin typeface="Calibri" panose="020F0502020204030204" pitchFamily="34" charset="0"/>
                <a:ea typeface="Times New Roman" panose="02020603050405020304" pitchFamily="18" charset="0"/>
                <a:cs typeface="Calibri" panose="020F0502020204030204" pitchFamily="34" charset="0"/>
              </a:rPr>
              <a:t>إن المفهوم الحديث للتغطية ضد المخاطر التي تواجه الشركات في مختلف المجالات يستدعي الحديث عن ثلاثة مفاهيم أساسية تشكل الركائز التي يتم الارتكاز عليها في إدارة نشاط الشركات هي : </a:t>
            </a:r>
            <a:r>
              <a:rPr lang="ar-DZ" sz="2000" b="1" dirty="0">
                <a:effectLst/>
                <a:latin typeface="Calibri" panose="020F0502020204030204" pitchFamily="34" charset="0"/>
                <a:ea typeface="Times New Roman" panose="02020603050405020304" pitchFamily="18" charset="0"/>
                <a:cs typeface="Calibri" panose="020F0502020204030204" pitchFamily="34" charset="0"/>
              </a:rPr>
              <a:t>المشتقات المالية، والتدفقات </a:t>
            </a:r>
            <a:r>
              <a:rPr lang="ar-DZ" sz="2000" b="1" dirty="0">
                <a:latin typeface="Calibri" panose="020F0502020204030204" pitchFamily="34" charset="0"/>
                <a:ea typeface="Times New Roman" panose="02020603050405020304" pitchFamily="18" charset="0"/>
                <a:cs typeface="Calibri" panose="020F0502020204030204" pitchFamily="34" charset="0"/>
              </a:rPr>
              <a:t>النقدي، والتأمينات.</a:t>
            </a:r>
            <a:endParaRPr lang="ar-DZ" sz="2000" b="1"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r>
              <a:rPr lang="ar-DZ" sz="2000" dirty="0">
                <a:effectLst/>
                <a:latin typeface="Calibri" panose="020F0502020204030204" pitchFamily="34" charset="0"/>
                <a:ea typeface="Times New Roman" panose="02020603050405020304" pitchFamily="18" charset="0"/>
                <a:cs typeface="Calibri" panose="020F0502020204030204" pitchFamily="34" charset="0"/>
              </a:rPr>
              <a:t>يقصد </a:t>
            </a:r>
            <a:r>
              <a:rPr lang="ar-DZ" sz="2000" b="1" dirty="0">
                <a:effectLst/>
                <a:latin typeface="Calibri" panose="020F0502020204030204" pitchFamily="34" charset="0"/>
                <a:ea typeface="Times New Roman" panose="02020603050405020304" pitchFamily="18" charset="0"/>
                <a:cs typeface="Calibri" panose="020F0502020204030204" pitchFamily="34" charset="0"/>
              </a:rPr>
              <a:t>بالمشتقات المـالية </a:t>
            </a:r>
            <a:r>
              <a:rPr lang="ar-DZ" sz="2000" dirty="0">
                <a:effectLst/>
                <a:latin typeface="Calibri" panose="020F0502020204030204" pitchFamily="34" charset="0"/>
                <a:ea typeface="Times New Roman" panose="02020603050405020304" pitchFamily="18" charset="0"/>
                <a:cs typeface="Calibri" panose="020F0502020204030204" pitchFamily="34" charset="0"/>
              </a:rPr>
              <a:t>العقود التي تشتق قيمتها من قيمة الأصول المعنية (أي الأصول التي تمثل موضوع العقد) والأصول التي تكون موضوع العقد تتنوع ما بين الأسهم والسندات والسلع والعملات الأجنبية، وتسمح المشتقات للمستثمر بتحقيق مكاسب أو خسائر، اعتمادا على أداء الأصل موضوع العقد، ومن أهم المشتقات: عقود الخيارات، العقود المستقبلية</a:t>
            </a:r>
            <a:r>
              <a:rPr lang="ar-DZ" sz="2000" dirty="0">
                <a:latin typeface="Calibri" panose="020F0502020204030204" pitchFamily="34" charset="0"/>
                <a:ea typeface="Times New Roman" panose="02020603050405020304" pitchFamily="18" charset="0"/>
                <a:cs typeface="Calibri" panose="020F0502020204030204" pitchFamily="34" charset="0"/>
              </a:rPr>
              <a:t>، أو عقود المبادلات وهي، </a:t>
            </a:r>
            <a:r>
              <a:rPr lang="ar-DZ" sz="2000" dirty="0">
                <a:effectLst/>
                <a:latin typeface="Calibri" panose="020F0502020204030204" pitchFamily="34" charset="0"/>
                <a:ea typeface="Times New Roman" panose="02020603050405020304" pitchFamily="18" charset="0"/>
                <a:cs typeface="Calibri" panose="020F0502020204030204" pitchFamily="34" charset="0"/>
              </a:rPr>
              <a:t> عبارة عن عقود مالية تتعلق ببنود خارج الميزانية وتتحدد قيمتها بقيمة واحدة أو أكثر من الموجودات أو </a:t>
            </a:r>
            <a:r>
              <a:rPr lang="ar-DZ" sz="2000" dirty="0">
                <a:latin typeface="Calibri" panose="020F0502020204030204" pitchFamily="34" charset="0"/>
                <a:ea typeface="Times New Roman" panose="02020603050405020304" pitchFamily="18" charset="0"/>
                <a:cs typeface="Calibri" panose="020F0502020204030204" pitchFamily="34" charset="0"/>
              </a:rPr>
              <a:t>المؤشرات الأساسية المرتبطة بها</a:t>
            </a:r>
            <a:r>
              <a:rPr lang="ar-DZ" sz="2000" b="1" dirty="0">
                <a:latin typeface="Calibri" panose="020F0502020204030204" pitchFamily="34" charset="0"/>
                <a:ea typeface="Times New Roman" panose="02020603050405020304" pitchFamily="18" charset="0"/>
                <a:cs typeface="Calibri" panose="020F0502020204030204" pitchFamily="34" charset="0"/>
              </a:rPr>
              <a:t> . </a:t>
            </a:r>
          </a:p>
          <a:p>
            <a:pPr marL="0" indent="0" algn="just">
              <a:buNone/>
            </a:pPr>
            <a:r>
              <a:rPr lang="ar-DZ" sz="2000" b="1" dirty="0">
                <a:effectLst/>
                <a:latin typeface="Calibri" panose="020F0502020204030204" pitchFamily="34" charset="0"/>
                <a:ea typeface="Times New Roman" panose="02020603050405020304" pitchFamily="18" charset="0"/>
                <a:cs typeface="Calibri" panose="020F0502020204030204" pitchFamily="34" charset="0"/>
              </a:rPr>
              <a:t>أما التدفقات النقدية </a:t>
            </a:r>
            <a:r>
              <a:rPr lang="ar-DZ" sz="2000" dirty="0">
                <a:effectLst/>
                <a:latin typeface="Calibri" panose="020F0502020204030204" pitchFamily="34" charset="0"/>
                <a:ea typeface="Times New Roman" panose="02020603050405020304" pitchFamily="18" charset="0"/>
                <a:cs typeface="Calibri" panose="020F0502020204030204" pitchFamily="34" charset="0"/>
              </a:rPr>
              <a:t>فتعبرعن المقبوضان والمدفوعات من النقدية وتقسم إلى تدفقات نقدية للاستثمار، وتدفقات نقدية تشغيلية، وتدفقات نقدية للخزينة. فالتحكم في هذه التدفقات معناه تجنب الكثير من مخاطر السيولة التي قد تنشأ عن المبالغة في الاستثمار، أو عدم القدرة عل التحكم في النفقات ذات العلاقة بالعمليات التشغيلية. </a:t>
            </a:r>
          </a:p>
          <a:p>
            <a:pPr marL="0" indent="0" algn="just">
              <a:buNone/>
            </a:pPr>
            <a:r>
              <a:rPr lang="ar-DZ" sz="20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gn="just">
              <a:buNone/>
            </a:pPr>
            <a:endParaRPr lang="ar-SA" dirty="0"/>
          </a:p>
        </p:txBody>
      </p:sp>
      <p:sp>
        <p:nvSpPr>
          <p:cNvPr id="4" name="Date Placeholder 3"/>
          <p:cNvSpPr>
            <a:spLocks noGrp="1"/>
          </p:cNvSpPr>
          <p:nvPr>
            <p:ph type="dt" sz="half" idx="14"/>
          </p:nvPr>
        </p:nvSpPr>
        <p:spPr>
          <a:xfrm>
            <a:off x="421585" y="6165304"/>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0342AB-6ABA-4C4F-B759-341C39D6ED1A}"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45</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512392" y="6165304"/>
            <a:ext cx="5616624" cy="432048"/>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1758854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412776"/>
            <a:ext cx="7467600" cy="4752528"/>
          </a:xfrm>
        </p:spPr>
        <p:style>
          <a:lnRef idx="2">
            <a:schemeClr val="dk1"/>
          </a:lnRef>
          <a:fillRef idx="1">
            <a:schemeClr val="lt1"/>
          </a:fillRef>
          <a:effectRef idx="0">
            <a:schemeClr val="dk1"/>
          </a:effectRef>
          <a:fontRef idx="minor">
            <a:schemeClr val="dk1"/>
          </a:fontRef>
        </p:style>
        <p:txBody>
          <a:bodyPr>
            <a:noAutofit/>
          </a:bodyPr>
          <a:lstStyle/>
          <a:p>
            <a:pPr marL="0" marR="0" lvl="0" indent="0" algn="r" defTabSz="914400" rtl="1" eaLnBrk="1" fontAlgn="auto" latinLnBrk="0" hangingPunct="1">
              <a:lnSpc>
                <a:spcPct val="100000"/>
              </a:lnSpc>
              <a:spcBef>
                <a:spcPts val="600"/>
              </a:spcBef>
              <a:spcAft>
                <a:spcPts val="0"/>
              </a:spcAft>
              <a:buClr>
                <a:srgbClr val="FE8637"/>
              </a:buClr>
              <a:buSzPct val="70000"/>
              <a:buFont typeface="Wingdings"/>
              <a:buNone/>
              <a:tabLst/>
              <a:defRPr/>
            </a:pP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5-5 استراتيجيات التغطية ضد المخاطر (تابع)</a:t>
            </a:r>
          </a:p>
          <a:p>
            <a:pPr marL="0" indent="0" algn="just">
              <a:buNone/>
            </a:pPr>
            <a:r>
              <a:rPr lang="ar-DZ" sz="2000" dirty="0">
                <a:effectLst/>
                <a:latin typeface="Calibri" panose="020F0502020204030204" pitchFamily="34" charset="0"/>
                <a:ea typeface="Times New Roman" panose="02020603050405020304" pitchFamily="18" charset="0"/>
                <a:cs typeface="Calibri" panose="020F0502020204030204" pitchFamily="34" charset="0"/>
              </a:rPr>
              <a:t>أخيرا، فإن مفهوم </a:t>
            </a:r>
            <a:r>
              <a:rPr lang="ar-DZ" sz="2000" b="1" dirty="0">
                <a:effectLst/>
                <a:latin typeface="Calibri" panose="020F0502020204030204" pitchFamily="34" charset="0"/>
                <a:ea typeface="Times New Roman" panose="02020603050405020304" pitchFamily="18" charset="0"/>
                <a:cs typeface="Calibri" panose="020F0502020204030204" pitchFamily="34" charset="0"/>
              </a:rPr>
              <a:t>التأمينات</a:t>
            </a:r>
            <a:r>
              <a:rPr lang="ar-DZ" sz="2000" dirty="0">
                <a:effectLst/>
                <a:latin typeface="Calibri" panose="020F0502020204030204" pitchFamily="34" charset="0"/>
                <a:ea typeface="Times New Roman" panose="02020603050405020304" pitchFamily="18" charset="0"/>
                <a:cs typeface="Calibri" panose="020F0502020204030204" pitchFamily="34" charset="0"/>
              </a:rPr>
              <a:t> له دلالته الخاصة في جميع الأنشطة على اعتبار أنه يمثل تغطية للمخاطر التي لا يمكن للشركات تجنبها أو تنقصها الخبرة الكافية في التحكم فيها. ولا يتم اللجوء إلى التأمين إلا بعد أن يتم المفاضلة بين حجم الخطر المعبر عنه بالتكلفة، وبين تكلفة التأمين في حذ ذاتها والمعبر عنها بأقساط التأمين المسددة. ففي حالة ما إذا كانت أقساط التأمين أقل من تكلفة الخطر تم استخدامها، أما غيرذلك فسيتم البحث عن بدائل أخرى. والملاحظ أن شركات التأمين في حد ذاتها تخضع في بعض الأحيان إلى عملية التأمين لمنتجاتها من قبل شركات أخرى تختص بعمليات التأمين وإعادة التأمين. ويصنف التأمين ضمن آلية تحويل المخاطر إلى جانب أدوات أخرى تتضمنها هذه الآلية. فتحويل الخطر خارج إطار التأمينات أيضا له دلالته وأهميته الخاصة .</a:t>
            </a:r>
          </a:p>
          <a:p>
            <a:pPr marL="0" indent="0" algn="just">
              <a:buNone/>
            </a:pPr>
            <a:r>
              <a:rPr lang="ar-DZ" sz="20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gn="just">
              <a:buNone/>
            </a:pPr>
            <a:endParaRPr lang="ar-SA" dirty="0"/>
          </a:p>
        </p:txBody>
      </p:sp>
      <p:sp>
        <p:nvSpPr>
          <p:cNvPr id="4" name="Date Placeholder 3"/>
          <p:cNvSpPr>
            <a:spLocks noGrp="1"/>
          </p:cNvSpPr>
          <p:nvPr>
            <p:ph type="dt" sz="half" idx="14"/>
          </p:nvPr>
        </p:nvSpPr>
        <p:spPr>
          <a:xfrm>
            <a:off x="421585" y="6165304"/>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3B1482-A7D8-4650-9844-35B9AEECAC99}"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46</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512392" y="6165304"/>
            <a:ext cx="5616624" cy="432048"/>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1495480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94868"/>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556792"/>
            <a:ext cx="7467600" cy="4608512"/>
          </a:xfrm>
        </p:spPr>
        <p:style>
          <a:lnRef idx="2">
            <a:schemeClr val="dk1"/>
          </a:lnRef>
          <a:fillRef idx="1">
            <a:schemeClr val="lt1"/>
          </a:fillRef>
          <a:effectRef idx="0">
            <a:schemeClr val="dk1"/>
          </a:effectRef>
          <a:fontRef idx="minor">
            <a:schemeClr val="dk1"/>
          </a:fontRef>
        </p:style>
        <p:txBody>
          <a:bodyPr>
            <a:noAutofit/>
          </a:bodyPr>
          <a:lstStyle/>
          <a:p>
            <a:pPr marL="0" marR="0" lvl="0" indent="0" algn="r" defTabSz="914400" rtl="1" eaLnBrk="1" fontAlgn="auto" latinLnBrk="0" hangingPunct="1">
              <a:lnSpc>
                <a:spcPct val="100000"/>
              </a:lnSpc>
              <a:spcBef>
                <a:spcPts val="600"/>
              </a:spcBef>
              <a:spcAft>
                <a:spcPts val="0"/>
              </a:spcAft>
              <a:buClr>
                <a:srgbClr val="FE8637"/>
              </a:buClr>
              <a:buSzPct val="70000"/>
              <a:buFont typeface="Wingdings"/>
              <a:buNone/>
              <a:tabLst/>
              <a:defRPr/>
            </a:pPr>
            <a:r>
              <a:rPr kumimoji="0" lang="ar-DZ"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5-5 استراتيجيات التغطية ضد المخاطر (تابع)</a:t>
            </a:r>
          </a:p>
          <a:p>
            <a:pPr marL="0" indent="0" algn="just">
              <a:buNone/>
            </a:pPr>
            <a:r>
              <a:rPr lang="ar-DZ" sz="2000" dirty="0">
                <a:latin typeface="Calibri" panose="020F0502020204030204" pitchFamily="34" charset="0"/>
                <a:ea typeface="Times New Roman" panose="02020603050405020304" pitchFamily="18" charset="0"/>
                <a:cs typeface="Calibri" panose="020F0502020204030204" pitchFamily="34" charset="0"/>
              </a:rPr>
              <a:t>و</a:t>
            </a:r>
            <a:r>
              <a:rPr lang="ar-DZ" sz="2000" dirty="0">
                <a:effectLst/>
                <a:latin typeface="Calibri" panose="020F0502020204030204" pitchFamily="34" charset="0"/>
                <a:ea typeface="Times New Roman" panose="02020603050405020304" pitchFamily="18" charset="0"/>
                <a:cs typeface="Calibri" panose="020F0502020204030204" pitchFamily="34" charset="0"/>
              </a:rPr>
              <a:t>هناك من يقترح أن تحويل الخطر له مبرراته الاقتصادية وقد يكون ضمن الأشكال التالية: </a:t>
            </a:r>
          </a:p>
          <a:p>
            <a:pPr marL="0" indent="0" algn="just">
              <a:buNone/>
            </a:pPr>
            <a:r>
              <a:rPr lang="ar-DZ" sz="2000" b="1" dirty="0">
                <a:effectLst/>
                <a:latin typeface="Calibri" panose="020F0502020204030204" pitchFamily="34" charset="0"/>
                <a:ea typeface="Times New Roman" panose="02020603050405020304" pitchFamily="18" charset="0"/>
                <a:cs typeface="Calibri" panose="020F0502020204030204" pitchFamily="34" charset="0"/>
              </a:rPr>
              <a:t>أولا</a:t>
            </a:r>
            <a:r>
              <a:rPr lang="ar-DZ" sz="2000" dirty="0">
                <a:effectLst/>
                <a:latin typeface="Calibri" panose="020F0502020204030204" pitchFamily="34" charset="0"/>
                <a:ea typeface="Times New Roman" panose="02020603050405020304" pitchFamily="18" charset="0"/>
                <a:cs typeface="Calibri" panose="020F0502020204030204" pitchFamily="34" charset="0"/>
              </a:rPr>
              <a:t>:  تأمين العقود </a:t>
            </a:r>
          </a:p>
          <a:p>
            <a:pPr marL="0" indent="0" algn="just">
              <a:buNone/>
            </a:pPr>
            <a:r>
              <a:rPr lang="ar-DZ" sz="2000" b="1" dirty="0">
                <a:effectLst/>
                <a:latin typeface="Calibri" panose="020F0502020204030204" pitchFamily="34" charset="0"/>
                <a:ea typeface="Times New Roman" panose="02020603050405020304" pitchFamily="18" charset="0"/>
                <a:cs typeface="Calibri" panose="020F0502020204030204" pitchFamily="34" charset="0"/>
              </a:rPr>
              <a:t>ثانيا</a:t>
            </a:r>
            <a:r>
              <a:rPr lang="ar-DZ" sz="2000" dirty="0">
                <a:effectLst/>
                <a:latin typeface="Calibri" panose="020F0502020204030204" pitchFamily="34" charset="0"/>
                <a:ea typeface="Times New Roman" panose="02020603050405020304" pitchFamily="18" charset="0"/>
                <a:cs typeface="Calibri" panose="020F0502020204030204" pitchFamily="34" charset="0"/>
              </a:rPr>
              <a:t>: تحقيق فوائد تفوق التكاليف المتوقعة المؤدية إلى الإفلاس. </a:t>
            </a:r>
          </a:p>
          <a:p>
            <a:pPr marL="449263" indent="-449263" algn="just">
              <a:buNone/>
            </a:pPr>
            <a:r>
              <a:rPr lang="ar-DZ" sz="2000" b="1" dirty="0">
                <a:effectLst/>
                <a:latin typeface="Calibri" panose="020F0502020204030204" pitchFamily="34" charset="0"/>
                <a:ea typeface="Times New Roman" panose="02020603050405020304" pitchFamily="18" charset="0"/>
                <a:cs typeface="Calibri" panose="020F0502020204030204" pitchFamily="34" charset="0"/>
              </a:rPr>
              <a:t>ثالثا</a:t>
            </a:r>
            <a:r>
              <a:rPr lang="ar-DZ" sz="2000" dirty="0">
                <a:effectLst/>
                <a:latin typeface="Calibri" panose="020F0502020204030204" pitchFamily="34" charset="0"/>
                <a:ea typeface="Times New Roman" panose="02020603050405020304" pitchFamily="18" charset="0"/>
                <a:cs typeface="Calibri" panose="020F0502020204030204" pitchFamily="34" charset="0"/>
              </a:rPr>
              <a:t>: يسمح تحويل الخطر من تحقيق مبدأ الالتزام تجاه الدائنين(أصحاب الديون) في    توجيه الاستثمارات الوجهة التي تحقق قيمة مضافة .</a:t>
            </a:r>
          </a:p>
          <a:p>
            <a:pPr marL="0" indent="0" algn="just">
              <a:buNone/>
            </a:pPr>
            <a:r>
              <a:rPr lang="ar-DZ" sz="2000" b="1" dirty="0">
                <a:effectLst/>
                <a:latin typeface="Calibri" panose="020F0502020204030204" pitchFamily="34" charset="0"/>
                <a:ea typeface="Times New Roman" panose="02020603050405020304" pitchFamily="18" charset="0"/>
                <a:cs typeface="Calibri" panose="020F0502020204030204" pitchFamily="34" charset="0"/>
              </a:rPr>
              <a:t>رابعا</a:t>
            </a:r>
            <a:r>
              <a:rPr lang="ar-DZ" sz="2000" dirty="0">
                <a:effectLst/>
                <a:latin typeface="Calibri" panose="020F0502020204030204" pitchFamily="34" charset="0"/>
                <a:ea typeface="Times New Roman" panose="02020603050405020304" pitchFamily="18" charset="0"/>
                <a:cs typeface="Calibri" panose="020F0502020204030204" pitchFamily="34" charset="0"/>
              </a:rPr>
              <a:t>: تحقيق الميزة من تحويل الخطر عن طريق التأمين.</a:t>
            </a:r>
          </a:p>
          <a:p>
            <a:pPr marL="536575" indent="-536575" algn="just">
              <a:buNone/>
            </a:pPr>
            <a:r>
              <a:rPr lang="ar-DZ" sz="2000" b="1" dirty="0">
                <a:effectLst/>
                <a:latin typeface="Calibri" panose="020F0502020204030204" pitchFamily="34" charset="0"/>
                <a:ea typeface="Times New Roman" panose="02020603050405020304" pitchFamily="18" charset="0"/>
                <a:cs typeface="Calibri" panose="020F0502020204030204" pitchFamily="34" charset="0"/>
              </a:rPr>
              <a:t>خامسا</a:t>
            </a:r>
            <a:r>
              <a:rPr lang="ar-DZ" sz="2000" dirty="0">
                <a:effectLst/>
                <a:latin typeface="Calibri" panose="020F0502020204030204" pitchFamily="34" charset="0"/>
                <a:ea typeface="Times New Roman" panose="02020603050405020304" pitchFamily="18" charset="0"/>
                <a:cs typeface="Calibri" panose="020F0502020204030204" pitchFamily="34" charset="0"/>
              </a:rPr>
              <a:t>: يساعد تحويل الخطر على التقليل من التذبذب الخاص في الإعلان عن الأرباح  وبالتالي التقليل من الضرائب المتوقعة التي عادة ما تكون في زيادة مضطردة .</a:t>
            </a:r>
          </a:p>
          <a:p>
            <a:pPr marL="0" indent="0" algn="just">
              <a:buNone/>
            </a:pPr>
            <a:r>
              <a:rPr lang="ar-DZ" sz="20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gn="just">
              <a:buNone/>
            </a:pPr>
            <a:endParaRPr lang="ar-SA" dirty="0"/>
          </a:p>
        </p:txBody>
      </p:sp>
      <p:sp>
        <p:nvSpPr>
          <p:cNvPr id="4" name="Date Placeholder 3"/>
          <p:cNvSpPr>
            <a:spLocks noGrp="1"/>
          </p:cNvSpPr>
          <p:nvPr>
            <p:ph type="dt" sz="half" idx="14"/>
          </p:nvPr>
        </p:nvSpPr>
        <p:spPr>
          <a:xfrm>
            <a:off x="421585" y="6165304"/>
            <a:ext cx="2016224" cy="432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10230C-D3AF-4209-8E11-00BD9B96E4AF}" type="datetime1">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1/28/2021</a:t>
            </a:fld>
            <a:endParaRPr kumimoji="0" lang="ar-SA" sz="12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47</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2512392" y="6165304"/>
            <a:ext cx="5616624" cy="432048"/>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780066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1008112"/>
          </a:xfrm>
        </p:spPr>
        <p:style>
          <a:lnRef idx="2">
            <a:schemeClr val="dk1"/>
          </a:lnRef>
          <a:fillRef idx="1">
            <a:schemeClr val="lt1"/>
          </a:fillRef>
          <a:effectRef idx="0">
            <a:schemeClr val="dk1"/>
          </a:effectRef>
          <a:fontRef idx="minor">
            <a:schemeClr val="dk1"/>
          </a:fontRef>
        </p:style>
        <p:txBody>
          <a:bodyPr anchor="ctr">
            <a:noAutofit/>
          </a:bodyPr>
          <a:lstStyle/>
          <a:p>
            <a:pPr algn="ctr"/>
            <a:br>
              <a:rPr lang="ar-DZ" sz="2800" b="1" dirty="0">
                <a:solidFill>
                  <a:schemeClr val="tx1"/>
                </a:solidFill>
              </a:rPr>
            </a:br>
            <a:r>
              <a:rPr lang="ar-DZ" sz="2800" b="1" dirty="0">
                <a:solidFill>
                  <a:schemeClr val="tx1"/>
                </a:solidFill>
              </a:rPr>
              <a:t>الفصـــــــل الخامس</a:t>
            </a:r>
            <a:br>
              <a:rPr lang="ar-DZ" sz="2800" b="1" dirty="0">
                <a:solidFill>
                  <a:schemeClr val="tx1"/>
                </a:solidFill>
              </a:rPr>
            </a:br>
            <a:r>
              <a:rPr lang="ar-DZ" sz="2800" b="1" dirty="0">
                <a:solidFill>
                  <a:schemeClr val="tx1"/>
                </a:solidFill>
              </a:rPr>
              <a:t>تسيير المخاطر</a:t>
            </a:r>
            <a:br>
              <a:rPr lang="ar-SA" sz="2000" dirty="0">
                <a:solidFill>
                  <a:schemeClr val="tx1"/>
                </a:solidFill>
              </a:rPr>
            </a:br>
            <a:endParaRPr lang="ar-SA" sz="1800" dirty="0"/>
          </a:p>
        </p:txBody>
      </p:sp>
      <p:sp>
        <p:nvSpPr>
          <p:cNvPr id="16" name="Content Placeholder 15"/>
          <p:cNvSpPr>
            <a:spLocks noGrp="1"/>
          </p:cNvSpPr>
          <p:nvPr>
            <p:ph sz="quarter" idx="1"/>
          </p:nvPr>
        </p:nvSpPr>
        <p:spPr>
          <a:xfrm>
            <a:off x="457200" y="1600200"/>
            <a:ext cx="7467600" cy="3412976"/>
          </a:xfr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a:normAutofit/>
          </a:bodyPr>
          <a:lstStyle/>
          <a:p>
            <a:pPr marL="809625" indent="0">
              <a:buNone/>
            </a:pPr>
            <a:endParaRPr lang="ar-SA" b="1" dirty="0"/>
          </a:p>
          <a:p>
            <a:pPr marL="809625" lvl="0" indent="0" algn="ctr">
              <a:buNone/>
            </a:pPr>
            <a:endParaRPr lang="ar-DZ" b="1" dirty="0"/>
          </a:p>
          <a:p>
            <a:pPr marL="809625" lvl="0" indent="0" algn="ctr">
              <a:buNone/>
            </a:pPr>
            <a:endParaRPr lang="ar-DZ" b="1" dirty="0"/>
          </a:p>
          <a:p>
            <a:pPr marL="809625" lvl="0" indent="0" algn="ctr">
              <a:buNone/>
            </a:pPr>
            <a:r>
              <a:rPr lang="ar-DZ" sz="3600" b="1" dirty="0">
                <a:latin typeface="Calibri" panose="020F0502020204030204" pitchFamily="34" charset="0"/>
                <a:cs typeface="Calibri" panose="020F0502020204030204" pitchFamily="34" charset="0"/>
              </a:rPr>
              <a:t>انتهـــــــــــــــــــــــــــــــى</a:t>
            </a:r>
            <a:endParaRPr lang="en-US" dirty="0">
              <a:latin typeface="Calibri" panose="020F0502020204030204" pitchFamily="34" charset="0"/>
              <a:cs typeface="Calibri" panose="020F0502020204030204" pitchFamily="34" charset="0"/>
            </a:endParaRPr>
          </a:p>
          <a:p>
            <a:pPr marL="809625" indent="265113">
              <a:buNone/>
            </a:pPr>
            <a:r>
              <a:rPr lang="ar-SA" dirty="0"/>
              <a:t> </a:t>
            </a:r>
          </a:p>
        </p:txBody>
      </p:sp>
      <p:sp>
        <p:nvSpPr>
          <p:cNvPr id="4" name="Date Placeholder 3"/>
          <p:cNvSpPr>
            <a:spLocks noGrp="1"/>
          </p:cNvSpPr>
          <p:nvPr>
            <p:ph type="dt" sz="half" idx="14"/>
          </p:nvPr>
        </p:nvSpPr>
        <p:spPr>
          <a:xfrm>
            <a:off x="457200" y="4926951"/>
            <a:ext cx="2016224" cy="576858"/>
          </a:xfrm>
        </p:spPr>
        <p:txBody>
          <a:bodyPr/>
          <a:lstStyle/>
          <a:p>
            <a:pPr algn="l" rtl="0"/>
            <a:fld id="{636749CD-3F91-4342-BF59-EFE069B497B7}" type="datetime1">
              <a:rPr lang="en-US" sz="1600" b="1" smtClean="0"/>
              <a:t>1/28/2021</a:t>
            </a:fld>
            <a:endParaRPr lang="ar-SA" sz="1800" b="1" dirty="0"/>
          </a:p>
        </p:txBody>
      </p:sp>
      <p:sp>
        <p:nvSpPr>
          <p:cNvPr id="5" name="Slide Number Placeholder 4"/>
          <p:cNvSpPr>
            <a:spLocks noGrp="1"/>
          </p:cNvSpPr>
          <p:nvPr>
            <p:ph type="sldNum" sz="quarter" idx="15"/>
          </p:nvPr>
        </p:nvSpPr>
        <p:spPr/>
        <p:txBody>
          <a:bodyPr/>
          <a:lstStyle/>
          <a:p>
            <a:fld id="{A4231B69-FBD1-4C22-85BF-9904F0109019}" type="slidenum">
              <a:rPr lang="ar-SA" smtClean="0"/>
              <a:pPr/>
              <a:t>48</a:t>
            </a:fld>
            <a:endParaRPr lang="ar-SA"/>
          </a:p>
        </p:txBody>
      </p:sp>
      <p:sp>
        <p:nvSpPr>
          <p:cNvPr id="6" name="Footer Placeholder 5"/>
          <p:cNvSpPr>
            <a:spLocks noGrp="1"/>
          </p:cNvSpPr>
          <p:nvPr>
            <p:ph type="ftr" sz="quarter" idx="16"/>
          </p:nvPr>
        </p:nvSpPr>
        <p:spPr>
          <a:xfrm>
            <a:off x="1907704" y="4930904"/>
            <a:ext cx="6017096" cy="653792"/>
          </a:xfrm>
        </p:spPr>
        <p:txBody>
          <a:bodyPr/>
          <a:lstStyle/>
          <a:p>
            <a:pPr algn="ctr"/>
            <a:r>
              <a:rPr lang="ar-SA" sz="15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42337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864096"/>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268760"/>
            <a:ext cx="7467600" cy="5184576"/>
          </a:xfrm>
        </p:spPr>
        <p:style>
          <a:lnRef idx="2">
            <a:schemeClr val="dk1"/>
          </a:lnRef>
          <a:fillRef idx="1">
            <a:schemeClr val="lt1"/>
          </a:fillRef>
          <a:effectRef idx="0">
            <a:schemeClr val="dk1"/>
          </a:effectRef>
          <a:fontRef idx="minor">
            <a:schemeClr val="dk1"/>
          </a:fontRef>
        </p:style>
        <p:txBody>
          <a:bodyPr>
            <a:normAutofit/>
          </a:bodyPr>
          <a:lstStyle/>
          <a:p>
            <a:pPr marL="354013" lvl="0" indent="0">
              <a:buNone/>
            </a:pPr>
            <a:r>
              <a:rPr lang="fr-FR" sz="2800" b="1" dirty="0">
                <a:latin typeface="Calibri" panose="020F0502020204030204" pitchFamily="34" charset="0"/>
                <a:cs typeface="Calibri" panose="020F0502020204030204" pitchFamily="34" charset="0"/>
              </a:rPr>
              <a:t>1</a:t>
            </a:r>
            <a:r>
              <a:rPr lang="ar-DZ" sz="2800" b="1" dirty="0">
                <a:latin typeface="Calibri" panose="020F0502020204030204" pitchFamily="34" charset="0"/>
                <a:cs typeface="Calibri" panose="020F0502020204030204" pitchFamily="34" charset="0"/>
              </a:rPr>
              <a:t>- تعريف المخاطرة (تابع)</a:t>
            </a:r>
          </a:p>
          <a:p>
            <a:pPr algn="just" rtl="1">
              <a:lnSpc>
                <a:spcPct val="110000"/>
              </a:lnSpc>
            </a:pPr>
            <a:r>
              <a:rPr lang="ar-DZ" sz="2000" dirty="0">
                <a:effectLst/>
                <a:latin typeface="Calibri" panose="020F0502020204030204" pitchFamily="34" charset="0"/>
                <a:ea typeface="Calibri" panose="020F0502020204030204" pitchFamily="34" charset="0"/>
                <a:cs typeface="Calibri" panose="020F0502020204030204" pitchFamily="34" charset="0"/>
              </a:rPr>
              <a:t>ومما سبق يمكن القول، أن تعريف المخاطرة أمر معقد ومن الصعب أيضا قياسها. فالمفهوم قد يختلف فيما إذا كان يعبّر عن وجهة نظر فردية (المسيّر، المساهم، الأجير، المقرض)، أو وجهة نظر مرتبطة بنوعية القرارات المتخذة على مستوى المنظمات.</a:t>
            </a:r>
          </a:p>
          <a:p>
            <a:pPr algn="just" rtl="1">
              <a:lnSpc>
                <a:spcPct val="110000"/>
              </a:lnSpc>
            </a:pPr>
            <a:r>
              <a:rPr lang="ar-DZ" sz="2000" dirty="0">
                <a:effectLst/>
                <a:latin typeface="Calibri" panose="020F0502020204030204" pitchFamily="34" charset="0"/>
                <a:ea typeface="Calibri" panose="020F0502020204030204" pitchFamily="34" charset="0"/>
                <a:cs typeface="Calibri" panose="020F0502020204030204" pitchFamily="34" charset="0"/>
              </a:rPr>
              <a:t>فالنماذج المالية والاقتصادية المستخدمة في مجالات البحث المختلفة أثبتت أنه من غير الممكن توفير المعلومة التامة عن المتعاملين الاقتصاديين بتكلفة معدومة كنتيجة لتفشي ظاهرة عدم التناظر في المعلومات بين هؤلاء المتعاملين وهو السبب ذاته المؤدي إلى المخاطرة. </a:t>
            </a:r>
          </a:p>
          <a:p>
            <a:pPr algn="just" rtl="1">
              <a:lnSpc>
                <a:spcPct val="110000"/>
              </a:lnSpc>
            </a:pPr>
            <a:r>
              <a:rPr lang="ar-DZ" sz="2000" dirty="0">
                <a:effectLst/>
                <a:latin typeface="Calibri" panose="020F0502020204030204" pitchFamily="34" charset="0"/>
                <a:ea typeface="Calibri" panose="020F0502020204030204" pitchFamily="34" charset="0"/>
                <a:cs typeface="Calibri" panose="020F0502020204030204" pitchFamily="34" charset="0"/>
              </a:rPr>
              <a:t>وفي هذا السياق، ينشأ عن المخاطرة المرتبطة بعدم التناظر في المعلومات نوعين من المخاطرة: المخاطرة الأخلاقية </a:t>
            </a:r>
            <a:r>
              <a:rPr lang="en-GB" sz="2000" dirty="0">
                <a:effectLst/>
                <a:latin typeface="Calibri" panose="020F0502020204030204" pitchFamily="34" charset="0"/>
                <a:ea typeface="Calibri" panose="020F0502020204030204" pitchFamily="34" charset="0"/>
                <a:cs typeface="Calibri" panose="020F0502020204030204" pitchFamily="34" charset="0"/>
              </a:rPr>
              <a:t>Moral </a:t>
            </a:r>
            <a:r>
              <a:rPr lang="en-GB" sz="2000" dirty="0" err="1">
                <a:effectLst/>
                <a:latin typeface="Calibri" panose="020F0502020204030204" pitchFamily="34" charset="0"/>
                <a:ea typeface="Calibri" panose="020F0502020204030204" pitchFamily="34" charset="0"/>
                <a:cs typeface="Calibri" panose="020F0502020204030204" pitchFamily="34" charset="0"/>
              </a:rPr>
              <a:t>hasard</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ar-DZ" sz="2000" dirty="0">
                <a:latin typeface="Calibri" panose="020F0502020204030204" pitchFamily="34" charset="0"/>
                <a:ea typeface="Calibri" panose="020F0502020204030204" pitchFamily="34" charset="0"/>
                <a:cs typeface="Calibri" panose="020F0502020204030204" pitchFamily="34" charset="0"/>
              </a:rPr>
              <a:t>)</a:t>
            </a:r>
            <a:r>
              <a:rPr lang="ar-DZ" sz="2000" dirty="0">
                <a:effectLst/>
                <a:latin typeface="Calibri" panose="020F0502020204030204" pitchFamily="34" charset="0"/>
                <a:ea typeface="Calibri" panose="020F0502020204030204" pitchFamily="34" charset="0"/>
                <a:cs typeface="Calibri" panose="020F0502020204030204" pitchFamily="34" charset="0"/>
              </a:rPr>
              <a:t> ومخاطرة الاختيار الخاطئ</a:t>
            </a:r>
            <a:r>
              <a:rPr lang="en-GB" sz="2000" dirty="0">
                <a:effectLst/>
                <a:latin typeface="Calibri" panose="020F0502020204030204" pitchFamily="34" charset="0"/>
                <a:ea typeface="Calibri" panose="020F0502020204030204" pitchFamily="34" charset="0"/>
                <a:cs typeface="Calibri" panose="020F0502020204030204" pitchFamily="34" charset="0"/>
              </a:rPr>
              <a:t>Adverse selection). </a:t>
            </a:r>
            <a:r>
              <a:rPr lang="ar-DZ" sz="2000" dirty="0">
                <a:effectLst/>
                <a:latin typeface="Calibri" panose="020F0502020204030204" pitchFamily="34" charset="0"/>
                <a:ea typeface="Calibri" panose="020F0502020204030204" pitchFamily="34" charset="0"/>
                <a:cs typeface="Calibri" panose="020F0502020204030204" pitchFamily="34" charset="0"/>
              </a:rPr>
              <a:t>ويقصد بالمخاطرة الأخلاقية في مثل هذا الوضع بعدم قدرة المتعامل على معرفة القدرات الحقيقية وطبيعة توجهات المتعامل معه. بينما ترتبط المخاطرة بالاختيار الخاطئ بعدم إلمام المتعامل بالمعلومات الكافية عن المتعامل معه. </a:t>
            </a:r>
          </a:p>
        </p:txBody>
      </p:sp>
      <p:sp>
        <p:nvSpPr>
          <p:cNvPr id="4" name="Date Placeholder 3"/>
          <p:cNvSpPr>
            <a:spLocks noGrp="1"/>
          </p:cNvSpPr>
          <p:nvPr>
            <p:ph type="dt" sz="half" idx="14"/>
          </p:nvPr>
        </p:nvSpPr>
        <p:spPr>
          <a:xfrm>
            <a:off x="519169" y="6405576"/>
            <a:ext cx="1951092" cy="427305"/>
          </a:xfrm>
        </p:spPr>
        <p:txBody>
          <a:bodyPr/>
          <a:lstStyle/>
          <a:p>
            <a:pPr algn="l" rtl="0"/>
            <a:fld id="{12D7A1AB-88FF-4350-BAD3-21DBA63CF5FE}" type="datetime1">
              <a:rPr lang="en-US" b="1" smtClean="0"/>
              <a:t>1/28/2021</a:t>
            </a:fld>
            <a:endParaRPr lang="ar-SA" b="1" dirty="0"/>
          </a:p>
        </p:txBody>
      </p:sp>
      <p:sp>
        <p:nvSpPr>
          <p:cNvPr id="5" name="Slide Number Placeholder 4"/>
          <p:cNvSpPr>
            <a:spLocks noGrp="1"/>
          </p:cNvSpPr>
          <p:nvPr>
            <p:ph type="sldNum" sz="quarter" idx="15"/>
          </p:nvPr>
        </p:nvSpPr>
        <p:spPr/>
        <p:txBody>
          <a:bodyPr/>
          <a:lstStyle/>
          <a:p>
            <a:fld id="{A4231B69-FBD1-4C22-85BF-9904F0109019}" type="slidenum">
              <a:rPr lang="ar-SA" smtClean="0"/>
              <a:pPr/>
              <a:t>5</a:t>
            </a:fld>
            <a:endParaRPr lang="ar-SA"/>
          </a:p>
        </p:txBody>
      </p:sp>
      <p:sp>
        <p:nvSpPr>
          <p:cNvPr id="6" name="Footer Placeholder 5"/>
          <p:cNvSpPr>
            <a:spLocks noGrp="1"/>
          </p:cNvSpPr>
          <p:nvPr>
            <p:ph type="ftr" sz="quarter" idx="16"/>
          </p:nvPr>
        </p:nvSpPr>
        <p:spPr>
          <a:xfrm>
            <a:off x="2123728" y="6395931"/>
            <a:ext cx="5822609" cy="427305"/>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1760463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7"/>
            <a:ext cx="7787208" cy="879403"/>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268760"/>
            <a:ext cx="7787208" cy="5028483"/>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marL="809625" lvl="0" indent="0" algn="just">
              <a:buNone/>
            </a:pPr>
            <a:r>
              <a:rPr lang="en-US" sz="3100" b="1" dirty="0">
                <a:latin typeface="Calibri" panose="020F0502020204030204" pitchFamily="34" charset="0"/>
                <a:cs typeface="Calibri" panose="020F0502020204030204" pitchFamily="34" charset="0"/>
              </a:rPr>
              <a:t>2</a:t>
            </a:r>
            <a:r>
              <a:rPr lang="ar-DZ" sz="3100" b="1" dirty="0">
                <a:latin typeface="Calibri" panose="020F0502020204030204" pitchFamily="34" charset="0"/>
                <a:cs typeface="Calibri" panose="020F0502020204030204" pitchFamily="34" charset="0"/>
              </a:rPr>
              <a:t>- أنواع المخاطر </a:t>
            </a:r>
          </a:p>
          <a:p>
            <a:pPr marL="809625" lvl="0" indent="0" algn="just">
              <a:buNone/>
            </a:pPr>
            <a:r>
              <a:rPr lang="ar-SA" sz="2500" b="1" dirty="0">
                <a:latin typeface="Calibri" panose="020F0502020204030204" pitchFamily="34" charset="0"/>
                <a:cs typeface="Calibri" panose="020F0502020204030204" pitchFamily="34" charset="0"/>
              </a:rPr>
              <a:t>2-1  الأخطار بحسب طبيعتها</a:t>
            </a:r>
          </a:p>
          <a:p>
            <a:pPr marL="809625" lvl="0" indent="0" algn="just">
              <a:lnSpc>
                <a:spcPct val="120000"/>
              </a:lnSpc>
              <a:buNone/>
            </a:pPr>
            <a:r>
              <a:rPr lang="ar-SA" sz="2200" dirty="0">
                <a:latin typeface="Calibri" panose="020F0502020204030204" pitchFamily="34" charset="0"/>
                <a:cs typeface="Calibri" panose="020F0502020204030204" pitchFamily="34" charset="0"/>
              </a:rPr>
              <a:t>تقسيم المخاطر بحسب طبيعتها إلى </a:t>
            </a:r>
            <a:r>
              <a:rPr lang="ar-SA" sz="2200" b="1" dirty="0">
                <a:latin typeface="Calibri" panose="020F0502020204030204" pitchFamily="34" charset="0"/>
                <a:cs typeface="Calibri" panose="020F0502020204030204" pitchFamily="34" charset="0"/>
              </a:rPr>
              <a:t>مخاطر محضة (</a:t>
            </a:r>
            <a:r>
              <a:rPr lang="en-GB" sz="2200" b="1" dirty="0">
                <a:latin typeface="Calibri" panose="020F0502020204030204" pitchFamily="34" charset="0"/>
                <a:cs typeface="Calibri" panose="020F0502020204030204" pitchFamily="34" charset="0"/>
              </a:rPr>
              <a:t>Pure risk)، </a:t>
            </a:r>
            <a:r>
              <a:rPr lang="ar-SA" sz="2200" dirty="0">
                <a:latin typeface="Calibri" panose="020F0502020204030204" pitchFamily="34" charset="0"/>
                <a:cs typeface="Calibri" panose="020F0502020204030204" pitchFamily="34" charset="0"/>
              </a:rPr>
              <a:t>و</a:t>
            </a:r>
            <a:r>
              <a:rPr lang="ar-SA" sz="2200" b="1" dirty="0">
                <a:latin typeface="Calibri" panose="020F0502020204030204" pitchFamily="34" charset="0"/>
                <a:cs typeface="Calibri" panose="020F0502020204030204" pitchFamily="34" charset="0"/>
              </a:rPr>
              <a:t>مخاطر</a:t>
            </a:r>
            <a:r>
              <a:rPr lang="ar-SA" sz="2200" dirty="0">
                <a:latin typeface="Calibri" panose="020F0502020204030204" pitchFamily="34" charset="0"/>
                <a:cs typeface="Calibri" panose="020F0502020204030204" pitchFamily="34" charset="0"/>
              </a:rPr>
              <a:t> </a:t>
            </a:r>
            <a:r>
              <a:rPr lang="ar-SA" sz="2200" b="1" dirty="0">
                <a:latin typeface="Calibri" panose="020F0502020204030204" pitchFamily="34" charset="0"/>
                <a:cs typeface="Calibri" panose="020F0502020204030204" pitchFamily="34" charset="0"/>
              </a:rPr>
              <a:t>المضاربة (</a:t>
            </a:r>
            <a:r>
              <a:rPr lang="en-GB" sz="2200" b="1" dirty="0">
                <a:latin typeface="Calibri" panose="020F0502020204030204" pitchFamily="34" charset="0"/>
                <a:cs typeface="Calibri" panose="020F0502020204030204" pitchFamily="34" charset="0"/>
              </a:rPr>
              <a:t>Speculative risk)، </a:t>
            </a:r>
            <a:r>
              <a:rPr lang="ar-DZ" sz="2200" dirty="0">
                <a:latin typeface="Calibri" panose="020F0502020204030204" pitchFamily="34" charset="0"/>
                <a:cs typeface="Calibri" panose="020F0502020204030204" pitchFamily="34" charset="0"/>
              </a:rPr>
              <a:t>و</a:t>
            </a:r>
            <a:r>
              <a:rPr lang="ar-SA" sz="2200" dirty="0">
                <a:latin typeface="Calibri" panose="020F0502020204030204" pitchFamily="34" charset="0"/>
                <a:cs typeface="Calibri" panose="020F0502020204030204" pitchFamily="34" charset="0"/>
              </a:rPr>
              <a:t>مخاطر مختلفة لها علاقة بنتائج نشاط المؤسسة</a:t>
            </a:r>
            <a:r>
              <a:rPr lang="ar-DZ" sz="2200" dirty="0">
                <a:latin typeface="Calibri" panose="020F0502020204030204" pitchFamily="34" charset="0"/>
                <a:cs typeface="Calibri" panose="020F0502020204030204" pitchFamily="34" charset="0"/>
              </a:rPr>
              <a:t>.</a:t>
            </a:r>
          </a:p>
          <a:p>
            <a:pPr marL="809625" lvl="0" indent="0" algn="just">
              <a:lnSpc>
                <a:spcPct val="120000"/>
              </a:lnSpc>
              <a:buNone/>
            </a:pPr>
            <a:r>
              <a:rPr lang="ar-SA" sz="2200" dirty="0">
                <a:latin typeface="Calibri" panose="020F0502020204030204" pitchFamily="34" charset="0"/>
                <a:cs typeface="Calibri" panose="020F0502020204030204" pitchFamily="34" charset="0"/>
              </a:rPr>
              <a:t>ويقصد بالخطر المحض عندما يكون هناك احتمال ضرر أو خسارة فقط دون احتمال ربح أو منفعة (كخطر الحريق، الفيضانات، السرقة) وبالتالي فهي عبارة عن مخاطر ليست لها علاقة بطبيعة أفعال المسيّر، فهي غير قابلة للمراقبة و خارجة عن إرادته. أما خطر المضاربة الذي يدخل في إطار المغامرة التجارية فيعني احتمال حدوث ربح كما يحتمل تحقيق خسارة، كما أن لخطر المضاربة علاقة بإرادة المسير وقرارات المؤسسة. ومن الأمثلة المرتبطة بخطر المضاربة تلك المتعلقة بمجال تطور وتغيير القوانين الضريبية، مجالات الإنتاج</a:t>
            </a:r>
            <a:r>
              <a:rPr lang="ar-DZ" sz="2200" dirty="0">
                <a:latin typeface="Calibri" panose="020F0502020204030204" pitchFamily="34" charset="0"/>
                <a:cs typeface="Calibri" panose="020F0502020204030204" pitchFamily="34" charset="0"/>
              </a:rPr>
              <a:t> </a:t>
            </a:r>
            <a:r>
              <a:rPr lang="ar-SA" sz="2200" dirty="0">
                <a:latin typeface="Calibri" panose="020F0502020204030204" pitchFamily="34" charset="0"/>
                <a:cs typeface="Calibri" panose="020F0502020204030204" pitchFamily="34" charset="0"/>
              </a:rPr>
              <a:t>والتكنولوجية، تقلبات السوق، والتغيرات الداخلية الخاصة بالهيكل التنظيمي للمنظمة. والملاحظ، أن خطر المضاربة، على غير الخطر المحض، غير قابل للتأمين من قبل شركات التأمين، ولكنهما يشكلان تكاملا وترابطا أفقيا كنتيجة للتداخل  فيما بينهما، و لا يمكن في جميع الأحوال فصل أحدهما عن الآخر بالنسبة للمؤسسة </a:t>
            </a:r>
            <a:r>
              <a:rPr lang="ar-DZ" sz="2200" dirty="0">
                <a:latin typeface="Calibri" panose="020F0502020204030204" pitchFamily="34" charset="0"/>
                <a:cs typeface="Calibri" panose="020F0502020204030204" pitchFamily="34" charset="0"/>
              </a:rPr>
              <a:t>. </a:t>
            </a:r>
          </a:p>
          <a:p>
            <a:pPr marL="809625" lvl="0" indent="0">
              <a:buNone/>
            </a:pPr>
            <a:endParaRPr lang="ar-SA" dirty="0"/>
          </a:p>
        </p:txBody>
      </p:sp>
      <p:sp>
        <p:nvSpPr>
          <p:cNvPr id="4" name="Date Placeholder 3"/>
          <p:cNvSpPr>
            <a:spLocks noGrp="1"/>
          </p:cNvSpPr>
          <p:nvPr>
            <p:ph type="dt" sz="half" idx="14"/>
          </p:nvPr>
        </p:nvSpPr>
        <p:spPr>
          <a:xfrm>
            <a:off x="474540" y="6297243"/>
            <a:ext cx="2016224" cy="432048"/>
          </a:xfrm>
        </p:spPr>
        <p:txBody>
          <a:bodyPr/>
          <a:lstStyle/>
          <a:p>
            <a:pPr algn="l" rtl="0"/>
            <a:fld id="{6342C429-B829-4655-B4A6-CA9999E6CE60}" type="datetime1">
              <a:rPr lang="en-US" b="1" smtClean="0"/>
              <a:t>1/28/2021</a:t>
            </a:fld>
            <a:endParaRPr lang="ar-SA" b="1" dirty="0"/>
          </a:p>
        </p:txBody>
      </p:sp>
      <p:sp>
        <p:nvSpPr>
          <p:cNvPr id="5" name="Slide Number Placeholder 4"/>
          <p:cNvSpPr>
            <a:spLocks noGrp="1"/>
          </p:cNvSpPr>
          <p:nvPr>
            <p:ph type="sldNum" sz="quarter" idx="15"/>
          </p:nvPr>
        </p:nvSpPr>
        <p:spPr/>
        <p:txBody>
          <a:bodyPr/>
          <a:lstStyle/>
          <a:p>
            <a:fld id="{A4231B69-FBD1-4C22-85BF-9904F0109019}" type="slidenum">
              <a:rPr lang="ar-SA" smtClean="0"/>
              <a:pPr/>
              <a:t>6</a:t>
            </a:fld>
            <a:endParaRPr lang="ar-SA"/>
          </a:p>
        </p:txBody>
      </p:sp>
      <p:sp>
        <p:nvSpPr>
          <p:cNvPr id="6" name="Footer Placeholder 5"/>
          <p:cNvSpPr>
            <a:spLocks noGrp="1"/>
          </p:cNvSpPr>
          <p:nvPr>
            <p:ph type="ftr" sz="quarter" idx="16"/>
          </p:nvPr>
        </p:nvSpPr>
        <p:spPr>
          <a:xfrm>
            <a:off x="2051720" y="6297243"/>
            <a:ext cx="5846640" cy="432048"/>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376546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787208" cy="1008112"/>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583800"/>
            <a:ext cx="7787208" cy="3888432"/>
          </a:xfrm>
        </p:spPr>
        <p:style>
          <a:lnRef idx="2">
            <a:schemeClr val="dk1"/>
          </a:lnRef>
          <a:fillRef idx="1">
            <a:schemeClr val="lt1"/>
          </a:fillRef>
          <a:effectRef idx="0">
            <a:schemeClr val="dk1"/>
          </a:effectRef>
          <a:fontRef idx="minor">
            <a:schemeClr val="dk1"/>
          </a:fontRef>
        </p:style>
        <p:txBody>
          <a:bodyPr>
            <a:normAutofit/>
          </a:bodyPr>
          <a:lstStyle/>
          <a:p>
            <a:pPr marL="809625" lvl="0" indent="0" algn="just">
              <a:buNone/>
            </a:pPr>
            <a:r>
              <a:rPr lang="en-US" sz="3100" b="1" dirty="0">
                <a:latin typeface="Calibri" panose="020F0502020204030204" pitchFamily="34" charset="0"/>
                <a:cs typeface="Calibri" panose="020F0502020204030204" pitchFamily="34" charset="0"/>
              </a:rPr>
              <a:t>2</a:t>
            </a:r>
            <a:r>
              <a:rPr lang="ar-DZ" sz="3100" b="1" dirty="0">
                <a:latin typeface="Calibri" panose="020F0502020204030204" pitchFamily="34" charset="0"/>
                <a:cs typeface="Calibri" panose="020F0502020204030204" pitchFamily="34" charset="0"/>
              </a:rPr>
              <a:t>- أنواع المخاطر </a:t>
            </a:r>
          </a:p>
          <a:p>
            <a:pPr marL="809625" lvl="0" indent="0" algn="just">
              <a:buNone/>
            </a:pPr>
            <a:r>
              <a:rPr lang="ar-SA" sz="2500" b="1" dirty="0">
                <a:latin typeface="Calibri" panose="020F0502020204030204" pitchFamily="34" charset="0"/>
                <a:cs typeface="Calibri" panose="020F0502020204030204" pitchFamily="34" charset="0"/>
              </a:rPr>
              <a:t>2-1  الأخطار بحسب طبيعتها</a:t>
            </a:r>
          </a:p>
          <a:p>
            <a:pPr marL="809625" lvl="0" indent="0" algn="just">
              <a:buNone/>
            </a:pPr>
            <a:r>
              <a:rPr lang="ar-SA" sz="2000" dirty="0">
                <a:latin typeface="Calibri" panose="020F0502020204030204" pitchFamily="34" charset="0"/>
                <a:cs typeface="Calibri" panose="020F0502020204030204" pitchFamily="34" charset="0"/>
              </a:rPr>
              <a:t>أخيرا فإن المخاطر المختلفة التي لها علاقة بنتائج نشاط المؤسسة فتختلف من مؤسسة لأخرى وذلك حسب طبيعة النشاط الممارس، من هذه المخاطر، مخاطر تدني قيمة المخزون، مخاطر سعر الصرف، مخاطر أسعار الفائدة، مخاطر العملاء والموردين، المخاطر التعاقدية، مخاطر المنافسة، ومخاطر الإدارة.</a:t>
            </a:r>
          </a:p>
          <a:p>
            <a:pPr marL="809625" lvl="0" indent="0">
              <a:buNone/>
            </a:pPr>
            <a:endParaRPr lang="ar-SA" dirty="0"/>
          </a:p>
        </p:txBody>
      </p:sp>
      <p:sp>
        <p:nvSpPr>
          <p:cNvPr id="4" name="Date Placeholder 3"/>
          <p:cNvSpPr>
            <a:spLocks noGrp="1"/>
          </p:cNvSpPr>
          <p:nvPr>
            <p:ph type="dt" sz="half" idx="14"/>
          </p:nvPr>
        </p:nvSpPr>
        <p:spPr>
          <a:xfrm>
            <a:off x="457200" y="5518026"/>
            <a:ext cx="2016224" cy="432048"/>
          </a:xfrm>
        </p:spPr>
        <p:txBody>
          <a:bodyPr/>
          <a:lstStyle/>
          <a:p>
            <a:pPr algn="l" rtl="0"/>
            <a:fld id="{1E7BDC1B-8022-4BAB-B477-B594E4BEC7A1}" type="datetime1">
              <a:rPr lang="en-US" b="1" smtClean="0"/>
              <a:t>1/28/2021</a:t>
            </a:fld>
            <a:endParaRPr lang="ar-SA" b="1" dirty="0"/>
          </a:p>
        </p:txBody>
      </p:sp>
      <p:sp>
        <p:nvSpPr>
          <p:cNvPr id="5" name="Slide Number Placeholder 4"/>
          <p:cNvSpPr>
            <a:spLocks noGrp="1"/>
          </p:cNvSpPr>
          <p:nvPr>
            <p:ph type="sldNum" sz="quarter" idx="15"/>
          </p:nvPr>
        </p:nvSpPr>
        <p:spPr/>
        <p:txBody>
          <a:bodyPr/>
          <a:lstStyle/>
          <a:p>
            <a:fld id="{A4231B69-FBD1-4C22-85BF-9904F0109019}" type="slidenum">
              <a:rPr lang="ar-SA" smtClean="0"/>
              <a:pPr/>
              <a:t>7</a:t>
            </a:fld>
            <a:endParaRPr lang="ar-SA"/>
          </a:p>
        </p:txBody>
      </p:sp>
      <p:sp>
        <p:nvSpPr>
          <p:cNvPr id="6" name="Footer Placeholder 5"/>
          <p:cNvSpPr>
            <a:spLocks noGrp="1"/>
          </p:cNvSpPr>
          <p:nvPr>
            <p:ph type="ftr" sz="quarter" idx="16"/>
          </p:nvPr>
        </p:nvSpPr>
        <p:spPr>
          <a:xfrm>
            <a:off x="2267744" y="5518026"/>
            <a:ext cx="5831117" cy="432048"/>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3717876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787208" cy="853442"/>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268760"/>
            <a:ext cx="7787208" cy="4608512"/>
          </a:xfrm>
        </p:spPr>
        <p:style>
          <a:lnRef idx="2">
            <a:schemeClr val="dk1"/>
          </a:lnRef>
          <a:fillRef idx="1">
            <a:schemeClr val="lt1"/>
          </a:fillRef>
          <a:effectRef idx="0">
            <a:schemeClr val="dk1"/>
          </a:effectRef>
          <a:fontRef idx="minor">
            <a:schemeClr val="dk1"/>
          </a:fontRef>
        </p:style>
        <p:txBody>
          <a:bodyPr>
            <a:normAutofit fontScale="47500" lnSpcReduction="20000"/>
          </a:bodyPr>
          <a:lstStyle/>
          <a:p>
            <a:pPr marL="809625" lvl="0" indent="0" algn="just">
              <a:buNone/>
            </a:pPr>
            <a:r>
              <a:rPr lang="en-US" sz="5100" b="1" dirty="0">
                <a:latin typeface="Calibri" panose="020F0502020204030204" pitchFamily="34" charset="0"/>
                <a:cs typeface="Calibri" panose="020F0502020204030204" pitchFamily="34" charset="0"/>
              </a:rPr>
              <a:t>2</a:t>
            </a:r>
            <a:r>
              <a:rPr lang="ar-DZ" sz="5100" b="1" dirty="0">
                <a:latin typeface="Calibri" panose="020F0502020204030204" pitchFamily="34" charset="0"/>
                <a:cs typeface="Calibri" panose="020F0502020204030204" pitchFamily="34" charset="0"/>
              </a:rPr>
              <a:t>- أنواع المخاطر (تابع)</a:t>
            </a:r>
          </a:p>
          <a:p>
            <a:pPr marL="809625" lvl="0" indent="0" algn="just">
              <a:buNone/>
            </a:pPr>
            <a:r>
              <a:rPr lang="ar-SA" sz="4400" b="1" dirty="0">
                <a:latin typeface="Calibri" panose="020F0502020204030204" pitchFamily="34" charset="0"/>
                <a:cs typeface="Calibri" panose="020F0502020204030204" pitchFamily="34" charset="0"/>
              </a:rPr>
              <a:t>2-2 الأخطار بحسب واقع النظرية المالية</a:t>
            </a:r>
          </a:p>
          <a:p>
            <a:pPr marL="809625" lvl="0" indent="0" algn="just">
              <a:lnSpc>
                <a:spcPct val="120000"/>
              </a:lnSpc>
              <a:buNone/>
            </a:pPr>
            <a:r>
              <a:rPr lang="ar-SA" sz="4200" dirty="0">
                <a:latin typeface="Calibri" panose="020F0502020204030204" pitchFamily="34" charset="0"/>
                <a:cs typeface="Calibri" panose="020F0502020204030204" pitchFamily="34" charset="0"/>
              </a:rPr>
              <a:t> تصنف المخاطر ومن واقع النظرية المالية إلى ما يسمى </a:t>
            </a:r>
            <a:r>
              <a:rPr lang="ar-DZ" sz="4200" b="1" dirty="0">
                <a:latin typeface="Calibri" panose="020F0502020204030204" pitchFamily="34" charset="0"/>
                <a:cs typeface="Calibri" panose="020F0502020204030204" pitchFamily="34" charset="0"/>
              </a:rPr>
              <a:t>ب</a:t>
            </a:r>
            <a:r>
              <a:rPr lang="ar-SA" sz="4200" b="1" dirty="0">
                <a:latin typeface="Calibri" panose="020F0502020204030204" pitchFamily="34" charset="0"/>
                <a:cs typeface="Calibri" panose="020F0502020204030204" pitchFamily="34" charset="0"/>
              </a:rPr>
              <a:t>مخاطر المحفظة </a:t>
            </a:r>
            <a:r>
              <a:rPr lang="ar-SA" sz="4200" dirty="0">
                <a:latin typeface="Calibri" panose="020F0502020204030204" pitchFamily="34" charset="0"/>
                <a:cs typeface="Calibri" panose="020F0502020204030204" pitchFamily="34" charset="0"/>
              </a:rPr>
              <a:t>(محفظة سندات القروض) </a:t>
            </a:r>
            <a:r>
              <a:rPr lang="ar-SA" sz="4200" b="1" dirty="0">
                <a:latin typeface="Calibri" panose="020F0502020204030204" pitchFamily="34" charset="0"/>
                <a:cs typeface="Calibri" panose="020F0502020204030204" pitchFamily="34" charset="0"/>
              </a:rPr>
              <a:t>ومخاطر الأصول </a:t>
            </a:r>
            <a:r>
              <a:rPr lang="ar-SA" sz="4200" dirty="0">
                <a:latin typeface="Calibri" panose="020F0502020204030204" pitchFamily="34" charset="0"/>
                <a:cs typeface="Calibri" panose="020F0502020204030204" pitchFamily="34" charset="0"/>
              </a:rPr>
              <a:t>المالية، فمحفظة سندات القروض لا تخلو من مخاطر ناتجة بالأساس عن حالات عدم التأكد في تحقيق عائد للسند أو دخل معين. فكلما كانت حالة عدم التأكد مرتفعة كلما كانت المخاطر عالية. فمن منطلق النظرية المالية الكلاسيكية تعالج قضايا المخاطر المرتبطة بالمحفظة عن طريق التنويع بحيث تصبح سندات قروض المحفظة في مجملها أقل خطرا فيما لو عولجت بشكل أحادي أو منفرد.</a:t>
            </a:r>
          </a:p>
          <a:p>
            <a:pPr marL="809625" lvl="0" indent="0" algn="just">
              <a:lnSpc>
                <a:spcPct val="120000"/>
              </a:lnSpc>
              <a:buNone/>
            </a:pPr>
            <a:r>
              <a:rPr lang="ar-SA" sz="4200" dirty="0">
                <a:latin typeface="Calibri" panose="020F0502020204030204" pitchFamily="34" charset="0"/>
                <a:cs typeface="Calibri" panose="020F0502020204030204" pitchFamily="34" charset="0"/>
              </a:rPr>
              <a:t> من جهة أخرى، فقد توصلت الدراسات الحديثة، في هذا المجال، إلى تقسيم مخاطر المحفظة، ومن منظور </a:t>
            </a:r>
            <a:r>
              <a:rPr lang="ar-DZ" sz="4200" dirty="0">
                <a:latin typeface="Calibri" panose="020F0502020204030204" pitchFamily="34" charset="0"/>
                <a:cs typeface="Calibri" panose="020F0502020204030204" pitchFamily="34" charset="0"/>
              </a:rPr>
              <a:t>نموذج </a:t>
            </a:r>
            <a:r>
              <a:rPr lang="ar-SA" sz="4200" dirty="0">
                <a:latin typeface="Calibri" panose="020F0502020204030204" pitchFamily="34" charset="0"/>
                <a:cs typeface="Calibri" panose="020F0502020204030204" pitchFamily="34" charset="0"/>
              </a:rPr>
              <a:t>تسعير الأصول المالية </a:t>
            </a:r>
            <a:r>
              <a:rPr lang="en-GB" sz="4200" b="1" dirty="0">
                <a:latin typeface="Calibri" panose="020F0502020204030204" pitchFamily="34" charset="0"/>
                <a:cs typeface="Calibri" panose="020F0502020204030204" pitchFamily="34" charset="0"/>
              </a:rPr>
              <a:t>CAPM</a:t>
            </a:r>
            <a:r>
              <a:rPr lang="en-GB" sz="4200" dirty="0">
                <a:latin typeface="Calibri" panose="020F0502020204030204" pitchFamily="34" charset="0"/>
                <a:cs typeface="Calibri" panose="020F0502020204030204" pitchFamily="34" charset="0"/>
              </a:rPr>
              <a:t> : Capital asset Pricing Model </a:t>
            </a:r>
            <a:r>
              <a:rPr lang="ar-DZ" sz="4200" dirty="0">
                <a:latin typeface="Calibri" panose="020F0502020204030204" pitchFamily="34" charset="0"/>
                <a:cs typeface="Calibri" panose="020F0502020204030204" pitchFamily="34" charset="0"/>
              </a:rPr>
              <a:t> إ</a:t>
            </a:r>
            <a:r>
              <a:rPr lang="ar-SA" sz="4200" dirty="0">
                <a:latin typeface="Calibri" panose="020F0502020204030204" pitchFamily="34" charset="0"/>
                <a:cs typeface="Calibri" panose="020F0502020204030204" pitchFamily="34" charset="0"/>
              </a:rPr>
              <a:t>لى نوعين رئيسين من المخاطر: </a:t>
            </a:r>
            <a:r>
              <a:rPr lang="ar-SA" sz="4200" b="1" dirty="0">
                <a:latin typeface="Calibri" panose="020F0502020204030204" pitchFamily="34" charset="0"/>
                <a:cs typeface="Calibri" panose="020F0502020204030204" pitchFamily="34" charset="0"/>
              </a:rPr>
              <a:t>مخاطر نظامية </a:t>
            </a:r>
            <a:r>
              <a:rPr lang="ar-SA" sz="4200" dirty="0">
                <a:latin typeface="Calibri" panose="020F0502020204030204" pitchFamily="34" charset="0"/>
                <a:cs typeface="Calibri" panose="020F0502020204030204" pitchFamily="34" charset="0"/>
              </a:rPr>
              <a:t>(</a:t>
            </a:r>
            <a:r>
              <a:rPr lang="en-GB" sz="4200" dirty="0">
                <a:latin typeface="Calibri" panose="020F0502020204030204" pitchFamily="34" charset="0"/>
                <a:cs typeface="Calibri" panose="020F0502020204030204" pitchFamily="34" charset="0"/>
              </a:rPr>
              <a:t>Systematic Risk)، </a:t>
            </a:r>
            <a:r>
              <a:rPr lang="ar-SA" sz="4200" b="1" dirty="0">
                <a:latin typeface="Calibri" panose="020F0502020204030204" pitchFamily="34" charset="0"/>
                <a:cs typeface="Calibri" panose="020F0502020204030204" pitchFamily="34" charset="0"/>
              </a:rPr>
              <a:t>ومخاطر غير نظامية </a:t>
            </a:r>
            <a:r>
              <a:rPr lang="ar-SA" sz="4200" dirty="0">
                <a:latin typeface="Calibri" panose="020F0502020204030204" pitchFamily="34" charset="0"/>
                <a:cs typeface="Calibri" panose="020F0502020204030204" pitchFamily="34" charset="0"/>
              </a:rPr>
              <a:t>أو </a:t>
            </a:r>
            <a:r>
              <a:rPr lang="ar-SA" sz="4200" b="1" dirty="0">
                <a:latin typeface="Calibri" panose="020F0502020204030204" pitchFamily="34" charset="0"/>
                <a:cs typeface="Calibri" panose="020F0502020204030204" pitchFamily="34" charset="0"/>
              </a:rPr>
              <a:t>خاصة</a:t>
            </a:r>
            <a:r>
              <a:rPr lang="ar-SA" sz="4200" dirty="0">
                <a:latin typeface="Calibri" panose="020F0502020204030204" pitchFamily="34" charset="0"/>
                <a:cs typeface="Calibri" panose="020F0502020204030204" pitchFamily="34" charset="0"/>
              </a:rPr>
              <a:t> </a:t>
            </a:r>
            <a:r>
              <a:rPr lang="en-GB" sz="4200" dirty="0">
                <a:latin typeface="Calibri" panose="020F0502020204030204" pitchFamily="34" charset="0"/>
                <a:cs typeface="Calibri" panose="020F0502020204030204" pitchFamily="34" charset="0"/>
              </a:rPr>
              <a:t>Unsystematic Risk)</a:t>
            </a:r>
            <a:r>
              <a:rPr lang="ar-DZ" sz="4200" dirty="0">
                <a:latin typeface="Calibri" panose="020F0502020204030204" pitchFamily="34" charset="0"/>
                <a:cs typeface="Calibri" panose="020F0502020204030204" pitchFamily="34" charset="0"/>
              </a:rPr>
              <a:t>).</a:t>
            </a:r>
            <a:endParaRPr lang="en-GB" sz="4200" dirty="0">
              <a:latin typeface="Calibri" panose="020F0502020204030204" pitchFamily="34" charset="0"/>
              <a:cs typeface="Calibri" panose="020F0502020204030204" pitchFamily="34" charset="0"/>
            </a:endParaRPr>
          </a:p>
          <a:p>
            <a:pPr marL="809625" lvl="0" indent="0" algn="just">
              <a:lnSpc>
                <a:spcPct val="170000"/>
              </a:lnSpc>
              <a:buNone/>
            </a:pPr>
            <a:r>
              <a:rPr lang="en-GB" sz="2600" dirty="0">
                <a:latin typeface="Calibri" panose="020F0502020204030204" pitchFamily="34" charset="0"/>
                <a:cs typeface="Calibri" panose="020F0502020204030204" pitchFamily="34" charset="0"/>
              </a:rPr>
              <a:t> </a:t>
            </a:r>
            <a:endParaRPr lang="ar-SA" sz="2600" dirty="0">
              <a:latin typeface="Calibri" panose="020F0502020204030204" pitchFamily="34" charset="0"/>
              <a:cs typeface="Calibri" panose="020F0502020204030204" pitchFamily="34" charset="0"/>
            </a:endParaRPr>
          </a:p>
          <a:p>
            <a:pPr marL="809625" lvl="0" indent="0">
              <a:buNone/>
            </a:pPr>
            <a:endParaRPr lang="ar-SA" dirty="0"/>
          </a:p>
        </p:txBody>
      </p:sp>
      <p:sp>
        <p:nvSpPr>
          <p:cNvPr id="4" name="Date Placeholder 3"/>
          <p:cNvSpPr>
            <a:spLocks noGrp="1"/>
          </p:cNvSpPr>
          <p:nvPr>
            <p:ph type="dt" sz="half" idx="14"/>
          </p:nvPr>
        </p:nvSpPr>
        <p:spPr>
          <a:xfrm>
            <a:off x="457200" y="5959935"/>
            <a:ext cx="1892108" cy="314470"/>
          </a:xfrm>
        </p:spPr>
        <p:txBody>
          <a:bodyPr/>
          <a:lstStyle/>
          <a:p>
            <a:pPr algn="l" rtl="0"/>
            <a:fld id="{8F28A5B3-9551-4989-8034-7DE5AA9E30FE}" type="datetime1">
              <a:rPr lang="en-US" b="1" smtClean="0"/>
              <a:t>1/28/2021</a:t>
            </a:fld>
            <a:endParaRPr lang="ar-SA" b="1" dirty="0"/>
          </a:p>
        </p:txBody>
      </p:sp>
      <p:sp>
        <p:nvSpPr>
          <p:cNvPr id="5" name="Slide Number Placeholder 4"/>
          <p:cNvSpPr>
            <a:spLocks noGrp="1"/>
          </p:cNvSpPr>
          <p:nvPr>
            <p:ph type="sldNum" sz="quarter" idx="15"/>
          </p:nvPr>
        </p:nvSpPr>
        <p:spPr/>
        <p:txBody>
          <a:bodyPr/>
          <a:lstStyle/>
          <a:p>
            <a:fld id="{A4231B69-FBD1-4C22-85BF-9904F0109019}" type="slidenum">
              <a:rPr lang="ar-SA" smtClean="0"/>
              <a:pPr/>
              <a:t>8</a:t>
            </a:fld>
            <a:endParaRPr lang="ar-SA"/>
          </a:p>
        </p:txBody>
      </p:sp>
      <p:sp>
        <p:nvSpPr>
          <p:cNvPr id="6" name="Footer Placeholder 5"/>
          <p:cNvSpPr>
            <a:spLocks noGrp="1"/>
          </p:cNvSpPr>
          <p:nvPr>
            <p:ph type="ftr" sz="quarter" idx="16"/>
          </p:nvPr>
        </p:nvSpPr>
        <p:spPr>
          <a:xfrm>
            <a:off x="2123728" y="5940788"/>
            <a:ext cx="5862982" cy="314470"/>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364334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787208" cy="853442"/>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800" b="1" dirty="0">
                <a:solidFill>
                  <a:schemeClr val="tx1"/>
                </a:solidFill>
              </a:rPr>
              <a:t>الفصـــــــل </a:t>
            </a:r>
            <a:r>
              <a:rPr lang="ar-DZ" sz="2800" b="1" dirty="0">
                <a:solidFill>
                  <a:schemeClr val="tx1"/>
                </a:solidFill>
              </a:rPr>
              <a:t>الخامس</a:t>
            </a:r>
            <a:br>
              <a:rPr lang="ar-SA" sz="2000" dirty="0">
                <a:solidFill>
                  <a:schemeClr val="tx1"/>
                </a:solidFill>
              </a:rPr>
            </a:br>
            <a:r>
              <a:rPr lang="ar-DZ" sz="2800" b="1" dirty="0">
                <a:solidFill>
                  <a:schemeClr val="tx1"/>
                </a:solidFill>
                <a:latin typeface="Calibri" panose="020F0502020204030204" pitchFamily="34" charset="0"/>
                <a:cs typeface="Calibri" panose="020F0502020204030204" pitchFamily="34" charset="0"/>
              </a:rPr>
              <a:t>تسيير المخاطر</a:t>
            </a:r>
            <a:endParaRPr lang="ar-SA" sz="1800" b="1" dirty="0">
              <a:latin typeface="Calibri" panose="020F0502020204030204" pitchFamily="34" charset="0"/>
              <a:cs typeface="Calibri" panose="020F0502020204030204" pitchFamily="34" charset="0"/>
            </a:endParaRPr>
          </a:p>
        </p:txBody>
      </p:sp>
      <p:sp>
        <p:nvSpPr>
          <p:cNvPr id="16" name="Content Placeholder 15"/>
          <p:cNvSpPr>
            <a:spLocks noGrp="1"/>
          </p:cNvSpPr>
          <p:nvPr>
            <p:ph sz="quarter" idx="1"/>
          </p:nvPr>
        </p:nvSpPr>
        <p:spPr>
          <a:xfrm>
            <a:off x="457200" y="1196752"/>
            <a:ext cx="7787208" cy="4537298"/>
          </a:xfrm>
        </p:spPr>
        <p:style>
          <a:lnRef idx="2">
            <a:schemeClr val="dk1"/>
          </a:lnRef>
          <a:fillRef idx="1">
            <a:schemeClr val="lt1"/>
          </a:fillRef>
          <a:effectRef idx="0">
            <a:schemeClr val="dk1"/>
          </a:effectRef>
          <a:fontRef idx="minor">
            <a:schemeClr val="dk1"/>
          </a:fontRef>
        </p:style>
        <p:txBody>
          <a:bodyPr>
            <a:normAutofit/>
          </a:bodyPr>
          <a:lstStyle/>
          <a:p>
            <a:pPr marL="809625" lvl="0" indent="0" algn="just">
              <a:buNone/>
            </a:pPr>
            <a:r>
              <a:rPr lang="en-US" sz="2800" b="1" dirty="0">
                <a:latin typeface="Calibri" panose="020F0502020204030204" pitchFamily="34" charset="0"/>
                <a:cs typeface="Calibri" panose="020F0502020204030204" pitchFamily="34" charset="0"/>
              </a:rPr>
              <a:t>2</a:t>
            </a:r>
            <a:r>
              <a:rPr lang="ar-DZ" sz="2800" b="1" dirty="0">
                <a:latin typeface="Calibri" panose="020F0502020204030204" pitchFamily="34" charset="0"/>
                <a:cs typeface="Calibri" panose="020F0502020204030204" pitchFamily="34" charset="0"/>
              </a:rPr>
              <a:t>- أنواع المخاطر (تابع)</a:t>
            </a:r>
          </a:p>
          <a:p>
            <a:pPr marL="809625" lvl="0" indent="0" algn="just">
              <a:buNone/>
            </a:pPr>
            <a:r>
              <a:rPr lang="ar-SA" b="1" dirty="0">
                <a:latin typeface="Calibri" panose="020F0502020204030204" pitchFamily="34" charset="0"/>
                <a:cs typeface="Calibri" panose="020F0502020204030204" pitchFamily="34" charset="0"/>
              </a:rPr>
              <a:t>2-2 الأخطار بحسب واقع النظرية المالية</a:t>
            </a:r>
            <a:endParaRPr lang="en-GB" b="1" dirty="0">
              <a:latin typeface="Calibri" panose="020F0502020204030204" pitchFamily="34" charset="0"/>
              <a:cs typeface="Calibri" panose="020F0502020204030204" pitchFamily="34" charset="0"/>
            </a:endParaRPr>
          </a:p>
          <a:p>
            <a:pPr marL="809625" lvl="0" indent="0" algn="just">
              <a:buNone/>
            </a:pPr>
            <a:r>
              <a:rPr lang="en-GB" dirty="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وللإشارة، فإن تطور النظرية المالية الحديثة يكون قد ارتبط بمجموعة من الفرضيات ذات صلة بكفاءة السوق</a:t>
            </a:r>
            <a:r>
              <a:rPr lang="ar-DZ" sz="2000" dirty="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وتوفر المعلومة التامة (</a:t>
            </a:r>
            <a:r>
              <a:rPr lang="en-GB" sz="2000" dirty="0">
                <a:latin typeface="Calibri" panose="020F0502020204030204" pitchFamily="34" charset="0"/>
                <a:cs typeface="Calibri" panose="020F0502020204030204" pitchFamily="34" charset="0"/>
              </a:rPr>
              <a:t>Perfect Market)، </a:t>
            </a:r>
            <a:r>
              <a:rPr lang="ar-SA" sz="2000" dirty="0">
                <a:latin typeface="Calibri" panose="020F0502020204030204" pitchFamily="34" charset="0"/>
                <a:cs typeface="Calibri" panose="020F0502020204030204" pitchFamily="34" charset="0"/>
              </a:rPr>
              <a:t>حيث تقسم الأصول المالية إلى عدد غير متناهي، وأن هناك إعفاءات ضريبية تجنب مصاريف إضافية بحيث تضع كل المستثمرين على قدر واحد من تحمل المخاطرة  وتوقع الأرباح. فالمخاطرة النظامية لها علاقة بتغيرات السوق المالي الإجمالية، بمعنى ارتباطها بمجالات الاقتصاد الكلي للدولة. أما المخاطر الخاصة فلها علاقة مباشرة بنشاط وسلوك المؤسسة والسوق الذي تعمل في</a:t>
            </a:r>
            <a:r>
              <a:rPr lang="en-GB" sz="2000" dirty="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وترتبط كل من المخاطر النظامية وغير النظامية بنموذج خطي يسمى بنموذج السوق، بحيث يمكن الاعتماد على بعض المؤشرات الهامة منها مردودية الاستثمار. ويلاحظ أن اهتمام النظرية المالية بالمخاطر النظامية يفوق بكثير الاهتمام بالمخاطر الغير نظامية لأن هذه الأخيرة و كما هو معتقد في الأدبيات المالية تعالج و تدار وفق مبدأ التنويع.</a:t>
            </a:r>
          </a:p>
          <a:p>
            <a:pPr marL="809625" lvl="0" indent="0" algn="just">
              <a:buNone/>
            </a:pPr>
            <a:endParaRPr lang="ar-SA" dirty="0">
              <a:latin typeface="Calibri" panose="020F0502020204030204" pitchFamily="34" charset="0"/>
              <a:cs typeface="Calibri" panose="020F0502020204030204" pitchFamily="34" charset="0"/>
            </a:endParaRPr>
          </a:p>
          <a:p>
            <a:pPr marL="809625" lvl="0" indent="0">
              <a:buNone/>
            </a:pPr>
            <a:endParaRPr lang="ar-SA" dirty="0"/>
          </a:p>
        </p:txBody>
      </p:sp>
      <p:sp>
        <p:nvSpPr>
          <p:cNvPr id="4" name="Date Placeholder 3"/>
          <p:cNvSpPr>
            <a:spLocks noGrp="1"/>
          </p:cNvSpPr>
          <p:nvPr>
            <p:ph type="dt" sz="half" idx="14"/>
          </p:nvPr>
        </p:nvSpPr>
        <p:spPr>
          <a:xfrm>
            <a:off x="457200" y="5689365"/>
            <a:ext cx="1946807" cy="484911"/>
          </a:xfrm>
        </p:spPr>
        <p:txBody>
          <a:bodyPr/>
          <a:lstStyle/>
          <a:p>
            <a:pPr algn="l" rtl="0"/>
            <a:fld id="{683BB14D-559D-4C6A-9C43-EC370B3B6534}" type="datetime1">
              <a:rPr lang="en-US" b="1" smtClean="0"/>
              <a:t>1/28/2021</a:t>
            </a:fld>
            <a:endParaRPr lang="ar-SA" b="1" dirty="0"/>
          </a:p>
        </p:txBody>
      </p:sp>
      <p:sp>
        <p:nvSpPr>
          <p:cNvPr id="5" name="Slide Number Placeholder 4"/>
          <p:cNvSpPr>
            <a:spLocks noGrp="1"/>
          </p:cNvSpPr>
          <p:nvPr>
            <p:ph type="sldNum" sz="quarter" idx="15"/>
          </p:nvPr>
        </p:nvSpPr>
        <p:spPr/>
        <p:txBody>
          <a:bodyPr/>
          <a:lstStyle/>
          <a:p>
            <a:fld id="{A4231B69-FBD1-4C22-85BF-9904F0109019}" type="slidenum">
              <a:rPr lang="ar-SA" smtClean="0"/>
              <a:pPr/>
              <a:t>9</a:t>
            </a:fld>
            <a:endParaRPr lang="ar-SA"/>
          </a:p>
        </p:txBody>
      </p:sp>
      <p:sp>
        <p:nvSpPr>
          <p:cNvPr id="6" name="Footer Placeholder 5"/>
          <p:cNvSpPr>
            <a:spLocks noGrp="1"/>
          </p:cNvSpPr>
          <p:nvPr>
            <p:ph type="ftr" sz="quarter" idx="16"/>
          </p:nvPr>
        </p:nvSpPr>
        <p:spPr>
          <a:xfrm>
            <a:off x="2195737" y="5770347"/>
            <a:ext cx="5718966" cy="322949"/>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3209067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15150</TotalTime>
  <Words>6951</Words>
  <Application>Microsoft Office PowerPoint</Application>
  <PresentationFormat>On-screen Show (4:3)</PresentationFormat>
  <Paragraphs>735</Paragraphs>
  <Slides>48</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Akhbar MT</vt:lpstr>
      <vt:lpstr>Arial</vt:lpstr>
      <vt:lpstr>Calibri</vt:lpstr>
      <vt:lpstr>Cambria Math</vt:lpstr>
      <vt:lpstr>Century Schoolbook</vt:lpstr>
      <vt:lpstr>Wingdings</vt:lpstr>
      <vt:lpstr>Wingdings 2</vt:lpstr>
      <vt:lpstr>Oriel</vt:lpstr>
      <vt:lpstr>مالــــــــــــية المؤسسة</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الفصـــــــل الخامس تسيير المخاطر</vt:lpstr>
      <vt:lpstr> الفصـــــــل الخامس تسيير المخاطر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مالــــــــــــية المؤسسة</dc:title>
  <dc:creator>AVAS</dc:creator>
  <cp:lastModifiedBy>pc</cp:lastModifiedBy>
  <cp:revision>213</cp:revision>
  <dcterms:created xsi:type="dcterms:W3CDTF">2015-11-01T07:31:46Z</dcterms:created>
  <dcterms:modified xsi:type="dcterms:W3CDTF">2021-01-28T13:24:58Z</dcterms:modified>
</cp:coreProperties>
</file>