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9129F-BADD-4B3F-89D1-2162E251C0DE}" type="datetimeFigureOut">
              <a:rPr lang="fr-FR" smtClean="0"/>
              <a:t>21/10/2025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9EBAB3-8B0E-473D-BB22-A4FA7A61D43B}" type="slidenum">
              <a:rPr lang="fr-FR" smtClean="0"/>
              <a:t>‹N°›</a:t>
            </a:fld>
            <a:endParaRPr lang="fr-FR"/>
          </a:p>
        </p:txBody>
      </p:sp>
    </p:spTree>
    <p:extLst>
      <p:ext uri="{BB962C8B-B14F-4D97-AF65-F5344CB8AC3E}">
        <p14:creationId xmlns:p14="http://schemas.microsoft.com/office/powerpoint/2010/main" val="4243407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9EBAB3-8B0E-473D-BB22-A4FA7A61D43B}" type="slidenum">
              <a:rPr lang="fr-FR" smtClean="0"/>
              <a:t>13</a:t>
            </a:fld>
            <a:endParaRPr lang="fr-FR"/>
          </a:p>
        </p:txBody>
      </p:sp>
    </p:spTree>
    <p:extLst>
      <p:ext uri="{BB962C8B-B14F-4D97-AF65-F5344CB8AC3E}">
        <p14:creationId xmlns:p14="http://schemas.microsoft.com/office/powerpoint/2010/main" val="4204643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770C3802-9425-44F8-A13A-AA40937C294D}"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287818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0C3802-9425-44F8-A13A-AA40937C294D}"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595883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0C3802-9425-44F8-A13A-AA40937C294D}"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3182925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0C3802-9425-44F8-A13A-AA40937C294D}"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285260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770C3802-9425-44F8-A13A-AA40937C294D}" type="datetimeFigureOut">
              <a:rPr lang="fr-FR" smtClean="0"/>
              <a:t>21/10/2025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1395013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70C3802-9425-44F8-A13A-AA40937C294D}" type="datetimeFigureOut">
              <a:rPr lang="fr-FR" smtClean="0"/>
              <a:t>21/10/2025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582881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70C3802-9425-44F8-A13A-AA40937C294D}" type="datetimeFigureOut">
              <a:rPr lang="fr-FR" smtClean="0"/>
              <a:t>21/10/2025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307385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70C3802-9425-44F8-A13A-AA40937C294D}" type="datetimeFigureOut">
              <a:rPr lang="fr-FR" smtClean="0"/>
              <a:t>21/10/2025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113203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70C3802-9425-44F8-A13A-AA40937C294D}" type="datetimeFigureOut">
              <a:rPr lang="fr-FR" smtClean="0"/>
              <a:t>21/10/2025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3674560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0C3802-9425-44F8-A13A-AA40937C294D}" type="datetimeFigureOut">
              <a:rPr lang="fr-FR" smtClean="0"/>
              <a:t>21/10/2025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201442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70C3802-9425-44F8-A13A-AA40937C294D}" type="datetimeFigureOut">
              <a:rPr lang="fr-FR" smtClean="0"/>
              <a:t>21/10/2025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8A4D12-1B82-4B70-8F25-B6CABD397105}" type="slidenum">
              <a:rPr lang="fr-FR" smtClean="0"/>
              <a:t>‹N°›</a:t>
            </a:fld>
            <a:endParaRPr lang="fr-FR"/>
          </a:p>
        </p:txBody>
      </p:sp>
    </p:spTree>
    <p:extLst>
      <p:ext uri="{BB962C8B-B14F-4D97-AF65-F5344CB8AC3E}">
        <p14:creationId xmlns:p14="http://schemas.microsoft.com/office/powerpoint/2010/main" val="1867568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C3802-9425-44F8-A13A-AA40937C294D}" type="datetimeFigureOut">
              <a:rPr lang="fr-FR" smtClean="0"/>
              <a:t>21/10/2025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A4D12-1B82-4B70-8F25-B6CABD397105}" type="slidenum">
              <a:rPr lang="fr-FR" smtClean="0"/>
              <a:t>‹N°›</a:t>
            </a:fld>
            <a:endParaRPr lang="fr-FR"/>
          </a:p>
        </p:txBody>
      </p:sp>
    </p:spTree>
    <p:extLst>
      <p:ext uri="{BB962C8B-B14F-4D97-AF65-F5344CB8AC3E}">
        <p14:creationId xmlns:p14="http://schemas.microsoft.com/office/powerpoint/2010/main" val="2061351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buFont typeface="+mj-lt"/>
              <a:buAutoNum type="arabicPeriod" startAt="3"/>
            </a:pPr>
            <a:r>
              <a:rPr lang="fr-FR" sz="2400" b="1" i="0" u="sng" dirty="0" smtClean="0">
                <a:effectLst/>
                <a:latin typeface="fkGroteskNeue"/>
              </a:rPr>
              <a:t>Réseaux techniques</a:t>
            </a:r>
            <a:r>
              <a:rPr lang="fr-FR" sz="2400" b="0" i="0" dirty="0" smtClean="0">
                <a:effectLst/>
                <a:latin typeface="fkGroteskNeue"/>
              </a:rPr>
              <a:t/>
            </a:r>
            <a:br>
              <a:rPr lang="fr-FR" sz="2400" b="0" i="0" dirty="0" smtClean="0">
                <a:effectLst/>
                <a:latin typeface="fkGroteskNeue"/>
              </a:rPr>
            </a:br>
            <a:r>
              <a:rPr lang="fr-FR" sz="2400" b="0" i="0" dirty="0" smtClean="0">
                <a:effectLst/>
                <a:latin typeface="fkGroteskNeue"/>
              </a:rPr>
              <a:t>Toute ville ou concentration humaine engendre des besoins en réseaux, des nécessités de la vie quotidienne telles que l’alimentation en eau, en énergie, la circulation, la communication, la collecte et le traitement des déchets ; ces besoins sont acheminés vers l’usager via des infrastructures réseaux qui accompagnent toute urbanisation et sont même indispensables au fonctionnement de toute ville ; le degré d’équipement en infrastructures urbaines et leur qualité constituent l’un des indicateurs de développement d’un territoire.​</a:t>
            </a:r>
            <a:br>
              <a:rPr lang="fr-FR" sz="2400" b="0" i="0" dirty="0" smtClean="0">
                <a:effectLst/>
                <a:latin typeface="fkGroteskNeue"/>
              </a:rPr>
            </a:br>
            <a:r>
              <a:rPr lang="fr-FR" sz="2400" b="0" i="0" dirty="0" smtClean="0">
                <a:effectLst/>
                <a:latin typeface="fkGroteskNeue"/>
              </a:rPr>
              <a:t>Dans ce cours, seront étudiés les réseaux d’énergie, de télécommunications et de transport.</a:t>
            </a:r>
            <a:br>
              <a:rPr lang="fr-FR" sz="2400" b="0" i="0" dirty="0" smtClean="0">
                <a:effectLst/>
                <a:latin typeface="fkGroteskNeue"/>
              </a:rPr>
            </a:br>
            <a:r>
              <a:rPr lang="fr-FR" sz="2400" b="0" i="0" dirty="0" smtClean="0">
                <a:effectLst/>
                <a:latin typeface="fkGroteskNeue"/>
              </a:rPr>
              <a:t>3.1 </a:t>
            </a:r>
            <a:r>
              <a:rPr lang="fr-FR" sz="2400" b="1" i="0" u="sng" dirty="0" smtClean="0">
                <a:effectLst/>
                <a:latin typeface="fkGroteskNeue"/>
              </a:rPr>
              <a:t>Énergies</a:t>
            </a:r>
            <a:r>
              <a:rPr lang="fr-FR" sz="2400" dirty="0" smtClean="0"/>
              <a:t/>
            </a:r>
            <a:br>
              <a:rPr lang="fr-FR" sz="2400" dirty="0" smtClean="0"/>
            </a:br>
            <a:r>
              <a:rPr lang="fr-FR" sz="2400" b="0" i="0" dirty="0" smtClean="0">
                <a:effectLst/>
                <a:latin typeface="fkGroteskNeue"/>
              </a:rPr>
              <a:t>Les réseaux d’énergie comprennent le réseau électrique, le réseau de gaz et le réseau d’eau.</a:t>
            </a:r>
            <a:br>
              <a:rPr lang="fr-FR" sz="2400" b="0" i="0" dirty="0" smtClean="0">
                <a:effectLst/>
                <a:latin typeface="fkGroteskNeue"/>
              </a:rPr>
            </a:br>
            <a:endParaRPr lang="fr-FR" sz="2400" dirty="0"/>
          </a:p>
        </p:txBody>
      </p:sp>
    </p:spTree>
    <p:extLst>
      <p:ext uri="{BB962C8B-B14F-4D97-AF65-F5344CB8AC3E}">
        <p14:creationId xmlns:p14="http://schemas.microsoft.com/office/powerpoint/2010/main" val="498741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Ces deux techniques reposent sur des tubes d’acier soudés formant des gazoducs pouvant dépasser 3 000 km de long, d’un diamètre variant de 50 cm à 1 m. Sous pression, le gaz occupe moins de volume et circule plus vite (jusqu’à 40 km/h) ; pour maintenir cette vitesse et limiter les pertes, des stations de compression sont installées tous les 100 à 200 km. Pour des raisons de sécurité et d’environnement, les gazoducs sont généralement enterrés, sauf dans les régions désertiques ou gelées, où ils sont posés en surface, et en mer où ils sont déposés au fond des océans.​</a:t>
            </a:r>
            <a:endParaRPr lang="fr-FR" sz="2400" b="0" i="0" dirty="0">
              <a:effectLst/>
              <a:latin typeface="fkGroteskNeue"/>
            </a:endParaRPr>
          </a:p>
        </p:txBody>
      </p:sp>
    </p:spTree>
    <p:extLst>
      <p:ext uri="{BB962C8B-B14F-4D97-AF65-F5344CB8AC3E}">
        <p14:creationId xmlns:p14="http://schemas.microsoft.com/office/powerpoint/2010/main" val="155293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88641"/>
            <a:ext cx="9144000" cy="6408712"/>
          </a:xfrm>
        </p:spPr>
        <p:txBody>
          <a:bodyPr>
            <a:noAutofit/>
          </a:bodyPr>
          <a:lstStyle/>
          <a:p>
            <a:pPr algn="l"/>
            <a:r>
              <a:rPr lang="fr-FR" sz="2400" b="0" i="0" dirty="0" smtClean="0">
                <a:effectLst/>
                <a:latin typeface="fkGroteskNeue"/>
              </a:rPr>
              <a:t>Les méthodes de transport du gaz par gazoducs ou sous forme liquide reposent sur des techniques différentes ; c’est le moyen de transport du gaz le plus répandu en raison de sa fiabilité et de son faible coût. Des tubes en acier sont soudés pour constituer un gazoduc pouvant dépasser 3 000 km de long, avec un diamètre variant de 50 cm à 1 m.</a:t>
            </a:r>
            <a:br>
              <a:rPr lang="fr-FR" sz="2400" b="0" i="0" dirty="0" smtClean="0">
                <a:effectLst/>
                <a:latin typeface="fkGroteskNeue"/>
              </a:rPr>
            </a:br>
            <a:r>
              <a:rPr lang="fr-FR" sz="2400" b="0" i="0" dirty="0" smtClean="0">
                <a:effectLst/>
                <a:latin typeface="fkGroteskNeue"/>
              </a:rPr>
              <a:t>Lorsque le gaz est sous pression, il occupe moins de volume et circule plus rapidement : il peut atteindre 40 km/h dans les gazoducs. Pour garantir une vitesse optimale et éviter les pertes d’énergie, des stations de compression sont installées à intervalles réguliers (tous les 100 à 200 km).</a:t>
            </a:r>
            <a:br>
              <a:rPr lang="fr-FR" sz="2400" b="0" i="0" dirty="0" smtClean="0">
                <a:effectLst/>
                <a:latin typeface="fkGroteskNeue"/>
              </a:rPr>
            </a:br>
            <a:r>
              <a:rPr lang="fr-FR" sz="2400" b="0" i="0" dirty="0" smtClean="0">
                <a:effectLst/>
                <a:latin typeface="fkGroteskNeue"/>
              </a:rPr>
              <a:t>.​</a:t>
            </a:r>
            <a:endParaRPr lang="fr-FR" sz="2400" b="0" i="0" dirty="0">
              <a:effectLst/>
              <a:latin typeface="fkGroteskNeue"/>
            </a:endParaRPr>
          </a:p>
        </p:txBody>
      </p:sp>
    </p:spTree>
    <p:extLst>
      <p:ext uri="{BB962C8B-B14F-4D97-AF65-F5344CB8AC3E}">
        <p14:creationId xmlns:p14="http://schemas.microsoft.com/office/powerpoint/2010/main" val="1756836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Pour des raisons de sécurité et d’environnement, les gazoducs sont généralement enterrés ; cependant, dans les régions désertiques ou lorsque le sol est gelé, ils sont posés directement à la surface. Les gazoducs sous-marins sont déposés au fond de l’océan.</a:t>
            </a:r>
            <a:br>
              <a:rPr lang="fr-FR" sz="2400" b="0" i="0" dirty="0" smtClean="0">
                <a:effectLst/>
                <a:latin typeface="fkGroteskNeue"/>
              </a:rPr>
            </a:br>
            <a:r>
              <a:rPr lang="fr-FR" sz="2400" b="0" i="0" dirty="0" smtClean="0">
                <a:effectLst/>
                <a:latin typeface="fkGroteskNeue"/>
              </a:rPr>
              <a:t>En revanche, le gaz naturel liquéfié (GNL) constitue une alternative aux gazoducs lorsque ceux-ci sont trop coûteux ou pratiquement irréalisables : la liquéfaction du gaz permet de le transporter en plus grande quantité sur de longues distances et de le stocker.</a:t>
            </a:r>
            <a:br>
              <a:rPr lang="fr-FR" sz="2400" b="0" i="0" dirty="0" smtClean="0">
                <a:effectLst/>
                <a:latin typeface="fkGroteskNeue"/>
              </a:rPr>
            </a:br>
            <a:endParaRPr lang="fr-FR" sz="2400" b="0" i="0" dirty="0">
              <a:effectLst/>
              <a:latin typeface="fkGroteskNeue"/>
            </a:endParaRPr>
          </a:p>
        </p:txBody>
      </p:sp>
    </p:spTree>
    <p:extLst>
      <p:ext uri="{BB962C8B-B14F-4D97-AF65-F5344CB8AC3E}">
        <p14:creationId xmlns:p14="http://schemas.microsoft.com/office/powerpoint/2010/main" val="379525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
            </a:r>
            <a:br>
              <a:rPr lang="fr-FR" sz="2400" b="0" i="0" dirty="0" smtClean="0">
                <a:effectLst/>
                <a:latin typeface="fkGroteskNeue"/>
              </a:rPr>
            </a:br>
            <a:endParaRPr lang="fr-FR" sz="2400" b="0" i="0" dirty="0">
              <a:effectLst/>
              <a:latin typeface="fkGroteskNeue"/>
            </a:endParaRPr>
          </a:p>
        </p:txBody>
      </p:sp>
      <p:pic>
        <p:nvPicPr>
          <p:cNvPr id="3074" name="Picture 2" descr="C:\Users\user\Downloads\Gas_pipelines_across_Mediterranee_and_Sahara_map-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4" y="-15311"/>
            <a:ext cx="3627512" cy="686325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ser\Downloads\b305c243-9a61-521e-a568-748f64ca32d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5311"/>
            <a:ext cx="5382191" cy="34609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user\Downloads\01a84265-e09c-5682-92ce-681c89a1afe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7205" y="3416315"/>
            <a:ext cx="5460013" cy="342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988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Un réseau principal, ensemble de canalisations à haute pression et de grand diamètre qui relie les points d'interconnexion avec les réseaux voisins, les stockages souterrains et les terminaux méthaniers. Le réseau régional et les plus importants consommateurs industriels y sont raccordés.​</a:t>
            </a:r>
            <a:br>
              <a:rPr lang="fr-FR" sz="2400" b="0" i="0" dirty="0" smtClean="0">
                <a:effectLst/>
                <a:latin typeface="fkGroteskNeue"/>
              </a:rPr>
            </a:br>
            <a:r>
              <a:rPr lang="fr-FR" sz="2400" b="0" i="0" dirty="0" smtClean="0">
                <a:effectLst/>
                <a:latin typeface="fkGroteskNeue"/>
              </a:rPr>
              <a:t>Un réseau régional qui assure l'acheminement du gaz naturel vers les réseaux de distribution et vers les clients finals grands consommateurs, directement raccordés au réseau principal.</a:t>
            </a:r>
            <a:br>
              <a:rPr lang="fr-FR" sz="2400" b="0" i="0" dirty="0" smtClean="0">
                <a:effectLst/>
                <a:latin typeface="fkGroteskNeue"/>
              </a:rPr>
            </a:br>
            <a:endParaRPr lang="fr-FR" sz="2400" b="0" i="0" dirty="0">
              <a:effectLst/>
              <a:latin typeface="fkGroteskNeue"/>
            </a:endParaRPr>
          </a:p>
        </p:txBody>
      </p:sp>
    </p:spTree>
    <p:extLst>
      <p:ext uri="{BB962C8B-B14F-4D97-AF65-F5344CB8AC3E}">
        <p14:creationId xmlns:p14="http://schemas.microsoft.com/office/powerpoint/2010/main" val="291884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Avant de construire le réseau MP de l'opération, nous devons connaître les possibilités du réseau existant (situation, pression, débit possible, etc.), un contact doit donc être établi avec le concessionnaire et lui présenter le projet. Le tracé du réseau à créer doit emprunter des espaces accessibles pour permettre les interventions lorsque nécessaire. Les canalisations enterrées peuvent être installées sur tout terrain privé ou non (avec accord de servitude si terrain privé) et sous tout revêtement, en général, posées sous les trottoirs, accotements ou espaces verts.</a:t>
            </a:r>
            <a:endParaRPr lang="fr-FR" sz="2400" b="0" i="0" dirty="0">
              <a:effectLst/>
              <a:latin typeface="fkGroteskNeue"/>
            </a:endParaRPr>
          </a:p>
        </p:txBody>
      </p:sp>
    </p:spTree>
    <p:extLst>
      <p:ext uri="{BB962C8B-B14F-4D97-AF65-F5344CB8AC3E}">
        <p14:creationId xmlns:p14="http://schemas.microsoft.com/office/powerpoint/2010/main" val="291884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smtClean="0">
                <a:effectLst/>
                <a:latin typeface="fkGroteskNeue"/>
              </a:rPr>
              <a:t>Le réseau de gaz est enterré, il existe trois types de pression :​</a:t>
            </a:r>
            <a:br>
              <a:rPr lang="fr-FR" sz="2400" b="0" i="0" smtClean="0">
                <a:effectLst/>
                <a:latin typeface="fkGroteskNeue"/>
              </a:rPr>
            </a:br>
            <a:r>
              <a:rPr lang="fr-FR" sz="2400" b="0" i="0" smtClean="0">
                <a:effectLst/>
                <a:latin typeface="fkGroteskNeue"/>
              </a:rPr>
              <a:t>BP : basse pression, alimentation des appareils domestiques​</a:t>
            </a:r>
            <a:br>
              <a:rPr lang="fr-FR" sz="2400" b="0" i="0" smtClean="0">
                <a:effectLst/>
                <a:latin typeface="fkGroteskNeue"/>
              </a:rPr>
            </a:br>
            <a:r>
              <a:rPr lang="fr-FR" sz="2400" b="0" i="0" smtClean="0">
                <a:effectLst/>
                <a:latin typeface="fkGroteskNeue"/>
              </a:rPr>
              <a:t>MP : moyenne pression, nécessite l'utilisation d'un détendeur​</a:t>
            </a:r>
            <a:br>
              <a:rPr lang="fr-FR" sz="2400" b="0" i="0" smtClean="0">
                <a:effectLst/>
                <a:latin typeface="fkGroteskNeue"/>
              </a:rPr>
            </a:br>
            <a:r>
              <a:rPr lang="fr-FR" sz="2400" b="0" i="0" smtClean="0">
                <a:effectLst/>
                <a:latin typeface="fkGroteskNeue"/>
              </a:rPr>
              <a:t>HP : haute pression, utilisée pour les réseaux de transport mais en aucun cas les réseaux de distribution étant dangereux​</a:t>
            </a:r>
            <a:br>
              <a:rPr lang="fr-FR" sz="2400" b="0" i="0" smtClean="0">
                <a:effectLst/>
                <a:latin typeface="fkGroteskNeue"/>
              </a:rPr>
            </a:br>
            <a:r>
              <a:rPr lang="fr-FR" sz="2400" b="0" i="0" smtClean="0">
                <a:effectLst/>
                <a:latin typeface="fkGroteskNeue"/>
              </a:rPr>
              <a:t>La consommation annuelle moyenne par individu est :​</a:t>
            </a:r>
            <a:br>
              <a:rPr lang="fr-FR" sz="2400" b="0" i="0" smtClean="0">
                <a:effectLst/>
                <a:latin typeface="fkGroteskNeue"/>
              </a:rPr>
            </a:br>
            <a:r>
              <a:rPr lang="fr-FR" sz="2400" b="0" i="0" smtClean="0">
                <a:effectLst/>
                <a:latin typeface="fkGroteskNeue"/>
              </a:rPr>
              <a:t>1 usage (cuisine) : 1200 kWh​</a:t>
            </a:r>
            <a:br>
              <a:rPr lang="fr-FR" sz="2400" b="0" i="0" smtClean="0">
                <a:effectLst/>
                <a:latin typeface="fkGroteskNeue"/>
              </a:rPr>
            </a:br>
            <a:r>
              <a:rPr lang="fr-FR" sz="2400" b="0" i="0" smtClean="0">
                <a:effectLst/>
                <a:latin typeface="fkGroteskNeue"/>
              </a:rPr>
              <a:t>2 usages (cuisine + installation eau chaude) : 5 à 6000 kWh​</a:t>
            </a:r>
            <a:br>
              <a:rPr lang="fr-FR" sz="2400" b="0" i="0" smtClean="0">
                <a:effectLst/>
                <a:latin typeface="fkGroteskNeue"/>
              </a:rPr>
            </a:br>
            <a:r>
              <a:rPr lang="fr-FR" sz="2400" b="0" i="0" smtClean="0">
                <a:effectLst/>
                <a:latin typeface="fkGroteskNeue"/>
              </a:rPr>
              <a:t>3 usages (cuisine + eau chaude + chauffage) : 25 000 à 45 000 kWh</a:t>
            </a:r>
            <a:br>
              <a:rPr lang="fr-FR" sz="2400" b="0" i="0" smtClean="0">
                <a:effectLst/>
                <a:latin typeface="fkGroteskNeue"/>
              </a:rPr>
            </a:br>
            <a:endParaRPr lang="fr-FR" sz="2400" b="0" i="0" dirty="0">
              <a:effectLst/>
              <a:latin typeface="fkGroteskNeue"/>
            </a:endParaRPr>
          </a:p>
        </p:txBody>
      </p:sp>
    </p:spTree>
    <p:extLst>
      <p:ext uri="{BB962C8B-B14F-4D97-AF65-F5344CB8AC3E}">
        <p14:creationId xmlns:p14="http://schemas.microsoft.com/office/powerpoint/2010/main" val="1184679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3.1.1 </a:t>
            </a:r>
            <a:r>
              <a:rPr lang="fr-FR" sz="2400" b="1" i="0" u="sng" dirty="0" smtClean="0">
                <a:effectLst/>
                <a:latin typeface="fkGroteskNeue"/>
              </a:rPr>
              <a:t>Électricité</a:t>
            </a:r>
            <a:r>
              <a:rPr lang="fr-FR" sz="2400" b="0" i="0" dirty="0" smtClean="0">
                <a:effectLst/>
                <a:latin typeface="fkGroteskNeue"/>
              </a:rPr>
              <a:t/>
            </a:r>
            <a:br>
              <a:rPr lang="fr-FR" sz="2400" b="0" i="0" dirty="0" smtClean="0">
                <a:effectLst/>
                <a:latin typeface="fkGroteskNeue"/>
              </a:rPr>
            </a:br>
            <a:r>
              <a:rPr lang="fr-FR" sz="2400" b="0" i="0" dirty="0" smtClean="0">
                <a:effectLst/>
                <a:latin typeface="fkGroteskNeue"/>
              </a:rPr>
              <a:t>Il existe trois méthodes de mise en place des réseaux de distribution d’énergie électrique :</a:t>
            </a:r>
            <a:br>
              <a:rPr lang="fr-FR" sz="2400" b="0" i="0" dirty="0" smtClean="0">
                <a:effectLst/>
                <a:latin typeface="fkGroteskNeue"/>
              </a:rPr>
            </a:br>
            <a:r>
              <a:rPr lang="fr-FR" sz="2400" b="0" i="0" dirty="0" smtClean="0">
                <a:effectLst/>
                <a:latin typeface="fkGroteskNeue"/>
              </a:rPr>
              <a:t>le réseau aérien sur poteaux ou façades (difficile à justifier dans les opérations d’habitat)​</a:t>
            </a:r>
            <a:br>
              <a:rPr lang="fr-FR" sz="2400" b="0" i="0" dirty="0" smtClean="0">
                <a:effectLst/>
                <a:latin typeface="fkGroteskNeue"/>
              </a:rPr>
            </a:br>
            <a:r>
              <a:rPr lang="fr-FR" sz="2400" b="0" i="0" dirty="0" smtClean="0">
                <a:effectLst/>
                <a:latin typeface="fkGroteskNeue"/>
              </a:rPr>
              <a:t>le réseau souterrain en terrain découvert​</a:t>
            </a:r>
            <a:br>
              <a:rPr lang="fr-FR" sz="2400" b="0" i="0" dirty="0" smtClean="0">
                <a:effectLst/>
                <a:latin typeface="fkGroteskNeue"/>
              </a:rPr>
            </a:br>
            <a:r>
              <a:rPr lang="fr-FR" sz="2400" b="0" i="0" dirty="0" smtClean="0">
                <a:effectLst/>
                <a:latin typeface="fkGroteskNeue"/>
              </a:rPr>
              <a:t>le réseau placé en ouvrages techniques de surface​</a:t>
            </a:r>
            <a:br>
              <a:rPr lang="fr-FR" sz="2400" b="0" i="0" dirty="0" smtClean="0">
                <a:effectLst/>
                <a:latin typeface="fkGroteskNeue"/>
              </a:rPr>
            </a:br>
            <a:r>
              <a:rPr lang="fr-FR" sz="2400" b="0" i="0" dirty="0" smtClean="0">
                <a:effectLst/>
                <a:latin typeface="fkGroteskNeue"/>
              </a:rPr>
              <a:t>Quatre appellations sont utilisées pour le réseau d’alimentation électrique :</a:t>
            </a:r>
            <a:br>
              <a:rPr lang="fr-FR" sz="2400" b="0" i="0" dirty="0" smtClean="0">
                <a:effectLst/>
                <a:latin typeface="fkGroteskNeue"/>
              </a:rPr>
            </a:br>
            <a:r>
              <a:rPr lang="fr-FR" sz="2400" b="0" i="0" u="sng" dirty="0" smtClean="0">
                <a:effectLst/>
                <a:latin typeface="fkGroteskNeue"/>
              </a:rPr>
              <a:t>Basse Tension </a:t>
            </a:r>
            <a:r>
              <a:rPr lang="fr-FR" sz="2400" b="0" i="0" dirty="0" smtClean="0">
                <a:effectLst/>
                <a:latin typeface="fkGroteskNeue"/>
              </a:rPr>
              <a:t>(BT) : 220 à 380 V ou 1ʳᵉ catégorie : &lt; 1 000 V​</a:t>
            </a:r>
            <a:br>
              <a:rPr lang="fr-FR" sz="2400" b="0" i="0" dirty="0" smtClean="0">
                <a:effectLst/>
                <a:latin typeface="fkGroteskNeue"/>
              </a:rPr>
            </a:br>
            <a:r>
              <a:rPr lang="fr-FR" sz="2400" b="0" i="0" u="sng" dirty="0" smtClean="0">
                <a:effectLst/>
                <a:latin typeface="fkGroteskNeue"/>
              </a:rPr>
              <a:t>Moyenne Tension </a:t>
            </a:r>
            <a:r>
              <a:rPr lang="fr-FR" sz="2400" b="0" i="0" dirty="0" smtClean="0">
                <a:effectLst/>
                <a:latin typeface="fkGroteskNeue"/>
              </a:rPr>
              <a:t>(MT) : 3 à 66 kV ou 2ᵉ catégorie : 1 000 V à 50 000 V​</a:t>
            </a:r>
            <a:br>
              <a:rPr lang="fr-FR" sz="2400" b="0" i="0" dirty="0" smtClean="0">
                <a:effectLst/>
                <a:latin typeface="fkGroteskNeue"/>
              </a:rPr>
            </a:br>
            <a:r>
              <a:rPr lang="fr-FR" sz="2400" b="0" i="0" u="sng" dirty="0" smtClean="0">
                <a:effectLst/>
                <a:latin typeface="fkGroteskNeue"/>
              </a:rPr>
              <a:t>Haute Tension </a:t>
            </a:r>
            <a:r>
              <a:rPr lang="fr-FR" sz="2400" b="0" i="0" dirty="0" smtClean="0">
                <a:effectLst/>
                <a:latin typeface="fkGroteskNeue"/>
              </a:rPr>
              <a:t>(HT) : 45 à 90 kV ou 3ᵉ catégorie : &gt; 50 000 V​</a:t>
            </a:r>
            <a:br>
              <a:rPr lang="fr-FR" sz="2400" b="0" i="0" dirty="0" smtClean="0">
                <a:effectLst/>
                <a:latin typeface="fkGroteskNeue"/>
              </a:rPr>
            </a:br>
            <a:r>
              <a:rPr lang="fr-FR" sz="2400" b="0" i="0" u="sng" dirty="0" smtClean="0">
                <a:effectLst/>
                <a:latin typeface="fkGroteskNeue"/>
              </a:rPr>
              <a:t>Très Haute Tension </a:t>
            </a:r>
            <a:r>
              <a:rPr lang="fr-FR" sz="2400" b="0" i="0" dirty="0" smtClean="0">
                <a:effectLst/>
                <a:latin typeface="fkGroteskNeue"/>
              </a:rPr>
              <a:t>(THT) : 150 à 400 kV ou 3ᵉ catégorie : &gt; 50 000 V​</a:t>
            </a:r>
            <a:endParaRPr lang="fr-FR" sz="2400" b="0" i="0" dirty="0">
              <a:effectLst/>
              <a:latin typeface="fkGroteskNeue"/>
            </a:endParaRPr>
          </a:p>
        </p:txBody>
      </p:sp>
    </p:spTree>
    <p:extLst>
      <p:ext uri="{BB962C8B-B14F-4D97-AF65-F5344CB8AC3E}">
        <p14:creationId xmlns:p14="http://schemas.microsoft.com/office/powerpoint/2010/main" val="1589745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buFont typeface="+mj-lt"/>
              <a:buAutoNum type="arabicPeriod" startAt="3"/>
            </a:pPr>
            <a:r>
              <a:rPr lang="fr-FR" sz="2400" b="0" i="0" dirty="0" smtClean="0">
                <a:effectLst/>
                <a:latin typeface="fkGroteskNeue"/>
              </a:rPr>
              <a:t>Toutes les structures situées en amont du disjoncteur (réseau MT, poste public de distribution, réseau BT et raccordement) relèvent de la concession municipale de distribution d’énergie électrique et sont entretenues et renouvelées par le distributeur ; l’abonné est responsable de son installation intérieure et du disjoncteur de raccordement lorsqu’il en est propriétaire ; la maintenance, le contrôle et le réglage du disjoncteur de raccordement incombent au service du distributeur (</a:t>
            </a:r>
            <a:r>
              <a:rPr lang="fr-FR" sz="2400" b="0" i="0" dirty="0" err="1" smtClean="0">
                <a:effectLst/>
                <a:latin typeface="fkGroteskNeue"/>
              </a:rPr>
              <a:t>Sonelgaz</a:t>
            </a:r>
            <a:r>
              <a:rPr lang="fr-FR" sz="2400" b="0" i="0" dirty="0" smtClean="0">
                <a:effectLst/>
                <a:latin typeface="fkGroteskNeue"/>
              </a:rPr>
              <a:t> en Algérie).</a:t>
            </a:r>
            <a:endParaRPr lang="fr-FR" sz="2400" dirty="0"/>
          </a:p>
        </p:txBody>
      </p:sp>
    </p:spTree>
    <p:extLst>
      <p:ext uri="{BB962C8B-B14F-4D97-AF65-F5344CB8AC3E}">
        <p14:creationId xmlns:p14="http://schemas.microsoft.com/office/powerpoint/2010/main" val="1589745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56176" y="188641"/>
            <a:ext cx="2736304" cy="6408712"/>
          </a:xfrm>
        </p:spPr>
        <p:txBody>
          <a:bodyPr>
            <a:noAutofit/>
          </a:bodyPr>
          <a:lstStyle/>
          <a:p>
            <a:pPr algn="r" rtl="1"/>
            <a:r>
              <a:rPr lang="fr-FR" sz="2400" dirty="0">
                <a:latin typeface="fkGroteskNeue"/>
              </a:rPr>
              <a:t>A</a:t>
            </a:r>
            <a:r>
              <a:rPr lang="ar-DZ" sz="2400" b="0" i="0" dirty="0" smtClean="0">
                <a:effectLst/>
                <a:latin typeface="fkGroteskNeue"/>
              </a:rPr>
              <a:t>التوليد﻿</a:t>
            </a:r>
            <a:br>
              <a:rPr lang="ar-DZ" sz="2400" b="0" i="0" dirty="0" smtClean="0">
                <a:effectLst/>
                <a:latin typeface="fkGroteskNeue"/>
              </a:rPr>
            </a:br>
            <a:r>
              <a:rPr lang="ar-DZ" sz="2400" b="0" i="0" dirty="0" smtClean="0">
                <a:effectLst/>
                <a:latin typeface="fkGroteskNeue"/>
              </a:rPr>
              <a:t>محطة توليد الطاقة﻿</a:t>
            </a:r>
            <a:br>
              <a:rPr lang="ar-DZ" sz="2400" b="0" i="0" dirty="0" smtClean="0">
                <a:effectLst/>
                <a:latin typeface="fkGroteskNeue"/>
              </a:rPr>
            </a:br>
            <a:r>
              <a:rPr lang="ar-DZ" sz="2400" b="0" i="0" dirty="0" smtClean="0">
                <a:effectLst/>
                <a:latin typeface="fkGroteskNeue"/>
              </a:rPr>
              <a:t>محولات الطاقة﻿</a:t>
            </a:r>
            <a:br>
              <a:rPr lang="ar-DZ" sz="2400" b="0" i="0" dirty="0" smtClean="0">
                <a:effectLst/>
                <a:latin typeface="fkGroteskNeue"/>
              </a:rPr>
            </a:br>
            <a:r>
              <a:rPr lang="fr-FR" sz="2400" b="0" i="0" dirty="0" smtClean="0">
                <a:effectLst/>
                <a:latin typeface="fkGroteskNeue"/>
              </a:rPr>
              <a:t>B</a:t>
            </a:r>
            <a:r>
              <a:rPr lang="ar-DZ" sz="2400" b="0" i="0" dirty="0" smtClean="0">
                <a:effectLst/>
                <a:latin typeface="fkGroteskNeue"/>
              </a:rPr>
              <a:t>نقل الطاقة﻿</a:t>
            </a:r>
            <a:br>
              <a:rPr lang="ar-DZ" sz="2400" b="0" i="0" dirty="0" smtClean="0">
                <a:effectLst/>
                <a:latin typeface="fkGroteskNeue"/>
              </a:rPr>
            </a:br>
            <a:r>
              <a:rPr lang="ar-DZ" sz="2400" b="0" i="0" dirty="0" smtClean="0">
                <a:effectLst/>
                <a:latin typeface="fkGroteskNeue"/>
              </a:rPr>
              <a:t>محطة تحويل النقل﻿</a:t>
            </a:r>
            <a:br>
              <a:rPr lang="ar-DZ" sz="2400" b="0" i="0" dirty="0" smtClean="0">
                <a:effectLst/>
                <a:latin typeface="fkGroteskNeue"/>
              </a:rPr>
            </a:br>
            <a:r>
              <a:rPr lang="fr-FR" sz="2400" b="0" i="0" dirty="0" smtClean="0">
                <a:effectLst/>
                <a:latin typeface="fkGroteskNeue"/>
              </a:rPr>
              <a:t>D</a:t>
            </a:r>
            <a:r>
              <a:rPr lang="ar-DZ" sz="2400" b="0" i="0" dirty="0" smtClean="0">
                <a:effectLst/>
                <a:latin typeface="fkGroteskNeue"/>
              </a:rPr>
              <a:t>التوزيع﻿</a:t>
            </a:r>
            <a:br>
              <a:rPr lang="ar-DZ" sz="2400" b="0" i="0" dirty="0" smtClean="0">
                <a:effectLst/>
                <a:latin typeface="fkGroteskNeue"/>
              </a:rPr>
            </a:br>
            <a:r>
              <a:rPr lang="ar-DZ" sz="2400" b="0" i="0" dirty="0" smtClean="0">
                <a:effectLst/>
                <a:latin typeface="fkGroteskNeue"/>
              </a:rPr>
              <a:t>محطة توزيع الطاقة﻿</a:t>
            </a:r>
            <a:br>
              <a:rPr lang="ar-DZ" sz="2400" b="0" i="0" dirty="0" smtClean="0">
                <a:effectLst/>
                <a:latin typeface="fkGroteskNeue"/>
              </a:rPr>
            </a:br>
            <a:r>
              <a:rPr lang="fr-FR" sz="2400" b="0" i="0" dirty="0" smtClean="0">
                <a:effectLst/>
                <a:latin typeface="fkGroteskNeue"/>
              </a:rPr>
              <a:t>E</a:t>
            </a:r>
            <a:r>
              <a:rPr lang="ar-DZ" sz="2400" b="0" i="0" dirty="0" smtClean="0">
                <a:effectLst/>
                <a:latin typeface="fkGroteskNeue"/>
              </a:rPr>
              <a:t>أجهزة التشغيل الآلي لشبكة التوزيع﻿</a:t>
            </a:r>
            <a:br>
              <a:rPr lang="ar-DZ" sz="2400" b="0" i="0" dirty="0" smtClean="0">
                <a:effectLst/>
                <a:latin typeface="fkGroteskNeue"/>
              </a:rPr>
            </a:br>
            <a:r>
              <a:rPr lang="fr-FR" sz="2400" b="0" i="0" dirty="0" smtClean="0">
                <a:effectLst/>
                <a:latin typeface="fkGroteskNeue"/>
              </a:rPr>
              <a:t>C</a:t>
            </a:r>
            <a:r>
              <a:rPr lang="ar-DZ" sz="2400" b="0" i="0" dirty="0" smtClean="0">
                <a:effectLst/>
                <a:latin typeface="fkGroteskNeue"/>
              </a:rPr>
              <a:t>المستهلكون التجاريون والصناعيون﻿</a:t>
            </a:r>
            <a:br>
              <a:rPr lang="ar-DZ" sz="2400" b="0" i="0" dirty="0" smtClean="0">
                <a:effectLst/>
                <a:latin typeface="fkGroteskNeue"/>
              </a:rPr>
            </a:br>
            <a:r>
              <a:rPr lang="fr-FR" sz="2400" b="0" i="0" dirty="0" smtClean="0">
                <a:effectLst/>
                <a:latin typeface="fkGroteskNeue"/>
              </a:rPr>
              <a:t>F</a:t>
            </a:r>
            <a:r>
              <a:rPr lang="ar-DZ" sz="2400" b="0" i="0" dirty="0" smtClean="0">
                <a:effectLst/>
                <a:latin typeface="fkGroteskNeue"/>
              </a:rPr>
              <a:t>المستهلكون السكنيون﻿</a:t>
            </a:r>
            <a:br>
              <a:rPr lang="ar-DZ" sz="2400" b="0" i="0" dirty="0" smtClean="0">
                <a:effectLst/>
                <a:latin typeface="fkGroteskNeue"/>
              </a:rPr>
            </a:br>
            <a:endParaRPr lang="fr-FR"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509" t="23810" r="24479" b="21970"/>
          <a:stretch/>
        </p:blipFill>
        <p:spPr bwMode="auto">
          <a:xfrm>
            <a:off x="0" y="20782"/>
            <a:ext cx="6336704" cy="622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45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Toutes les structures situées en amont du disjoncteur (réseau MT, poste public de distribution, réseau BT et raccordement) relèvent de la concession municipale de distribution d’énergie électrique et sont entretenues et renouvelées par le distributeur ; l’abonné est responsable de son installation intérieure et du disjoncteur de raccordement lorsqu’il en est propriétaire ; la maintenance, le contrôle et le réglage du disjoncteur de raccordement incombent au service du distributeur (</a:t>
            </a:r>
            <a:r>
              <a:rPr lang="fr-FR" sz="2400" b="0" i="0" dirty="0" err="1" smtClean="0">
                <a:effectLst/>
                <a:latin typeface="fkGroteskNeue"/>
              </a:rPr>
              <a:t>Sonelgaz</a:t>
            </a:r>
            <a:r>
              <a:rPr lang="fr-FR" sz="2400" b="0" i="0" dirty="0" smtClean="0">
                <a:effectLst/>
                <a:latin typeface="fkGroteskNeue"/>
              </a:rPr>
              <a:t> en Algérie).</a:t>
            </a:r>
            <a:endParaRPr lang="fr-FR" sz="2400" dirty="0"/>
          </a:p>
        </p:txBody>
      </p:sp>
    </p:spTree>
    <p:extLst>
      <p:ext uri="{BB962C8B-B14F-4D97-AF65-F5344CB8AC3E}">
        <p14:creationId xmlns:p14="http://schemas.microsoft.com/office/powerpoint/2010/main" val="158974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83360" y="3933056"/>
            <a:ext cx="5760640" cy="2835696"/>
          </a:xfrm>
        </p:spPr>
        <p:txBody>
          <a:bodyPr>
            <a:noAutofit/>
          </a:bodyPr>
          <a:lstStyle/>
          <a:p>
            <a:pPr algn="r" rtl="1"/>
            <a:r>
              <a:rPr lang="fr-FR" sz="2400" b="0" i="0" dirty="0" smtClean="0">
                <a:effectLst/>
                <a:latin typeface="fkGroteskNeue"/>
              </a:rPr>
              <a:t>GENERATION</a:t>
            </a:r>
            <a:r>
              <a:rPr lang="ar-DZ" sz="2400" b="0" i="0" dirty="0" smtClean="0">
                <a:effectLst/>
                <a:latin typeface="fkGroteskNeue"/>
              </a:rPr>
              <a:t>التوليد﻿​</a:t>
            </a:r>
            <a:br>
              <a:rPr lang="ar-DZ" sz="2400" b="0" i="0" dirty="0" smtClean="0">
                <a:effectLst/>
                <a:latin typeface="fkGroteskNeue"/>
              </a:rPr>
            </a:br>
            <a:r>
              <a:rPr lang="fr-FR" sz="2400" b="0" i="0" dirty="0" err="1" smtClean="0">
                <a:effectLst/>
                <a:latin typeface="fkGroteskNeue"/>
              </a:rPr>
              <a:t>step</a:t>
            </a:r>
            <a:r>
              <a:rPr lang="fr-FR" sz="2400" b="0" i="0" dirty="0" smtClean="0">
                <a:effectLst/>
                <a:latin typeface="fkGroteskNeue"/>
              </a:rPr>
              <a:t>-up transformer: </a:t>
            </a:r>
            <a:r>
              <a:rPr lang="ar-DZ" sz="2400" b="0" i="0" dirty="0" smtClean="0">
                <a:effectLst/>
                <a:latin typeface="fkGroteskNeue"/>
              </a:rPr>
              <a:t>محول رفع الجهد﻿​</a:t>
            </a:r>
            <a:br>
              <a:rPr lang="ar-DZ" sz="2400" b="0" i="0" dirty="0" smtClean="0">
                <a:effectLst/>
                <a:latin typeface="fkGroteskNeue"/>
              </a:rPr>
            </a:br>
            <a:r>
              <a:rPr lang="fr-FR" sz="2400" b="0" i="0" dirty="0" err="1" smtClean="0">
                <a:effectLst/>
                <a:latin typeface="fkGroteskNeue"/>
              </a:rPr>
              <a:t>pylon</a:t>
            </a:r>
            <a:r>
              <a:rPr lang="fr-FR" sz="2400" b="0" i="0" dirty="0" smtClean="0">
                <a:effectLst/>
                <a:latin typeface="fkGroteskNeue"/>
              </a:rPr>
              <a:t> </a:t>
            </a:r>
            <a:r>
              <a:rPr lang="fr-FR" sz="2400" b="0" i="0" dirty="0" err="1" smtClean="0">
                <a:effectLst/>
                <a:latin typeface="fkGroteskNeue"/>
              </a:rPr>
              <a:t>tower</a:t>
            </a:r>
            <a:r>
              <a:rPr lang="fr-FR" sz="2400" b="0" i="0" dirty="0" smtClean="0">
                <a:effectLst/>
                <a:latin typeface="fkGroteskNeue"/>
              </a:rPr>
              <a:t>: </a:t>
            </a:r>
            <a:r>
              <a:rPr lang="ar-DZ" sz="2400" b="0" i="0" dirty="0" smtClean="0">
                <a:effectLst/>
                <a:latin typeface="fkGroteskNeue"/>
              </a:rPr>
              <a:t>برج كهربائي﻿​</a:t>
            </a:r>
            <a:br>
              <a:rPr lang="ar-DZ" sz="2400" b="0" i="0" dirty="0" smtClean="0">
                <a:effectLst/>
                <a:latin typeface="fkGroteskNeue"/>
              </a:rPr>
            </a:br>
            <a:r>
              <a:rPr lang="fr-FR" sz="2400" b="0" i="0" dirty="0" smtClean="0">
                <a:effectLst/>
                <a:latin typeface="fkGroteskNeue"/>
              </a:rPr>
              <a:t>TRANSMISSION: </a:t>
            </a:r>
            <a:r>
              <a:rPr lang="ar-DZ" sz="2400" b="0" i="0" dirty="0" smtClean="0">
                <a:effectLst/>
                <a:latin typeface="fkGroteskNeue"/>
              </a:rPr>
              <a:t>النقل الكهربائي﻿​</a:t>
            </a:r>
            <a:br>
              <a:rPr lang="ar-DZ" sz="2400" b="0" i="0" dirty="0" smtClean="0">
                <a:effectLst/>
                <a:latin typeface="fkGroteskNeue"/>
              </a:rPr>
            </a:br>
            <a:r>
              <a:rPr lang="fr-FR" sz="2400" b="0" i="0" dirty="0" err="1" smtClean="0">
                <a:effectLst/>
                <a:latin typeface="fkGroteskNeue"/>
              </a:rPr>
              <a:t>step</a:t>
            </a:r>
            <a:r>
              <a:rPr lang="fr-FR" sz="2400" b="0" i="0" dirty="0" smtClean="0">
                <a:effectLst/>
                <a:latin typeface="fkGroteskNeue"/>
              </a:rPr>
              <a:t>-down transformer: </a:t>
            </a:r>
            <a:r>
              <a:rPr lang="ar-DZ" sz="2400" b="0" i="0" dirty="0" smtClean="0">
                <a:effectLst/>
                <a:latin typeface="fkGroteskNeue"/>
              </a:rPr>
              <a:t>محول خفض الجهد﻿​</a:t>
            </a:r>
            <a:br>
              <a:rPr lang="ar-DZ" sz="2400" b="0" i="0" dirty="0" smtClean="0">
                <a:effectLst/>
                <a:latin typeface="fkGroteskNeue"/>
              </a:rPr>
            </a:br>
            <a:r>
              <a:rPr lang="fr-FR" sz="2400" b="0" i="0" dirty="0" smtClean="0">
                <a:effectLst/>
                <a:latin typeface="fkGroteskNeue"/>
              </a:rPr>
              <a:t>DISTRIBUTION: </a:t>
            </a:r>
            <a:r>
              <a:rPr lang="ar-DZ" sz="2400" b="0" i="0" dirty="0" smtClean="0">
                <a:effectLst/>
                <a:latin typeface="fkGroteskNeue"/>
              </a:rPr>
              <a:t>التوزيع﻿​</a:t>
            </a:r>
            <a:br>
              <a:rPr lang="ar-DZ" sz="2400" b="0" i="0" dirty="0" smtClean="0">
                <a:effectLst/>
                <a:latin typeface="fkGroteskNeue"/>
              </a:rPr>
            </a:br>
            <a:r>
              <a:rPr lang="fr-FR" sz="2400" b="0" i="0" dirty="0" err="1" smtClean="0">
                <a:effectLst/>
                <a:latin typeface="fkGroteskNeue"/>
              </a:rPr>
              <a:t>industry</a:t>
            </a:r>
            <a:r>
              <a:rPr lang="fr-FR" sz="2400" b="0" i="0" dirty="0" smtClean="0">
                <a:effectLst/>
                <a:latin typeface="fkGroteskNeue"/>
              </a:rPr>
              <a:t> consumer: </a:t>
            </a:r>
            <a:r>
              <a:rPr lang="ar-DZ" sz="2400" b="0" i="0" dirty="0" smtClean="0">
                <a:effectLst/>
                <a:latin typeface="fkGroteskNeue"/>
              </a:rPr>
              <a:t>المستهلك الصناعي﻿​</a:t>
            </a:r>
            <a:br>
              <a:rPr lang="ar-DZ" sz="2400" b="0" i="0" dirty="0" smtClean="0">
                <a:effectLst/>
                <a:latin typeface="fkGroteskNeue"/>
              </a:rPr>
            </a:br>
            <a:r>
              <a:rPr lang="fr-FR" sz="2400" b="0" i="0" dirty="0" smtClean="0">
                <a:effectLst/>
                <a:latin typeface="fkGroteskNeue"/>
              </a:rPr>
              <a:t>home consumer: </a:t>
            </a:r>
            <a:r>
              <a:rPr lang="ar-DZ" sz="2400" b="0" i="0" dirty="0" smtClean="0">
                <a:effectLst/>
                <a:latin typeface="fkGroteskNeue"/>
              </a:rPr>
              <a:t>المستهلك المنزلي﻿​</a:t>
            </a:r>
            <a:br>
              <a:rPr lang="ar-DZ" sz="2400" b="0" i="0" dirty="0" smtClean="0">
                <a:effectLst/>
                <a:latin typeface="fkGroteskNeue"/>
              </a:rPr>
            </a:br>
            <a:endParaRPr lang="fr-FR" sz="2400"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210" t="24405" r="31730" b="25000"/>
          <a:stretch/>
        </p:blipFill>
        <p:spPr bwMode="auto">
          <a:xfrm>
            <a:off x="8919" y="26459"/>
            <a:ext cx="6291273" cy="397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45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Dans une nouvelle opération d’urbanisation, le maître d’ouvrage doit fournir au distributeur (</a:t>
            </a:r>
            <a:r>
              <a:rPr lang="fr-FR" sz="2400" b="0" i="0" dirty="0" err="1" smtClean="0">
                <a:effectLst/>
                <a:latin typeface="fkGroteskNeue"/>
              </a:rPr>
              <a:t>Sonelgaz</a:t>
            </a:r>
            <a:r>
              <a:rPr lang="fr-FR" sz="2400" b="0" i="0" dirty="0" smtClean="0">
                <a:effectLst/>
                <a:latin typeface="fkGroteskNeue"/>
              </a:rPr>
              <a:t>) des locaux ou un terrain pour l’installation du poste transformateur MT ; la définition et les caractéristiques de ces locaux sont arrêtées d’un commun accord entre distributeur et maître d’ouvrage ; ils doivent :</a:t>
            </a:r>
            <a:br>
              <a:rPr lang="fr-FR" sz="2400" b="0" i="0" dirty="0" smtClean="0">
                <a:effectLst/>
                <a:latin typeface="fkGroteskNeue"/>
              </a:rPr>
            </a:br>
            <a:r>
              <a:rPr lang="fr-FR" sz="2400" b="0" i="0" dirty="0" smtClean="0">
                <a:effectLst/>
                <a:latin typeface="fkGroteskNeue"/>
              </a:rPr>
              <a:t>- être accessibles à tout moment​</a:t>
            </a:r>
            <a:br>
              <a:rPr lang="fr-FR" sz="2400" b="0" i="0" dirty="0" smtClean="0">
                <a:effectLst/>
                <a:latin typeface="fkGroteskNeue"/>
              </a:rPr>
            </a:br>
            <a:r>
              <a:rPr lang="fr-FR" sz="2400" b="0" i="0" dirty="0" smtClean="0">
                <a:effectLst/>
                <a:latin typeface="fkGroteskNeue"/>
              </a:rPr>
              <a:t>- disposer d’itinéraires d’accès directs permettant la livraison de matériel par un camion de 3 t​</a:t>
            </a:r>
            <a:br>
              <a:rPr lang="fr-FR" sz="2400" b="0" i="0" dirty="0" smtClean="0">
                <a:effectLst/>
                <a:latin typeface="fkGroteskNeue"/>
              </a:rPr>
            </a:br>
            <a:r>
              <a:rPr lang="fr-FR" sz="2400" b="0" i="0" dirty="0" smtClean="0">
                <a:effectLst/>
                <a:latin typeface="fkGroteskNeue"/>
              </a:rPr>
              <a:t>- laisser libres les abords de la porte d’accès​</a:t>
            </a:r>
            <a:br>
              <a:rPr lang="fr-FR" sz="2400" b="0" i="0" dirty="0" smtClean="0">
                <a:effectLst/>
                <a:latin typeface="fkGroteskNeue"/>
              </a:rPr>
            </a:br>
            <a:r>
              <a:rPr lang="fr-FR" sz="2400" b="0" i="0" dirty="0" smtClean="0">
                <a:effectLst/>
                <a:latin typeface="fkGroteskNeue"/>
              </a:rPr>
              <a:t>- être protégés contre les inondations et ventilés naturellement​</a:t>
            </a:r>
            <a:br>
              <a:rPr lang="fr-FR" sz="2400" b="0" i="0" dirty="0" smtClean="0">
                <a:effectLst/>
                <a:latin typeface="fkGroteskNeue"/>
              </a:rPr>
            </a:br>
            <a:r>
              <a:rPr lang="fr-FR" sz="2400" b="0" i="0" dirty="0" smtClean="0">
                <a:effectLst/>
                <a:latin typeface="fkGroteskNeue"/>
              </a:rPr>
              <a:t>- voir le tracé des canalisations BT et MT validé par les autorités locales​</a:t>
            </a:r>
            <a:br>
              <a:rPr lang="fr-FR" sz="2400" b="0" i="0" dirty="0" smtClean="0">
                <a:effectLst/>
                <a:latin typeface="fkGroteskNeue"/>
              </a:rPr>
            </a:br>
            <a:r>
              <a:rPr lang="fr-FR" sz="2400" b="0" i="0" dirty="0" smtClean="0">
                <a:effectLst/>
                <a:latin typeface="fkGroteskNeue"/>
              </a:rPr>
              <a:t>Un permis de construire (ou une déclaration de travaux si la surface &lt; 20 m² et la hauteur &lt; 3 m) est nécessaire ; l’implantation peut être isolée, accolée à un bâtiment ou intégrée à un bâtiment collectif en centre urbain.​</a:t>
            </a:r>
            <a:endParaRPr lang="fr-FR" sz="2400" b="0" i="0" dirty="0">
              <a:effectLst/>
              <a:latin typeface="fkGroteskNeue"/>
            </a:endParaRPr>
          </a:p>
        </p:txBody>
      </p:sp>
    </p:spTree>
    <p:extLst>
      <p:ext uri="{BB962C8B-B14F-4D97-AF65-F5344CB8AC3E}">
        <p14:creationId xmlns:p14="http://schemas.microsoft.com/office/powerpoint/2010/main" val="158974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3.1.2 Gaz</a:t>
            </a:r>
            <a:br>
              <a:rPr lang="fr-FR" sz="2400" b="0" i="0" dirty="0" smtClean="0">
                <a:effectLst/>
                <a:latin typeface="fkGroteskNeue"/>
              </a:rPr>
            </a:br>
            <a:r>
              <a:rPr lang="fr-FR" sz="2400" b="0" i="0" dirty="0" smtClean="0">
                <a:effectLst/>
                <a:latin typeface="fkGroteskNeue"/>
              </a:rPr>
              <a:t>Le transport de gaz consiste à l’acheminer de la zone d’extraction à la zone de consommation pour alimenter les réseaux de distribution ; on compare souvent le réseau de transport de gaz à une autoroute, car il est constitué d’axes longs tandis que les réseaux de distribution sont composés d’axes plus courts desservant directement le consommateur.​</a:t>
            </a:r>
            <a:br>
              <a:rPr lang="fr-FR" sz="2400" b="0" i="0" dirty="0" smtClean="0">
                <a:effectLst/>
                <a:latin typeface="fkGroteskNeue"/>
              </a:rPr>
            </a:br>
            <a:r>
              <a:rPr lang="fr-FR" sz="2400" b="0" i="0" dirty="0" smtClean="0">
                <a:effectLst/>
                <a:latin typeface="fkGroteskNeue"/>
              </a:rPr>
              <a:t>À l’échelle nationale ou internationale, le transport de gaz relie efficacement les gisements aux réseaux de distribution, généralement de manière invisible et sûre ; comme les réserves de gaz sont inégalement réparties, les modes de transport doivent parfois couvrir de longues distances et traverser plusieurs frontières.​</a:t>
            </a:r>
            <a:endParaRPr lang="fr-FR" sz="2400" b="0" i="0" dirty="0">
              <a:effectLst/>
              <a:latin typeface="fkGroteskNeue"/>
            </a:endParaRPr>
          </a:p>
        </p:txBody>
      </p:sp>
    </p:spTree>
    <p:extLst>
      <p:ext uri="{BB962C8B-B14F-4D97-AF65-F5344CB8AC3E}">
        <p14:creationId xmlns:p14="http://schemas.microsoft.com/office/powerpoint/2010/main" val="155293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188641"/>
            <a:ext cx="8640960" cy="6408712"/>
          </a:xfrm>
        </p:spPr>
        <p:txBody>
          <a:bodyPr>
            <a:noAutofit/>
          </a:bodyPr>
          <a:lstStyle/>
          <a:p>
            <a:pPr algn="l"/>
            <a:r>
              <a:rPr lang="fr-FR" sz="2400" b="0" i="0" dirty="0" smtClean="0">
                <a:effectLst/>
                <a:latin typeface="fkGroteskNeue"/>
              </a:rPr>
              <a:t>Deux moyens complémentaires assurent ce transport :</a:t>
            </a:r>
            <a:br>
              <a:rPr lang="fr-FR" sz="2400" b="0" i="0" dirty="0" smtClean="0">
                <a:effectLst/>
                <a:latin typeface="fkGroteskNeue"/>
              </a:rPr>
            </a:br>
            <a:r>
              <a:rPr lang="fr-FR" sz="2400" b="0" i="0" dirty="0" smtClean="0">
                <a:effectLst/>
                <a:latin typeface="fkGroteskNeue"/>
              </a:rPr>
              <a:t>gazoducs : canalisations capables de transporter le gaz sous pression sur de longues distances, terrestres ou sous-marines, constituant un réseau dense permettant un acheminement rapide et efficace vers les zones de forte demande​</a:t>
            </a:r>
            <a:br>
              <a:rPr lang="fr-FR" sz="2400" b="0" i="0" dirty="0" smtClean="0">
                <a:effectLst/>
                <a:latin typeface="fkGroteskNeue"/>
              </a:rPr>
            </a:br>
            <a:r>
              <a:rPr lang="fr-FR" sz="2400" b="0" i="0" dirty="0" smtClean="0">
                <a:effectLst/>
                <a:latin typeface="fkGroteskNeue"/>
              </a:rPr>
              <a:t>gaz naturel liquéfié (GNL) : méthode employée lorsque le transport par gazoduc est trop coûteux ou impossible (par exemple pour franchir l’océan Atlantique), le gaz est liquéfié puis transporté par méthanier jusqu’aux zones de consommation​</a:t>
            </a:r>
            <a:br>
              <a:rPr lang="fr-FR" sz="2400" b="0" i="0" dirty="0" smtClean="0">
                <a:effectLst/>
                <a:latin typeface="fkGroteskNeue"/>
              </a:rPr>
            </a:br>
            <a:endParaRPr lang="fr-FR" sz="2400" b="0" i="0" dirty="0">
              <a:effectLst/>
              <a:latin typeface="fkGroteskNeue"/>
            </a:endParaRPr>
          </a:p>
        </p:txBody>
      </p:sp>
    </p:spTree>
    <p:extLst>
      <p:ext uri="{BB962C8B-B14F-4D97-AF65-F5344CB8AC3E}">
        <p14:creationId xmlns:p14="http://schemas.microsoft.com/office/powerpoint/2010/main" val="155293142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520</Words>
  <Application>Microsoft Office PowerPoint</Application>
  <PresentationFormat>Affichage à l'écran (4:3)</PresentationFormat>
  <Paragraphs>17</Paragraphs>
  <Slides>16</Slides>
  <Notes>1</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Réseaux techniques Toute ville ou concentration humaine engendre des besoins en réseaux, des nécessités de la vie quotidienne telles que l’alimentation en eau, en énergie, la circulation, la communication, la collecte et le traitement des déchets ; ces besoins sont acheminés vers l’usager via des infrastructures réseaux qui accompagnent toute urbanisation et sont même indispensables au fonctionnement de toute ville ; le degré d’équipement en infrastructures urbaines et leur qualité constituent l’un des indicateurs de développement d’un territoire.​ Dans ce cours, seront étudiés les réseaux d’énergie, de télécommunications et de transport. 3.1 Énergies Les réseaux d’énergie comprennent le réseau électrique, le réseau de gaz et le réseau d’eau. </vt:lpstr>
      <vt:lpstr>3.1.1 Électricité Il existe trois méthodes de mise en place des réseaux de distribution d’énergie électrique : le réseau aérien sur poteaux ou façades (difficile à justifier dans les opérations d’habitat)​ le réseau souterrain en terrain découvert​ le réseau placé en ouvrages techniques de surface​ Quatre appellations sont utilisées pour le réseau d’alimentation électrique : Basse Tension (BT) : 220 à 380 V ou 1ʳᵉ catégorie : &lt; 1 000 V​ Moyenne Tension (MT) : 3 à 66 kV ou 2ᵉ catégorie : 1 000 V à 50 000 V​ Haute Tension (HT) : 45 à 90 kV ou 3ᵉ catégorie : &gt; 50 000 V​ Très Haute Tension (THT) : 150 à 400 kV ou 3ᵉ catégorie : &gt; 50 000 V​</vt:lpstr>
      <vt:lpstr>Toutes les structures situées en amont du disjoncteur (réseau MT, poste public de distribution, réseau BT et raccordement) relèvent de la concession municipale de distribution d’énergie électrique et sont entretenues et renouvelées par le distributeur ; l’abonné est responsable de son installation intérieure et du disjoncteur de raccordement lorsqu’il en est propriétaire ; la maintenance, le contrôle et le réglage du disjoncteur de raccordement incombent au service du distributeur (Sonelgaz en Algérie).</vt:lpstr>
      <vt:lpstr>Aالتوليد﻿ محطة توليد الطاقة﻿ محولات الطاقة﻿ Bنقل الطاقة﻿ محطة تحويل النقل﻿ Dالتوزيع﻿ محطة توزيع الطاقة﻿ Eأجهزة التشغيل الآلي لشبكة التوزيع﻿ Cالمستهلكون التجاريون والصناعيون﻿ Fالمستهلكون السكنيون﻿ </vt:lpstr>
      <vt:lpstr>Toutes les structures situées en amont du disjoncteur (réseau MT, poste public de distribution, réseau BT et raccordement) relèvent de la concession municipale de distribution d’énergie électrique et sont entretenues et renouvelées par le distributeur ; l’abonné est responsable de son installation intérieure et du disjoncteur de raccordement lorsqu’il en est propriétaire ; la maintenance, le contrôle et le réglage du disjoncteur de raccordement incombent au service du distributeur (Sonelgaz en Algérie).</vt:lpstr>
      <vt:lpstr>GENERATIONالتوليد﻿​ step-up transformer: محول رفع الجهد﻿​ pylon tower: برج كهربائي﻿​ TRANSMISSION: النقل الكهربائي﻿​ step-down transformer: محول خفض الجهد﻿​ DISTRIBUTION: التوزيع﻿​ industry consumer: المستهلك الصناعي﻿​ home consumer: المستهلك المنزلي﻿​ </vt:lpstr>
      <vt:lpstr>Dans une nouvelle opération d’urbanisation, le maître d’ouvrage doit fournir au distributeur (Sonelgaz) des locaux ou un terrain pour l’installation du poste transformateur MT ; la définition et les caractéristiques de ces locaux sont arrêtées d’un commun accord entre distributeur et maître d’ouvrage ; ils doivent : - être accessibles à tout moment​ - disposer d’itinéraires d’accès directs permettant la livraison de matériel par un camion de 3 t​ - laisser libres les abords de la porte d’accès​ - être protégés contre les inondations et ventilés naturellement​ - voir le tracé des canalisations BT et MT validé par les autorités locales​ Un permis de construire (ou une déclaration de travaux si la surface &lt; 20 m² et la hauteur &lt; 3 m) est nécessaire ; l’implantation peut être isolée, accolée à un bâtiment ou intégrée à un bâtiment collectif en centre urbain.​</vt:lpstr>
      <vt:lpstr>3.1.2 Gaz Le transport de gaz consiste à l’acheminer de la zone d’extraction à la zone de consommation pour alimenter les réseaux de distribution ; on compare souvent le réseau de transport de gaz à une autoroute, car il est constitué d’axes longs tandis que les réseaux de distribution sont composés d’axes plus courts desservant directement le consommateur.​ À l’échelle nationale ou internationale, le transport de gaz relie efficacement les gisements aux réseaux de distribution, généralement de manière invisible et sûre ; comme les réserves de gaz sont inégalement réparties, les modes de transport doivent parfois couvrir de longues distances et traverser plusieurs frontières.​</vt:lpstr>
      <vt:lpstr>Deux moyens complémentaires assurent ce transport : gazoducs : canalisations capables de transporter le gaz sous pression sur de longues distances, terrestres ou sous-marines, constituant un réseau dense permettant un acheminement rapide et efficace vers les zones de forte demande​ gaz naturel liquéfié (GNL) : méthode employée lorsque le transport par gazoduc est trop coûteux ou impossible (par exemple pour franchir l’océan Atlantique), le gaz est liquéfié puis transporté par méthanier jusqu’aux zones de consommation​ </vt:lpstr>
      <vt:lpstr>Ces deux techniques reposent sur des tubes d’acier soudés formant des gazoducs pouvant dépasser 3 000 km de long, d’un diamètre variant de 50 cm à 1 m. Sous pression, le gaz occupe moins de volume et circule plus vite (jusqu’à 40 km/h) ; pour maintenir cette vitesse et limiter les pertes, des stations de compression sont installées tous les 100 à 200 km. Pour des raisons de sécurité et d’environnement, les gazoducs sont généralement enterrés, sauf dans les régions désertiques ou gelées, où ils sont posés en surface, et en mer où ils sont déposés au fond des océans.​</vt:lpstr>
      <vt:lpstr>Les méthodes de transport du gaz par gazoducs ou sous forme liquide reposent sur des techniques différentes ; c’est le moyen de transport du gaz le plus répandu en raison de sa fiabilité et de son faible coût. Des tubes en acier sont soudés pour constituer un gazoduc pouvant dépasser 3 000 km de long, avec un diamètre variant de 50 cm à 1 m. Lorsque le gaz est sous pression, il occupe moins de volume et circule plus rapidement : il peut atteindre 40 km/h dans les gazoducs. Pour garantir une vitesse optimale et éviter les pertes d’énergie, des stations de compression sont installées à intervalles réguliers (tous les 100 à 200 km). .​</vt:lpstr>
      <vt:lpstr>Pour des raisons de sécurité et d’environnement, les gazoducs sont généralement enterrés ; cependant, dans les régions désertiques ou lorsque le sol est gelé, ils sont posés directement à la surface. Les gazoducs sous-marins sont déposés au fond de l’océan. En revanche, le gaz naturel liquéfié (GNL) constitue une alternative aux gazoducs lorsque ceux-ci sont trop coûteux ou pratiquement irréalisables : la liquéfaction du gaz permet de le transporter en plus grande quantité sur de longues distances et de le stocker. </vt:lpstr>
      <vt:lpstr> </vt:lpstr>
      <vt:lpstr>Un réseau principal, ensemble de canalisations à haute pression et de grand diamètre qui relie les points d'interconnexion avec les réseaux voisins, les stockages souterrains et les terminaux méthaniers. Le réseau régional et les plus importants consommateurs industriels y sont raccordés.​ Un réseau régional qui assure l'acheminement du gaz naturel vers les réseaux de distribution et vers les clients finals grands consommateurs, directement raccordés au réseau principal. </vt:lpstr>
      <vt:lpstr>Avant de construire le réseau MP de l'opération, nous devons connaître les possibilités du réseau existant (situation, pression, débit possible, etc.), un contact doit donc être établi avec le concessionnaire et lui présenter le projet. Le tracé du réseau à créer doit emprunter des espaces accessibles pour permettre les interventions lorsque nécessaire. Les canalisations enterrées peuvent être installées sur tout terrain privé ou non (avec accord de servitude si terrain privé) et sous tout revêtement, en général, posées sous les trottoirs, accotements ou espaces verts.</vt:lpstr>
      <vt:lpstr>Le réseau de gaz est enterré, il existe trois types de pression :​ BP : basse pression, alimentation des appareils domestiques​ MP : moyenne pression, nécessite l'utilisation d'un détendeur​ HP : haute pression, utilisée pour les réseaux de transport mais en aucun cas les réseaux de distribution étant dangereux​ La consommation annuelle moyenne par individu est :​ 1 usage (cuisine) : 1200 kWh​ 2 usages (cuisine + installation eau chaude) : 5 à 6000 kWh​ 3 usages (cuisine + eau chaude + chauffage) : 25 000 à 45 000 kWh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Réseaux techniques Toute ville ou concentration humaine engendre des besoins en réseaux, des nécessités de la vie quotidienne telles que l’alimentation en eau, en énergie, la circulation, la communication, la collecte et le traitement des déchets ; ces besoins sont acheminés vers l’usager via des infrastructures réseaux qui accompagnent toute urbanisation et sont même indispensables au fonctionnement de toute ville ; le degré d’équipement en infrastructures urbaines et leur qualité constituent l’un des indicateurs de développement d’un territoire.​ Dans ce cours, seront étudiés les réseaux d’énergie, de télécommunications et de transport. 3.1 Énergies Les réseaux d’énergie comprennent le réseau électrique, le réseau de gaz et le réseau d’eau.</dc:title>
  <dc:creator>user</dc:creator>
  <cp:lastModifiedBy>user</cp:lastModifiedBy>
  <cp:revision>11</cp:revision>
  <dcterms:created xsi:type="dcterms:W3CDTF">2025-10-21T07:33:52Z</dcterms:created>
  <dcterms:modified xsi:type="dcterms:W3CDTF">2025-10-21T09:14:56Z</dcterms:modified>
</cp:coreProperties>
</file>