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9" r:id="rId3"/>
    <p:sldId id="262" r:id="rId4"/>
    <p:sldId id="264" r:id="rId5"/>
    <p:sldId id="265" r:id="rId6"/>
    <p:sldId id="266"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0E6DF3-939F-42E8-A34A-79DF73370609}" type="datetimeFigureOut">
              <a:rPr lang="fr-FR" smtClean="0"/>
              <a:pPr/>
              <a:t>17/12/2022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51F8F8-DB2F-4B0A-97A6-E37D1AEBD451}"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3B51F8F8-DB2F-4B0A-97A6-E37D1AEBD451}" type="slidenum">
              <a:rPr lang="fr-FR" smtClean="0"/>
              <a:pPr/>
              <a:t>2</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3B51F8F8-DB2F-4B0A-97A6-E37D1AEBD451}" type="slidenum">
              <a:rPr lang="fr-FR" smtClean="0"/>
              <a:pPr/>
              <a:t>3</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17/12/2022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17/12/2022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17/12/2022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17/12/2022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17/12/2022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17/12/2022</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17/12/2022</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17/12/2022</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17/12/2022</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17/12/2022</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17/12/2022</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17/12/2022</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6" descr="C:\Users\naima\Desktop\New Folder (2)\Picture14.jpg_thumb.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ctrTitle"/>
          </p:nvPr>
        </p:nvSpPr>
        <p:spPr/>
        <p:txBody>
          <a:bodyPr/>
          <a:lstStyle/>
          <a:p>
            <a:r>
              <a:rPr lang="ar-SA" b="1" dirty="0"/>
              <a:t>تحليل فعالية هيئات دعم </a:t>
            </a:r>
            <a:r>
              <a:rPr lang="ar-SA" b="1" dirty="0" err="1"/>
              <a:t>المقاولاتية</a:t>
            </a:r>
            <a:r>
              <a:rPr lang="ar-SA" b="1" dirty="0"/>
              <a:t> في الجزائر:</a:t>
            </a:r>
            <a:endParaRPr lang="fr-FR" dirty="0"/>
          </a:p>
        </p:txBody>
      </p:sp>
      <p:sp>
        <p:nvSpPr>
          <p:cNvPr id="3" name="Subtitle 2"/>
          <p:cNvSpPr>
            <a:spLocks noGrp="1"/>
          </p:cNvSpPr>
          <p:nvPr>
            <p:ph type="subTitle" idx="1"/>
          </p:nvPr>
        </p:nvSpPr>
        <p:spPr/>
        <p:txBody>
          <a:bodyPr/>
          <a:lstStyle/>
          <a:p>
            <a:endParaRPr lang="fr-FR"/>
          </a:p>
        </p:txBody>
      </p:sp>
    </p:spTree>
    <p:extLst>
      <p:ext uri="{BB962C8B-B14F-4D97-AF65-F5344CB8AC3E}">
        <p14:creationId xmlns="" xmlns:p14="http://schemas.microsoft.com/office/powerpoint/2010/main" val="882156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Users\naima\Downloads\sun-rise1.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3" name="Content Placeholder 2"/>
          <p:cNvSpPr>
            <a:spLocks noGrp="1"/>
          </p:cNvSpPr>
          <p:nvPr>
            <p:ph idx="1"/>
          </p:nvPr>
        </p:nvSpPr>
        <p:spPr>
          <a:xfrm>
            <a:off x="457200" y="1714488"/>
            <a:ext cx="8229600" cy="5000660"/>
          </a:xfrm>
        </p:spPr>
        <p:txBody>
          <a:bodyPr>
            <a:normAutofit fontScale="85000" lnSpcReduction="20000"/>
          </a:bodyPr>
          <a:lstStyle/>
          <a:p>
            <a:pPr algn="just" rtl="1"/>
            <a:r>
              <a:rPr lang="ar-SA" dirty="0">
                <a:latin typeface="Simplified Arabic" panose="02020603050405020304" pitchFamily="18" charset="-78"/>
                <a:cs typeface="Simplified Arabic" panose="02020603050405020304" pitchFamily="18" charset="-78"/>
              </a:rPr>
              <a:t>تهدف برامح وسياسات </a:t>
            </a:r>
            <a:r>
              <a:rPr lang="ar-SA" dirty="0" smtClean="0">
                <a:latin typeface="Simplified Arabic" panose="02020603050405020304" pitchFamily="18" charset="-78"/>
                <a:cs typeface="Simplified Arabic" panose="02020603050405020304" pitchFamily="18" charset="-78"/>
              </a:rPr>
              <a:t>هياكل </a:t>
            </a:r>
            <a:r>
              <a:rPr lang="ar-DZ" dirty="0" err="1" smtClean="0">
                <a:latin typeface="Simplified Arabic" panose="02020603050405020304" pitchFamily="18" charset="-78"/>
                <a:cs typeface="Simplified Arabic" panose="02020603050405020304" pitchFamily="18" charset="-78"/>
              </a:rPr>
              <a:t>ال</a:t>
            </a:r>
            <a:r>
              <a:rPr lang="ar-SA" dirty="0" smtClean="0">
                <a:latin typeface="Simplified Arabic" panose="02020603050405020304" pitchFamily="18" charset="-78"/>
                <a:cs typeface="Simplified Arabic" panose="02020603050405020304" pitchFamily="18" charset="-78"/>
              </a:rPr>
              <a:t>دعم إلى </a:t>
            </a:r>
            <a:r>
              <a:rPr lang="ar-SA" dirty="0">
                <a:latin typeface="Simplified Arabic" panose="02020603050405020304" pitchFamily="18" charset="-78"/>
                <a:cs typeface="Simplified Arabic" panose="02020603050405020304" pitchFamily="18" charset="-78"/>
              </a:rPr>
              <a:t>إنشاء مؤسسات </a:t>
            </a:r>
            <a:r>
              <a:rPr lang="ar-SA" dirty="0" smtClean="0">
                <a:latin typeface="Simplified Arabic" panose="02020603050405020304" pitchFamily="18" charset="-78"/>
                <a:cs typeface="Simplified Arabic" panose="02020603050405020304" pitchFamily="18" charset="-78"/>
              </a:rPr>
              <a:t>صغيرة، </a:t>
            </a:r>
            <a:r>
              <a:rPr lang="ar-SA" dirty="0">
                <a:latin typeface="Simplified Arabic" panose="02020603050405020304" pitchFamily="18" charset="-78"/>
                <a:cs typeface="Simplified Arabic" panose="02020603050405020304" pitchFamily="18" charset="-78"/>
              </a:rPr>
              <a:t>هدفها الأساسي هو توفير مناصب عمل لحل مشكلة البطالة في الجزائر إلا أن هناك مفارقات واضحة بين الأهداف السياسية المعلنة والأبعاد النظرية للموضوع من حيث أن هذه الهيئات تعتبر آلية للتشغيل أم سياسة مدروسة </a:t>
            </a:r>
            <a:r>
              <a:rPr lang="ar-SA" dirty="0" err="1">
                <a:latin typeface="Simplified Arabic" panose="02020603050405020304" pitchFamily="18" charset="-78"/>
                <a:cs typeface="Simplified Arabic" panose="02020603050405020304" pitchFamily="18" charset="-78"/>
              </a:rPr>
              <a:t>للمقاولاتية</a:t>
            </a:r>
            <a:r>
              <a:rPr lang="ar-SA" dirty="0">
                <a:latin typeface="Simplified Arabic" panose="02020603050405020304" pitchFamily="18" charset="-78"/>
                <a:cs typeface="Simplified Arabic" panose="02020603050405020304" pitchFamily="18" charset="-78"/>
              </a:rPr>
              <a:t>؟ </a:t>
            </a:r>
            <a:r>
              <a:rPr lang="ar-DZ" dirty="0" smtClean="0">
                <a:latin typeface="Simplified Arabic" panose="02020603050405020304" pitchFamily="18" charset="-78"/>
                <a:cs typeface="Simplified Arabic" panose="02020603050405020304" pitchFamily="18" charset="-78"/>
              </a:rPr>
              <a:t>وبالتالي </a:t>
            </a:r>
            <a:r>
              <a:rPr lang="ar-DZ" dirty="0" err="1" smtClean="0"/>
              <a:t>ال</a:t>
            </a:r>
            <a:r>
              <a:rPr lang="ar-SA" dirty="0" smtClean="0"/>
              <a:t>بعد </a:t>
            </a:r>
            <a:r>
              <a:rPr lang="ar-DZ" dirty="0" err="1" smtClean="0"/>
              <a:t>الا</a:t>
            </a:r>
            <a:r>
              <a:rPr lang="ar-SA" dirty="0" err="1" smtClean="0"/>
              <a:t>جتماعي</a:t>
            </a:r>
            <a:r>
              <a:rPr lang="ar-SA" dirty="0" smtClean="0"/>
              <a:t> </a:t>
            </a:r>
            <a:r>
              <a:rPr lang="ar-DZ" dirty="0" smtClean="0"/>
              <a:t>لهيئات الدعم والمتمثل في التشغيل بدل </a:t>
            </a:r>
            <a:r>
              <a:rPr lang="ar-DZ" dirty="0" err="1" smtClean="0"/>
              <a:t>م</a:t>
            </a:r>
            <a:r>
              <a:rPr lang="ar-SA" dirty="0" smtClean="0"/>
              <a:t>راع</a:t>
            </a:r>
            <a:r>
              <a:rPr lang="ar-DZ" dirty="0" err="1" smtClean="0"/>
              <a:t>اة</a:t>
            </a:r>
            <a:r>
              <a:rPr lang="ar-SA" dirty="0" smtClean="0"/>
              <a:t> الأبعاد </a:t>
            </a:r>
            <a:r>
              <a:rPr lang="ar-SA" dirty="0" err="1" smtClean="0"/>
              <a:t>المقاولاتية</a:t>
            </a:r>
            <a:r>
              <a:rPr lang="ar-DZ" dirty="0" smtClean="0"/>
              <a:t> وظهور طبقة المقاولين المتميزين  </a:t>
            </a:r>
            <a:r>
              <a:rPr lang="ar-SA" dirty="0" smtClean="0"/>
              <a:t> </a:t>
            </a:r>
            <a:r>
              <a:rPr lang="ar-DZ" dirty="0" smtClean="0"/>
              <a:t>بخصائص </a:t>
            </a:r>
            <a:r>
              <a:rPr lang="ar-SA" dirty="0" err="1" smtClean="0"/>
              <a:t>المقاولاتية</a:t>
            </a:r>
            <a:r>
              <a:rPr lang="ar-SA" dirty="0" smtClean="0"/>
              <a:t> كالابتكار والرؤية الإستراتيجية</a:t>
            </a:r>
            <a:r>
              <a:rPr lang="ar-DZ" dirty="0" smtClean="0"/>
              <a:t> </a:t>
            </a:r>
            <a:r>
              <a:rPr lang="ar-SA" dirty="0" smtClean="0"/>
              <a:t>التي من شأنها توفير شروط المؤسسة الناجحة مستقبلا والتي تكون لها قدرة على التكيف والاستمرار والتوسع</a:t>
            </a:r>
            <a:endParaRPr lang="ar-DZ" dirty="0" smtClean="0">
              <a:latin typeface="Simplified Arabic" panose="02020603050405020304" pitchFamily="18" charset="-78"/>
              <a:cs typeface="Simplified Arabic" panose="02020603050405020304" pitchFamily="18" charset="-78"/>
            </a:endParaRPr>
          </a:p>
          <a:p>
            <a:pPr algn="just" rtl="1"/>
            <a:r>
              <a:rPr lang="ar-DZ" dirty="0" smtClean="0">
                <a:latin typeface="Simplified Arabic" panose="02020603050405020304" pitchFamily="18" charset="-78"/>
                <a:cs typeface="Simplified Arabic" panose="02020603050405020304" pitchFamily="18" charset="-78"/>
              </a:rPr>
              <a:t>عدم </a:t>
            </a:r>
            <a:r>
              <a:rPr lang="ar-SA" dirty="0" smtClean="0">
                <a:latin typeface="Simplified Arabic" panose="02020603050405020304" pitchFamily="18" charset="-78"/>
                <a:cs typeface="Simplified Arabic" panose="02020603050405020304" pitchFamily="18" charset="-78"/>
              </a:rPr>
              <a:t>ذكر العدد المرجو خلقه من المؤسسات بواسطة دعم الدولة، </a:t>
            </a:r>
            <a:endParaRPr lang="ar-DZ" dirty="0" smtClean="0">
              <a:latin typeface="Simplified Arabic" panose="02020603050405020304" pitchFamily="18" charset="-78"/>
              <a:cs typeface="Simplified Arabic" panose="02020603050405020304" pitchFamily="18" charset="-78"/>
            </a:endParaRPr>
          </a:p>
          <a:p>
            <a:pPr algn="just" rtl="1"/>
            <a:r>
              <a:rPr lang="ar-DZ" dirty="0" smtClean="0">
                <a:latin typeface="Simplified Arabic" panose="02020603050405020304" pitchFamily="18" charset="-78"/>
                <a:cs typeface="Simplified Arabic" panose="02020603050405020304" pitchFamily="18" charset="-78"/>
              </a:rPr>
              <a:t>عدم تحديد جد</a:t>
            </a:r>
            <a:r>
              <a:rPr lang="ar-SA" dirty="0" smtClean="0">
                <a:latin typeface="Simplified Arabic" panose="02020603050405020304" pitchFamily="18" charset="-78"/>
                <a:cs typeface="Simplified Arabic" panose="02020603050405020304" pitchFamily="18" charset="-78"/>
              </a:rPr>
              <a:t>ول زمني</a:t>
            </a:r>
            <a:r>
              <a:rPr lang="ar-DZ" dirty="0" smtClean="0">
                <a:latin typeface="Simplified Arabic" panose="02020603050405020304" pitchFamily="18" charset="-78"/>
                <a:cs typeface="Simplified Arabic" panose="02020603050405020304" pitchFamily="18" charset="-78"/>
              </a:rPr>
              <a:t> لهذه الأهداف</a:t>
            </a:r>
          </a:p>
          <a:p>
            <a:pPr algn="just" rtl="1"/>
            <a:r>
              <a:rPr lang="ar-DZ" dirty="0" smtClean="0">
                <a:latin typeface="Simplified Arabic" panose="02020603050405020304" pitchFamily="18" charset="-78"/>
                <a:cs typeface="Simplified Arabic" panose="02020603050405020304" pitchFamily="18" charset="-78"/>
              </a:rPr>
              <a:t>عدم توضيح للقط</a:t>
            </a:r>
            <a:r>
              <a:rPr lang="ar-SA" dirty="0" err="1" smtClean="0">
                <a:latin typeface="Simplified Arabic" panose="02020603050405020304" pitchFamily="18" charset="-78"/>
                <a:cs typeface="Simplified Arabic" panose="02020603050405020304" pitchFamily="18" charset="-78"/>
              </a:rPr>
              <a:t>اعات</a:t>
            </a:r>
            <a:r>
              <a:rPr lang="ar-SA" dirty="0" smtClean="0">
                <a:latin typeface="Simplified Arabic" panose="02020603050405020304" pitchFamily="18" charset="-78"/>
                <a:cs typeface="Simplified Arabic" panose="02020603050405020304" pitchFamily="18" charset="-78"/>
              </a:rPr>
              <a:t> المستهدفة بتدعيمها بمؤسسات جديدة، </a:t>
            </a:r>
            <a:r>
              <a:rPr lang="ar-DZ" dirty="0" smtClean="0">
                <a:latin typeface="Simplified Arabic" panose="02020603050405020304" pitchFamily="18" charset="-78"/>
                <a:cs typeface="Simplified Arabic" panose="02020603050405020304" pitchFamily="18" charset="-78"/>
              </a:rPr>
              <a:t>أو </a:t>
            </a:r>
            <a:r>
              <a:rPr lang="ar-SA" dirty="0" smtClean="0">
                <a:latin typeface="Simplified Arabic" panose="02020603050405020304" pitchFamily="18" charset="-78"/>
                <a:cs typeface="Simplified Arabic" panose="02020603050405020304" pitchFamily="18" charset="-78"/>
              </a:rPr>
              <a:t>مناطق الوطن ذات الأولوية، </a:t>
            </a:r>
            <a:endParaRPr lang="fr-FR" dirty="0" smtClean="0">
              <a:latin typeface="Simplified Arabic" panose="02020603050405020304" pitchFamily="18" charset="-78"/>
              <a:cs typeface="Simplified Arabic" panose="02020603050405020304" pitchFamily="18" charset="-78"/>
            </a:endParaRPr>
          </a:p>
        </p:txBody>
      </p:sp>
      <p:sp>
        <p:nvSpPr>
          <p:cNvPr id="2" name="Title 1"/>
          <p:cNvSpPr>
            <a:spLocks noGrp="1"/>
          </p:cNvSpPr>
          <p:nvPr>
            <p:ph type="title"/>
          </p:nvPr>
        </p:nvSpPr>
        <p:spPr/>
        <p:txBody>
          <a:bodyPr/>
          <a:lstStyle/>
          <a:p>
            <a:r>
              <a:rPr lang="ar-SA" b="1" dirty="0"/>
              <a:t>عدم وضوح الهدف:</a:t>
            </a:r>
            <a:endParaRPr lang="fr-FR" dirty="0"/>
          </a:p>
        </p:txBody>
      </p:sp>
      <p:pic>
        <p:nvPicPr>
          <p:cNvPr id="6" name="Picture 3" descr="C:\Users\naima\Desktop\imagesCALM58G6.jpg"/>
          <p:cNvPicPr>
            <a:picLocks noChangeAspect="1" noChangeArrowheads="1"/>
          </p:cNvPicPr>
          <p:nvPr/>
        </p:nvPicPr>
        <p:blipFill>
          <a:blip r:embed="rId4" cstate="print"/>
          <a:srcRect/>
          <a:stretch>
            <a:fillRect/>
          </a:stretch>
        </p:blipFill>
        <p:spPr bwMode="auto">
          <a:xfrm>
            <a:off x="179512" y="411957"/>
            <a:ext cx="1295400" cy="1371600"/>
          </a:xfrm>
          <a:prstGeom prst="ellipse">
            <a:avLst/>
          </a:prstGeom>
          <a:ln>
            <a:noFill/>
          </a:ln>
          <a:effectLst>
            <a:softEdge rad="112500"/>
          </a:effectLst>
        </p:spPr>
      </p:pic>
    </p:spTree>
    <p:extLst>
      <p:ext uri="{BB962C8B-B14F-4D97-AF65-F5344CB8AC3E}">
        <p14:creationId xmlns="" xmlns:p14="http://schemas.microsoft.com/office/powerpoint/2010/main" val="1686205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naima\Desktop\ki.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solidFill>
            <a:srgbClr val="FFCCFF"/>
          </a:solidFill>
        </p:spPr>
        <p:txBody>
          <a:bodyPr>
            <a:normAutofit fontScale="90000"/>
          </a:bodyPr>
          <a:lstStyle/>
          <a:p>
            <a:r>
              <a:rPr lang="ar-SA" b="1" dirty="0"/>
              <a:t>ضخامة الأموال المخصصة للاستثمار وغياب المرافقة</a:t>
            </a:r>
            <a:endParaRPr lang="fr-FR" dirty="0"/>
          </a:p>
        </p:txBody>
      </p:sp>
      <p:sp>
        <p:nvSpPr>
          <p:cNvPr id="3" name="Content Placeholder 2"/>
          <p:cNvSpPr>
            <a:spLocks noGrp="1"/>
          </p:cNvSpPr>
          <p:nvPr>
            <p:ph idx="1"/>
          </p:nvPr>
        </p:nvSpPr>
        <p:spPr>
          <a:xfrm>
            <a:off x="457200" y="1600200"/>
            <a:ext cx="8229600" cy="5043510"/>
          </a:xfrm>
        </p:spPr>
        <p:txBody>
          <a:bodyPr>
            <a:normAutofit fontScale="92500" lnSpcReduction="10000"/>
          </a:bodyPr>
          <a:lstStyle/>
          <a:p>
            <a:pPr algn="just" rtl="1"/>
            <a:r>
              <a:rPr lang="ar-SA" dirty="0" smtClean="0">
                <a:latin typeface="Simplified Arabic" panose="02020603050405020304" pitchFamily="18" charset="-78"/>
                <a:cs typeface="Simplified Arabic" panose="02020603050405020304" pitchFamily="18" charset="-78"/>
              </a:rPr>
              <a:t>عدم التوافق بين قيمة الأموال المستثمرة وطبيعة المشاريع والمؤسسات المنشأة في إطار الوكالة من حيث اقتصار نشاطاتها على النشاطات الخدمية (النقل، الإطعام،...) التي لا تحتاج في طبيعتها إلى استثمارات كبرى.</a:t>
            </a:r>
            <a:endParaRPr lang="fr-FR" dirty="0" smtClean="0">
              <a:latin typeface="Simplified Arabic" panose="02020603050405020304" pitchFamily="18" charset="-78"/>
              <a:cs typeface="Simplified Arabic" panose="02020603050405020304" pitchFamily="18" charset="-78"/>
            </a:endParaRPr>
          </a:p>
          <a:p>
            <a:pPr algn="just" rtl="1"/>
            <a:r>
              <a:rPr lang="ar-DZ" dirty="0" smtClean="0">
                <a:latin typeface="Simplified Arabic" panose="02020603050405020304" pitchFamily="18" charset="-78"/>
                <a:cs typeface="Simplified Arabic" panose="02020603050405020304" pitchFamily="18" charset="-78"/>
              </a:rPr>
              <a:t>يعتبر التمويل أداة لتنفيذ المشاريع وليس أساس المشروع</a:t>
            </a:r>
            <a:r>
              <a:rPr lang="ar-DZ" dirty="0" smtClean="0">
                <a:latin typeface="Simplified Arabic" panose="02020603050405020304" pitchFamily="18" charset="-78"/>
                <a:cs typeface="Simplified Arabic" panose="02020603050405020304" pitchFamily="18" charset="-78"/>
              </a:rPr>
              <a:t>،</a:t>
            </a:r>
            <a:r>
              <a:rPr lang="ar-DZ" dirty="0" smtClean="0">
                <a:latin typeface="Simplified Arabic" panose="02020603050405020304" pitchFamily="18" charset="-78"/>
                <a:cs typeface="Simplified Arabic" panose="02020603050405020304" pitchFamily="18" charset="-78"/>
              </a:rPr>
              <a:t> </a:t>
            </a:r>
            <a:r>
              <a:rPr lang="ar-SA" dirty="0" smtClean="0">
                <a:latin typeface="Simplified Arabic" panose="02020603050405020304" pitchFamily="18" charset="-78"/>
                <a:cs typeface="Simplified Arabic" panose="02020603050405020304" pitchFamily="18" charset="-78"/>
              </a:rPr>
              <a:t>فغالبية </a:t>
            </a:r>
            <a:r>
              <a:rPr lang="ar-SA" dirty="0" smtClean="0">
                <a:latin typeface="Simplified Arabic" panose="02020603050405020304" pitchFamily="18" charset="-78"/>
                <a:cs typeface="Simplified Arabic" panose="02020603050405020304" pitchFamily="18" charset="-78"/>
              </a:rPr>
              <a:t>المؤسسات الناجحة تاريخيا على المستوى العالم (</a:t>
            </a:r>
            <a:r>
              <a:rPr lang="ar-SA" dirty="0" err="1" smtClean="0">
                <a:latin typeface="Simplified Arabic" panose="02020603050405020304" pitchFamily="18" charset="-78"/>
                <a:cs typeface="Simplified Arabic" panose="02020603050405020304" pitchFamily="18" charset="-78"/>
              </a:rPr>
              <a:t>بيل</a:t>
            </a:r>
            <a:r>
              <a:rPr lang="ar-SA" dirty="0" smtClean="0">
                <a:latin typeface="Simplified Arabic" panose="02020603050405020304" pitchFamily="18" charset="-78"/>
                <a:cs typeface="Simplified Arabic" panose="02020603050405020304" pitchFamily="18" charset="-78"/>
              </a:rPr>
              <a:t> </a:t>
            </a:r>
            <a:r>
              <a:rPr lang="ar-SA" dirty="0" err="1" smtClean="0">
                <a:latin typeface="Simplified Arabic" panose="02020603050405020304" pitchFamily="18" charset="-78"/>
                <a:cs typeface="Simplified Arabic" panose="02020603050405020304" pitchFamily="18" charset="-78"/>
              </a:rPr>
              <a:t>غايتس</a:t>
            </a:r>
            <a:r>
              <a:rPr lang="ar-SA" dirty="0" smtClean="0">
                <a:latin typeface="Simplified Arabic" panose="02020603050405020304" pitchFamily="18" charset="-78"/>
                <a:cs typeface="Simplified Arabic" panose="02020603050405020304" pitchFamily="18" charset="-78"/>
              </a:rPr>
              <a:t> مثلا)، انطلقت </a:t>
            </a:r>
            <a:r>
              <a:rPr lang="ar-SA" dirty="0" smtClean="0">
                <a:latin typeface="Simplified Arabic" panose="02020603050405020304" pitchFamily="18" charset="-78"/>
                <a:cs typeface="Simplified Arabic" panose="02020603050405020304" pitchFamily="18" charset="-78"/>
              </a:rPr>
              <a:t>مشاريع </a:t>
            </a:r>
            <a:r>
              <a:rPr lang="ar-SA" dirty="0" smtClean="0">
                <a:latin typeface="Simplified Arabic" panose="02020603050405020304" pitchFamily="18" charset="-78"/>
                <a:cs typeface="Simplified Arabic" panose="02020603050405020304" pitchFamily="18" charset="-78"/>
              </a:rPr>
              <a:t>صغيرة جدا وبإمكانيات جد متدنية، وبسبب امتلاك أصحابها للخصائص الأساسية لنجاح إنشاء المؤسسات (باعتبارها مقاولة), وهذا لا يكون سوى نوع خاص من الناس يتميز بقدرة كبيرة على توليد أفكار وتصميم برامج وتنفيذها, حيث تصبح للفكرة التي يحملها القيمة الأكبر في </a:t>
            </a:r>
            <a:r>
              <a:rPr lang="ar-SA" dirty="0" smtClean="0">
                <a:latin typeface="Simplified Arabic" panose="02020603050405020304" pitchFamily="18" charset="-78"/>
                <a:cs typeface="Simplified Arabic" panose="02020603050405020304" pitchFamily="18" charset="-78"/>
              </a:rPr>
              <a:t>المشروع</a:t>
            </a:r>
            <a:r>
              <a:rPr lang="ar-SA" dirty="0" smtClean="0"/>
              <a:t>.</a:t>
            </a:r>
            <a:endParaRPr lang="fr-FR" dirty="0" smtClean="0"/>
          </a:p>
        </p:txBody>
      </p:sp>
    </p:spTree>
    <p:extLst>
      <p:ext uri="{BB962C8B-B14F-4D97-AF65-F5344CB8AC3E}">
        <p14:creationId xmlns="" xmlns:p14="http://schemas.microsoft.com/office/powerpoint/2010/main" val="27756317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Users\naima\Desktop\new f\background-14[1].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Content Placeholder 2"/>
          <p:cNvSpPr>
            <a:spLocks noGrp="1"/>
          </p:cNvSpPr>
          <p:nvPr>
            <p:ph idx="1"/>
          </p:nvPr>
        </p:nvSpPr>
        <p:spPr>
          <a:xfrm>
            <a:off x="1115616" y="476672"/>
            <a:ext cx="7571184" cy="5649491"/>
          </a:xfrm>
        </p:spPr>
        <p:txBody>
          <a:bodyPr>
            <a:normAutofit/>
          </a:bodyPr>
          <a:lstStyle/>
          <a:p>
            <a:pPr algn="just" rtl="1">
              <a:buNone/>
            </a:pPr>
            <a:r>
              <a:rPr lang="ar-SA" dirty="0" smtClean="0">
                <a:latin typeface="Simplified Arabic" panose="02020603050405020304" pitchFamily="18" charset="-78"/>
                <a:cs typeface="Simplified Arabic" panose="02020603050405020304" pitchFamily="18" charset="-78"/>
              </a:rPr>
              <a:t> </a:t>
            </a:r>
            <a:r>
              <a:rPr lang="ar-SA" dirty="0">
                <a:latin typeface="Simplified Arabic" panose="02020603050405020304" pitchFamily="18" charset="-78"/>
                <a:cs typeface="Simplified Arabic" panose="02020603050405020304" pitchFamily="18" charset="-78"/>
              </a:rPr>
              <a:t>اعتماد </a:t>
            </a:r>
            <a:r>
              <a:rPr lang="ar-SA" dirty="0" smtClean="0">
                <a:latin typeface="Simplified Arabic" panose="02020603050405020304" pitchFamily="18" charset="-78"/>
                <a:cs typeface="Simplified Arabic" panose="02020603050405020304" pitchFamily="18" charset="-78"/>
              </a:rPr>
              <a:t>تمويل</a:t>
            </a:r>
            <a:r>
              <a:rPr lang="ar-DZ" dirty="0" smtClean="0">
                <a:latin typeface="Simplified Arabic" panose="02020603050405020304" pitchFamily="18" charset="-78"/>
                <a:cs typeface="Simplified Arabic" panose="02020603050405020304" pitchFamily="18" charset="-78"/>
              </a:rPr>
              <a:t> ضخم </a:t>
            </a:r>
            <a:r>
              <a:rPr lang="ar-DZ" dirty="0" err="1" smtClean="0">
                <a:latin typeface="Simplified Arabic" panose="02020603050405020304" pitchFamily="18" charset="-78"/>
                <a:cs typeface="Simplified Arabic" panose="02020603050405020304" pitchFamily="18" charset="-78"/>
              </a:rPr>
              <a:t>لل</a:t>
            </a:r>
            <a:r>
              <a:rPr lang="ar-SA" dirty="0" smtClean="0">
                <a:latin typeface="Simplified Arabic" panose="02020603050405020304" pitchFamily="18" charset="-78"/>
                <a:cs typeface="Simplified Arabic" panose="02020603050405020304" pitchFamily="18" charset="-78"/>
              </a:rPr>
              <a:t>مشاريع </a:t>
            </a:r>
            <a:r>
              <a:rPr lang="ar-DZ" dirty="0" err="1" smtClean="0">
                <a:latin typeface="Simplified Arabic" panose="02020603050405020304" pitchFamily="18" charset="-78"/>
                <a:cs typeface="Simplified Arabic" panose="02020603050405020304" pitchFamily="18" charset="-78"/>
              </a:rPr>
              <a:t>المقاولاتية</a:t>
            </a:r>
            <a:r>
              <a:rPr lang="ar-DZ" dirty="0" smtClean="0">
                <a:latin typeface="Simplified Arabic" panose="02020603050405020304" pitchFamily="18" charset="-78"/>
                <a:cs typeface="Simplified Arabic" panose="02020603050405020304" pitchFamily="18" charset="-78"/>
              </a:rPr>
              <a:t> دون دراسة </a:t>
            </a:r>
            <a:r>
              <a:rPr lang="ar-SA" dirty="0" smtClean="0">
                <a:latin typeface="Simplified Arabic" panose="02020603050405020304" pitchFamily="18" charset="-78"/>
                <a:cs typeface="Simplified Arabic" panose="02020603050405020304" pitchFamily="18" charset="-78"/>
              </a:rPr>
              <a:t>بهذا يؤدي </a:t>
            </a:r>
            <a:r>
              <a:rPr lang="ar-SA" dirty="0">
                <a:latin typeface="Simplified Arabic" panose="02020603050405020304" pitchFamily="18" charset="-78"/>
                <a:cs typeface="Simplified Arabic" panose="02020603050405020304" pitchFamily="18" charset="-78"/>
              </a:rPr>
              <a:t>إلى إتاحة الوصول إلى مصادر التمويل بسهولة ووفق منطق وضمان لا يستجيبان إلى القواعد الاقتصادية، مما يؤدي إلى اندفاع الأفراد نحو الاستفادة من هذه الوضعية، </a:t>
            </a:r>
            <a:r>
              <a:rPr lang="ar-DZ" dirty="0" smtClean="0">
                <a:latin typeface="Simplified Arabic" panose="02020603050405020304" pitchFamily="18" charset="-78"/>
                <a:cs typeface="Simplified Arabic" panose="02020603050405020304" pitchFamily="18" charset="-78"/>
              </a:rPr>
              <a:t>ما يرف</a:t>
            </a:r>
            <a:r>
              <a:rPr lang="ar-SA" dirty="0" smtClean="0">
                <a:latin typeface="Simplified Arabic" panose="02020603050405020304" pitchFamily="18" charset="-78"/>
                <a:cs typeface="Simplified Arabic" panose="02020603050405020304" pitchFamily="18" charset="-78"/>
              </a:rPr>
              <a:t>ع </a:t>
            </a:r>
            <a:r>
              <a:rPr lang="ar-SA" dirty="0" smtClean="0">
                <a:latin typeface="Simplified Arabic" panose="02020603050405020304" pitchFamily="18" charset="-78"/>
                <a:cs typeface="Simplified Arabic" panose="02020603050405020304" pitchFamily="18" charset="-78"/>
              </a:rPr>
              <a:t>القضايا المتعلقة بعدم التسديد والتحايل للحصول على هذه الأموال أو التجهيزات بطرق ملتوية.</a:t>
            </a:r>
            <a:r>
              <a:rPr lang="ar-SA" dirty="0" smtClean="0"/>
              <a:t>   </a:t>
            </a:r>
            <a:endParaRPr lang="ar-DZ" dirty="0" smtClean="0">
              <a:latin typeface="Simplified Arabic" panose="02020603050405020304" pitchFamily="18" charset="-78"/>
              <a:cs typeface="Simplified Arabic" panose="02020603050405020304" pitchFamily="18" charset="-78"/>
            </a:endParaRPr>
          </a:p>
          <a:p>
            <a:pPr algn="just" rtl="1">
              <a:buNone/>
            </a:pPr>
            <a:r>
              <a:rPr lang="ar-DZ" dirty="0" smtClean="0">
                <a:latin typeface="Simplified Arabic" panose="02020603050405020304" pitchFamily="18" charset="-78"/>
                <a:cs typeface="Simplified Arabic" panose="02020603050405020304" pitchFamily="18" charset="-78"/>
              </a:rPr>
              <a:t>كما تجد </a:t>
            </a:r>
            <a:r>
              <a:rPr lang="ar-DZ" dirty="0" err="1" smtClean="0">
                <a:latin typeface="Simplified Arabic" panose="02020603050405020304" pitchFamily="18" charset="-78"/>
                <a:cs typeface="Simplified Arabic" panose="02020603050405020304" pitchFamily="18" charset="-78"/>
              </a:rPr>
              <a:t>ال</a:t>
            </a:r>
            <a:r>
              <a:rPr lang="ar-SA" dirty="0" smtClean="0">
                <a:latin typeface="Simplified Arabic" panose="02020603050405020304" pitchFamily="18" charset="-78"/>
                <a:cs typeface="Simplified Arabic" panose="02020603050405020304" pitchFamily="18" charset="-78"/>
              </a:rPr>
              <a:t>بنوك نفسها </a:t>
            </a:r>
            <a:r>
              <a:rPr lang="ar-SA" dirty="0">
                <a:latin typeface="Simplified Arabic" panose="02020603050405020304" pitchFamily="18" charset="-78"/>
                <a:cs typeface="Simplified Arabic" panose="02020603050405020304" pitchFamily="18" charset="-78"/>
              </a:rPr>
              <a:t>أمام عدد هائل من طالبي التمويل بمستويات مخاطر </a:t>
            </a:r>
            <a:r>
              <a:rPr lang="ar-SA" dirty="0" smtClean="0">
                <a:latin typeface="Simplified Arabic" panose="02020603050405020304" pitchFamily="18" charset="-78"/>
                <a:cs typeface="Simplified Arabic" panose="02020603050405020304" pitchFamily="18" charset="-78"/>
              </a:rPr>
              <a:t>عالية</a:t>
            </a:r>
            <a:endParaRPr lang="fr-FR" dirty="0"/>
          </a:p>
          <a:p>
            <a:pPr algn="r" rtl="1"/>
            <a:endParaRPr lang="fr-FR" dirty="0"/>
          </a:p>
        </p:txBody>
      </p:sp>
      <p:pic>
        <p:nvPicPr>
          <p:cNvPr id="4" name="Picture 2" descr="C:\Users\Naima\Desktop\ممكممكك.jpg"/>
          <p:cNvPicPr>
            <a:picLocks noChangeAspect="1" noChangeArrowheads="1"/>
          </p:cNvPicPr>
          <p:nvPr/>
        </p:nvPicPr>
        <p:blipFill>
          <a:blip r:embed="rId3" cstate="print"/>
          <a:srcRect/>
          <a:stretch>
            <a:fillRect/>
          </a:stretch>
        </p:blipFill>
        <p:spPr bwMode="auto">
          <a:xfrm>
            <a:off x="304800" y="5257800"/>
            <a:ext cx="2133600" cy="1600200"/>
          </a:xfrm>
          <a:prstGeom prst="rect">
            <a:avLst/>
          </a:prstGeom>
          <a:ln>
            <a:noFill/>
          </a:ln>
          <a:effectLst>
            <a:softEdge rad="112500"/>
          </a:effectLst>
        </p:spPr>
      </p:pic>
    </p:spTree>
    <p:extLst>
      <p:ext uri="{BB962C8B-B14F-4D97-AF65-F5344CB8AC3E}">
        <p14:creationId xmlns="" xmlns:p14="http://schemas.microsoft.com/office/powerpoint/2010/main" val="3322501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naima\Desktop\new f\thumbnailCA2RDKJ6.jpg"/>
          <p:cNvPicPr>
            <a:picLocks noChangeAspect="1" noChangeArrowheads="1"/>
          </p:cNvPicPr>
          <p:nvPr/>
        </p:nvPicPr>
        <p:blipFill>
          <a:blip r:embed="rId2" cstate="print"/>
          <a:srcRect/>
          <a:stretch>
            <a:fillRect/>
          </a:stretch>
        </p:blipFill>
        <p:spPr bwMode="auto">
          <a:xfrm>
            <a:off x="0" y="0"/>
            <a:ext cx="10287000" cy="6858000"/>
          </a:xfrm>
          <a:prstGeom prst="rect">
            <a:avLst/>
          </a:prstGeom>
          <a:noFill/>
          <a:ln w="9525">
            <a:noFill/>
            <a:miter lim="800000"/>
            <a:headEnd/>
            <a:tailEnd/>
          </a:ln>
        </p:spPr>
      </p:pic>
      <p:sp>
        <p:nvSpPr>
          <p:cNvPr id="2" name="Title 1"/>
          <p:cNvSpPr>
            <a:spLocks noGrp="1"/>
          </p:cNvSpPr>
          <p:nvPr>
            <p:ph type="title"/>
          </p:nvPr>
        </p:nvSpPr>
        <p:spPr/>
        <p:txBody>
          <a:bodyPr>
            <a:normAutofit fontScale="90000"/>
          </a:bodyPr>
          <a:lstStyle/>
          <a:p>
            <a:r>
              <a:rPr lang="ar-SA" b="1" dirty="0"/>
              <a:t>عدم مراعاة خصوصيات الاقتصاد الوطني في الجزائر:</a:t>
            </a:r>
            <a:endParaRPr lang="fr-FR" dirty="0"/>
          </a:p>
        </p:txBody>
      </p:sp>
      <p:sp>
        <p:nvSpPr>
          <p:cNvPr id="3" name="Content Placeholder 2"/>
          <p:cNvSpPr>
            <a:spLocks noGrp="1"/>
          </p:cNvSpPr>
          <p:nvPr>
            <p:ph idx="1"/>
          </p:nvPr>
        </p:nvSpPr>
        <p:spPr>
          <a:xfrm>
            <a:off x="457200" y="1600200"/>
            <a:ext cx="8229600" cy="5257800"/>
          </a:xfrm>
        </p:spPr>
        <p:txBody>
          <a:bodyPr>
            <a:normAutofit fontScale="92500"/>
          </a:bodyPr>
          <a:lstStyle/>
          <a:p>
            <a:pPr algn="just" rtl="1"/>
            <a:r>
              <a:rPr lang="ar-SA" dirty="0">
                <a:latin typeface="Simplified Arabic" panose="02020603050405020304" pitchFamily="18" charset="-78"/>
                <a:cs typeface="Simplified Arabic" panose="02020603050405020304" pitchFamily="18" charset="-78"/>
              </a:rPr>
              <a:t>هناك عدة أسباب تبين مدى التباعد بين الواقع الاقتصادي والاجتماعي وفلسفة هيئات الدعم أهمها:</a:t>
            </a:r>
            <a:endParaRPr lang="fr-FR" dirty="0">
              <a:latin typeface="Simplified Arabic" panose="02020603050405020304" pitchFamily="18" charset="-78"/>
              <a:cs typeface="Simplified Arabic" panose="02020603050405020304" pitchFamily="18" charset="-78"/>
            </a:endParaRPr>
          </a:p>
          <a:p>
            <a:pPr algn="just" rtl="1"/>
            <a:r>
              <a:rPr lang="ar-SA" dirty="0" smtClean="0">
                <a:latin typeface="Simplified Arabic" panose="02020603050405020304" pitchFamily="18" charset="-78"/>
                <a:cs typeface="Simplified Arabic" panose="02020603050405020304" pitchFamily="18" charset="-78"/>
              </a:rPr>
              <a:t>توفر </a:t>
            </a:r>
            <a:r>
              <a:rPr lang="ar-SA" dirty="0">
                <a:latin typeface="Simplified Arabic" panose="02020603050405020304" pitchFamily="18" charset="-78"/>
                <a:cs typeface="Simplified Arabic" panose="02020603050405020304" pitchFamily="18" charset="-78"/>
              </a:rPr>
              <a:t>بدائل متاحة للاستثمار في الجزائر تتمثل أساسا في الإمكانيات المتاحة في المحروقات والشركات البترولية ...التي تشكل بدائل أكثر جاهزية لتحقيق النمو وتوفير مناصب الشغل وتحقيق التنمية بشكل عام، فالبلدان الرائدة في اعتماد المؤسسات الصغيرة والمتوسطة كتوجه استراتيجي للتنمية سلكت هذا النهج في ظل ظروف مختلفة، إما بسبب عد توفرها على إمكانيات وموارد طبيعية أو بسبب تشبع أسواقها واستغلال مواردها وإمكانياتها الطبيعية (الفلاحية</a:t>
            </a:r>
            <a:r>
              <a:rPr lang="ar-SA" dirty="0" smtClean="0">
                <a:latin typeface="Simplified Arabic" panose="02020603050405020304" pitchFamily="18" charset="-78"/>
                <a:cs typeface="Simplified Arabic" panose="02020603050405020304" pitchFamily="18" charset="-78"/>
              </a:rPr>
              <a:t>،</a:t>
            </a:r>
            <a:r>
              <a:rPr lang="ar-DZ" dirty="0" smtClean="0">
                <a:latin typeface="Simplified Arabic" panose="02020603050405020304" pitchFamily="18" charset="-78"/>
                <a:cs typeface="Simplified Arabic" panose="02020603050405020304" pitchFamily="18" charset="-78"/>
              </a:rPr>
              <a:t> </a:t>
            </a:r>
            <a:r>
              <a:rPr lang="ar-SA" dirty="0" smtClean="0">
                <a:latin typeface="Simplified Arabic" panose="02020603050405020304" pitchFamily="18" charset="-78"/>
                <a:cs typeface="Simplified Arabic" panose="02020603050405020304" pitchFamily="18" charset="-78"/>
              </a:rPr>
              <a:t>الصناعية</a:t>
            </a:r>
            <a:r>
              <a:rPr lang="ar-SA" dirty="0">
                <a:latin typeface="Simplified Arabic" panose="02020603050405020304" pitchFamily="18" charset="-78"/>
                <a:cs typeface="Simplified Arabic" panose="02020603050405020304" pitchFamily="18" charset="-78"/>
              </a:rPr>
              <a:t>...)، مما أدى إلى اعتماد الإبداع والمؤسسات الصغيرة كبديل آخر للتنمية</a:t>
            </a:r>
            <a:endParaRPr lang="fr-FR" dirty="0">
              <a:latin typeface="Simplified Arabic" panose="02020603050405020304" pitchFamily="18" charset="-78"/>
              <a:cs typeface="Simplified Arabic" panose="02020603050405020304" pitchFamily="18" charset="-78"/>
            </a:endParaRPr>
          </a:p>
        </p:txBody>
      </p:sp>
    </p:spTree>
    <p:extLst>
      <p:ext uri="{BB962C8B-B14F-4D97-AF65-F5344CB8AC3E}">
        <p14:creationId xmlns="" xmlns:p14="http://schemas.microsoft.com/office/powerpoint/2010/main" val="42593520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naima\Desktop\new f\New Folder (2)\imagesCATYMPHQ.jpg"/>
          <p:cNvPicPr>
            <a:picLocks noChangeAspect="1" noChangeArrowheads="1"/>
          </p:cNvPicPr>
          <p:nvPr/>
        </p:nvPicPr>
        <p:blipFill>
          <a:blip r:embed="rId2" cstate="print"/>
          <a:srcRect/>
          <a:stretch>
            <a:fillRect/>
          </a:stretch>
        </p:blipFill>
        <p:spPr bwMode="auto">
          <a:xfrm>
            <a:off x="0" y="0"/>
            <a:ext cx="9144000" cy="7086600"/>
          </a:xfrm>
          <a:prstGeom prst="rect">
            <a:avLst/>
          </a:prstGeom>
          <a:noFill/>
          <a:ln w="9525">
            <a:noFill/>
            <a:miter lim="800000"/>
            <a:headEnd/>
            <a:tailEnd/>
          </a:ln>
        </p:spPr>
      </p:pic>
      <p:sp>
        <p:nvSpPr>
          <p:cNvPr id="3" name="Content Placeholder 2"/>
          <p:cNvSpPr>
            <a:spLocks noGrp="1"/>
          </p:cNvSpPr>
          <p:nvPr>
            <p:ph idx="1"/>
          </p:nvPr>
        </p:nvSpPr>
        <p:spPr>
          <a:xfrm>
            <a:off x="457200" y="620688"/>
            <a:ext cx="8229600" cy="5505475"/>
          </a:xfrm>
        </p:spPr>
        <p:txBody>
          <a:bodyPr/>
          <a:lstStyle/>
          <a:p>
            <a:pPr algn="just" rtl="1"/>
            <a:r>
              <a:rPr lang="ar-SA" dirty="0">
                <a:latin typeface="Simplified Arabic" panose="02020603050405020304" pitchFamily="18" charset="-78"/>
                <a:cs typeface="Simplified Arabic" panose="02020603050405020304" pitchFamily="18" charset="-78"/>
              </a:rPr>
              <a:t>عدم ملائمة التمويل مع فئة معتبرة من الشباب الجزائري الذي يرغب في الحصول على قروض خالية من الفوائد الربوية التي لا تتوافق مع الدين الإسلامي للمجتمع الجزائري.</a:t>
            </a:r>
            <a:endParaRPr lang="fr-FR" dirty="0">
              <a:latin typeface="Simplified Arabic" panose="02020603050405020304" pitchFamily="18" charset="-78"/>
              <a:cs typeface="Simplified Arabic" panose="02020603050405020304" pitchFamily="18" charset="-78"/>
            </a:endParaRPr>
          </a:p>
          <a:p>
            <a:pPr algn="r" rtl="1"/>
            <a:endParaRPr lang="fr-FR" dirty="0"/>
          </a:p>
        </p:txBody>
      </p:sp>
      <p:pic>
        <p:nvPicPr>
          <p:cNvPr id="5" name="Picture 6" descr="C:\Users\naima\Downloads\weight-loss-money.jpg"/>
          <p:cNvPicPr>
            <a:picLocks noChangeAspect="1" noChangeArrowheads="1"/>
          </p:cNvPicPr>
          <p:nvPr/>
        </p:nvPicPr>
        <p:blipFill>
          <a:blip r:embed="rId3" cstate="print"/>
          <a:srcRect/>
          <a:stretch>
            <a:fillRect/>
          </a:stretch>
        </p:blipFill>
        <p:spPr bwMode="auto">
          <a:xfrm>
            <a:off x="0" y="4267200"/>
            <a:ext cx="2743200" cy="2819400"/>
          </a:xfrm>
          <a:prstGeom prst="ellipse">
            <a:avLst/>
          </a:prstGeom>
          <a:ln w="63500" cap="rnd">
            <a:solidFill>
              <a:schemeClr val="accent2">
                <a:lumMod val="75000"/>
              </a:schemeClr>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 xmlns:p14="http://schemas.microsoft.com/office/powerpoint/2010/main" val="2719655732"/>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430</Words>
  <Application>Microsoft Office PowerPoint</Application>
  <PresentationFormat>Affichage à l'écran (4:3)</PresentationFormat>
  <Paragraphs>17</Paragraphs>
  <Slides>6</Slides>
  <Notes>2</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Thème Office</vt:lpstr>
      <vt:lpstr>تحليل فعالية هيئات دعم المقاولاتية في الجزائر:</vt:lpstr>
      <vt:lpstr>عدم وضوح الهدف:</vt:lpstr>
      <vt:lpstr>ضخامة الأموال المخصصة للاستثمار وغياب المرافقة</vt:lpstr>
      <vt:lpstr>Diapositive 4</vt:lpstr>
      <vt:lpstr>عدم مراعاة خصوصيات الاقتصاد الوطني في الجزائر:</vt:lpstr>
      <vt:lpstr>Diapositive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تحليل فعالية هيئات دعم المقاولاتية في الجزائر:</dc:title>
  <dc:creator>ADMIN</dc:creator>
  <cp:lastModifiedBy>elkima</cp:lastModifiedBy>
  <cp:revision>5</cp:revision>
  <dcterms:created xsi:type="dcterms:W3CDTF">2021-02-06T15:16:03Z</dcterms:created>
  <dcterms:modified xsi:type="dcterms:W3CDTF">2022-12-17T08:05:54Z</dcterms:modified>
</cp:coreProperties>
</file>