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90" r:id="rId31"/>
    <p:sldId id="289" r:id="rId32"/>
    <p:sldId id="286" r:id="rId33"/>
    <p:sldId id="287" r:id="rId34"/>
    <p:sldId id="288" r:id="rId35"/>
    <p:sldId id="291" r:id="rId36"/>
    <p:sldId id="292" r:id="rId37"/>
    <p:sldId id="293" r:id="rId38"/>
    <p:sldId id="294" r:id="rId39"/>
    <p:sldId id="295" r:id="rId40"/>
    <p:sldId id="296" r:id="rId4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4168545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223984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48079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310147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85469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BE75EEB-70A2-4FA3-ADC7-893F41BD8857}" type="datetimeFigureOut">
              <a:rPr lang="fr-FR" smtClean="0"/>
              <a:t>02/12/2024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3137173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BE75EEB-70A2-4FA3-ADC7-893F41BD8857}" type="datetimeFigureOut">
              <a:rPr lang="fr-FR" smtClean="0"/>
              <a:t>02/12/2024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4274127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BE75EEB-70A2-4FA3-ADC7-893F41BD8857}" type="datetimeFigureOut">
              <a:rPr lang="fr-FR" smtClean="0"/>
              <a:t>02/12/2024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1345900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E75EEB-70A2-4FA3-ADC7-893F41BD8857}" type="datetimeFigureOut">
              <a:rPr lang="fr-FR" smtClean="0"/>
              <a:t>02/12/2024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3133540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BE75EEB-70A2-4FA3-ADC7-893F41BD8857}" type="datetimeFigureOut">
              <a:rPr lang="fr-FR" smtClean="0"/>
              <a:t>02/12/2024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4176861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BE75EEB-70A2-4FA3-ADC7-893F41BD8857}" type="datetimeFigureOut">
              <a:rPr lang="fr-FR" smtClean="0"/>
              <a:t>02/12/2024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91241-41D4-423D-8FEB-E619F7B3E660}" type="slidenum">
              <a:rPr lang="fr-FR" smtClean="0"/>
              <a:t>‹N°›</a:t>
            </a:fld>
            <a:endParaRPr lang="fr-FR"/>
          </a:p>
        </p:txBody>
      </p:sp>
    </p:spTree>
    <p:extLst>
      <p:ext uri="{BB962C8B-B14F-4D97-AF65-F5344CB8AC3E}">
        <p14:creationId xmlns:p14="http://schemas.microsoft.com/office/powerpoint/2010/main" val="153586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75EEB-70A2-4FA3-ADC7-893F41BD8857}" type="datetimeFigureOut">
              <a:rPr lang="fr-FR" smtClean="0"/>
              <a:t>02/12/2024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91241-41D4-423D-8FEB-E619F7B3E660}" type="slidenum">
              <a:rPr lang="fr-FR" smtClean="0"/>
              <a:t>‹N°›</a:t>
            </a:fld>
            <a:endParaRPr lang="fr-FR"/>
          </a:p>
        </p:txBody>
      </p:sp>
    </p:spTree>
    <p:extLst>
      <p:ext uri="{BB962C8B-B14F-4D97-AF65-F5344CB8AC3E}">
        <p14:creationId xmlns:p14="http://schemas.microsoft.com/office/powerpoint/2010/main" val="2060272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73875" y="0"/>
            <a:ext cx="9144000" cy="2387600"/>
          </a:xfrm>
        </p:spPr>
        <p:txBody>
          <a:bodyPr>
            <a:normAutofit/>
          </a:bodyPr>
          <a:lstStyle/>
          <a:p>
            <a:r>
              <a:rPr lang="en-US" b="1" dirty="0" smtClean="0"/>
              <a:t>Methods and Methodology</a:t>
            </a:r>
            <a:r>
              <a:rPr lang="fr-FR" dirty="0" smtClean="0"/>
              <a:t/>
            </a:r>
            <a:br>
              <a:rPr lang="fr-FR" dirty="0" smtClean="0"/>
            </a:br>
            <a:endParaRPr lang="fr-FR" dirty="0"/>
          </a:p>
        </p:txBody>
      </p:sp>
      <p:sp>
        <p:nvSpPr>
          <p:cNvPr id="3" name="Sous-titre 2"/>
          <p:cNvSpPr>
            <a:spLocks noGrp="1"/>
          </p:cNvSpPr>
          <p:nvPr>
            <p:ph type="subTitle" idx="1"/>
          </p:nvPr>
        </p:nvSpPr>
        <p:spPr>
          <a:xfrm>
            <a:off x="1107583" y="3013656"/>
            <a:ext cx="10676585" cy="3844344"/>
          </a:xfrm>
        </p:spPr>
        <p:txBody>
          <a:bodyPr>
            <a:normAutofit fontScale="40000" lnSpcReduction="20000"/>
          </a:bodyPr>
          <a:lstStyle/>
          <a:p>
            <a:r>
              <a:rPr lang="en-US" b="1" dirty="0"/>
              <a:t> </a:t>
            </a:r>
            <a:endParaRPr lang="fr-FR" dirty="0"/>
          </a:p>
          <a:p>
            <a:pPr algn="just"/>
            <a:r>
              <a:rPr lang="en-US" sz="5100" b="1" dirty="0"/>
              <a:t>Introduction</a:t>
            </a:r>
            <a:endParaRPr lang="fr-FR" sz="5100" dirty="0"/>
          </a:p>
          <a:p>
            <a:pPr algn="just"/>
            <a:r>
              <a:rPr lang="en-US" sz="5100" dirty="0"/>
              <a:t>Research </a:t>
            </a:r>
            <a:r>
              <a:rPr lang="en-US" sz="5100" b="1" dirty="0"/>
              <a:t>methods</a:t>
            </a:r>
            <a:r>
              <a:rPr lang="en-US" sz="5100" dirty="0"/>
              <a:t> are individual tools, techniques, or behaviors a researcher uses to collect information. Examples of research methods include surveys, interviews, experiments, observations, content analysis, and statistical analysis, among others. Research methods are selected and employed by researchers based on their research question, research design, and the type of data they want to collect.</a:t>
            </a:r>
            <a:endParaRPr lang="fr-FR" sz="5100" dirty="0"/>
          </a:p>
          <a:p>
            <a:pPr algn="just"/>
            <a:r>
              <a:rPr lang="en-US" sz="5100" dirty="0"/>
              <a:t>A research </a:t>
            </a:r>
            <a:r>
              <a:rPr lang="en-US" sz="5100" b="1" dirty="0"/>
              <a:t>methodology</a:t>
            </a:r>
            <a:r>
              <a:rPr lang="en-US" sz="5100" dirty="0"/>
              <a:t> is a specific way of conducting research that may incorporate multiple research methods. It details the what, where and how of data collection and analysis. In other words, research methodology describes the techniques and procedures used to identify and analyze information regarding a specific research topic. It is a process by which researchers design their study so that they can achieve their objectives using the selected research instruments. It includes all the important aspects of research, including research design, data collection methods, data analysis methods, and the overall framework within which the research is conducted.</a:t>
            </a:r>
            <a:endParaRPr lang="fr-FR" sz="5100" dirty="0"/>
          </a:p>
          <a:p>
            <a:endParaRPr lang="fr-FR" dirty="0"/>
          </a:p>
        </p:txBody>
      </p:sp>
    </p:spTree>
    <p:extLst>
      <p:ext uri="{BB962C8B-B14F-4D97-AF65-F5344CB8AC3E}">
        <p14:creationId xmlns:p14="http://schemas.microsoft.com/office/powerpoint/2010/main" val="3102937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199" y="365125"/>
            <a:ext cx="11036121" cy="1325563"/>
          </a:xfrm>
        </p:spPr>
        <p:txBody>
          <a:bodyPr>
            <a:normAutofit/>
          </a:bodyPr>
          <a:lstStyle/>
          <a:p>
            <a:r>
              <a:rPr lang="en-US" b="1" dirty="0" smtClean="0"/>
              <a:t>3.4 Problems often encountered by our students</a:t>
            </a:r>
            <a:endParaRPr lang="fr-FR" dirty="0"/>
          </a:p>
        </p:txBody>
      </p:sp>
      <p:sp>
        <p:nvSpPr>
          <p:cNvPr id="3" name="Espace réservé du contenu 2"/>
          <p:cNvSpPr>
            <a:spLocks noGrp="1"/>
          </p:cNvSpPr>
          <p:nvPr>
            <p:ph idx="1"/>
          </p:nvPr>
        </p:nvSpPr>
        <p:spPr>
          <a:xfrm>
            <a:off x="838200" y="1825624"/>
            <a:ext cx="10618694" cy="5032375"/>
          </a:xfrm>
        </p:spPr>
        <p:txBody>
          <a:bodyPr>
            <a:normAutofit/>
          </a:bodyPr>
          <a:lstStyle/>
          <a:p>
            <a:r>
              <a:rPr lang="en-US" sz="2000" b="1" dirty="0" smtClean="0">
                <a:latin typeface="Times New Roman" panose="02020603050405020304" pitchFamily="18" charset="0"/>
                <a:cs typeface="Times New Roman" panose="02020603050405020304" pitchFamily="18" charset="0"/>
              </a:rPr>
              <a:t>3.4.1 </a:t>
            </a:r>
            <a:r>
              <a:rPr lang="en-US" sz="2000" b="1" dirty="0">
                <a:latin typeface="Times New Roman" panose="02020603050405020304" pitchFamily="18" charset="0"/>
                <a:cs typeface="Times New Roman" panose="02020603050405020304" pitchFamily="18" charset="0"/>
              </a:rPr>
              <a:t>Choice of a Topic</a:t>
            </a:r>
            <a:endParaRPr lang="fr-FR"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It is the </a:t>
            </a:r>
            <a:r>
              <a:rPr lang="en-US" sz="2000" dirty="0">
                <a:latin typeface="Times New Roman" panose="02020603050405020304" pitchFamily="18" charset="0"/>
                <a:cs typeface="Times New Roman" panose="02020603050405020304" pitchFamily="18" charset="0"/>
              </a:rPr>
              <a:t>main single decision that a researcher is supposed to take</a:t>
            </a:r>
            <a:r>
              <a:rPr lang="en-US" sz="2000" dirty="0" smtClean="0">
                <a:latin typeface="Times New Roman" panose="02020603050405020304" pitchFamily="18" charset="0"/>
                <a:cs typeface="Times New Roman" panose="02020603050405020304" pitchFamily="18" charset="0"/>
              </a:rPr>
              <a:t>.</a:t>
            </a:r>
          </a:p>
          <a:p>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requires some focus on one's interests, professional and future life, and on the objectives of this piece of research, and what the latter might bring to the researcher's institution or workplace. </a:t>
            </a:r>
            <a:endParaRPr lang="fr-FR"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It is after read </a:t>
            </a:r>
            <a:r>
              <a:rPr lang="en-US" sz="2000" dirty="0">
                <a:latin typeface="Times New Roman" panose="02020603050405020304" pitchFamily="18" charset="0"/>
                <a:cs typeface="Times New Roman" panose="02020603050405020304" pitchFamily="18" charset="0"/>
              </a:rPr>
              <a:t>enough literature, </a:t>
            </a:r>
            <a:r>
              <a:rPr lang="en-US" sz="2000" dirty="0" smtClean="0">
                <a:latin typeface="Times New Roman" panose="02020603050405020304" pitchFamily="18" charset="0"/>
                <a:cs typeface="Times New Roman" panose="02020603050405020304" pitchFamily="18" charset="0"/>
              </a:rPr>
              <a:t>students </a:t>
            </a:r>
            <a:r>
              <a:rPr lang="en-US" sz="2000" dirty="0">
                <a:latin typeface="Times New Roman" panose="02020603050405020304" pitchFamily="18" charset="0"/>
                <a:cs typeface="Times New Roman" panose="02020603050405020304" pitchFamily="18" charset="0"/>
              </a:rPr>
              <a:t>"need to start by identifying a question which demands an answer, or a need which requires a resolution, or a riddle which seeks a solution, which can be developed into a research problem “the heart of the research project”. </a:t>
            </a:r>
            <a:endParaRPr lang="fr-FR"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3.4.2 The Literature Review and its Importance</a:t>
            </a:r>
            <a:endParaRPr lang="fr-FR"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most important first step in research.</a:t>
            </a:r>
          </a:p>
          <a:p>
            <a:r>
              <a:rPr lang="en-US" sz="2000" dirty="0">
                <a:latin typeface="Times New Roman" panose="02020603050405020304" pitchFamily="18" charset="0"/>
                <a:cs typeface="Times New Roman" panose="02020603050405020304" pitchFamily="18" charset="0"/>
              </a:rPr>
              <a:t>The aim and importance of a literature review derive from the need to understand and justify a research question in a given research area, but not to just summarize concepts, theories, applications and the like. </a:t>
            </a:r>
            <a:endParaRPr lang="en-US" sz="2000" dirty="0" smtClean="0">
              <a:latin typeface="Times New Roman" panose="02020603050405020304" pitchFamily="18" charset="0"/>
              <a:cs typeface="Times New Roman" panose="02020603050405020304" pitchFamily="18" charset="0"/>
            </a:endParaRPr>
          </a:p>
          <a:p>
            <a:endParaRPr lang="en-US" sz="2200" dirty="0" smtClean="0"/>
          </a:p>
          <a:p>
            <a:endParaRPr lang="fr-FR" dirty="0"/>
          </a:p>
        </p:txBody>
      </p:sp>
    </p:spTree>
    <p:extLst>
      <p:ext uri="{BB962C8B-B14F-4D97-AF65-F5344CB8AC3E}">
        <p14:creationId xmlns:p14="http://schemas.microsoft.com/office/powerpoint/2010/main" val="3082154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0775" y="0"/>
            <a:ext cx="10515600" cy="1325563"/>
          </a:xfrm>
        </p:spPr>
        <p:txBody>
          <a:bodyPr/>
          <a:lstStyle/>
          <a:p>
            <a:pPr algn="ctr"/>
            <a:r>
              <a:rPr lang="en-US" b="1" dirty="0"/>
              <a:t>4 - The Research </a:t>
            </a:r>
            <a:r>
              <a:rPr lang="en-US" b="1" dirty="0" smtClean="0"/>
              <a:t>Problem</a:t>
            </a:r>
            <a:endParaRPr lang="fr-FR" dirty="0"/>
          </a:p>
        </p:txBody>
      </p:sp>
      <p:sp>
        <p:nvSpPr>
          <p:cNvPr id="3" name="Espace réservé du contenu 2"/>
          <p:cNvSpPr>
            <a:spLocks noGrp="1"/>
          </p:cNvSpPr>
          <p:nvPr>
            <p:ph idx="1"/>
          </p:nvPr>
        </p:nvSpPr>
        <p:spPr>
          <a:xfrm>
            <a:off x="529106" y="1027134"/>
            <a:ext cx="11662893" cy="5830865"/>
          </a:xfrm>
        </p:spPr>
        <p:txBody>
          <a:bodyPr>
            <a:normAutofit fontScale="70000" lnSpcReduction="20000"/>
          </a:bodyPr>
          <a:lstStyle/>
          <a:p>
            <a:r>
              <a:rPr lang="en-US" b="1" dirty="0">
                <a:latin typeface="Times New Roman" panose="02020603050405020304" pitchFamily="18" charset="0"/>
                <a:cs typeface="Times New Roman" panose="02020603050405020304" pitchFamily="18" charset="0"/>
              </a:rPr>
              <a:t>Introduction</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dirty="0" smtClean="0">
                <a:latin typeface="Times New Roman" panose="02020603050405020304" pitchFamily="18" charset="0"/>
                <a:cs typeface="Times New Roman" panose="02020603050405020304" pitchFamily="18" charset="0"/>
              </a:rPr>
              <a:t>Good </a:t>
            </a:r>
            <a:r>
              <a:rPr lang="en-US" dirty="0">
                <a:latin typeface="Times New Roman" panose="02020603050405020304" pitchFamily="18" charset="0"/>
                <a:cs typeface="Times New Roman" panose="02020603050405020304" pitchFamily="18" charset="0"/>
              </a:rPr>
              <a:t>piece of research starts as a question that needs to </a:t>
            </a:r>
            <a:r>
              <a:rPr lang="en-US" dirty="0" smtClean="0">
                <a:latin typeface="Times New Roman" panose="02020603050405020304" pitchFamily="18" charset="0"/>
                <a:cs typeface="Times New Roman" panose="02020603050405020304" pitchFamily="18" charset="0"/>
              </a:rPr>
              <a:t>be </a:t>
            </a:r>
            <a:r>
              <a:rPr lang="en-US" dirty="0">
                <a:latin typeface="Times New Roman" panose="02020603050405020304" pitchFamily="18" charset="0"/>
                <a:cs typeface="Times New Roman" panose="02020603050405020304" pitchFamily="18" charset="0"/>
              </a:rPr>
              <a:t>answered, or a situations that confronts people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requires an immediate remedy</a:t>
            </a:r>
            <a:r>
              <a:rPr lang="en-US" dirty="0" smtClean="0">
                <a:latin typeface="Times New Roman" panose="02020603050405020304" pitchFamily="18" charset="0"/>
                <a:cs typeface="Times New Roman" panose="02020603050405020304" pitchFamily="18" charset="0"/>
              </a:rPr>
              <a:t>.</a:t>
            </a:r>
          </a:p>
          <a:p>
            <a:pPr marL="0" indent="0">
              <a:lnSpc>
                <a:spcPct val="120000"/>
              </a:lnSpc>
              <a:buNone/>
            </a:pPr>
            <a:r>
              <a:rPr lang="en-US" b="1" dirty="0" smtClean="0">
                <a:latin typeface="Times New Roman" panose="02020603050405020304" pitchFamily="18" charset="0"/>
                <a:cs typeface="Times New Roman" panose="02020603050405020304" pitchFamily="18" charset="0"/>
              </a:rPr>
              <a:t>4.1 </a:t>
            </a:r>
            <a:r>
              <a:rPr lang="en-US" b="1" dirty="0">
                <a:latin typeface="Times New Roman" panose="02020603050405020304" pitchFamily="18" charset="0"/>
                <a:cs typeface="Times New Roman" panose="02020603050405020304" pitchFamily="18" charset="0"/>
              </a:rPr>
              <a:t>What is a Research Problem?</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dirty="0">
                <a:latin typeface="Times New Roman" panose="02020603050405020304" pitchFamily="18" charset="0"/>
                <a:cs typeface="Times New Roman" panose="02020603050405020304" pitchFamily="18" charset="0"/>
              </a:rPr>
              <a:t>A research problem is a difficulty in a situation whereby an individual or a </a:t>
            </a:r>
            <a:r>
              <a:rPr lang="en-US" dirty="0" smtClean="0">
                <a:latin typeface="Times New Roman" panose="02020603050405020304" pitchFamily="18" charset="0"/>
                <a:cs typeface="Times New Roman" panose="02020603050405020304" pitchFamily="18" charset="0"/>
              </a:rPr>
              <a:t>group </a:t>
            </a:r>
            <a:r>
              <a:rPr lang="en-US" dirty="0">
                <a:latin typeface="Times New Roman" panose="02020603050405020304" pitchFamily="18" charset="0"/>
                <a:cs typeface="Times New Roman" panose="02020603050405020304" pitchFamily="18" charset="0"/>
              </a:rPr>
              <a:t>attempts to solve or </a:t>
            </a:r>
            <a:r>
              <a:rPr lang="en-US" dirty="0" smtClean="0">
                <a:latin typeface="Times New Roman" panose="02020603050405020304" pitchFamily="18" charset="0"/>
                <a:cs typeface="Times New Roman" panose="02020603050405020304" pitchFamily="18" charset="0"/>
              </a:rPr>
              <a:t>remedy:</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b="1"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The choice of a problem should not be only personal, but one of a wider interest.</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b="1" dirty="0" smtClean="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formulation of a problem should not only involve mere comparisons of data from </a:t>
            </a:r>
            <a:r>
              <a:rPr lang="en-US" dirty="0" smtClean="0">
                <a:latin typeface="Times New Roman" panose="02020603050405020304" pitchFamily="18" charset="0"/>
                <a:cs typeface="Times New Roman" panose="02020603050405020304" pitchFamily="18" charset="0"/>
              </a:rPr>
              <a:t>here and </a:t>
            </a:r>
            <a:r>
              <a:rPr lang="en-US" dirty="0">
                <a:latin typeface="Times New Roman" panose="02020603050405020304" pitchFamily="18" charset="0"/>
                <a:cs typeface="Times New Roman" panose="02020603050405020304" pitchFamily="18" charset="0"/>
              </a:rPr>
              <a:t>there, without revealing new ideas or giving insights into new aspects. The </a:t>
            </a:r>
            <a:r>
              <a:rPr lang="en-US" dirty="0" smtClean="0">
                <a:latin typeface="Times New Roman" panose="02020603050405020304" pitchFamily="18" charset="0"/>
                <a:cs typeface="Times New Roman" panose="02020603050405020304" pitchFamily="18" charset="0"/>
              </a:rPr>
              <a:t>problem should </a:t>
            </a:r>
            <a:r>
              <a:rPr lang="en-US" dirty="0">
                <a:latin typeface="Times New Roman" panose="02020603050405020304" pitchFamily="18" charset="0"/>
                <a:cs typeface="Times New Roman" panose="02020603050405020304" pitchFamily="18" charset="0"/>
              </a:rPr>
              <a:t>state the objectives in a clear manner.</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b="1" dirty="0">
                <a:latin typeface="Times New Roman" panose="02020603050405020304" pitchFamily="18" charset="0"/>
                <a:cs typeface="Times New Roman" panose="02020603050405020304" pitchFamily="18" charset="0"/>
              </a:rPr>
              <a:t>3. </a:t>
            </a:r>
            <a:r>
              <a:rPr lang="en-US" dirty="0">
                <a:latin typeface="Times New Roman" panose="02020603050405020304" pitchFamily="18" charset="0"/>
                <a:cs typeface="Times New Roman" panose="02020603050405020304" pitchFamily="18" charset="0"/>
              </a:rPr>
              <a:t>Setting the problem to find out the degree of correlation between variables is not </a:t>
            </a:r>
            <a:r>
              <a:rPr lang="en-US" dirty="0" smtClean="0">
                <a:latin typeface="Times New Roman" panose="02020603050405020304" pitchFamily="18" charset="0"/>
                <a:cs typeface="Times New Roman" panose="02020603050405020304" pitchFamily="18" charset="0"/>
              </a:rPr>
              <a:t>enough, which </a:t>
            </a:r>
            <a:r>
              <a:rPr lang="en-US" dirty="0">
                <a:latin typeface="Times New Roman" panose="02020603050405020304" pitchFamily="18" charset="0"/>
                <a:cs typeface="Times New Roman" panose="02020603050405020304" pitchFamily="18" charset="0"/>
              </a:rPr>
              <a:t>may result in a number could not explain the cause or causes leading to that degree </a:t>
            </a:r>
            <a:r>
              <a:rPr lang="en-US" dirty="0" smtClean="0">
                <a:latin typeface="Times New Roman" panose="02020603050405020304" pitchFamily="18" charset="0"/>
                <a:cs typeface="Times New Roman" panose="02020603050405020304" pitchFamily="18" charset="0"/>
              </a:rPr>
              <a:t>of the </a:t>
            </a:r>
            <a:r>
              <a:rPr lang="en-US" dirty="0">
                <a:latin typeface="Times New Roman" panose="02020603050405020304" pitchFamily="18" charset="0"/>
                <a:cs typeface="Times New Roman" panose="02020603050405020304" pitchFamily="18" charset="0"/>
              </a:rPr>
              <a:t>correlation. What is also needed is the nature of the link between variables.</a:t>
            </a:r>
            <a:endParaRPr lang="fr-FR" dirty="0">
              <a:latin typeface="Times New Roman" panose="02020603050405020304" pitchFamily="18" charset="0"/>
              <a:cs typeface="Times New Roman" panose="02020603050405020304" pitchFamily="18" charset="0"/>
            </a:endParaRPr>
          </a:p>
          <a:p>
            <a:pPr marL="0" indent="0">
              <a:lnSpc>
                <a:spcPct val="120000"/>
              </a:lnSpc>
              <a:buNone/>
            </a:pPr>
            <a:r>
              <a:rPr lang="en-US" b="1" dirty="0" smtClean="0">
                <a:latin typeface="Times New Roman" panose="02020603050405020304" pitchFamily="18" charset="0"/>
                <a:cs typeface="Times New Roman" panose="02020603050405020304" pitchFamily="18" charset="0"/>
              </a:rPr>
              <a:t>4</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problem should not be devised so as the answer can be "yes" or "no". Research </a:t>
            </a:r>
            <a:r>
              <a:rPr lang="en-US" dirty="0" smtClean="0">
                <a:latin typeface="Times New Roman" panose="02020603050405020304" pitchFamily="18" charset="0"/>
                <a:cs typeface="Times New Roman" panose="02020603050405020304" pitchFamily="18" charset="0"/>
              </a:rPr>
              <a:t>should provide </a:t>
            </a:r>
            <a:r>
              <a:rPr lang="en-US" dirty="0">
                <a:latin typeface="Times New Roman" panose="02020603050405020304" pitchFamily="18" charset="0"/>
                <a:cs typeface="Times New Roman" panose="02020603050405020304" pitchFamily="18" charset="0"/>
              </a:rPr>
              <a:t>us with knowledge of why things are found the way we find them and how </a:t>
            </a:r>
            <a:r>
              <a:rPr lang="en-US" dirty="0" smtClean="0">
                <a:latin typeface="Times New Roman" panose="02020603050405020304" pitchFamily="18" charset="0"/>
                <a:cs typeface="Times New Roman" panose="02020603050405020304" pitchFamily="18" charset="0"/>
              </a:rPr>
              <a:t>these things </a:t>
            </a:r>
            <a:r>
              <a:rPr lang="en-US" dirty="0">
                <a:latin typeface="Times New Roman" panose="02020603050405020304" pitchFamily="18" charset="0"/>
                <a:cs typeface="Times New Roman" panose="02020603050405020304" pitchFamily="18" charset="0"/>
              </a:rPr>
              <a:t>work. We do not only need answers, but implications.</a:t>
            </a:r>
            <a:endParaRPr lang="fr-FR"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743468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94728"/>
            <a:ext cx="10515600" cy="1325563"/>
          </a:xfrm>
        </p:spPr>
        <p:txBody>
          <a:bodyPr/>
          <a:lstStyle/>
          <a:p>
            <a:r>
              <a:rPr lang="en-US" b="1" dirty="0" smtClean="0"/>
              <a:t>4.2 Selecting and /identifying the Problem</a:t>
            </a:r>
            <a:endParaRPr lang="fr-FR" dirty="0"/>
          </a:p>
        </p:txBody>
      </p:sp>
      <p:sp>
        <p:nvSpPr>
          <p:cNvPr id="3" name="Espace réservé du contenu 2"/>
          <p:cNvSpPr>
            <a:spLocks noGrp="1"/>
          </p:cNvSpPr>
          <p:nvPr>
            <p:ph idx="1"/>
          </p:nvPr>
        </p:nvSpPr>
        <p:spPr>
          <a:xfrm>
            <a:off x="838200" y="930835"/>
            <a:ext cx="10515600" cy="4351338"/>
          </a:xfrm>
        </p:spPr>
        <p:txBody>
          <a:bodyPr>
            <a:noAutofit/>
          </a:bodyPr>
          <a:lstStyle/>
          <a:p>
            <a:pPr marL="0" indent="0">
              <a:buNone/>
            </a:pPr>
            <a:r>
              <a:rPr lang="en-US" sz="2000" dirty="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researcher should </a:t>
            </a:r>
            <a:r>
              <a:rPr lang="en-US" sz="2000" dirty="0">
                <a:latin typeface="Times New Roman" panose="02020603050405020304" pitchFamily="18" charset="0"/>
                <a:cs typeface="Times New Roman" panose="02020603050405020304" pitchFamily="18" charset="0"/>
              </a:rPr>
              <a:t>know how to recognize and </a:t>
            </a:r>
            <a:r>
              <a:rPr lang="en-US" sz="2000" dirty="0" smtClean="0">
                <a:latin typeface="Times New Roman" panose="02020603050405020304" pitchFamily="18" charset="0"/>
                <a:cs typeface="Times New Roman" panose="02020603050405020304" pitchFamily="18" charset="0"/>
              </a:rPr>
              <a:t>define the problem</a:t>
            </a:r>
            <a:r>
              <a:rPr lang="en-US" sz="2000" dirty="0">
                <a:latin typeface="Times New Roman" panose="02020603050405020304" pitchFamily="18" charset="0"/>
                <a:cs typeface="Times New Roman" panose="02020603050405020304" pitchFamily="18" charset="0"/>
              </a:rPr>
              <a:t>, a preliminary action that </a:t>
            </a:r>
            <a:r>
              <a:rPr lang="en-US" sz="2000" dirty="0" smtClean="0">
                <a:latin typeface="Times New Roman" panose="02020603050405020304" pitchFamily="18" charset="0"/>
                <a:cs typeface="Times New Roman" panose="02020603050405020304" pitchFamily="18" charset="0"/>
              </a:rPr>
              <a:t>can proceeded </a:t>
            </a:r>
            <a:r>
              <a:rPr lang="en-US" sz="2000" dirty="0">
                <a:latin typeface="Times New Roman" panose="02020603050405020304" pitchFamily="18" charset="0"/>
                <a:cs typeface="Times New Roman" panose="02020603050405020304" pitchFamily="18" charset="0"/>
              </a:rPr>
              <a:t>through the following </a:t>
            </a:r>
            <a:r>
              <a:rPr lang="en-US" sz="2000" dirty="0" smtClean="0">
                <a:latin typeface="Times New Roman" panose="02020603050405020304" pitchFamily="18" charset="0"/>
                <a:cs typeface="Times New Roman" panose="02020603050405020304" pitchFamily="18" charset="0"/>
              </a:rPr>
              <a:t>steps:</a:t>
            </a:r>
            <a:endParaRPr lang="fr-FR"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1. Determining </a:t>
            </a:r>
            <a:r>
              <a:rPr lang="en-US" sz="2000" dirty="0">
                <a:latin typeface="Times New Roman" panose="02020603050405020304" pitchFamily="18" charset="0"/>
                <a:cs typeface="Times New Roman" panose="02020603050405020304" pitchFamily="18" charset="0"/>
              </a:rPr>
              <a:t>the field of </a:t>
            </a:r>
            <a:r>
              <a:rPr lang="en-US" sz="2000" dirty="0" smtClean="0">
                <a:latin typeface="Times New Roman" panose="02020603050405020304" pitchFamily="18" charset="0"/>
                <a:cs typeface="Times New Roman" panose="02020603050405020304" pitchFamily="18" charset="0"/>
              </a:rPr>
              <a:t>research. </a:t>
            </a:r>
          </a:p>
          <a:p>
            <a:pPr marL="0" indent="0">
              <a:buNone/>
            </a:pPr>
            <a:r>
              <a:rPr lang="en-US" sz="2000" b="1" dirty="0" smtClean="0">
                <a:latin typeface="Times New Roman" panose="02020603050405020304" pitchFamily="18" charset="0"/>
                <a:cs typeface="Times New Roman" panose="02020603050405020304" pitchFamily="18" charset="0"/>
              </a:rPr>
              <a:t>2</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researcher should develop the mastery on the area </a:t>
            </a:r>
            <a:r>
              <a:rPr lang="en-US" sz="2000" dirty="0" smtClean="0">
                <a:latin typeface="Times New Roman" panose="02020603050405020304" pitchFamily="18" charset="0"/>
                <a:cs typeface="Times New Roman" panose="02020603050405020304" pitchFamily="18" charset="0"/>
              </a:rPr>
              <a:t>of his specialization</a:t>
            </a:r>
            <a:r>
              <a:rPr lang="en-US" sz="2000" dirty="0">
                <a:latin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3. </a:t>
            </a:r>
            <a:r>
              <a:rPr lang="en-US" sz="2000" dirty="0" smtClean="0">
                <a:latin typeface="Times New Roman" panose="02020603050405020304" pitchFamily="18" charset="0"/>
                <a:cs typeface="Times New Roman" panose="02020603050405020304" pitchFamily="18" charset="0"/>
              </a:rPr>
              <a:t>Familiarizing</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with</a:t>
            </a:r>
            <a:r>
              <a:rPr lang="fr-FR" sz="2000" dirty="0" smtClean="0">
                <a:latin typeface="Times New Roman" panose="02020603050405020304" pitchFamily="18" charset="0"/>
                <a:cs typeface="Times New Roman" panose="02020603050405020304" pitchFamily="18" charset="0"/>
              </a:rPr>
              <a:t> the </a:t>
            </a:r>
            <a:r>
              <a:rPr lang="en-US" sz="2000" dirty="0" smtClean="0">
                <a:latin typeface="Times New Roman" panose="02020603050405020304" pitchFamily="18" charset="0"/>
                <a:cs typeface="Times New Roman" panose="02020603050405020304" pitchFamily="18" charset="0"/>
              </a:rPr>
              <a:t>previous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work</a:t>
            </a:r>
            <a:endParaRPr lang="fr-FR"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4. </a:t>
            </a:r>
            <a:r>
              <a:rPr lang="en-US" sz="2000" dirty="0">
                <a:latin typeface="Times New Roman" panose="02020603050405020304" pitchFamily="18" charset="0"/>
                <a:cs typeface="Times New Roman" panose="02020603050405020304" pitchFamily="18" charset="0"/>
              </a:rPr>
              <a:t>On the basis of </a:t>
            </a:r>
            <a:r>
              <a:rPr lang="en-US" sz="2000" dirty="0" smtClean="0">
                <a:latin typeface="Times New Roman" panose="02020603050405020304" pitchFamily="18" charset="0"/>
                <a:cs typeface="Times New Roman" panose="02020603050405020304" pitchFamily="18" charset="0"/>
              </a:rPr>
              <a:t>his literature, </a:t>
            </a:r>
            <a:r>
              <a:rPr lang="en-US" sz="2000" dirty="0">
                <a:latin typeface="Times New Roman" panose="02020603050405020304" pitchFamily="18" charset="0"/>
                <a:cs typeface="Times New Roman" panose="02020603050405020304" pitchFamily="18" charset="0"/>
              </a:rPr>
              <a:t>he should consider the priority field of the study.</a:t>
            </a:r>
            <a:endParaRPr lang="fr-FR"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5. </a:t>
            </a:r>
            <a:r>
              <a:rPr lang="en-US" sz="2000" dirty="0">
                <a:latin typeface="Times New Roman" panose="02020603050405020304" pitchFamily="18" charset="0"/>
                <a:cs typeface="Times New Roman" panose="02020603050405020304" pitchFamily="18" charset="0"/>
              </a:rPr>
              <a:t>He should draw an analogy and insight in identifying a problem or employ his </a:t>
            </a:r>
            <a:r>
              <a:rPr lang="en-US" sz="2000" dirty="0" smtClean="0">
                <a:latin typeface="Times New Roman" panose="02020603050405020304" pitchFamily="18" charset="0"/>
                <a:cs typeface="Times New Roman" panose="02020603050405020304" pitchFamily="18" charset="0"/>
              </a:rPr>
              <a:t>personal experience </a:t>
            </a:r>
            <a:r>
              <a:rPr lang="en-US" sz="2000" dirty="0">
                <a:latin typeface="Times New Roman" panose="02020603050405020304" pitchFamily="18" charset="0"/>
                <a:cs typeface="Times New Roman" panose="02020603050405020304" pitchFamily="18" charset="0"/>
              </a:rPr>
              <a:t>of the field in locating the problem. He may take help of a supervisor or an </a:t>
            </a:r>
            <a:r>
              <a:rPr lang="en-US" sz="2000" dirty="0" smtClean="0">
                <a:latin typeface="Times New Roman" panose="02020603050405020304" pitchFamily="18" charset="0"/>
                <a:cs typeface="Times New Roman" panose="02020603050405020304" pitchFamily="18" charset="0"/>
              </a:rPr>
              <a:t>expert</a:t>
            </a:r>
            <a:r>
              <a:rPr lang="fr-FR"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of </a:t>
            </a:r>
            <a:r>
              <a:rPr lang="en-US" sz="2000" dirty="0">
                <a:latin typeface="Times New Roman" panose="02020603050405020304" pitchFamily="18" charset="0"/>
                <a:cs typeface="Times New Roman" panose="02020603050405020304" pitchFamily="18" charset="0"/>
              </a:rPr>
              <a:t>the field.</a:t>
            </a:r>
            <a:endParaRPr lang="fr-FR"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6. </a:t>
            </a:r>
            <a:r>
              <a:rPr lang="en-US" sz="2000" dirty="0">
                <a:latin typeface="Times New Roman" panose="02020603050405020304" pitchFamily="18" charset="0"/>
                <a:cs typeface="Times New Roman" panose="02020603050405020304" pitchFamily="18" charset="0"/>
              </a:rPr>
              <a:t>He should pin-point specific aspect of the problem which is to be </a:t>
            </a:r>
            <a:r>
              <a:rPr lang="en-US" sz="2000" dirty="0" smtClean="0">
                <a:latin typeface="Times New Roman" panose="02020603050405020304" pitchFamily="18" charset="0"/>
                <a:cs typeface="Times New Roman" panose="02020603050405020304" pitchFamily="18" charset="0"/>
              </a:rPr>
              <a:t>investigated. </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235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4.3 Necessity of Defining the Problem</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25000" lnSpcReduction="20000"/>
          </a:bodyPr>
          <a:lstStyle/>
          <a:p>
            <a:pPr marL="0" indent="0" algn="just">
              <a:lnSpc>
                <a:spcPct val="120000"/>
              </a:lnSpc>
              <a:buNone/>
            </a:pPr>
            <a:r>
              <a:rPr lang="en-US" sz="8000" dirty="0" smtClean="0">
                <a:latin typeface="Times New Roman" panose="02020603050405020304" pitchFamily="18" charset="0"/>
                <a:cs typeface="Times New Roman" panose="02020603050405020304" pitchFamily="18" charset="0"/>
              </a:rPr>
              <a:t>Defining </a:t>
            </a:r>
            <a:r>
              <a:rPr lang="en-US" sz="8000" dirty="0">
                <a:latin typeface="Times New Roman" panose="02020603050405020304" pitchFamily="18" charset="0"/>
                <a:cs typeface="Times New Roman" panose="02020603050405020304" pitchFamily="18" charset="0"/>
              </a:rPr>
              <a:t>the problem </a:t>
            </a:r>
            <a:r>
              <a:rPr lang="en-US" sz="8000" dirty="0" smtClean="0">
                <a:latin typeface="Times New Roman" panose="02020603050405020304" pitchFamily="18" charset="0"/>
                <a:cs typeface="Times New Roman" panose="02020603050405020304" pitchFamily="18" charset="0"/>
              </a:rPr>
              <a:t>is done through </a:t>
            </a:r>
            <a:r>
              <a:rPr lang="en-US" sz="8000" dirty="0">
                <a:latin typeface="Times New Roman" panose="02020603050405020304" pitchFamily="18" charset="0"/>
                <a:cs typeface="Times New Roman" panose="02020603050405020304" pitchFamily="18" charset="0"/>
              </a:rPr>
              <a:t>the first readings on the part of </a:t>
            </a:r>
            <a:r>
              <a:rPr lang="en-US" sz="8000" dirty="0" smtClean="0">
                <a:latin typeface="Times New Roman" panose="02020603050405020304" pitchFamily="18" charset="0"/>
                <a:cs typeface="Times New Roman" panose="02020603050405020304" pitchFamily="18" charset="0"/>
              </a:rPr>
              <a:t>the researcher </a:t>
            </a:r>
            <a:r>
              <a:rPr lang="en-US" sz="8000" dirty="0">
                <a:latin typeface="Times New Roman" panose="02020603050405020304" pitchFamily="18" charset="0"/>
                <a:cs typeface="Times New Roman" panose="02020603050405020304" pitchFamily="18" charset="0"/>
              </a:rPr>
              <a:t>and his discussions with the advisor in order to frame the major questions and </a:t>
            </a:r>
            <a:r>
              <a:rPr lang="en-US" sz="8000" dirty="0" smtClean="0">
                <a:latin typeface="Times New Roman" panose="02020603050405020304" pitchFamily="18" charset="0"/>
                <a:cs typeface="Times New Roman" panose="02020603050405020304" pitchFamily="18" charset="0"/>
              </a:rPr>
              <a:t>the approach. </a:t>
            </a:r>
          </a:p>
          <a:p>
            <a:pPr marL="0" indent="0" algn="just">
              <a:lnSpc>
                <a:spcPct val="120000"/>
              </a:lnSpc>
              <a:buNone/>
            </a:pPr>
            <a:r>
              <a:rPr lang="en-US" sz="8000" dirty="0" smtClean="0">
                <a:latin typeface="Times New Roman" panose="02020603050405020304" pitchFamily="18" charset="0"/>
                <a:cs typeface="Times New Roman" panose="02020603050405020304" pitchFamily="18" charset="0"/>
              </a:rPr>
              <a:t>Once the </a:t>
            </a:r>
            <a:r>
              <a:rPr lang="en-US" sz="8000" dirty="0">
                <a:latin typeface="Times New Roman" panose="02020603050405020304" pitchFamily="18" charset="0"/>
                <a:cs typeface="Times New Roman" panose="02020603050405020304" pitchFamily="18" charset="0"/>
              </a:rPr>
              <a:t>thesis topic has been sharpened and the questions have been clearly settled down, </a:t>
            </a:r>
            <a:r>
              <a:rPr lang="en-US" sz="8000" dirty="0" smtClean="0">
                <a:latin typeface="Times New Roman" panose="02020603050405020304" pitchFamily="18" charset="0"/>
                <a:cs typeface="Times New Roman" panose="02020603050405020304" pitchFamily="18" charset="0"/>
              </a:rPr>
              <a:t>the novice </a:t>
            </a:r>
            <a:r>
              <a:rPr lang="en-US" sz="8000" dirty="0">
                <a:latin typeface="Times New Roman" panose="02020603050405020304" pitchFamily="18" charset="0"/>
                <a:cs typeface="Times New Roman" panose="02020603050405020304" pitchFamily="18" charset="0"/>
              </a:rPr>
              <a:t>research must start thinking through the aims, methods and possible </a:t>
            </a:r>
            <a:r>
              <a:rPr lang="en-US" sz="8000" dirty="0" smtClean="0">
                <a:latin typeface="Times New Roman" panose="02020603050405020304" pitchFamily="18" charset="0"/>
                <a:cs typeface="Times New Roman" panose="02020603050405020304" pitchFamily="18" charset="0"/>
              </a:rPr>
              <a:t>analyses to </a:t>
            </a:r>
            <a:r>
              <a:rPr lang="en-US" sz="8000" dirty="0">
                <a:latin typeface="Times New Roman" panose="02020603050405020304" pitchFamily="18" charset="0"/>
                <a:cs typeface="Times New Roman" panose="02020603050405020304" pitchFamily="18" charset="0"/>
              </a:rPr>
              <a:t>avoid any attendant pitfalls.</a:t>
            </a:r>
            <a:endParaRPr lang="fr-FR" sz="8000" dirty="0">
              <a:latin typeface="Times New Roman" panose="02020603050405020304" pitchFamily="18" charset="0"/>
              <a:cs typeface="Times New Roman" panose="02020603050405020304" pitchFamily="18" charset="0"/>
            </a:endParaRPr>
          </a:p>
          <a:p>
            <a:pPr marL="0" indent="0" algn="just">
              <a:lnSpc>
                <a:spcPct val="120000"/>
              </a:lnSpc>
              <a:buNone/>
            </a:pPr>
            <a:r>
              <a:rPr lang="en-US" sz="8000" dirty="0" smtClean="0">
                <a:latin typeface="Times New Roman" panose="02020603050405020304" pitchFamily="18" charset="0"/>
                <a:cs typeface="Times New Roman" panose="02020603050405020304" pitchFamily="18" charset="0"/>
              </a:rPr>
              <a:t>The </a:t>
            </a:r>
            <a:r>
              <a:rPr lang="en-US" sz="8000" dirty="0">
                <a:latin typeface="Times New Roman" panose="02020603050405020304" pitchFamily="18" charset="0"/>
                <a:cs typeface="Times New Roman" panose="02020603050405020304" pitchFamily="18" charset="0"/>
              </a:rPr>
              <a:t>research proposal</a:t>
            </a:r>
            <a:r>
              <a:rPr lang="en-US" sz="8000" dirty="0" smtClean="0">
                <a:latin typeface="Times New Roman" panose="02020603050405020304" pitchFamily="18" charset="0"/>
                <a:cs typeface="Times New Roman" panose="02020603050405020304" pitchFamily="18" charset="0"/>
              </a:rPr>
              <a:t>, developed by the</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candidates </a:t>
            </a:r>
            <a:r>
              <a:rPr lang="fr-FR" sz="8000" dirty="0" smtClean="0">
                <a:latin typeface="Times New Roman" panose="02020603050405020304" pitchFamily="18" charset="0"/>
                <a:cs typeface="Times New Roman" panose="02020603050405020304" pitchFamily="18" charset="0"/>
              </a:rPr>
              <a:t>must </a:t>
            </a:r>
            <a:r>
              <a:rPr lang="fr-FR" sz="8000" dirty="0" err="1" smtClean="0">
                <a:latin typeface="Times New Roman" panose="02020603050405020304" pitchFamily="18" charset="0"/>
                <a:cs typeface="Times New Roman" panose="02020603050405020304" pitchFamily="18" charset="0"/>
              </a:rPr>
              <a:t>clarify</a:t>
            </a:r>
            <a:r>
              <a:rPr lang="fr-FR" sz="8000" dirty="0" smtClean="0">
                <a:latin typeface="Times New Roman" panose="02020603050405020304" pitchFamily="18" charset="0"/>
                <a:cs typeface="Times New Roman" panose="02020603050405020304" pitchFamily="18" charset="0"/>
              </a:rPr>
              <a:t> the </a:t>
            </a:r>
            <a:r>
              <a:rPr lang="en-US" sz="8000" dirty="0" smtClean="0">
                <a:latin typeface="Times New Roman" panose="02020603050405020304" pitchFamily="18" charset="0"/>
                <a:cs typeface="Times New Roman" panose="02020603050405020304" pitchFamily="18" charset="0"/>
              </a:rPr>
              <a:t>hypothesis </a:t>
            </a:r>
            <a:r>
              <a:rPr lang="en-US" sz="8000" dirty="0">
                <a:latin typeface="Times New Roman" panose="02020603050405020304" pitchFamily="18" charset="0"/>
                <a:cs typeface="Times New Roman" panose="02020603050405020304" pitchFamily="18" charset="0"/>
              </a:rPr>
              <a:t>and </a:t>
            </a:r>
            <a:r>
              <a:rPr lang="en-US" sz="8000" dirty="0" smtClean="0">
                <a:latin typeface="Times New Roman" panose="02020603050405020304" pitchFamily="18" charset="0"/>
                <a:cs typeface="Times New Roman" panose="02020603050405020304" pitchFamily="18" charset="0"/>
              </a:rPr>
              <a:t>objectives, and what </a:t>
            </a:r>
            <a:r>
              <a:rPr lang="en-US" sz="8000" dirty="0">
                <a:latin typeface="Times New Roman" panose="02020603050405020304" pitchFamily="18" charset="0"/>
                <a:cs typeface="Times New Roman" panose="02020603050405020304" pitchFamily="18" charset="0"/>
              </a:rPr>
              <a:t>they "want this research </a:t>
            </a:r>
            <a:r>
              <a:rPr lang="en-US" sz="8000" dirty="0" smtClean="0">
                <a:latin typeface="Times New Roman" panose="02020603050405020304" pitchFamily="18" charset="0"/>
                <a:cs typeface="Times New Roman" panose="02020603050405020304" pitchFamily="18" charset="0"/>
              </a:rPr>
              <a:t>to</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achieve</a:t>
            </a:r>
            <a:r>
              <a:rPr lang="en-US" sz="8000" dirty="0">
                <a:latin typeface="Times New Roman" panose="02020603050405020304" pitchFamily="18" charset="0"/>
                <a:cs typeface="Times New Roman" panose="02020603050405020304" pitchFamily="18" charset="0"/>
              </a:rPr>
              <a:t>". This indicates once again that the hypothesis or the suggested answer to the </a:t>
            </a:r>
            <a:r>
              <a:rPr lang="en-US" sz="8000" dirty="0" smtClean="0">
                <a:latin typeface="Times New Roman" panose="02020603050405020304" pitchFamily="18" charset="0"/>
                <a:cs typeface="Times New Roman" panose="02020603050405020304" pitchFamily="18" charset="0"/>
              </a:rPr>
              <a:t>main</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question</a:t>
            </a:r>
            <a:r>
              <a:rPr lang="en-US" sz="8000" dirty="0">
                <a:latin typeface="Times New Roman" panose="02020603050405020304" pitchFamily="18" charset="0"/>
                <a:cs typeface="Times New Roman" panose="02020603050405020304" pitchFamily="18" charset="0"/>
              </a:rPr>
              <a:t>, which in a way or another reflects the main problem, must be put forward </a:t>
            </a:r>
            <a:r>
              <a:rPr lang="en-US" sz="8000" dirty="0" smtClean="0">
                <a:latin typeface="Times New Roman" panose="02020603050405020304" pitchFamily="18" charset="0"/>
                <a:cs typeface="Times New Roman" panose="02020603050405020304" pitchFamily="18" charset="0"/>
              </a:rPr>
              <a:t>and</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illuminated </a:t>
            </a:r>
            <a:r>
              <a:rPr lang="en-US" sz="8000" dirty="0">
                <a:latin typeface="Times New Roman" panose="02020603050405020304" pitchFamily="18" charset="0"/>
                <a:cs typeface="Times New Roman" panose="02020603050405020304" pitchFamily="18" charset="0"/>
              </a:rPr>
              <a:t>earlier.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376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4.4 Techniques Involved in Defining a Problem</a:t>
            </a:r>
            <a:r>
              <a:rPr lang="fr-FR" dirty="0" smtClean="0"/>
              <a:t/>
            </a:r>
            <a:br>
              <a:rPr lang="fr-FR" dirty="0" smtClean="0"/>
            </a:br>
            <a:endParaRPr lang="fr-FR" dirty="0"/>
          </a:p>
        </p:txBody>
      </p:sp>
      <p:sp>
        <p:nvSpPr>
          <p:cNvPr id="3" name="Espace réservé du contenu 2"/>
          <p:cNvSpPr>
            <a:spLocks noGrp="1"/>
          </p:cNvSpPr>
          <p:nvPr>
            <p:ph idx="1"/>
          </p:nvPr>
        </p:nvSpPr>
        <p:spPr>
          <a:xfrm>
            <a:off x="360608" y="1184856"/>
            <a:ext cx="10542431" cy="5262563"/>
          </a:xfrm>
        </p:spPr>
        <p:txBody>
          <a:bodyPr>
            <a:normAutofit fontScale="25000" lnSpcReduction="20000"/>
          </a:bodyPr>
          <a:lstStyle/>
          <a:p>
            <a:pPr marL="0" indent="0" algn="just">
              <a:lnSpc>
                <a:spcPct val="120000"/>
              </a:lnSpc>
              <a:buNone/>
            </a:pPr>
            <a:r>
              <a:rPr lang="en-US" sz="8000" dirty="0" smtClean="0">
                <a:latin typeface="Times New Roman" panose="02020603050405020304" pitchFamily="18" charset="0"/>
                <a:cs typeface="Times New Roman" panose="02020603050405020304" pitchFamily="18" charset="0"/>
              </a:rPr>
              <a:t>Some </a:t>
            </a:r>
            <a:r>
              <a:rPr lang="en-US" sz="8000" dirty="0">
                <a:latin typeface="Times New Roman" panose="02020603050405020304" pitchFamily="18" charset="0"/>
                <a:cs typeface="Times New Roman" panose="02020603050405020304" pitchFamily="18" charset="0"/>
              </a:rPr>
              <a:t>ways for </a:t>
            </a:r>
            <a:r>
              <a:rPr lang="en-US" sz="8000" dirty="0" smtClean="0">
                <a:latin typeface="Times New Roman" panose="02020603050405020304" pitchFamily="18" charset="0"/>
                <a:cs typeface="Times New Roman" panose="02020603050405020304" pitchFamily="18" charset="0"/>
              </a:rPr>
              <a:t>researchers</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which </a:t>
            </a:r>
            <a:r>
              <a:rPr lang="en-US" sz="8000" dirty="0">
                <a:latin typeface="Times New Roman" panose="02020603050405020304" pitchFamily="18" charset="0"/>
                <a:cs typeface="Times New Roman" panose="02020603050405020304" pitchFamily="18" charset="0"/>
              </a:rPr>
              <a:t>aim at formulating the problem at the outset of </a:t>
            </a:r>
            <a:r>
              <a:rPr lang="en-US" sz="8000" dirty="0" smtClean="0">
                <a:latin typeface="Times New Roman" panose="02020603050405020304" pitchFamily="18" charset="0"/>
                <a:cs typeface="Times New Roman" panose="02020603050405020304" pitchFamily="18" charset="0"/>
              </a:rPr>
              <a:t>research are </a:t>
            </a:r>
            <a:r>
              <a:rPr lang="en-US" sz="8000" dirty="0">
                <a:latin typeface="Times New Roman" panose="02020603050405020304" pitchFamily="18" charset="0"/>
                <a:cs typeface="Times New Roman" panose="02020603050405020304" pitchFamily="18" charset="0"/>
              </a:rPr>
              <a:t>as follows:</a:t>
            </a:r>
            <a:endParaRPr lang="fr-FR" sz="8000" dirty="0">
              <a:latin typeface="Times New Roman" panose="02020603050405020304" pitchFamily="18" charset="0"/>
              <a:cs typeface="Times New Roman" panose="02020603050405020304" pitchFamily="18" charset="0"/>
            </a:endParaRPr>
          </a:p>
          <a:p>
            <a:pPr marL="0" indent="0" algn="just">
              <a:lnSpc>
                <a:spcPct val="120000"/>
              </a:lnSpc>
              <a:buNone/>
            </a:pPr>
            <a:r>
              <a:rPr lang="en-US" sz="8000" b="1" dirty="0">
                <a:latin typeface="Times New Roman" panose="02020603050405020304" pitchFamily="18" charset="0"/>
                <a:cs typeface="Times New Roman" panose="02020603050405020304" pitchFamily="18" charset="0"/>
              </a:rPr>
              <a:t>1.</a:t>
            </a:r>
            <a:r>
              <a:rPr lang="en-US" sz="8000" dirty="0">
                <a:latin typeface="Times New Roman" panose="02020603050405020304" pitchFamily="18" charset="0"/>
                <a:cs typeface="Times New Roman" panose="02020603050405020304" pitchFamily="18" charset="0"/>
              </a:rPr>
              <a:t> Ask for help: Talk to teachers, classmates, relatives, friends…or anyone who is </a:t>
            </a:r>
            <a:r>
              <a:rPr lang="en-US" sz="8000" dirty="0" smtClean="0">
                <a:latin typeface="Times New Roman" panose="02020603050405020304" pitchFamily="18" charset="0"/>
                <a:cs typeface="Times New Roman" panose="02020603050405020304" pitchFamily="18" charset="0"/>
              </a:rPr>
              <a:t>interested</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in </a:t>
            </a:r>
            <a:r>
              <a:rPr lang="en-US" sz="8000" dirty="0">
                <a:latin typeface="Times New Roman" panose="02020603050405020304" pitchFamily="18" charset="0"/>
                <a:cs typeface="Times New Roman" panose="02020603050405020304" pitchFamily="18" charset="0"/>
              </a:rPr>
              <a:t>your topic.</a:t>
            </a:r>
            <a:endParaRPr lang="fr-FR" sz="8000" dirty="0">
              <a:latin typeface="Times New Roman" panose="02020603050405020304" pitchFamily="18" charset="0"/>
              <a:cs typeface="Times New Roman" panose="02020603050405020304" pitchFamily="18" charset="0"/>
            </a:endParaRPr>
          </a:p>
          <a:p>
            <a:pPr marL="0" indent="0" algn="just">
              <a:lnSpc>
                <a:spcPct val="120000"/>
              </a:lnSpc>
              <a:buNone/>
            </a:pPr>
            <a:r>
              <a:rPr lang="en-US" sz="8000" b="1" dirty="0">
                <a:latin typeface="Times New Roman" panose="02020603050405020304" pitchFamily="18" charset="0"/>
                <a:cs typeface="Times New Roman" panose="02020603050405020304" pitchFamily="18" charset="0"/>
              </a:rPr>
              <a:t>2. </a:t>
            </a:r>
            <a:r>
              <a:rPr lang="en-US" sz="8000" dirty="0">
                <a:latin typeface="Times New Roman" panose="02020603050405020304" pitchFamily="18" charset="0"/>
                <a:cs typeface="Times New Roman" panose="02020603050405020304" pitchFamily="18" charset="0"/>
              </a:rPr>
              <a:t>Look for problems as you read: The researcher may find a research problem when </a:t>
            </a:r>
            <a:r>
              <a:rPr lang="en-US" sz="8000" dirty="0" smtClean="0">
                <a:latin typeface="Times New Roman" panose="02020603050405020304" pitchFamily="18" charset="0"/>
                <a:cs typeface="Times New Roman" panose="02020603050405020304" pitchFamily="18" charset="0"/>
              </a:rPr>
              <a:t>he</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detects </a:t>
            </a:r>
            <a:r>
              <a:rPr lang="en-US" sz="8000" dirty="0">
                <a:latin typeface="Times New Roman" panose="02020603050405020304" pitchFamily="18" charset="0"/>
                <a:cs typeface="Times New Roman" panose="02020603050405020304" pitchFamily="18" charset="0"/>
              </a:rPr>
              <a:t>a contradiction, an incomplete explanation, or some inconsistency.</a:t>
            </a:r>
            <a:endParaRPr lang="fr-FR" sz="8000" dirty="0">
              <a:latin typeface="Times New Roman" panose="02020603050405020304" pitchFamily="18" charset="0"/>
              <a:cs typeface="Times New Roman" panose="02020603050405020304" pitchFamily="18" charset="0"/>
            </a:endParaRPr>
          </a:p>
          <a:p>
            <a:pPr marL="0" indent="0" algn="just">
              <a:lnSpc>
                <a:spcPct val="120000"/>
              </a:lnSpc>
              <a:buNone/>
            </a:pPr>
            <a:r>
              <a:rPr lang="en-US" sz="8000" b="1" dirty="0" smtClean="0">
                <a:latin typeface="Times New Roman" panose="02020603050405020304" pitchFamily="18" charset="0"/>
                <a:cs typeface="Times New Roman" panose="02020603050405020304" pitchFamily="18" charset="0"/>
              </a:rPr>
              <a:t>3</a:t>
            </a:r>
            <a:r>
              <a:rPr lang="en-US" sz="8000" dirty="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Try to use questions raised by the researches </a:t>
            </a:r>
            <a:r>
              <a:rPr lang="en-US" sz="8000" dirty="0">
                <a:latin typeface="Times New Roman" panose="02020603050405020304" pitchFamily="18" charset="0"/>
                <a:cs typeface="Times New Roman" panose="02020603050405020304" pitchFamily="18" charset="0"/>
              </a:rPr>
              <a:t>y</a:t>
            </a:r>
            <a:r>
              <a:rPr lang="en-US" sz="8000" dirty="0" smtClean="0">
                <a:latin typeface="Times New Roman" panose="02020603050405020304" pitchFamily="18" charset="0"/>
                <a:cs typeface="Times New Roman" panose="02020603050405020304" pitchFamily="18" charset="0"/>
              </a:rPr>
              <a:t>ou read</a:t>
            </a:r>
            <a:endParaRPr lang="fr-FR" sz="8000" dirty="0">
              <a:latin typeface="Times New Roman" panose="02020603050405020304" pitchFamily="18" charset="0"/>
              <a:cs typeface="Times New Roman" panose="02020603050405020304" pitchFamily="18" charset="0"/>
            </a:endParaRPr>
          </a:p>
          <a:p>
            <a:pPr algn="just">
              <a:lnSpc>
                <a:spcPct val="120000"/>
              </a:lnSpc>
            </a:pPr>
            <a:r>
              <a:rPr lang="en-US" sz="8000" b="1" dirty="0">
                <a:latin typeface="Times New Roman" panose="02020603050405020304" pitchFamily="18" charset="0"/>
                <a:cs typeface="Times New Roman" panose="02020603050405020304" pitchFamily="18" charset="0"/>
              </a:rPr>
              <a:t>Conclusion</a:t>
            </a:r>
            <a:endParaRPr lang="fr-FR" sz="8000" dirty="0">
              <a:latin typeface="Times New Roman" panose="02020603050405020304" pitchFamily="18" charset="0"/>
              <a:cs typeface="Times New Roman" panose="02020603050405020304" pitchFamily="18" charset="0"/>
            </a:endParaRPr>
          </a:p>
          <a:p>
            <a:pPr marL="0" indent="0" algn="just">
              <a:lnSpc>
                <a:spcPct val="120000"/>
              </a:lnSpc>
              <a:buNone/>
            </a:pPr>
            <a:r>
              <a:rPr lang="en-US" sz="8000" dirty="0">
                <a:latin typeface="Times New Roman" panose="02020603050405020304" pitchFamily="18" charset="0"/>
                <a:cs typeface="Times New Roman" panose="02020603050405020304" pitchFamily="18" charset="0"/>
              </a:rPr>
              <a:t>Researchers, whether novice or experienced, are supposed to discover problems in </a:t>
            </a:r>
            <a:r>
              <a:rPr lang="en-US" sz="8000" dirty="0" smtClean="0">
                <a:latin typeface="Times New Roman" panose="02020603050405020304" pitchFamily="18" charset="0"/>
                <a:cs typeface="Times New Roman" panose="02020603050405020304" pitchFamily="18" charset="0"/>
              </a:rPr>
              <a:t>their</a:t>
            </a:r>
            <a:r>
              <a:rPr lang="fr-FR" sz="8000" dirty="0" smtClean="0">
                <a:latin typeface="Times New Roman" panose="02020603050405020304" pitchFamily="18" charset="0"/>
                <a:cs typeface="Times New Roman" panose="02020603050405020304" pitchFamily="18" charset="0"/>
              </a:rPr>
              <a:t> </a:t>
            </a:r>
            <a:r>
              <a:rPr lang="en-US" sz="8000" dirty="0" smtClean="0">
                <a:latin typeface="Times New Roman" panose="02020603050405020304" pitchFamily="18" charset="0"/>
                <a:cs typeface="Times New Roman" panose="02020603050405020304" pitchFamily="18" charset="0"/>
              </a:rPr>
              <a:t>workplace </a:t>
            </a:r>
            <a:r>
              <a:rPr lang="en-US" sz="8000" dirty="0">
                <a:latin typeface="Times New Roman" panose="02020603050405020304" pitchFamily="18" charset="0"/>
                <a:cs typeface="Times New Roman" panose="02020603050405020304" pitchFamily="18" charset="0"/>
              </a:rPr>
              <a:t>or elsewhere through careful observation or critical reading. Their task is to </a:t>
            </a:r>
            <a:r>
              <a:rPr lang="en-US" sz="8000" dirty="0" smtClean="0">
                <a:latin typeface="Times New Roman" panose="02020603050405020304" pitchFamily="18" charset="0"/>
                <a:cs typeface="Times New Roman" panose="02020603050405020304" pitchFamily="18" charset="0"/>
              </a:rPr>
              <a:t>figure out </a:t>
            </a:r>
            <a:r>
              <a:rPr lang="en-US" sz="8000" dirty="0">
                <a:latin typeface="Times New Roman" panose="02020603050405020304" pitchFamily="18" charset="0"/>
                <a:cs typeface="Times New Roman" panose="02020603050405020304" pitchFamily="18" charset="0"/>
              </a:rPr>
              <a:t>the nature of the problem and not only report facts about it; their real task is to </a:t>
            </a:r>
            <a:r>
              <a:rPr lang="en-US" sz="8000" dirty="0" smtClean="0">
                <a:latin typeface="Times New Roman" panose="02020603050405020304" pitchFamily="18" charset="0"/>
                <a:cs typeface="Times New Roman" panose="02020603050405020304" pitchFamily="18" charset="0"/>
              </a:rPr>
              <a:t>formulate a </a:t>
            </a:r>
            <a:r>
              <a:rPr lang="en-US" sz="8000" dirty="0">
                <a:latin typeface="Times New Roman" panose="02020603050405020304" pitchFamily="18" charset="0"/>
                <a:cs typeface="Times New Roman" panose="02020603050405020304" pitchFamily="18" charset="0"/>
              </a:rPr>
              <a:t>question that is worth answering or put forward a problem that really requires a solution.</a:t>
            </a:r>
            <a:endParaRPr lang="fr-FR" sz="8000" dirty="0">
              <a:latin typeface="Times New Roman" panose="02020603050405020304" pitchFamily="18" charset="0"/>
              <a:cs typeface="Times New Roman" panose="02020603050405020304" pitchFamily="18" charset="0"/>
            </a:endParaRPr>
          </a:p>
          <a:p>
            <a:pPr algn="just">
              <a:lnSpc>
                <a:spcPct val="120000"/>
              </a:lnSpc>
            </a:pPr>
            <a:endParaRPr lang="fr-FR" dirty="0"/>
          </a:p>
        </p:txBody>
      </p:sp>
    </p:spTree>
    <p:extLst>
      <p:ext uri="{BB962C8B-B14F-4D97-AF65-F5344CB8AC3E}">
        <p14:creationId xmlns:p14="http://schemas.microsoft.com/office/powerpoint/2010/main" val="1313919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995212" cy="1325563"/>
          </a:xfrm>
        </p:spPr>
        <p:txBody>
          <a:bodyPr>
            <a:normAutofit fontScale="90000"/>
          </a:bodyPr>
          <a:lstStyle/>
          <a:p>
            <a:r>
              <a:rPr lang="en-US" b="1" dirty="0" smtClean="0"/>
              <a:t>5-TRAVAILLER AVEC SON DIRECTEUR DE RECHERCHE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1. How to obtain the agreement of a research supervisor? </a:t>
            </a:r>
            <a:endParaRPr lang="fr-FR"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2. What are the functions of a research supervisor?</a:t>
            </a:r>
            <a:endParaRPr lang="fr-FR"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3. What can I expect from my supervisor regarding my research? </a:t>
            </a:r>
            <a:endParaRPr lang="fr-FR"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4. When to contact my supervisor during research? </a:t>
            </a:r>
            <a:endParaRPr lang="fr-FR"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5. What can I expect from my supervisor regarding the writing of my work?</a:t>
            </a:r>
            <a:endParaRPr lang="fr-FR" sz="2000" dirty="0">
              <a:latin typeface="Times New Roman" panose="02020603050405020304" pitchFamily="18" charset="0"/>
              <a:cs typeface="Times New Roman" panose="02020603050405020304" pitchFamily="18" charset="0"/>
            </a:endParaRPr>
          </a:p>
          <a:p>
            <a:pPr marL="0" indent="0">
              <a:buNone/>
            </a:pPr>
            <a:r>
              <a:rPr lang="fr-FR" sz="2000" dirty="0">
                <a:latin typeface="Times New Roman" panose="02020603050405020304" pitchFamily="18" charset="0"/>
                <a:cs typeface="Times New Roman" panose="02020603050405020304" pitchFamily="18" charset="0"/>
              </a:rPr>
              <a:t>6. Conclusion </a:t>
            </a:r>
          </a:p>
          <a:p>
            <a:endParaRPr lang="fr-FR" dirty="0"/>
          </a:p>
        </p:txBody>
      </p:sp>
    </p:spTree>
    <p:extLst>
      <p:ext uri="{BB962C8B-B14F-4D97-AF65-F5344CB8AC3E}">
        <p14:creationId xmlns:p14="http://schemas.microsoft.com/office/powerpoint/2010/main" val="863102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0608" y="257577"/>
            <a:ext cx="10993192" cy="5919386"/>
          </a:xfrm>
        </p:spPr>
        <p:txBody>
          <a:bodyPr>
            <a:normAutofit/>
          </a:bodyPr>
          <a:lstStyle/>
          <a:p>
            <a:r>
              <a:rPr lang="fr-FR" sz="2000" b="1" dirty="0"/>
              <a:t>1. Comment obtenir l’accord d’un directeur de recherche ? </a:t>
            </a:r>
            <a:endParaRPr lang="fr-FR" sz="2000" b="1" dirty="0" smtClean="0"/>
          </a:p>
          <a:p>
            <a:r>
              <a:rPr lang="fr-FR" sz="2000" dirty="0" smtClean="0"/>
              <a:t>Chercher un directeur de recherche</a:t>
            </a:r>
            <a:endParaRPr lang="fr-FR" sz="2000" dirty="0"/>
          </a:p>
          <a:p>
            <a:r>
              <a:rPr lang="fr-FR" sz="2000" dirty="0"/>
              <a:t>Une foi obtenir l’accord d’un superviseur de recherche, le premier travail que vous devrez faire (avec ou sans directeur, donc) sera de commencer à « définir » votre recherche. </a:t>
            </a:r>
          </a:p>
          <a:p>
            <a:r>
              <a:rPr lang="fr-FR" sz="2000" b="1" dirty="0"/>
              <a:t>2. Quelles sont les fonctions d’un directeur de recherche ? </a:t>
            </a:r>
            <a:endParaRPr lang="fr-FR" sz="2000" dirty="0"/>
          </a:p>
          <a:p>
            <a:r>
              <a:rPr lang="fr-FR" sz="2000" dirty="0"/>
              <a:t>La fonction générale d’un « directeur » de recherche est, comme son nom l’indique, de… « diriger » votre </a:t>
            </a:r>
            <a:r>
              <a:rPr lang="fr-FR" sz="2000" dirty="0" smtClean="0"/>
              <a:t>recherche: </a:t>
            </a:r>
          </a:p>
          <a:p>
            <a:pPr marL="0" indent="0">
              <a:buNone/>
            </a:pPr>
            <a:r>
              <a:rPr lang="fr-FR" sz="2000" dirty="0" smtClean="0"/>
              <a:t>- valider votre plan de recherche, </a:t>
            </a:r>
          </a:p>
          <a:p>
            <a:pPr marL="0" indent="0">
              <a:buNone/>
            </a:pPr>
            <a:r>
              <a:rPr lang="fr-FR" sz="2000" dirty="0" smtClean="0"/>
              <a:t>- suggérer </a:t>
            </a:r>
            <a:r>
              <a:rPr lang="fr-FR" sz="2000" dirty="0"/>
              <a:t>des formations </a:t>
            </a:r>
            <a:r>
              <a:rPr lang="fr-FR" sz="2000" dirty="0" smtClean="0"/>
              <a:t>complémentaires,</a:t>
            </a:r>
          </a:p>
          <a:p>
            <a:pPr marL="0" indent="0">
              <a:buNone/>
            </a:pPr>
            <a:r>
              <a:rPr lang="fr-FR" sz="2000" dirty="0" smtClean="0"/>
              <a:t>- lire </a:t>
            </a:r>
            <a:r>
              <a:rPr lang="fr-FR" sz="2000" dirty="0"/>
              <a:t>certains ouvrages ou articles qu’il considère comme </a:t>
            </a:r>
            <a:r>
              <a:rPr lang="fr-FR" sz="2000" dirty="0" smtClean="0"/>
              <a:t>indispensables.</a:t>
            </a:r>
            <a:endParaRPr lang="fr-FR" sz="2000" dirty="0"/>
          </a:p>
          <a:p>
            <a:pPr>
              <a:buFontTx/>
              <a:buChar char="-"/>
            </a:pPr>
            <a:r>
              <a:rPr lang="fr-FR" sz="2000" dirty="0" smtClean="0"/>
              <a:t>valider </a:t>
            </a:r>
            <a:r>
              <a:rPr lang="fr-FR" sz="2000" dirty="0"/>
              <a:t>en cours de route les différentes phases d’avancement de votre </a:t>
            </a:r>
            <a:r>
              <a:rPr lang="fr-FR" sz="2000" dirty="0" smtClean="0"/>
              <a:t>recherche (le </a:t>
            </a:r>
            <a:r>
              <a:rPr lang="fr-FR" sz="2000" dirty="0"/>
              <a:t>plan détaillé de votre travail, votre programmation de recherche, vos corpus d’analyse, vos échantillons d’enquêtes et/ou vos terrains d’observation, ou encore vos méthodes de </a:t>
            </a:r>
            <a:r>
              <a:rPr lang="fr-FR" sz="2000" dirty="0" smtClean="0"/>
              <a:t>recherche). </a:t>
            </a:r>
            <a:endParaRPr lang="fr-FR" sz="2000" dirty="0"/>
          </a:p>
          <a:p>
            <a:pPr>
              <a:buFontTx/>
              <a:buChar char="-"/>
            </a:pPr>
            <a:r>
              <a:rPr lang="fr-FR" sz="2000" dirty="0" smtClean="0"/>
              <a:t>lors </a:t>
            </a:r>
            <a:r>
              <a:rPr lang="fr-FR" sz="2000" dirty="0"/>
              <a:t>de votre soutenance orale</a:t>
            </a:r>
            <a:r>
              <a:rPr lang="fr-FR" sz="2000" dirty="0" smtClean="0"/>
              <a:t>, </a:t>
            </a:r>
            <a:r>
              <a:rPr lang="fr-FR" sz="2000" dirty="0"/>
              <a:t>s’ils donnent lieu à des critiques de la part d’autres membres de votre </a:t>
            </a:r>
            <a:r>
              <a:rPr lang="fr-FR" sz="2000" dirty="0" smtClean="0"/>
              <a:t>jury l’encadreur peut vous soutenir dans quelques cas.</a:t>
            </a:r>
            <a:endParaRPr lang="fr-FR" sz="2000" dirty="0"/>
          </a:p>
          <a:p>
            <a:endParaRPr lang="fr-FR" dirty="0"/>
          </a:p>
        </p:txBody>
      </p:sp>
    </p:spTree>
    <p:extLst>
      <p:ext uri="{BB962C8B-B14F-4D97-AF65-F5344CB8AC3E}">
        <p14:creationId xmlns:p14="http://schemas.microsoft.com/office/powerpoint/2010/main" val="2590886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26719"/>
            <a:ext cx="10515600" cy="1325563"/>
          </a:xfrm>
        </p:spPr>
        <p:txBody>
          <a:bodyPr>
            <a:normAutofit fontScale="90000"/>
          </a:bodyPr>
          <a:lstStyle/>
          <a:p>
            <a:pPr algn="ctr"/>
            <a:r>
              <a:rPr lang="fr-FR" b="1" dirty="0" smtClean="0"/>
              <a:t>3. Que puis-je attendre de mon encadreur en ce qui concerne ma recherche ? </a:t>
            </a:r>
            <a:r>
              <a:rPr lang="fr-FR" dirty="0" smtClean="0"/>
              <a:t/>
            </a:r>
            <a:br>
              <a:rPr lang="fr-FR" dirty="0" smtClean="0"/>
            </a:br>
            <a:endParaRPr lang="fr-FR" dirty="0"/>
          </a:p>
        </p:txBody>
      </p:sp>
      <p:sp>
        <p:nvSpPr>
          <p:cNvPr id="3" name="Espace réservé du contenu 2"/>
          <p:cNvSpPr>
            <a:spLocks noGrp="1"/>
          </p:cNvSpPr>
          <p:nvPr>
            <p:ph idx="1"/>
          </p:nvPr>
        </p:nvSpPr>
        <p:spPr>
          <a:xfrm>
            <a:off x="309282" y="1116106"/>
            <a:ext cx="11228294" cy="5741894"/>
          </a:xfrm>
        </p:spPr>
        <p:txBody>
          <a:bodyPr>
            <a:normAutofit fontScale="62500" lnSpcReduction="20000"/>
          </a:bodyPr>
          <a:lstStyle/>
          <a:p>
            <a:pPr marL="0" indent="0">
              <a:buNone/>
            </a:pPr>
            <a:r>
              <a:rPr lang="fr-FR" sz="3200" dirty="0" smtClean="0">
                <a:latin typeface="Times New Roman" panose="02020603050405020304" pitchFamily="18" charset="0"/>
                <a:cs typeface="Times New Roman" panose="02020603050405020304" pitchFamily="18" charset="0"/>
              </a:rPr>
              <a:t>- Le </a:t>
            </a:r>
            <a:r>
              <a:rPr lang="fr-FR" sz="3200" dirty="0">
                <a:latin typeface="Times New Roman" panose="02020603050405020304" pitchFamily="18" charset="0"/>
                <a:cs typeface="Times New Roman" panose="02020603050405020304" pitchFamily="18" charset="0"/>
              </a:rPr>
              <a:t>rôle du directeur de recherche n’est pas de se substituer à son étudiant dans sa recherche, de « faire son travail à sa place ». </a:t>
            </a:r>
          </a:p>
          <a:p>
            <a:pPr marL="0" indent="0">
              <a:buNone/>
            </a:pPr>
            <a:r>
              <a:rPr lang="fr-FR" sz="3200" dirty="0" smtClean="0">
                <a:latin typeface="Times New Roman" panose="02020603050405020304" pitchFamily="18" charset="0"/>
                <a:cs typeface="Times New Roman" panose="02020603050405020304" pitchFamily="18" charset="0"/>
              </a:rPr>
              <a:t>- Le rôle </a:t>
            </a:r>
            <a:r>
              <a:rPr lang="fr-FR" sz="3200" dirty="0">
                <a:latin typeface="Times New Roman" panose="02020603050405020304" pitchFamily="18" charset="0"/>
                <a:cs typeface="Times New Roman" panose="02020603050405020304" pitchFamily="18" charset="0"/>
              </a:rPr>
              <a:t>d’un directeur </a:t>
            </a:r>
            <a:r>
              <a:rPr lang="fr-FR" sz="3200" dirty="0" smtClean="0">
                <a:latin typeface="Times New Roman" panose="02020603050405020304" pitchFamily="18" charset="0"/>
                <a:cs typeface="Times New Roman" panose="02020603050405020304" pitchFamily="18" charset="0"/>
              </a:rPr>
              <a:t>de recherche est de répondre à vos questions, de </a:t>
            </a:r>
            <a:r>
              <a:rPr lang="fr-FR" sz="3200" dirty="0">
                <a:latin typeface="Times New Roman" panose="02020603050405020304" pitchFamily="18" charset="0"/>
                <a:cs typeface="Times New Roman" panose="02020603050405020304" pitchFamily="18" charset="0"/>
              </a:rPr>
              <a:t>vous poser en retour des questions pour avoir une idée plus précise de votre </a:t>
            </a:r>
            <a:r>
              <a:rPr lang="fr-FR" sz="3200" dirty="0" smtClean="0">
                <a:latin typeface="Times New Roman" panose="02020603050405020304" pitchFamily="18" charset="0"/>
                <a:cs typeface="Times New Roman" panose="02020603050405020304" pitchFamily="18" charset="0"/>
              </a:rPr>
              <a:t>recherche, </a:t>
            </a:r>
            <a:r>
              <a:rPr lang="fr-FR" sz="3200" dirty="0">
                <a:latin typeface="Times New Roman" panose="02020603050405020304" pitchFamily="18" charset="0"/>
                <a:cs typeface="Times New Roman" panose="02020603050405020304" pitchFamily="18" charset="0"/>
              </a:rPr>
              <a:t>ou encore de vous donner des pistes qui vous aideront à trouver par vous-même vos propres réponses .: </a:t>
            </a:r>
          </a:p>
          <a:p>
            <a:r>
              <a:rPr lang="fr-FR" sz="3200" dirty="0">
                <a:latin typeface="Times New Roman" panose="02020603050405020304" pitchFamily="18" charset="0"/>
                <a:cs typeface="Times New Roman" panose="02020603050405020304" pitchFamily="18" charset="0"/>
              </a:rPr>
              <a:t>1) Réfléchissez d’abord vous-même, pour voir si au lieu de lui poser la question, vous ne pouvez pas lui demander de valider la ou les réponses auxquelles vous êtes déjà parvenu par vous-même. </a:t>
            </a:r>
          </a:p>
          <a:p>
            <a:r>
              <a:rPr lang="fr-FR" sz="3200" dirty="0">
                <a:latin typeface="Times New Roman" panose="02020603050405020304" pitchFamily="18" charset="0"/>
                <a:cs typeface="Times New Roman" panose="02020603050405020304" pitchFamily="18" charset="0"/>
              </a:rPr>
              <a:t>2) Essayez de trouver la réponse ailleurs (dans les ouvrages et articles de votre bibliographie, sur des sites de didactique des langues-cultures,…). </a:t>
            </a:r>
          </a:p>
          <a:p>
            <a:r>
              <a:rPr lang="fr-FR" sz="3200" dirty="0">
                <a:latin typeface="Times New Roman" panose="02020603050405020304" pitchFamily="18" charset="0"/>
                <a:cs typeface="Times New Roman" panose="02020603050405020304" pitchFamily="18" charset="0"/>
              </a:rPr>
              <a:t>3) Demandez-vous si vous ne pourriez pas solliciter d’autres étudiants, voire des enseignants qui vous ont donné auparavant des cours sur la question, etc. </a:t>
            </a:r>
          </a:p>
          <a:p>
            <a:pPr>
              <a:lnSpc>
                <a:spcPct val="120000"/>
              </a:lnSpc>
            </a:pPr>
            <a:r>
              <a:rPr lang="fr-FR" sz="3200" dirty="0">
                <a:latin typeface="Times New Roman" panose="02020603050405020304" pitchFamily="18" charset="0"/>
                <a:cs typeface="Times New Roman" panose="02020603050405020304" pitchFamily="18" charset="0"/>
              </a:rPr>
              <a:t>Si vous ne trouvez pas vous-même les réponses à vos questions, vous pouvez bien entendu solliciter votre directeur. Signalez-lui alors que vous avec cherché par vous-même, mais sans succès : en effet, </a:t>
            </a:r>
            <a:r>
              <a:rPr lang="fr-FR" sz="3200" b="1" dirty="0">
                <a:latin typeface="Times New Roman" panose="02020603050405020304" pitchFamily="18" charset="0"/>
                <a:cs typeface="Times New Roman" panose="02020603050405020304" pitchFamily="18" charset="0"/>
              </a:rPr>
              <a:t>il n’est jamais bon de donner à son directeur l’impression qu’on le sollicite par facilité, pour s’éviter de faire soi-même le travail de recherche qui nous incombe. </a:t>
            </a:r>
            <a:endParaRPr lang="fr-FR" sz="3200" dirty="0">
              <a:latin typeface="Times New Roman" panose="02020603050405020304" pitchFamily="18" charset="0"/>
              <a:cs typeface="Times New Roman" panose="02020603050405020304" pitchFamily="18" charset="0"/>
            </a:endParaRPr>
          </a:p>
          <a:p>
            <a:pPr>
              <a:lnSpc>
                <a:spcPct val="120000"/>
              </a:lnSpc>
            </a:pPr>
            <a:r>
              <a:rPr lang="fr-FR" sz="3200" dirty="0">
                <a:latin typeface="Times New Roman" panose="02020603050405020304" pitchFamily="18" charset="0"/>
                <a:cs typeface="Times New Roman" panose="02020603050405020304" pitchFamily="18" charset="0"/>
              </a:rPr>
              <a:t>N’oubliez pas, enfin, que lors de la soutenance orale de votre travail, votre directeur ne se sentira obligé de jouer le rôle d’ « avocat de la défense », qui peut être alors le sien, que sur les points sur lesquels il vous aura préalablement donné son accord pendant sa direction. </a:t>
            </a:r>
          </a:p>
          <a:p>
            <a:endParaRPr lang="fr-FR" dirty="0"/>
          </a:p>
        </p:txBody>
      </p:sp>
    </p:spTree>
    <p:extLst>
      <p:ext uri="{BB962C8B-B14F-4D97-AF65-F5344CB8AC3E}">
        <p14:creationId xmlns:p14="http://schemas.microsoft.com/office/powerpoint/2010/main" val="2143329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4. Quand solliciter mon directeur en cours de recherche ?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just">
              <a:lnSpc>
                <a:spcPct val="150000"/>
              </a:lnSpc>
              <a:spcBef>
                <a:spcPts val="0"/>
              </a:spcBef>
              <a:spcAft>
                <a:spcPts val="600"/>
              </a:spcAft>
            </a:pPr>
            <a:r>
              <a:rPr lang="fr-FR" sz="2000" dirty="0" smtClean="0">
                <a:latin typeface="Times New Roman" panose="02020603050405020304" pitchFamily="18" charset="0"/>
                <a:cs typeface="Times New Roman" panose="02020603050405020304" pitchFamily="18" charset="0"/>
              </a:rPr>
              <a:t>Quand </a:t>
            </a:r>
            <a:r>
              <a:rPr lang="fr-FR" sz="2000" dirty="0">
                <a:latin typeface="Times New Roman" panose="02020603050405020304" pitchFamily="18" charset="0"/>
                <a:cs typeface="Times New Roman" panose="02020603050405020304" pitchFamily="18" charset="0"/>
              </a:rPr>
              <a:t>solliciter son directeur de recherche ? Avec quelle fréquence ? Sous quelle forme (rendez-vous présentiel ou téléphonique, courriel, chat, conversation audio ou vidéo par Internet,…) ? Il n’y a pas de règle en ce domaine. </a:t>
            </a:r>
          </a:p>
          <a:p>
            <a:endParaRPr lang="fr-FR" dirty="0"/>
          </a:p>
        </p:txBody>
      </p:sp>
    </p:spTree>
    <p:extLst>
      <p:ext uri="{BB962C8B-B14F-4D97-AF65-F5344CB8AC3E}">
        <p14:creationId xmlns:p14="http://schemas.microsoft.com/office/powerpoint/2010/main" val="3210997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5. Que puis-je attendre de mon directeur en ce qui concerne la rédaction de mon travail ? </a:t>
            </a:r>
            <a:r>
              <a:rPr lang="fr-FR" dirty="0" smtClean="0"/>
              <a:t/>
            </a:r>
            <a:br>
              <a:rPr lang="fr-FR" dirty="0" smtClean="0"/>
            </a:br>
            <a:endParaRPr lang="fr-FR" dirty="0"/>
          </a:p>
        </p:txBody>
      </p:sp>
      <p:sp>
        <p:nvSpPr>
          <p:cNvPr id="3" name="Espace réservé du contenu 2"/>
          <p:cNvSpPr>
            <a:spLocks noGrp="1"/>
          </p:cNvSpPr>
          <p:nvPr>
            <p:ph idx="1"/>
          </p:nvPr>
        </p:nvSpPr>
        <p:spPr>
          <a:xfrm>
            <a:off x="206063" y="1477895"/>
            <a:ext cx="11147738" cy="5051693"/>
          </a:xfrm>
        </p:spPr>
        <p:txBody>
          <a:bodyPr>
            <a:normAutofit fontScale="25000" lnSpcReduction="20000"/>
          </a:bodyPr>
          <a:lstStyle/>
          <a:p>
            <a:pPr algn="just">
              <a:lnSpc>
                <a:spcPct val="170000"/>
              </a:lnSpc>
            </a:pPr>
            <a:r>
              <a:rPr lang="fr-FR" sz="8000" dirty="0" smtClean="0">
                <a:latin typeface="Times New Roman" panose="02020603050405020304" pitchFamily="18" charset="0"/>
                <a:cs typeface="Times New Roman" panose="02020603050405020304" pitchFamily="18" charset="0"/>
              </a:rPr>
              <a:t>Avant </a:t>
            </a:r>
            <a:r>
              <a:rPr lang="fr-FR" sz="8000" dirty="0">
                <a:latin typeface="Times New Roman" panose="02020603050405020304" pitchFamily="18" charset="0"/>
                <a:cs typeface="Times New Roman" panose="02020603050405020304" pitchFamily="18" charset="0"/>
              </a:rPr>
              <a:t>les premières parties de votre texte, même rédigées de manière </a:t>
            </a:r>
            <a:r>
              <a:rPr lang="fr-FR" sz="8000" dirty="0" smtClean="0">
                <a:latin typeface="Times New Roman" panose="02020603050405020304" pitchFamily="18" charset="0"/>
                <a:cs typeface="Times New Roman" panose="02020603050405020304" pitchFamily="18" charset="0"/>
              </a:rPr>
              <a:t>provisoire.  </a:t>
            </a:r>
            <a:r>
              <a:rPr lang="fr-FR" sz="8000" dirty="0">
                <a:latin typeface="Times New Roman" panose="02020603050405020304" pitchFamily="18" charset="0"/>
                <a:cs typeface="Times New Roman" panose="02020603050405020304" pitchFamily="18" charset="0"/>
              </a:rPr>
              <a:t>Demandez-lui aussitôt que possible ce </a:t>
            </a:r>
            <a:r>
              <a:rPr lang="fr-FR" sz="8000" dirty="0" smtClean="0">
                <a:latin typeface="Times New Roman" panose="02020603050405020304" pitchFamily="18" charset="0"/>
                <a:cs typeface="Times New Roman" panose="02020603050405020304" pitchFamily="18" charset="0"/>
              </a:rPr>
              <a:t>qu’il attend </a:t>
            </a:r>
            <a:r>
              <a:rPr lang="fr-FR" sz="8000" dirty="0">
                <a:latin typeface="Times New Roman" panose="02020603050405020304" pitchFamily="18" charset="0"/>
                <a:cs typeface="Times New Roman" panose="02020603050405020304" pitchFamily="18" charset="0"/>
              </a:rPr>
              <a:t>de vous, pour quelles dates, éventuellement s’il a des modèles/des exemples à vous </a:t>
            </a:r>
            <a:r>
              <a:rPr lang="fr-FR" sz="8000" dirty="0" smtClean="0">
                <a:latin typeface="Times New Roman" panose="02020603050405020304" pitchFamily="18" charset="0"/>
                <a:cs typeface="Times New Roman" panose="02020603050405020304" pitchFamily="18" charset="0"/>
              </a:rPr>
              <a:t>proposer.</a:t>
            </a:r>
            <a:endParaRPr lang="fr-FR" sz="8000" dirty="0">
              <a:latin typeface="Times New Roman" panose="02020603050405020304" pitchFamily="18" charset="0"/>
              <a:cs typeface="Times New Roman" panose="02020603050405020304" pitchFamily="18" charset="0"/>
            </a:endParaRPr>
          </a:p>
          <a:p>
            <a:pPr marL="0" indent="0" algn="just">
              <a:lnSpc>
                <a:spcPct val="170000"/>
              </a:lnSpc>
              <a:buNone/>
            </a:pPr>
            <a:r>
              <a:rPr lang="fr-FR" sz="8000" dirty="0" smtClean="0">
                <a:latin typeface="Times New Roman" panose="02020603050405020304" pitchFamily="18" charset="0"/>
                <a:cs typeface="Times New Roman" panose="02020603050405020304" pitchFamily="18" charset="0"/>
              </a:rPr>
              <a:t>Selon le directeur de recherche, vous pouvez présenter la totalité </a:t>
            </a:r>
            <a:r>
              <a:rPr lang="fr-FR" sz="8000" dirty="0">
                <a:latin typeface="Times New Roman" panose="02020603050405020304" pitchFamily="18" charset="0"/>
                <a:cs typeface="Times New Roman" panose="02020603050405020304" pitchFamily="18" charset="0"/>
              </a:rPr>
              <a:t>du travail rédigé pour le relire une dernière fois avant de donner leur autorisation </a:t>
            </a:r>
            <a:r>
              <a:rPr lang="fr-FR" sz="8000" dirty="0" smtClean="0">
                <a:latin typeface="Times New Roman" panose="02020603050405020304" pitchFamily="18" charset="0"/>
                <a:cs typeface="Times New Roman" panose="02020603050405020304" pitchFamily="18" charset="0"/>
              </a:rPr>
              <a:t>. Certains veulent des </a:t>
            </a:r>
            <a:r>
              <a:rPr lang="fr-FR" sz="8000" dirty="0">
                <a:latin typeface="Times New Roman" panose="02020603050405020304" pitchFamily="18" charset="0"/>
                <a:cs typeface="Times New Roman" panose="02020603050405020304" pitchFamily="18" charset="0"/>
              </a:rPr>
              <a:t>lectures fractionnées, </a:t>
            </a:r>
            <a:r>
              <a:rPr lang="fr-FR" sz="8000" dirty="0" smtClean="0">
                <a:latin typeface="Times New Roman" panose="02020603050405020304" pitchFamily="18" charset="0"/>
                <a:cs typeface="Times New Roman" panose="02020603050405020304" pitchFamily="18" charset="0"/>
              </a:rPr>
              <a:t>par </a:t>
            </a:r>
            <a:r>
              <a:rPr lang="fr-FR" sz="8000" dirty="0">
                <a:latin typeface="Times New Roman" panose="02020603050405020304" pitchFamily="18" charset="0"/>
                <a:cs typeface="Times New Roman" panose="02020603050405020304" pitchFamily="18" charset="0"/>
              </a:rPr>
              <a:t>chapitre, au fur et à mesure de votre rédaction ; d’autres vous demanderont de ne leur envoyer que certaines parties ou certains chapitres, en fonction de votre plan détaillé. </a:t>
            </a:r>
            <a:endParaRPr lang="fr-FR" sz="8000" dirty="0" smtClean="0">
              <a:latin typeface="Times New Roman" panose="02020603050405020304" pitchFamily="18" charset="0"/>
              <a:cs typeface="Times New Roman" panose="02020603050405020304" pitchFamily="18" charset="0"/>
            </a:endParaRPr>
          </a:p>
          <a:p>
            <a:pPr marL="0" indent="0" algn="just">
              <a:lnSpc>
                <a:spcPct val="170000"/>
              </a:lnSpc>
              <a:buNone/>
            </a:pPr>
            <a:r>
              <a:rPr lang="fr-FR" sz="8000" dirty="0" smtClean="0">
                <a:latin typeface="Times New Roman" panose="02020603050405020304" pitchFamily="18" charset="0"/>
                <a:cs typeface="Times New Roman" panose="02020603050405020304" pitchFamily="18" charset="0"/>
              </a:rPr>
              <a:t>NB. </a:t>
            </a:r>
            <a:r>
              <a:rPr lang="fr-FR" sz="8000" b="1" dirty="0" smtClean="0">
                <a:latin typeface="Times New Roman" panose="02020603050405020304" pitchFamily="18" charset="0"/>
                <a:cs typeface="Times New Roman" panose="02020603050405020304" pitchFamily="18" charset="0"/>
              </a:rPr>
              <a:t>il </a:t>
            </a:r>
            <a:r>
              <a:rPr lang="fr-FR" sz="8000" b="1" dirty="0">
                <a:latin typeface="Times New Roman" panose="02020603050405020304" pitchFamily="18" charset="0"/>
                <a:cs typeface="Times New Roman" panose="02020603050405020304" pitchFamily="18" charset="0"/>
              </a:rPr>
              <a:t>faut vous renseigner auprès de votre directeur sur la manière dont il souhaite intervenir sur l’élaboration de votre texte en cours de rédaction</a:t>
            </a:r>
            <a:r>
              <a:rPr lang="fr-FR" sz="8000" dirty="0">
                <a:latin typeface="Times New Roman" panose="02020603050405020304" pitchFamily="18" charset="0"/>
                <a:cs typeface="Times New Roman" panose="02020603050405020304" pitchFamily="18" charset="0"/>
              </a:rPr>
              <a:t>. </a:t>
            </a:r>
          </a:p>
          <a:p>
            <a:pPr algn="just">
              <a:lnSpc>
                <a:spcPct val="120000"/>
              </a:lnSpc>
            </a:pPr>
            <a:r>
              <a:rPr lang="fr-FR" sz="8000" dirty="0" smtClean="0">
                <a:latin typeface="Times New Roman" panose="02020603050405020304" pitchFamily="18" charset="0"/>
                <a:cs typeface="Times New Roman" panose="02020603050405020304" pitchFamily="18" charset="0"/>
              </a:rPr>
              <a:t>Sacher bien que: </a:t>
            </a:r>
            <a:endParaRPr lang="fr-FR" sz="8000" dirty="0">
              <a:latin typeface="Times New Roman" panose="02020603050405020304" pitchFamily="18" charset="0"/>
              <a:cs typeface="Times New Roman" panose="02020603050405020304" pitchFamily="18" charset="0"/>
            </a:endParaRPr>
          </a:p>
          <a:p>
            <a:pPr algn="just">
              <a:lnSpc>
                <a:spcPct val="120000"/>
              </a:lnSpc>
            </a:pPr>
            <a:r>
              <a:rPr lang="fr-FR" sz="8000" dirty="0">
                <a:latin typeface="Times New Roman" panose="02020603050405020304" pitchFamily="18" charset="0"/>
                <a:cs typeface="Times New Roman" panose="02020603050405020304" pitchFamily="18" charset="0"/>
              </a:rPr>
              <a:t> Un directeur n’est pas un correcteur. </a:t>
            </a:r>
          </a:p>
          <a:p>
            <a:pPr algn="just">
              <a:lnSpc>
                <a:spcPct val="120000"/>
              </a:lnSpc>
            </a:pPr>
            <a:r>
              <a:rPr lang="fr-FR" sz="8000" dirty="0">
                <a:latin typeface="Times New Roman" panose="02020603050405020304" pitchFamily="18" charset="0"/>
                <a:cs typeface="Times New Roman" panose="02020603050405020304" pitchFamily="18" charset="0"/>
              </a:rPr>
              <a:t>Le  directeur peut vous demander de revenir sur la structure de votre plan détaillé ou sur la rédaction d’un chapitre qu’il avait pourtant déjà validés au cours de ses relectures partielles antérieures, n’en soyez pas surpris : </a:t>
            </a:r>
          </a:p>
          <a:p>
            <a:pPr marL="0" indent="0">
              <a:lnSpc>
                <a:spcPct val="120000"/>
              </a:lnSpc>
              <a:spcBef>
                <a:spcPts val="600"/>
              </a:spcBef>
              <a:buNone/>
            </a:pPr>
            <a:endParaRPr lang="fr-FR" dirty="0"/>
          </a:p>
        </p:txBody>
      </p:sp>
    </p:spTree>
    <p:extLst>
      <p:ext uri="{BB962C8B-B14F-4D97-AF65-F5344CB8AC3E}">
        <p14:creationId xmlns:p14="http://schemas.microsoft.com/office/powerpoint/2010/main" val="3364803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2.1 Types of research methodology</a:t>
            </a:r>
            <a:r>
              <a:rPr lang="fr-FR" b="1" dirty="0"/>
              <a:t/>
            </a:r>
            <a:br>
              <a:rPr lang="fr-FR" b="1" dirty="0"/>
            </a:br>
            <a:r>
              <a:rPr lang="fr-FR" sz="2400" dirty="0" smtClean="0"/>
              <a:t>03 types of </a:t>
            </a:r>
            <a:r>
              <a:rPr lang="fr-FR" sz="2400" dirty="0" err="1" smtClean="0"/>
              <a:t>methodology</a:t>
            </a:r>
            <a:endParaRPr lang="fr-FR" sz="2400" dirty="0"/>
          </a:p>
        </p:txBody>
      </p:sp>
      <p:sp>
        <p:nvSpPr>
          <p:cNvPr id="3" name="Espace réservé du contenu 2"/>
          <p:cNvSpPr>
            <a:spLocks noGrp="1"/>
          </p:cNvSpPr>
          <p:nvPr>
            <p:ph idx="1"/>
          </p:nvPr>
        </p:nvSpPr>
        <p:spPr/>
        <p:txBody>
          <a:bodyPr>
            <a:normAutofit/>
          </a:bodyPr>
          <a:lstStyle/>
          <a:p>
            <a:pPr lvl="0"/>
            <a:r>
              <a:rPr lang="en-US" b="1" dirty="0"/>
              <a:t>Quantitative research methodology</a:t>
            </a:r>
            <a:r>
              <a:rPr lang="en-US" dirty="0"/>
              <a:t> focuses on measuring and testing numerical data. </a:t>
            </a:r>
          </a:p>
          <a:p>
            <a:pPr lvl="0"/>
            <a:r>
              <a:rPr lang="en-US" dirty="0" smtClean="0"/>
              <a:t>helps </a:t>
            </a:r>
            <a:r>
              <a:rPr lang="en-US" dirty="0"/>
              <a:t>in testing the causal relationships between variables, making predictions, and generalizing results to wider populations.</a:t>
            </a:r>
            <a:endParaRPr lang="fr-FR" dirty="0"/>
          </a:p>
          <a:p>
            <a:pPr lvl="0"/>
            <a:r>
              <a:rPr lang="en-US" b="1" dirty="0"/>
              <a:t>Qualitative research methodology</a:t>
            </a:r>
            <a:r>
              <a:rPr lang="en-US" dirty="0"/>
              <a:t> examines the opinions, behaviors, and experiences of people</a:t>
            </a:r>
            <a:r>
              <a:rPr lang="en-US" dirty="0" smtClean="0"/>
              <a:t>.</a:t>
            </a:r>
          </a:p>
          <a:p>
            <a:pPr lvl="0"/>
            <a:r>
              <a:rPr lang="en-US" b="1" dirty="0" smtClean="0"/>
              <a:t>Mixed-method </a:t>
            </a:r>
            <a:r>
              <a:rPr lang="en-US" b="1" dirty="0"/>
              <a:t>research methodology</a:t>
            </a:r>
            <a:r>
              <a:rPr lang="en-US" dirty="0"/>
              <a:t> uses the characteristics of both quantitative and qualitative research methodologies in the same study. </a:t>
            </a:r>
            <a:endParaRPr lang="fr-FR" dirty="0"/>
          </a:p>
          <a:p>
            <a:endParaRPr lang="fr-FR" dirty="0"/>
          </a:p>
        </p:txBody>
      </p:sp>
    </p:spTree>
    <p:extLst>
      <p:ext uri="{BB962C8B-B14F-4D97-AF65-F5344CB8AC3E}">
        <p14:creationId xmlns:p14="http://schemas.microsoft.com/office/powerpoint/2010/main" val="3374710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En conclusion </a:t>
            </a:r>
            <a:r>
              <a:rPr lang="fr-FR" dirty="0" smtClean="0"/>
              <a:t/>
            </a:r>
            <a:br>
              <a:rPr lang="fr-FR" dirty="0" smtClean="0"/>
            </a:br>
            <a:endParaRPr lang="fr-FR" dirty="0"/>
          </a:p>
        </p:txBody>
      </p:sp>
      <p:sp>
        <p:nvSpPr>
          <p:cNvPr id="3" name="Espace réservé du contenu 2"/>
          <p:cNvSpPr>
            <a:spLocks noGrp="1"/>
          </p:cNvSpPr>
          <p:nvPr>
            <p:ph idx="1"/>
          </p:nvPr>
        </p:nvSpPr>
        <p:spPr>
          <a:xfrm>
            <a:off x="361682" y="1258954"/>
            <a:ext cx="11409608" cy="5695637"/>
          </a:xfrm>
        </p:spPr>
        <p:txBody>
          <a:bodyPr>
            <a:noAutofit/>
          </a:bodyPr>
          <a:lstStyle/>
          <a:p>
            <a:pPr algn="just">
              <a:lnSpc>
                <a:spcPct val="150000"/>
              </a:lnSpc>
            </a:pPr>
            <a:r>
              <a:rPr lang="fr-FR" sz="2000" dirty="0" smtClean="0">
                <a:latin typeface="Times New Roman" panose="02020603050405020304" pitchFamily="18" charset="0"/>
                <a:cs typeface="Times New Roman" panose="02020603050405020304" pitchFamily="18" charset="0"/>
              </a:rPr>
              <a:t>Vous </a:t>
            </a:r>
            <a:r>
              <a:rPr lang="fr-FR" sz="2000" dirty="0">
                <a:latin typeface="Times New Roman" panose="02020603050405020304" pitchFamily="18" charset="0"/>
                <a:cs typeface="Times New Roman" panose="02020603050405020304" pitchFamily="18" charset="0"/>
              </a:rPr>
              <a:t>devez faire preuve dans vos relations avec votre directeur d’un sens des relations </a:t>
            </a:r>
            <a:r>
              <a:rPr lang="fr-FR" sz="2000" dirty="0" smtClean="0">
                <a:latin typeface="Times New Roman" panose="02020603050405020304" pitchFamily="18" charset="0"/>
                <a:cs typeface="Times New Roman" panose="02020603050405020304" pitchFamily="18" charset="0"/>
              </a:rPr>
              <a:t>humaines.</a:t>
            </a:r>
          </a:p>
          <a:p>
            <a:pPr algn="just">
              <a:lnSpc>
                <a:spcPct val="150000"/>
              </a:lnSpc>
            </a:pPr>
            <a:r>
              <a:rPr lang="fr-FR" sz="2000" dirty="0" smtClean="0">
                <a:latin typeface="Times New Roman" panose="02020603050405020304" pitchFamily="18" charset="0"/>
                <a:cs typeface="Times New Roman" panose="02020603050405020304" pitchFamily="18" charset="0"/>
              </a:rPr>
              <a:t> Le </a:t>
            </a:r>
            <a:r>
              <a:rPr lang="fr-FR" sz="2000" dirty="0">
                <a:latin typeface="Times New Roman" panose="02020603050405020304" pitchFamily="18" charset="0"/>
                <a:cs typeface="Times New Roman" panose="02020603050405020304" pitchFamily="18" charset="0"/>
              </a:rPr>
              <a:t>solliciter trop souvent pour trop peu de choses, ou à l’inverse le laisser trop longtemps sans demandes et même sans nouvelles. </a:t>
            </a:r>
            <a:endParaRPr lang="fr-FR" sz="2000" dirty="0" smtClean="0">
              <a:latin typeface="Times New Roman" panose="02020603050405020304" pitchFamily="18" charset="0"/>
              <a:cs typeface="Times New Roman" panose="02020603050405020304" pitchFamily="18" charset="0"/>
            </a:endParaRPr>
          </a:p>
          <a:p>
            <a:pPr algn="just">
              <a:lnSpc>
                <a:spcPct val="150000"/>
              </a:lnSpc>
            </a:pPr>
            <a:r>
              <a:rPr lang="fr-FR" sz="2000" dirty="0" smtClean="0">
                <a:latin typeface="Times New Roman" panose="02020603050405020304" pitchFamily="18" charset="0"/>
                <a:cs typeface="Times New Roman" panose="02020603050405020304" pitchFamily="18" charset="0"/>
              </a:rPr>
              <a:t>Il </a:t>
            </a:r>
            <a:r>
              <a:rPr lang="fr-FR" sz="2000" dirty="0">
                <a:latin typeface="Times New Roman" panose="02020603050405020304" pitchFamily="18" charset="0"/>
                <a:cs typeface="Times New Roman" panose="02020603050405020304" pitchFamily="18" charset="0"/>
              </a:rPr>
              <a:t>n’y a pas que la recherche dans la vie, en effet… Le rôle d’un directeur de recherche c’est aussi cela : comprendre et prendre en compte, à l’intérieur de la formation et jusqu’à l’évaluation finale incluse (au moment de la soutenance), la dimension humaine et de cette aventure personnelle que constitue toute recherche véritable.</a:t>
            </a:r>
          </a:p>
          <a:p>
            <a:pPr algn="just">
              <a:lnSpc>
                <a:spcPct val="150000"/>
              </a:lnSpc>
            </a:pPr>
            <a:endParaRPr lang="fr-FR" sz="2000" dirty="0"/>
          </a:p>
        </p:txBody>
      </p:sp>
    </p:spTree>
    <p:extLst>
      <p:ext uri="{BB962C8B-B14F-4D97-AF65-F5344CB8AC3E}">
        <p14:creationId xmlns:p14="http://schemas.microsoft.com/office/powerpoint/2010/main" val="535516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6-PLANIFIER ET ORGANISER SA RECHERCHE</a:t>
            </a:r>
            <a:r>
              <a:rPr lang="fr-FR" dirty="0"/>
              <a:t/>
            </a:r>
            <a:br>
              <a:rPr lang="fr-FR" dirty="0"/>
            </a:br>
            <a:endParaRPr lang="fr-FR" dirty="0"/>
          </a:p>
        </p:txBody>
      </p:sp>
      <p:sp>
        <p:nvSpPr>
          <p:cNvPr id="3" name="Espace réservé du contenu 2"/>
          <p:cNvSpPr>
            <a:spLocks noGrp="1"/>
          </p:cNvSpPr>
          <p:nvPr>
            <p:ph idx="1"/>
          </p:nvPr>
        </p:nvSpPr>
        <p:spPr/>
        <p:txBody>
          <a:bodyPr>
            <a:normAutofit fontScale="62500" lnSpcReduction="20000"/>
          </a:bodyPr>
          <a:lstStyle/>
          <a:p>
            <a:r>
              <a:rPr lang="fr-FR" b="1" dirty="0">
                <a:latin typeface="Times New Roman" panose="02020603050405020304" pitchFamily="18" charset="0"/>
                <a:cs typeface="Times New Roman" panose="02020603050405020304" pitchFamily="18" charset="0"/>
              </a:rPr>
              <a:t>SOMMAIRE </a:t>
            </a:r>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Définition de la planification </a:t>
            </a:r>
          </a:p>
          <a:p>
            <a:r>
              <a:rPr lang="fr-FR" dirty="0">
                <a:latin typeface="Times New Roman" panose="02020603050405020304" pitchFamily="18" charset="0"/>
                <a:cs typeface="Times New Roman" panose="02020603050405020304" pitchFamily="18" charset="0"/>
              </a:rPr>
              <a:t>1. Fonctions de la planification </a:t>
            </a:r>
          </a:p>
          <a:p>
            <a:r>
              <a:rPr lang="fr-FR" dirty="0">
                <a:latin typeface="Times New Roman" panose="02020603050405020304" pitchFamily="18" charset="0"/>
                <a:cs typeface="Times New Roman" panose="02020603050405020304" pitchFamily="18" charset="0"/>
              </a:rPr>
              <a:t>2. Les quatre étapes de l’organisation de la recherche </a:t>
            </a:r>
          </a:p>
          <a:p>
            <a:r>
              <a:rPr lang="fr-FR" dirty="0">
                <a:latin typeface="Times New Roman" panose="02020603050405020304" pitchFamily="18" charset="0"/>
                <a:cs typeface="Times New Roman" panose="02020603050405020304" pitchFamily="18" charset="0"/>
              </a:rPr>
              <a:t>2.1. Élaboration du projet de recherche </a:t>
            </a:r>
          </a:p>
          <a:p>
            <a:r>
              <a:rPr lang="fr-FR" dirty="0">
                <a:latin typeface="Times New Roman" panose="02020603050405020304" pitchFamily="18" charset="0"/>
                <a:cs typeface="Times New Roman" panose="02020603050405020304" pitchFamily="18" charset="0"/>
              </a:rPr>
              <a:t>2.2. Localisation et collecte des données </a:t>
            </a:r>
          </a:p>
          <a:p>
            <a:r>
              <a:rPr lang="fr-FR" dirty="0">
                <a:latin typeface="Times New Roman" panose="02020603050405020304" pitchFamily="18" charset="0"/>
                <a:cs typeface="Times New Roman" panose="02020603050405020304" pitchFamily="18" charset="0"/>
              </a:rPr>
              <a:t>2.3. Traitement des données </a:t>
            </a:r>
          </a:p>
          <a:p>
            <a:r>
              <a:rPr lang="fr-FR" dirty="0">
                <a:latin typeface="Times New Roman" panose="02020603050405020304" pitchFamily="18" charset="0"/>
                <a:cs typeface="Times New Roman" panose="02020603050405020304" pitchFamily="18" charset="0"/>
              </a:rPr>
              <a:t>2.3.1. Un traitement « à l’interne » </a:t>
            </a:r>
          </a:p>
          <a:p>
            <a:r>
              <a:rPr lang="fr-FR" dirty="0">
                <a:latin typeface="Times New Roman" panose="02020603050405020304" pitchFamily="18" charset="0"/>
                <a:cs typeface="Times New Roman" panose="02020603050405020304" pitchFamily="18" charset="0"/>
              </a:rPr>
              <a:t>2.3.2. Un traitement « à l’externe » </a:t>
            </a:r>
          </a:p>
          <a:p>
            <a:r>
              <a:rPr lang="fr-FR" dirty="0">
                <a:latin typeface="Times New Roman" panose="02020603050405020304" pitchFamily="18" charset="0"/>
                <a:cs typeface="Times New Roman" panose="02020603050405020304" pitchFamily="18" charset="0"/>
              </a:rPr>
              <a:t>4. Rédaction et révisions </a:t>
            </a:r>
          </a:p>
          <a:p>
            <a:r>
              <a:rPr lang="fr-FR" dirty="0">
                <a:latin typeface="Times New Roman" panose="02020603050405020304" pitchFamily="18" charset="0"/>
                <a:cs typeface="Times New Roman" panose="02020603050405020304" pitchFamily="18" charset="0"/>
              </a:rPr>
              <a:t>4.1. L’importance des révisions </a:t>
            </a:r>
          </a:p>
          <a:p>
            <a:r>
              <a:rPr lang="fr-FR" dirty="0">
                <a:latin typeface="Times New Roman" panose="02020603050405020304" pitchFamily="18" charset="0"/>
                <a:cs typeface="Times New Roman" panose="02020603050405020304" pitchFamily="18" charset="0"/>
              </a:rPr>
              <a:t>4.2. Quelques stratégies de révision </a:t>
            </a:r>
          </a:p>
          <a:p>
            <a:r>
              <a:rPr lang="fr-FR" dirty="0">
                <a:latin typeface="Times New Roman" panose="02020603050405020304" pitchFamily="18" charset="0"/>
                <a:cs typeface="Times New Roman" panose="02020603050405020304" pitchFamily="18" charset="0"/>
              </a:rPr>
              <a:t>Conclusion </a:t>
            </a:r>
          </a:p>
          <a:p>
            <a:endParaRPr lang="fr-FR" dirty="0"/>
          </a:p>
        </p:txBody>
      </p:sp>
    </p:spTree>
    <p:extLst>
      <p:ext uri="{BB962C8B-B14F-4D97-AF65-F5344CB8AC3E}">
        <p14:creationId xmlns:p14="http://schemas.microsoft.com/office/powerpoint/2010/main" val="4196697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0659" y="351678"/>
            <a:ext cx="8534400" cy="549275"/>
          </a:xfrm>
        </p:spPr>
        <p:txBody>
          <a:bodyPr>
            <a:normAutofit/>
          </a:bodyPr>
          <a:lstStyle/>
          <a:p>
            <a:r>
              <a:rPr lang="fr-FR" sz="2800" b="1" dirty="0">
                <a:latin typeface="Times New Roman" panose="02020603050405020304" pitchFamily="18" charset="0"/>
                <a:cs typeface="Times New Roman" panose="02020603050405020304" pitchFamily="18" charset="0"/>
              </a:rPr>
              <a:t>Définition de la planification </a:t>
            </a:r>
            <a:endParaRPr lang="fr-FR" sz="28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06188" y="1045696"/>
            <a:ext cx="10515600" cy="4351338"/>
          </a:xfrm>
        </p:spPr>
        <p:txBody>
          <a:bodyPr>
            <a:normAutofit/>
          </a:bodyPr>
          <a:lstStyle/>
          <a:p>
            <a:pPr algn="just"/>
            <a:r>
              <a:rPr lang="fr-FR" sz="2000" dirty="0" smtClean="0">
                <a:latin typeface="Times New Roman" panose="02020603050405020304" pitchFamily="18" charset="0"/>
                <a:cs typeface="Times New Roman" panose="02020603050405020304" pitchFamily="18" charset="0"/>
              </a:rPr>
              <a:t>La </a:t>
            </a:r>
            <a:r>
              <a:rPr lang="fr-FR" sz="2000" dirty="0">
                <a:latin typeface="Times New Roman" panose="02020603050405020304" pitchFamily="18" charset="0"/>
                <a:cs typeface="Times New Roman" panose="02020603050405020304" pitchFamily="18" charset="0"/>
              </a:rPr>
              <a:t>planification de la recherche est parfois appelée </a:t>
            </a:r>
            <a:r>
              <a:rPr lang="fr-FR" sz="2000" dirty="0" smtClean="0">
                <a:latin typeface="Times New Roman" panose="02020603050405020304" pitchFamily="18" charset="0"/>
                <a:cs typeface="Times New Roman" panose="02020603050405020304" pitchFamily="18" charset="0"/>
              </a:rPr>
              <a:t>plan </a:t>
            </a:r>
            <a:r>
              <a:rPr lang="fr-FR" sz="2000" dirty="0">
                <a:latin typeface="Times New Roman" panose="02020603050405020304" pitchFamily="18" charset="0"/>
                <a:cs typeface="Times New Roman" panose="02020603050405020304" pitchFamily="18" charset="0"/>
              </a:rPr>
              <a:t>de </a:t>
            </a:r>
            <a:r>
              <a:rPr lang="fr-FR" sz="2000" dirty="0" smtClean="0">
                <a:latin typeface="Times New Roman" panose="02020603050405020304" pitchFamily="18" charset="0"/>
                <a:cs typeface="Times New Roman" panose="02020603050405020304" pitchFamily="18" charset="0"/>
              </a:rPr>
              <a:t>travail.</a:t>
            </a:r>
          </a:p>
          <a:p>
            <a:pPr algn="just"/>
            <a:r>
              <a:rPr lang="fr-FR" sz="2000" dirty="0" smtClean="0">
                <a:latin typeface="Times New Roman" panose="02020603050405020304" pitchFamily="18" charset="0"/>
                <a:cs typeface="Times New Roman" panose="02020603050405020304" pitchFamily="18" charset="0"/>
              </a:rPr>
              <a:t>Plan </a:t>
            </a:r>
            <a:r>
              <a:rPr lang="fr-FR" sz="2000" dirty="0">
                <a:latin typeface="Times New Roman" panose="02020603050405020304" pitchFamily="18" charset="0"/>
                <a:cs typeface="Times New Roman" panose="02020603050405020304" pitchFamily="18" charset="0"/>
              </a:rPr>
              <a:t>de </a:t>
            </a:r>
            <a:r>
              <a:rPr lang="fr-FR" sz="2000" dirty="0" smtClean="0">
                <a:latin typeface="Times New Roman" panose="02020603050405020304" pitchFamily="18" charset="0"/>
                <a:cs typeface="Times New Roman" panose="02020603050405020304" pitchFamily="18" charset="0"/>
              </a:rPr>
              <a:t>rédaction = la </a:t>
            </a:r>
            <a:r>
              <a:rPr lang="fr-FR" sz="2000" dirty="0">
                <a:latin typeface="Times New Roman" panose="02020603050405020304" pitchFamily="18" charset="0"/>
                <a:cs typeface="Times New Roman" panose="02020603050405020304" pitchFamily="18" charset="0"/>
              </a:rPr>
              <a:t>structure par titres et sous-titres </a:t>
            </a:r>
            <a:r>
              <a:rPr lang="fr-FR" sz="2000" dirty="0" smtClean="0">
                <a:latin typeface="Times New Roman" panose="02020603050405020304" pitchFamily="18" charset="0"/>
                <a:cs typeface="Times New Roman" panose="02020603050405020304" pitchFamily="18" charset="0"/>
              </a:rPr>
              <a:t>(le sommaire = </a:t>
            </a:r>
            <a:r>
              <a:rPr lang="fr-FR" sz="2000" dirty="0">
                <a:latin typeface="Times New Roman" panose="02020603050405020304" pitchFamily="18" charset="0"/>
                <a:cs typeface="Times New Roman" panose="02020603050405020304" pitchFamily="18" charset="0"/>
              </a:rPr>
              <a:t>table des </a:t>
            </a:r>
            <a:r>
              <a:rPr lang="fr-FR" sz="2000" dirty="0" smtClean="0">
                <a:latin typeface="Times New Roman" panose="02020603050405020304" pitchFamily="18" charset="0"/>
                <a:cs typeface="Times New Roman" panose="02020603050405020304" pitchFamily="18" charset="0"/>
              </a:rPr>
              <a:t>matières, dans </a:t>
            </a:r>
            <a:r>
              <a:rPr lang="fr-FR" sz="2000" dirty="0">
                <a:latin typeface="Times New Roman" panose="02020603050405020304" pitchFamily="18" charset="0"/>
                <a:cs typeface="Times New Roman" panose="02020603050405020304" pitchFamily="18" charset="0"/>
              </a:rPr>
              <a:t>l’ouvrage final). </a:t>
            </a:r>
          </a:p>
          <a:p>
            <a:pPr algn="just"/>
            <a:r>
              <a:rPr lang="fr-FR" sz="2000" dirty="0" smtClean="0">
                <a:latin typeface="Times New Roman" panose="02020603050405020304" pitchFamily="18" charset="0"/>
                <a:cs typeface="Times New Roman" panose="02020603050405020304" pitchFamily="18" charset="0"/>
              </a:rPr>
              <a:t>La planification de la recherche doit </a:t>
            </a:r>
            <a:r>
              <a:rPr lang="fr-FR" sz="2000" dirty="0">
                <a:latin typeface="Times New Roman" panose="02020603050405020304" pitchFamily="18" charset="0"/>
                <a:cs typeface="Times New Roman" panose="02020603050405020304" pitchFamily="18" charset="0"/>
              </a:rPr>
              <a:t>toujours rester révisable (jusqu’à un certain point… et un certain moment) en raison des inévitables imprévus (difficultés, mais aussi opportunités). </a:t>
            </a:r>
            <a:endParaRPr lang="fr-FR" sz="2000" dirty="0" smtClean="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La planification</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doit être périodiquement remaniée en fonction des difficultés des travaux (voire des blocages constatés) et progressivement affinée en fonction de l’avancement de la recherche. </a:t>
            </a:r>
          </a:p>
          <a:p>
            <a:pPr algn="just"/>
            <a:r>
              <a:rPr lang="fr-FR" sz="2000" dirty="0">
                <a:latin typeface="Times New Roman" panose="02020603050405020304" pitchFamily="18" charset="0"/>
                <a:cs typeface="Times New Roman" panose="02020603050405020304" pitchFamily="18" charset="0"/>
              </a:rPr>
              <a:t>Une vraie recherche implique qu’on ne sait pas vraiment ce qu’on va trouver… et même parfois si on va trouver ! </a:t>
            </a:r>
          </a:p>
          <a:p>
            <a:endParaRPr lang="fr-FR" dirty="0"/>
          </a:p>
        </p:txBody>
      </p:sp>
    </p:spTree>
    <p:extLst>
      <p:ext uri="{BB962C8B-B14F-4D97-AF65-F5344CB8AC3E}">
        <p14:creationId xmlns:p14="http://schemas.microsoft.com/office/powerpoint/2010/main" val="2463592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3423" y="171636"/>
            <a:ext cx="11062447" cy="6686363"/>
          </a:xfrm>
        </p:spPr>
        <p:txBody>
          <a:bodyPr>
            <a:normAutofit/>
          </a:bodyPr>
          <a:lstStyle/>
          <a:p>
            <a:r>
              <a:rPr lang="fr-FR" sz="2400" b="1" dirty="0">
                <a:latin typeface="Times New Roman" panose="02020603050405020304" pitchFamily="18" charset="0"/>
                <a:cs typeface="Times New Roman" panose="02020603050405020304" pitchFamily="18" charset="0"/>
              </a:rPr>
              <a:t>1. Fonctions de la planification </a:t>
            </a:r>
            <a:endParaRPr lang="fr-FR" sz="24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Une planification rigoureuse, c’est un « planning », un agenda avec des dates fixées à l’avance pour l’achèvement des parties successives du travail de recherche dans la mesure du possible. Elle permet de: </a:t>
            </a:r>
          </a:p>
          <a:p>
            <a:r>
              <a:rPr lang="fr-FR" sz="2000" dirty="0">
                <a:latin typeface="Times New Roman" panose="02020603050405020304" pitchFamily="18" charset="0"/>
                <a:cs typeface="Times New Roman" panose="02020603050405020304" pitchFamily="18" charset="0"/>
              </a:rPr>
              <a:t>– De maintenir un certain rythme, un travail « suivi » dans les deux sens du mot : régulier, et qui peut être accompagné par son directeur ; </a:t>
            </a:r>
          </a:p>
          <a:p>
            <a:r>
              <a:rPr lang="fr-FR" sz="2000" dirty="0">
                <a:latin typeface="Times New Roman" panose="02020603050405020304" pitchFamily="18" charset="0"/>
                <a:cs typeface="Times New Roman" panose="02020603050405020304" pitchFamily="18" charset="0"/>
              </a:rPr>
              <a:t>– De ne rien oublier que l’on découvrirait ensuite trop tard : démarches à effectuer, contacts à prendre, questionnaires à préparer, lectures à faire, fiches à rédiger, etc. ; </a:t>
            </a:r>
          </a:p>
          <a:p>
            <a:r>
              <a:rPr lang="fr-FR" sz="2000" dirty="0">
                <a:latin typeface="Times New Roman" panose="02020603050405020304" pitchFamily="18" charset="0"/>
                <a:cs typeface="Times New Roman" panose="02020603050405020304" pitchFamily="18" charset="0"/>
              </a:rPr>
              <a:t>– D’assurer la rentabilisation maximale du temps de travail.</a:t>
            </a:r>
          </a:p>
          <a:p>
            <a:r>
              <a:rPr lang="fr-FR" sz="2000" dirty="0">
                <a:latin typeface="Times New Roman" panose="02020603050405020304" pitchFamily="18" charset="0"/>
                <a:cs typeface="Times New Roman" panose="02020603050405020304" pitchFamily="18" charset="0"/>
              </a:rPr>
              <a:t>– De prévoir et de gérer au mieux les moyens à mobiliser : déplacements à réaliser, autorisation d’accès à demander pour emprunter des livres, périodes à libérer pour les consacrer exclusivement à une tâche intensive, matériel à préparer pour telle ou telle tâche. </a:t>
            </a:r>
          </a:p>
          <a:p>
            <a:r>
              <a:rPr lang="fr-FR" sz="2000" dirty="0">
                <a:latin typeface="Times New Roman" panose="02020603050405020304" pitchFamily="18" charset="0"/>
                <a:cs typeface="Times New Roman" panose="02020603050405020304" pitchFamily="18" charset="0"/>
              </a:rPr>
              <a:t>– De s’assurer que l’on est toujours « dans les temps » par rapport à la limite fixée pour la date de soutenance. </a:t>
            </a:r>
          </a:p>
          <a:p>
            <a:r>
              <a:rPr lang="fr-FR" sz="2400" b="1" dirty="0">
                <a:latin typeface="Times New Roman" panose="02020603050405020304" pitchFamily="18" charset="0"/>
                <a:cs typeface="Times New Roman" panose="02020603050405020304" pitchFamily="18" charset="0"/>
              </a:rPr>
              <a:t>2. Les quatre étapes de l’organisation de la recherche </a:t>
            </a:r>
            <a:endParaRPr lang="fr-FR" sz="2400" b="1" dirty="0" smtClean="0">
              <a:latin typeface="Times New Roman" panose="02020603050405020304" pitchFamily="18" charset="0"/>
              <a:cs typeface="Times New Roman" panose="02020603050405020304" pitchFamily="18" charset="0"/>
            </a:endParaRPr>
          </a:p>
          <a:p>
            <a:r>
              <a:rPr lang="fr-FR" sz="2000" b="1" i="1" dirty="0">
                <a:latin typeface="Times New Roman" panose="02020603050405020304" pitchFamily="18" charset="0"/>
                <a:cs typeface="Times New Roman" panose="02020603050405020304" pitchFamily="18" charset="0"/>
              </a:rPr>
              <a:t>2.1. Élaboration du projet de </a:t>
            </a:r>
            <a:r>
              <a:rPr lang="fr-FR" sz="2000" b="1" i="1" dirty="0" smtClean="0">
                <a:latin typeface="Times New Roman" panose="02020603050405020304" pitchFamily="18" charset="0"/>
                <a:cs typeface="Times New Roman" panose="02020603050405020304" pitchFamily="18" charset="0"/>
              </a:rPr>
              <a:t>recherche = </a:t>
            </a:r>
            <a:r>
              <a:rPr lang="fr-FR" sz="2000" dirty="0" smtClean="0">
                <a:latin typeface="Times New Roman" panose="02020603050405020304" pitchFamily="18" charset="0"/>
                <a:cs typeface="Times New Roman" panose="02020603050405020304" pitchFamily="18" charset="0"/>
              </a:rPr>
              <a:t>le </a:t>
            </a:r>
            <a:r>
              <a:rPr lang="fr-FR" sz="2000" i="1" dirty="0">
                <a:latin typeface="Times New Roman" panose="02020603050405020304" pitchFamily="18" charset="0"/>
                <a:cs typeface="Times New Roman" panose="02020603050405020304" pitchFamily="18" charset="0"/>
              </a:rPr>
              <a:t>nommer </a:t>
            </a:r>
            <a:r>
              <a:rPr lang="fr-FR" sz="2000" dirty="0" smtClean="0">
                <a:latin typeface="Times New Roman" panose="02020603050405020304" pitchFamily="18" charset="0"/>
                <a:cs typeface="Times New Roman" panose="02020603050405020304" pitchFamily="18" charset="0"/>
              </a:rPr>
              <a:t>(thème), </a:t>
            </a:r>
            <a:r>
              <a:rPr lang="fr-FR" sz="2000" dirty="0">
                <a:latin typeface="Times New Roman" panose="02020603050405020304" pitchFamily="18" charset="0"/>
                <a:cs typeface="Times New Roman" panose="02020603050405020304" pitchFamily="18" charset="0"/>
              </a:rPr>
              <a:t>de le </a:t>
            </a:r>
            <a:r>
              <a:rPr lang="fr-FR" sz="2000" i="1" dirty="0">
                <a:latin typeface="Times New Roman" panose="02020603050405020304" pitchFamily="18" charset="0"/>
                <a:cs typeface="Times New Roman" panose="02020603050405020304" pitchFamily="18" charset="0"/>
              </a:rPr>
              <a:t>délimiter </a:t>
            </a:r>
            <a:r>
              <a:rPr lang="fr-FR" sz="2000" dirty="0">
                <a:latin typeface="Times New Roman" panose="02020603050405020304" pitchFamily="18" charset="0"/>
                <a:cs typeface="Times New Roman" panose="02020603050405020304" pitchFamily="18" charset="0"/>
              </a:rPr>
              <a:t>(choisir la thématique), de le </a:t>
            </a:r>
            <a:r>
              <a:rPr lang="fr-FR" sz="2000" i="1" dirty="0">
                <a:latin typeface="Times New Roman" panose="02020603050405020304" pitchFamily="18" charset="0"/>
                <a:cs typeface="Times New Roman" panose="02020603050405020304" pitchFamily="18" charset="0"/>
              </a:rPr>
              <a:t>contextualiser </a:t>
            </a:r>
            <a:r>
              <a:rPr lang="fr-FR" sz="2000" dirty="0">
                <a:latin typeface="Times New Roman" panose="02020603050405020304" pitchFamily="18" charset="0"/>
                <a:cs typeface="Times New Roman" panose="02020603050405020304" pitchFamily="18" charset="0"/>
              </a:rPr>
              <a:t>(définir le ou les environnements d'enseignement/apprentissage concernés) et enfin de le </a:t>
            </a:r>
            <a:r>
              <a:rPr lang="fr-FR" sz="2000" i="1" dirty="0">
                <a:latin typeface="Times New Roman" panose="02020603050405020304" pitchFamily="18" charset="0"/>
                <a:cs typeface="Times New Roman" panose="02020603050405020304" pitchFamily="18" charset="0"/>
              </a:rPr>
              <a:t>problématiser </a:t>
            </a:r>
            <a:r>
              <a:rPr lang="fr-FR" sz="2000" dirty="0">
                <a:latin typeface="Times New Roman" panose="02020603050405020304" pitchFamily="18" charset="0"/>
                <a:cs typeface="Times New Roman" panose="02020603050405020304" pitchFamily="18" charset="0"/>
              </a:rPr>
              <a:t>(poser les hypothèses et les questions de recherche fondamentales). </a:t>
            </a:r>
          </a:p>
          <a:p>
            <a:r>
              <a:rPr lang="fr-FR" sz="2000" b="1" i="1" dirty="0" smtClean="0">
                <a:latin typeface="Times New Roman" panose="02020603050405020304" pitchFamily="18" charset="0"/>
                <a:cs typeface="Times New Roman" panose="02020603050405020304" pitchFamily="18" charset="0"/>
              </a:rPr>
              <a:t>2.2</a:t>
            </a:r>
            <a:r>
              <a:rPr lang="fr-FR" sz="2000" b="1" i="1" dirty="0">
                <a:latin typeface="Times New Roman" panose="02020603050405020304" pitchFamily="18" charset="0"/>
                <a:cs typeface="Times New Roman" panose="02020603050405020304" pitchFamily="18" charset="0"/>
              </a:rPr>
              <a:t>. Localisation et collecte des données </a:t>
            </a:r>
            <a:endParaRPr lang="fr-FR" sz="2000" dirty="0">
              <a:latin typeface="Times New Roman" panose="02020603050405020304" pitchFamily="18" charset="0"/>
              <a:cs typeface="Times New Roman" panose="02020603050405020304" pitchFamily="18" charset="0"/>
            </a:endParaRPr>
          </a:p>
          <a:p>
            <a:r>
              <a:rPr lang="fr-FR" sz="2000" b="1" i="1" dirty="0">
                <a:latin typeface="Times New Roman" panose="02020603050405020304" pitchFamily="18" charset="0"/>
                <a:cs typeface="Times New Roman" panose="02020603050405020304" pitchFamily="18" charset="0"/>
              </a:rPr>
              <a:t>2.3. Traitement des données </a:t>
            </a:r>
            <a:endParaRPr lang="fr-FR" sz="2000" b="1" i="1" dirty="0" smtClean="0">
              <a:latin typeface="Times New Roman" panose="02020603050405020304" pitchFamily="18" charset="0"/>
              <a:cs typeface="Times New Roman" panose="02020603050405020304" pitchFamily="18" charset="0"/>
            </a:endParaRPr>
          </a:p>
          <a:p>
            <a:pPr marL="0" indent="0">
              <a:buNone/>
            </a:pPr>
            <a:endParaRPr lang="fr-FR" sz="2000" b="1" dirty="0">
              <a:latin typeface="Times New Roman" panose="02020603050405020304" pitchFamily="18" charset="0"/>
              <a:cs typeface="Times New Roman" panose="02020603050405020304" pitchFamily="18" charset="0"/>
            </a:endParaRPr>
          </a:p>
          <a:p>
            <a:endParaRPr lang="fr-FR" dirty="0"/>
          </a:p>
          <a:p>
            <a:endParaRPr lang="fr-FR" dirty="0"/>
          </a:p>
          <a:p>
            <a:endParaRPr lang="fr-FR" dirty="0"/>
          </a:p>
        </p:txBody>
      </p:sp>
    </p:spTree>
    <p:extLst>
      <p:ext uri="{BB962C8B-B14F-4D97-AF65-F5344CB8AC3E}">
        <p14:creationId xmlns:p14="http://schemas.microsoft.com/office/powerpoint/2010/main" val="1224438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17848"/>
            <a:ext cx="10981766" cy="5906434"/>
          </a:xfrm>
        </p:spPr>
        <p:txBody>
          <a:bodyPr>
            <a:normAutofit fontScale="32500" lnSpcReduction="20000"/>
          </a:bodyPr>
          <a:lstStyle/>
          <a:p>
            <a:pPr marL="0" indent="0" algn="just">
              <a:lnSpc>
                <a:spcPct val="170000"/>
              </a:lnSpc>
              <a:buNone/>
            </a:pPr>
            <a:r>
              <a:rPr lang="fr-FR" sz="6200" b="1" dirty="0">
                <a:latin typeface="Times New Roman" panose="02020603050405020304" pitchFamily="18" charset="0"/>
                <a:cs typeface="Times New Roman" panose="02020603050405020304" pitchFamily="18" charset="0"/>
              </a:rPr>
              <a:t>4. Rédaction et révisions </a:t>
            </a:r>
            <a:endParaRPr lang="fr-FR" sz="6200" dirty="0">
              <a:latin typeface="Times New Roman" panose="02020603050405020304" pitchFamily="18" charset="0"/>
              <a:cs typeface="Times New Roman" panose="02020603050405020304" pitchFamily="18" charset="0"/>
            </a:endParaRPr>
          </a:p>
          <a:p>
            <a:pPr algn="just">
              <a:lnSpc>
                <a:spcPct val="170000"/>
              </a:lnSpc>
            </a:pPr>
            <a:r>
              <a:rPr lang="fr-FR" sz="6200" dirty="0" smtClean="0">
                <a:latin typeface="Times New Roman" panose="02020603050405020304" pitchFamily="18" charset="0"/>
                <a:cs typeface="Times New Roman" panose="02020603050405020304" pitchFamily="18" charset="0"/>
              </a:rPr>
              <a:t>Cette </a:t>
            </a:r>
            <a:r>
              <a:rPr lang="fr-FR" sz="6200" dirty="0">
                <a:latin typeface="Times New Roman" panose="02020603050405020304" pitchFamily="18" charset="0"/>
                <a:cs typeface="Times New Roman" panose="02020603050405020304" pitchFamily="18" charset="0"/>
              </a:rPr>
              <a:t>phase </a:t>
            </a:r>
            <a:r>
              <a:rPr lang="fr-FR" sz="6200" dirty="0" smtClean="0">
                <a:latin typeface="Times New Roman" panose="02020603050405020304" pitchFamily="18" charset="0"/>
                <a:cs typeface="Times New Roman" panose="02020603050405020304" pitchFamily="18" charset="0"/>
              </a:rPr>
              <a:t>4 </a:t>
            </a:r>
            <a:r>
              <a:rPr lang="fr-FR" sz="6200" dirty="0">
                <a:latin typeface="Times New Roman" panose="02020603050405020304" pitchFamily="18" charset="0"/>
                <a:cs typeface="Times New Roman" panose="02020603050405020304" pitchFamily="18" charset="0"/>
              </a:rPr>
              <a:t>constitue par ailleurs à elle seule, comme les phases antérieures, un « projet dans le projet », de sorte qu’elle intègre la nécessité de boucles récursives, en l’occurrence des révisions successives qui vont nécessiter des réorganisations du plan et des réécritures partielles. </a:t>
            </a:r>
          </a:p>
          <a:p>
            <a:pPr algn="just">
              <a:lnSpc>
                <a:spcPct val="170000"/>
              </a:lnSpc>
            </a:pPr>
            <a:r>
              <a:rPr lang="fr-FR" sz="6200" dirty="0">
                <a:latin typeface="Times New Roman" panose="02020603050405020304" pitchFamily="18" charset="0"/>
                <a:cs typeface="Times New Roman" panose="02020603050405020304" pitchFamily="18" charset="0"/>
              </a:rPr>
              <a:t>Il est d’autant plus important d’organiser soigneusement ces </a:t>
            </a:r>
            <a:r>
              <a:rPr lang="fr-FR" sz="6200" dirty="0" smtClean="0">
                <a:latin typeface="Times New Roman" panose="02020603050405020304" pitchFamily="18" charset="0"/>
                <a:cs typeface="Times New Roman" panose="02020603050405020304" pitchFamily="18" charset="0"/>
              </a:rPr>
              <a:t>révisions, le </a:t>
            </a:r>
            <a:r>
              <a:rPr lang="fr-FR" sz="6200" dirty="0">
                <a:latin typeface="Times New Roman" panose="02020603050405020304" pitchFamily="18" charset="0"/>
                <a:cs typeface="Times New Roman" panose="02020603050405020304" pitchFamily="18" charset="0"/>
              </a:rPr>
              <a:t>niveau d’exigence quant à la qualité de l’écriture y est naturellement très élevé</a:t>
            </a:r>
            <a:r>
              <a:rPr lang="fr-FR" sz="6200" dirty="0" smtClean="0">
                <a:latin typeface="Times New Roman" panose="02020603050405020304" pitchFamily="18" charset="0"/>
                <a:cs typeface="Times New Roman" panose="02020603050405020304" pitchFamily="18" charset="0"/>
              </a:rPr>
              <a:t>.</a:t>
            </a:r>
          </a:p>
          <a:p>
            <a:pPr algn="just">
              <a:lnSpc>
                <a:spcPct val="170000"/>
              </a:lnSpc>
            </a:pPr>
            <a:r>
              <a:rPr lang="fr-FR" sz="6000" dirty="0">
                <a:latin typeface="Times New Roman" panose="02020603050405020304" pitchFamily="18" charset="0"/>
                <a:cs typeface="Times New Roman" panose="02020603050405020304" pitchFamily="18" charset="0"/>
              </a:rPr>
              <a:t>Or, personne ne rédige de manière correcte, claire, simple et rigoureuse du premier jet : Il ne faut pas hésiter à solliciter plusieurs relecteurs parmi les autres étudiants de la formation et/ou parmi ses connaissances. </a:t>
            </a:r>
          </a:p>
          <a:p>
            <a:pPr marL="0" indent="0" algn="just">
              <a:lnSpc>
                <a:spcPct val="170000"/>
              </a:lnSpc>
              <a:buNone/>
            </a:pPr>
            <a:endParaRPr lang="fr-FR" dirty="0"/>
          </a:p>
        </p:txBody>
      </p:sp>
    </p:spTree>
    <p:extLst>
      <p:ext uri="{BB962C8B-B14F-4D97-AF65-F5344CB8AC3E}">
        <p14:creationId xmlns:p14="http://schemas.microsoft.com/office/powerpoint/2010/main" val="3129538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5494" y="1210235"/>
            <a:ext cx="11725835" cy="4854388"/>
          </a:xfrm>
        </p:spPr>
        <p:txBody>
          <a:bodyPr>
            <a:noAutofit/>
          </a:bodyPr>
          <a:lstStyle/>
          <a:p>
            <a:pPr algn="just">
              <a:lnSpc>
                <a:spcPct val="100000"/>
              </a:lnSpc>
              <a:spcBef>
                <a:spcPts val="0"/>
              </a:spcBef>
              <a:spcAft>
                <a:spcPts val="600"/>
              </a:spcAft>
            </a:pPr>
            <a:r>
              <a:rPr lang="fr-FR" sz="2000" b="1" i="1" dirty="0">
                <a:latin typeface="Times New Roman" panose="02020603050405020304" pitchFamily="18" charset="0"/>
                <a:cs typeface="Times New Roman" panose="02020603050405020304" pitchFamily="18" charset="0"/>
              </a:rPr>
              <a:t>4.2. Quelques stratégies de révision </a:t>
            </a:r>
            <a:endParaRPr lang="fr-FR" sz="20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Voici quelques-unes des stratégies connues de </a:t>
            </a:r>
            <a:r>
              <a:rPr lang="fr-FR" sz="2000" dirty="0" smtClean="0">
                <a:latin typeface="Times New Roman" panose="02020603050405020304" pitchFamily="18" charset="0"/>
                <a:cs typeface="Times New Roman" panose="02020603050405020304" pitchFamily="18" charset="0"/>
              </a:rPr>
              <a:t>révision: </a:t>
            </a:r>
            <a:endParaRPr lang="fr-FR" sz="2000" dirty="0">
              <a:latin typeface="Times New Roman" panose="02020603050405020304" pitchFamily="18" charset="0"/>
              <a:cs typeface="Times New Roman" panose="02020603050405020304" pitchFamily="18" charset="0"/>
            </a:endParaRPr>
          </a:p>
          <a:p>
            <a:pPr lvl="0"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Activez la fonction « correction orthographique » et « correction grammaticale » de votre logiciel de traitement de texte, et vérifiez systématiquement tout ce qu’il souligne (ne faites « ajouter au dictionnaire », pour l’orthographe, ou « ignorer », pour la grammaire, que lorsque vous êtes sûr que c’est bon. </a:t>
            </a: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2) Ne faites jamais une relecture « globale », c’est-à-dire portant à la fois sur le fond et </a:t>
            </a:r>
            <a:r>
              <a:rPr lang="fr-FR" sz="2000" dirty="0" smtClean="0">
                <a:latin typeface="Times New Roman" panose="02020603050405020304" pitchFamily="18" charset="0"/>
                <a:cs typeface="Times New Roman" panose="02020603050405020304" pitchFamily="18" charset="0"/>
              </a:rPr>
              <a:t>la forme. </a:t>
            </a:r>
            <a:endParaRPr lang="fr-FR" sz="20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3) Laissez passer un ou plusieurs </a:t>
            </a:r>
            <a:r>
              <a:rPr lang="fr-FR" sz="2000" dirty="0" smtClean="0">
                <a:latin typeface="Times New Roman" panose="02020603050405020304" pitchFamily="18" charset="0"/>
                <a:cs typeface="Times New Roman" panose="02020603050405020304" pitchFamily="18" charset="0"/>
              </a:rPr>
              <a:t>pour relire si c’est possible.</a:t>
            </a:r>
            <a:endParaRPr lang="fr-FR" sz="20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4) Vérifiez systématiquement, </a:t>
            </a:r>
            <a:r>
              <a:rPr lang="fr-FR" sz="2000" dirty="0" smtClean="0">
                <a:latin typeface="Times New Roman" panose="02020603050405020304" pitchFamily="18" charset="0"/>
                <a:cs typeface="Times New Roman" panose="02020603050405020304" pitchFamily="18" charset="0"/>
              </a:rPr>
              <a:t>les </a:t>
            </a:r>
            <a:r>
              <a:rPr lang="fr-FR" sz="2000" dirty="0" err="1" smtClean="0">
                <a:latin typeface="Times New Roman" panose="02020603050405020304" pitchFamily="18" charset="0"/>
                <a:cs typeface="Times New Roman" panose="02020603050405020304" pitchFamily="18" charset="0"/>
              </a:rPr>
              <a:t>alterations</a:t>
            </a:r>
            <a:r>
              <a:rPr lang="fr-FR" sz="2000" dirty="0" smtClean="0">
                <a:latin typeface="Times New Roman" panose="02020603050405020304" pitchFamily="18" charset="0"/>
                <a:cs typeface="Times New Roman" panose="02020603050405020304" pitchFamily="18" charset="0"/>
              </a:rPr>
              <a:t> qui peuvent survenir lors des modifications.</a:t>
            </a:r>
            <a:endParaRPr lang="fr-FR" sz="20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5) </a:t>
            </a:r>
            <a:r>
              <a:rPr lang="fr-FR" sz="2000" dirty="0" smtClean="0">
                <a:latin typeface="Times New Roman" panose="02020603050405020304" pitchFamily="18" charset="0"/>
                <a:cs typeface="Times New Roman" panose="02020603050405020304" pitchFamily="18" charset="0"/>
              </a:rPr>
              <a:t>Faites </a:t>
            </a:r>
            <a:r>
              <a:rPr lang="fr-FR" sz="2000" dirty="0">
                <a:latin typeface="Times New Roman" panose="02020603050405020304" pitchFamily="18" charset="0"/>
                <a:cs typeface="Times New Roman" panose="02020603050405020304" pitchFamily="18" charset="0"/>
              </a:rPr>
              <a:t>la liste de ces points faibles, qui constituera votre « </a:t>
            </a:r>
            <a:r>
              <a:rPr lang="fr-FR" sz="2000" i="1" dirty="0">
                <a:latin typeface="Times New Roman" panose="02020603050405020304" pitchFamily="18" charset="0"/>
                <a:cs typeface="Times New Roman" panose="02020603050405020304" pitchFamily="18" charset="0"/>
              </a:rPr>
              <a:t>check-list </a:t>
            </a:r>
            <a:r>
              <a:rPr lang="fr-FR" sz="2000" dirty="0">
                <a:latin typeface="Times New Roman" panose="02020603050405020304" pitchFamily="18" charset="0"/>
                <a:cs typeface="Times New Roman" panose="02020603050405020304" pitchFamily="18" charset="0"/>
              </a:rPr>
              <a:t>» de correction. </a:t>
            </a:r>
          </a:p>
          <a:p>
            <a:pPr algn="just">
              <a:lnSpc>
                <a:spcPct val="100000"/>
              </a:lnSpc>
              <a:spcBef>
                <a:spcPts val="0"/>
              </a:spcBef>
              <a:spcAft>
                <a:spcPts val="600"/>
              </a:spcAft>
            </a:pPr>
            <a:r>
              <a:rPr lang="fr-FR" sz="2000" dirty="0">
                <a:latin typeface="Times New Roman" panose="02020603050405020304" pitchFamily="18" charset="0"/>
                <a:cs typeface="Times New Roman" panose="02020603050405020304" pitchFamily="18" charset="0"/>
              </a:rPr>
              <a:t>6) Faites-vous relire par d’autant plus de personnes différentes que vous n’êtes pas sûr de la correction de votre écriture et de votre style. </a:t>
            </a:r>
          </a:p>
          <a:p>
            <a:pPr marL="0" indent="0" algn="just">
              <a:lnSpc>
                <a:spcPct val="100000"/>
              </a:lnSpc>
              <a:spcBef>
                <a:spcPts val="0"/>
              </a:spcBef>
              <a:spcAft>
                <a:spcPts val="600"/>
              </a:spcAft>
              <a:buNone/>
            </a:pP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8409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09281" y="215152"/>
            <a:ext cx="11766177" cy="6642847"/>
          </a:xfrm>
        </p:spPr>
        <p:txBody>
          <a:bodyPr>
            <a:normAutofit fontScale="25000" lnSpcReduction="20000"/>
          </a:bodyPr>
          <a:lstStyle/>
          <a:p>
            <a:pPr marL="0" indent="0" algn="just">
              <a:lnSpc>
                <a:spcPct val="170000"/>
              </a:lnSpc>
              <a:spcBef>
                <a:spcPts val="0"/>
              </a:spcBef>
              <a:spcAft>
                <a:spcPts val="600"/>
              </a:spcAft>
              <a:buNone/>
            </a:pPr>
            <a:r>
              <a:rPr lang="fr-FR" sz="8000" b="1" dirty="0">
                <a:latin typeface="Times New Roman" panose="02020603050405020304" pitchFamily="18" charset="0"/>
                <a:cs typeface="Times New Roman" panose="02020603050405020304" pitchFamily="18" charset="0"/>
              </a:rPr>
              <a:t>Conclusion </a:t>
            </a:r>
            <a:endParaRPr lang="fr-FR" sz="8000" dirty="0">
              <a:latin typeface="Times New Roman" panose="02020603050405020304" pitchFamily="18" charset="0"/>
              <a:cs typeface="Times New Roman" panose="02020603050405020304" pitchFamily="18" charset="0"/>
            </a:endParaRPr>
          </a:p>
          <a:p>
            <a:pPr algn="just">
              <a:lnSpc>
                <a:spcPct val="170000"/>
              </a:lnSpc>
              <a:spcBef>
                <a:spcPts val="0"/>
              </a:spcBef>
              <a:spcAft>
                <a:spcPts val="600"/>
              </a:spcAft>
            </a:pPr>
            <a:r>
              <a:rPr lang="fr-FR" sz="8000" dirty="0">
                <a:latin typeface="Times New Roman" panose="02020603050405020304" pitchFamily="18" charset="0"/>
                <a:cs typeface="Times New Roman" panose="02020603050405020304" pitchFamily="18" charset="0"/>
              </a:rPr>
              <a:t>En conclusion, il </a:t>
            </a:r>
            <a:r>
              <a:rPr lang="fr-FR" sz="8000" dirty="0" smtClean="0">
                <a:latin typeface="Times New Roman" panose="02020603050405020304" pitchFamily="18" charset="0"/>
                <a:cs typeface="Times New Roman" panose="02020603050405020304" pitchFamily="18" charset="0"/>
              </a:rPr>
              <a:t>faut </a:t>
            </a:r>
            <a:r>
              <a:rPr lang="fr-FR" sz="8000" dirty="0">
                <a:latin typeface="Times New Roman" panose="02020603050405020304" pitchFamily="18" charset="0"/>
                <a:cs typeface="Times New Roman" panose="02020603050405020304" pitchFamily="18" charset="0"/>
              </a:rPr>
              <a:t>bien prendre en compte que la planification et l’organisation du travail de recherche sont en eux-mêmes un projet dans le </a:t>
            </a:r>
            <a:r>
              <a:rPr lang="fr-FR" sz="8000" dirty="0" smtClean="0">
                <a:latin typeface="Times New Roman" panose="02020603050405020304" pitchFamily="18" charset="0"/>
                <a:cs typeface="Times New Roman" panose="02020603050405020304" pitchFamily="18" charset="0"/>
              </a:rPr>
              <a:t>projet</a:t>
            </a:r>
            <a:r>
              <a:rPr lang="fr-FR" sz="8000" i="1" dirty="0" smtClean="0">
                <a:latin typeface="Times New Roman" panose="02020603050405020304" pitchFamily="18" charset="0"/>
                <a:cs typeface="Times New Roman" panose="02020603050405020304" pitchFamily="18" charset="0"/>
              </a:rPr>
              <a:t>.  C’est-à-dire</a:t>
            </a:r>
            <a:r>
              <a:rPr lang="fr-FR" sz="8000" i="1" dirty="0">
                <a:latin typeface="Times New Roman" panose="02020603050405020304" pitchFamily="18" charset="0"/>
                <a:cs typeface="Times New Roman" panose="02020603050405020304" pitchFamily="18" charset="0"/>
              </a:rPr>
              <a:t>, </a:t>
            </a:r>
            <a:r>
              <a:rPr lang="fr-FR" sz="8000" i="1" dirty="0" smtClean="0">
                <a:latin typeface="Times New Roman" panose="02020603050405020304" pitchFamily="18" charset="0"/>
                <a:cs typeface="Times New Roman" panose="02020603050405020304" pitchFamily="18" charset="0"/>
              </a:rPr>
              <a:t>n’est pas un pilotage </a:t>
            </a:r>
            <a:r>
              <a:rPr lang="fr-FR" sz="8000" i="1" dirty="0">
                <a:latin typeface="Times New Roman" panose="02020603050405020304" pitchFamily="18" charset="0"/>
                <a:cs typeface="Times New Roman" panose="02020603050405020304" pitchFamily="18" charset="0"/>
              </a:rPr>
              <a:t>linéaire, mais récursif. </a:t>
            </a:r>
            <a:r>
              <a:rPr lang="fr-FR" sz="8000" i="1" dirty="0" smtClean="0">
                <a:latin typeface="Times New Roman" panose="02020603050405020304" pitchFamily="18" charset="0"/>
                <a:cs typeface="Times New Roman" panose="02020603050405020304" pitchFamily="18" charset="0"/>
              </a:rPr>
              <a:t>la </a:t>
            </a:r>
            <a:r>
              <a:rPr lang="fr-FR" sz="8000" i="1" dirty="0">
                <a:latin typeface="Times New Roman" panose="02020603050405020304" pitchFamily="18" charset="0"/>
                <a:cs typeface="Times New Roman" panose="02020603050405020304" pitchFamily="18" charset="0"/>
              </a:rPr>
              <a:t>prise en compte de paramètres multiples, hétérogènes, en partie contradictoires et </a:t>
            </a:r>
            <a:r>
              <a:rPr lang="fr-FR" sz="8000" i="1" dirty="0" smtClean="0">
                <a:latin typeface="Times New Roman" panose="02020603050405020304" pitchFamily="18" charset="0"/>
                <a:cs typeface="Times New Roman" panose="02020603050405020304" pitchFamily="18" charset="0"/>
              </a:rPr>
              <a:t>aléatoires,  la vie familiale </a:t>
            </a:r>
            <a:r>
              <a:rPr lang="fr-FR" sz="8000" i="1" dirty="0">
                <a:latin typeface="Times New Roman" panose="02020603050405020304" pitchFamily="18" charset="0"/>
                <a:cs typeface="Times New Roman" panose="02020603050405020304" pitchFamily="18" charset="0"/>
              </a:rPr>
              <a:t>et sociale, satisfaire aux exigences de sa vie professionnelle, se remettre au travail après les moments de lassitude ou de découragement, gérer les aléas de tous genres qui forcément surviennent au cours d’une, deux années ou trois années de recherche. </a:t>
            </a:r>
          </a:p>
          <a:p>
            <a:pPr algn="just">
              <a:lnSpc>
                <a:spcPct val="170000"/>
              </a:lnSpc>
              <a:spcBef>
                <a:spcPts val="0"/>
              </a:spcBef>
              <a:spcAft>
                <a:spcPts val="600"/>
              </a:spcAft>
            </a:pPr>
            <a:r>
              <a:rPr lang="fr-FR" sz="8000" dirty="0" smtClean="0">
                <a:latin typeface="Times New Roman" panose="02020603050405020304" pitchFamily="18" charset="0"/>
                <a:cs typeface="Times New Roman" panose="02020603050405020304" pitchFamily="18" charset="0"/>
              </a:rPr>
              <a:t>Les </a:t>
            </a:r>
            <a:r>
              <a:rPr lang="fr-FR" sz="8000" dirty="0">
                <a:latin typeface="Times New Roman" panose="02020603050405020304" pitchFamily="18" charset="0"/>
                <a:cs typeface="Times New Roman" panose="02020603050405020304" pitchFamily="18" charset="0"/>
              </a:rPr>
              <a:t>trois critères principaux d’évaluation d’une recherche réussie </a:t>
            </a:r>
            <a:r>
              <a:rPr lang="fr-FR" sz="8000" dirty="0" smtClean="0">
                <a:latin typeface="Times New Roman" panose="02020603050405020304" pitchFamily="18" charset="0"/>
                <a:cs typeface="Times New Roman" panose="02020603050405020304" pitchFamily="18" charset="0"/>
              </a:rPr>
              <a:t>semblent </a:t>
            </a:r>
            <a:r>
              <a:rPr lang="fr-FR" sz="8000" dirty="0">
                <a:latin typeface="Times New Roman" panose="02020603050405020304" pitchFamily="18" charset="0"/>
                <a:cs typeface="Times New Roman" panose="02020603050405020304" pitchFamily="18" charset="0"/>
              </a:rPr>
              <a:t>être, au-delà des résultats obtenus et de la qualité du produit final, les suivants : </a:t>
            </a:r>
          </a:p>
          <a:p>
            <a:pPr algn="just">
              <a:lnSpc>
                <a:spcPct val="170000"/>
              </a:lnSpc>
              <a:spcBef>
                <a:spcPts val="0"/>
              </a:spcBef>
              <a:spcAft>
                <a:spcPts val="600"/>
              </a:spcAft>
            </a:pPr>
            <a:r>
              <a:rPr lang="fr-FR" sz="8000" dirty="0">
                <a:latin typeface="Times New Roman" panose="02020603050405020304" pitchFamily="18" charset="0"/>
                <a:cs typeface="Times New Roman" panose="02020603050405020304" pitchFamily="18" charset="0"/>
              </a:rPr>
              <a:t>1) </a:t>
            </a:r>
            <a:r>
              <a:rPr lang="fr-FR" sz="8000" dirty="0" smtClean="0">
                <a:latin typeface="Times New Roman" panose="02020603050405020304" pitchFamily="18" charset="0"/>
                <a:cs typeface="Times New Roman" panose="02020603050405020304" pitchFamily="18" charset="0"/>
              </a:rPr>
              <a:t>Une </a:t>
            </a:r>
            <a:r>
              <a:rPr lang="fr-FR" sz="8000" dirty="0">
                <a:latin typeface="Times New Roman" panose="02020603050405020304" pitchFamily="18" charset="0"/>
                <a:cs typeface="Times New Roman" panose="02020603050405020304" pitchFamily="18" charset="0"/>
              </a:rPr>
              <a:t>meilleure compétence personnelle de chercheur : on s’est formé à la recherche par la recherche ; </a:t>
            </a:r>
          </a:p>
          <a:p>
            <a:pPr algn="just">
              <a:lnSpc>
                <a:spcPct val="170000"/>
              </a:lnSpc>
              <a:spcBef>
                <a:spcPts val="0"/>
              </a:spcBef>
              <a:spcAft>
                <a:spcPts val="600"/>
              </a:spcAft>
            </a:pPr>
            <a:r>
              <a:rPr lang="fr-FR" sz="8000" dirty="0">
                <a:latin typeface="Times New Roman" panose="02020603050405020304" pitchFamily="18" charset="0"/>
                <a:cs typeface="Times New Roman" panose="02020603050405020304" pitchFamily="18" charset="0"/>
              </a:rPr>
              <a:t>2) </a:t>
            </a:r>
            <a:r>
              <a:rPr lang="fr-FR" sz="8000" dirty="0" smtClean="0">
                <a:latin typeface="Times New Roman" panose="02020603050405020304" pitchFamily="18" charset="0"/>
                <a:cs typeface="Times New Roman" panose="02020603050405020304" pitchFamily="18" charset="0"/>
              </a:rPr>
              <a:t>La </a:t>
            </a:r>
            <a:r>
              <a:rPr lang="fr-FR" sz="8000" dirty="0">
                <a:latin typeface="Times New Roman" panose="02020603050405020304" pitchFamily="18" charset="0"/>
                <a:cs typeface="Times New Roman" panose="02020603050405020304" pitchFamily="18" charset="0"/>
              </a:rPr>
              <a:t>conscience de tout ce qu’on aurait dû faire et de tout ce qui resterait à faire pour améliorer sa recherche ; </a:t>
            </a:r>
          </a:p>
          <a:p>
            <a:pPr algn="just">
              <a:lnSpc>
                <a:spcPct val="170000"/>
              </a:lnSpc>
              <a:spcBef>
                <a:spcPts val="0"/>
              </a:spcBef>
              <a:spcAft>
                <a:spcPts val="600"/>
              </a:spcAft>
            </a:pPr>
            <a:r>
              <a:rPr lang="fr-FR" sz="8000" dirty="0">
                <a:latin typeface="Times New Roman" panose="02020603050405020304" pitchFamily="18" charset="0"/>
                <a:cs typeface="Times New Roman" panose="02020603050405020304" pitchFamily="18" charset="0"/>
              </a:rPr>
              <a:t>3) … et le degré de motivation pour continuer à faire de la recherche.</a:t>
            </a:r>
          </a:p>
          <a:p>
            <a:endParaRPr lang="fr-FR" dirty="0"/>
          </a:p>
        </p:txBody>
      </p:sp>
    </p:spTree>
    <p:extLst>
      <p:ext uri="{BB962C8B-B14F-4D97-AF65-F5344CB8AC3E}">
        <p14:creationId xmlns:p14="http://schemas.microsoft.com/office/powerpoint/2010/main" val="3916600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670299"/>
          </a:xfrm>
        </p:spPr>
        <p:txBody>
          <a:bodyPr>
            <a:normAutofit fontScale="90000"/>
          </a:bodyPr>
          <a:lstStyle/>
          <a:p>
            <a:r>
              <a:rPr lang="fr-FR" b="1" dirty="0"/>
              <a:t>7- DÉFINIR SON PROJET DE </a:t>
            </a:r>
            <a:r>
              <a:rPr lang="fr-FR" b="1" dirty="0" smtClean="0"/>
              <a:t>RECHERCHE</a:t>
            </a:r>
            <a:endParaRPr lang="fr-FR" dirty="0"/>
          </a:p>
        </p:txBody>
      </p:sp>
      <p:sp>
        <p:nvSpPr>
          <p:cNvPr id="3" name="Espace réservé du contenu 2"/>
          <p:cNvSpPr>
            <a:spLocks noGrp="1"/>
          </p:cNvSpPr>
          <p:nvPr>
            <p:ph idx="1"/>
          </p:nvPr>
        </p:nvSpPr>
        <p:spPr>
          <a:xfrm>
            <a:off x="98613" y="803647"/>
            <a:ext cx="11161058" cy="6054353"/>
          </a:xfrm>
        </p:spPr>
        <p:txBody>
          <a:bodyPr>
            <a:normAutofit fontScale="40000" lnSpcReduction="20000"/>
          </a:bodyPr>
          <a:lstStyle/>
          <a:p>
            <a:r>
              <a:rPr lang="fr-FR" sz="5000" dirty="0" smtClean="0">
                <a:latin typeface="Times New Roman" panose="02020603050405020304" pitchFamily="18" charset="0"/>
                <a:cs typeface="Times New Roman" panose="02020603050405020304" pitchFamily="18" charset="0"/>
              </a:rPr>
              <a:t>1</a:t>
            </a:r>
            <a:r>
              <a:rPr lang="fr-FR" sz="5000" dirty="0">
                <a:latin typeface="Times New Roman" panose="02020603050405020304" pitchFamily="18" charset="0"/>
                <a:cs typeface="Times New Roman" panose="02020603050405020304" pitchFamily="18" charset="0"/>
              </a:rPr>
              <a:t>. Les tout premiers moments d’une recherche </a:t>
            </a:r>
          </a:p>
          <a:p>
            <a:r>
              <a:rPr lang="fr-FR" sz="5000" dirty="0">
                <a:latin typeface="Times New Roman" panose="02020603050405020304" pitchFamily="18" charset="0"/>
                <a:cs typeface="Times New Roman" panose="02020603050405020304" pitchFamily="18" charset="0"/>
              </a:rPr>
              <a:t>1.1. Les différentes « entrées » possibles en recherche </a:t>
            </a:r>
          </a:p>
          <a:p>
            <a:r>
              <a:rPr lang="fr-FR" sz="5000" dirty="0">
                <a:latin typeface="Times New Roman" panose="02020603050405020304" pitchFamily="18" charset="0"/>
                <a:cs typeface="Times New Roman" panose="02020603050405020304" pitchFamily="18" charset="0"/>
              </a:rPr>
              <a:t>1.2. Le thème initial : trois grands cas de figure</a:t>
            </a:r>
          </a:p>
          <a:p>
            <a:r>
              <a:rPr lang="fr-FR" sz="5000" dirty="0">
                <a:latin typeface="Times New Roman" panose="02020603050405020304" pitchFamily="18" charset="0"/>
                <a:cs typeface="Times New Roman" panose="02020603050405020304" pitchFamily="18" charset="0"/>
              </a:rPr>
              <a:t>1.2.1. Premier cas : aucun thème </a:t>
            </a:r>
          </a:p>
          <a:p>
            <a:r>
              <a:rPr lang="fr-FR" sz="5000" dirty="0">
                <a:latin typeface="Times New Roman" panose="02020603050405020304" pitchFamily="18" charset="0"/>
                <a:cs typeface="Times New Roman" panose="02020603050405020304" pitchFamily="18" charset="0"/>
              </a:rPr>
              <a:t>1.2.2. Deuxième cas : thème d’emblée précis et arrêté </a:t>
            </a:r>
          </a:p>
          <a:p>
            <a:r>
              <a:rPr lang="fr-FR" sz="5000" dirty="0">
                <a:latin typeface="Times New Roman" panose="02020603050405020304" pitchFamily="18" charset="0"/>
                <a:cs typeface="Times New Roman" panose="02020603050405020304" pitchFamily="18" charset="0"/>
              </a:rPr>
              <a:t>1.2.3. Troisième cas : thème vague et non arrêté </a:t>
            </a:r>
          </a:p>
          <a:p>
            <a:r>
              <a:rPr lang="fr-FR" sz="5000" dirty="0">
                <a:latin typeface="Times New Roman" panose="02020603050405020304" pitchFamily="18" charset="0"/>
                <a:cs typeface="Times New Roman" panose="02020603050405020304" pitchFamily="18" charset="0"/>
              </a:rPr>
              <a:t>2. Définir son projet de recherche, cela veut dire, concrètement</a:t>
            </a:r>
          </a:p>
          <a:p>
            <a:r>
              <a:rPr lang="fr-FR" sz="5000" dirty="0">
                <a:latin typeface="Times New Roman" panose="02020603050405020304" pitchFamily="18" charset="0"/>
                <a:cs typeface="Times New Roman" panose="02020603050405020304" pitchFamily="18" charset="0"/>
              </a:rPr>
              <a:t>2.1. … nommer sa recherche </a:t>
            </a:r>
          </a:p>
          <a:p>
            <a:r>
              <a:rPr lang="fr-FR" sz="5000" dirty="0">
                <a:latin typeface="Times New Roman" panose="02020603050405020304" pitchFamily="18" charset="0"/>
                <a:cs typeface="Times New Roman" panose="02020603050405020304" pitchFamily="18" charset="0"/>
              </a:rPr>
              <a:t>2.2. … définir sa recherche </a:t>
            </a:r>
          </a:p>
          <a:p>
            <a:r>
              <a:rPr lang="fr-FR" sz="5000" dirty="0">
                <a:latin typeface="Times New Roman" panose="02020603050405020304" pitchFamily="18" charset="0"/>
                <a:cs typeface="Times New Roman" panose="02020603050405020304" pitchFamily="18" charset="0"/>
              </a:rPr>
              <a:t>2.3. … contextualiser sa recherche </a:t>
            </a:r>
          </a:p>
          <a:p>
            <a:r>
              <a:rPr lang="fr-FR" sz="5000" dirty="0">
                <a:latin typeface="Times New Roman" panose="02020603050405020304" pitchFamily="18" charset="0"/>
                <a:cs typeface="Times New Roman" panose="02020603050405020304" pitchFamily="18" charset="0"/>
              </a:rPr>
              <a:t>2.4. … problématiser sa recherche </a:t>
            </a:r>
          </a:p>
          <a:p>
            <a:r>
              <a:rPr lang="fr-FR" sz="5000" dirty="0">
                <a:latin typeface="Times New Roman" panose="02020603050405020304" pitchFamily="18" charset="0"/>
                <a:cs typeface="Times New Roman" panose="02020603050405020304" pitchFamily="18" charset="0"/>
              </a:rPr>
              <a:t>3. Critères de choix d’un projet de recherche </a:t>
            </a:r>
          </a:p>
          <a:p>
            <a:r>
              <a:rPr lang="fr-FR" sz="5000" dirty="0">
                <a:latin typeface="Times New Roman" panose="02020603050405020304" pitchFamily="18" charset="0"/>
                <a:cs typeface="Times New Roman" panose="02020603050405020304" pitchFamily="18" charset="0"/>
              </a:rPr>
              <a:t>3.1. Critères personnels </a:t>
            </a:r>
          </a:p>
          <a:p>
            <a:r>
              <a:rPr lang="fr-FR" sz="5000" dirty="0">
                <a:latin typeface="Times New Roman" panose="02020603050405020304" pitchFamily="18" charset="0"/>
                <a:cs typeface="Times New Roman" panose="02020603050405020304" pitchFamily="18" charset="0"/>
              </a:rPr>
              <a:t>3.2. Critères disciplinaires </a:t>
            </a:r>
          </a:p>
          <a:p>
            <a:r>
              <a:rPr lang="fr-FR" sz="5000" dirty="0">
                <a:latin typeface="Times New Roman" panose="02020603050405020304" pitchFamily="18" charset="0"/>
                <a:cs typeface="Times New Roman" panose="02020603050405020304" pitchFamily="18" charset="0"/>
              </a:rPr>
              <a:t>3.3. Critères techniques </a:t>
            </a:r>
          </a:p>
          <a:p>
            <a:r>
              <a:rPr lang="fr-FR" sz="5000" b="1" dirty="0">
                <a:latin typeface="Times New Roman" panose="02020603050405020304" pitchFamily="18" charset="0"/>
                <a:cs typeface="Times New Roman" panose="02020603050405020304" pitchFamily="18" charset="0"/>
              </a:rPr>
              <a:t>Annexe </a:t>
            </a:r>
            <a:r>
              <a:rPr lang="fr-FR" sz="5000" dirty="0">
                <a:latin typeface="Times New Roman" panose="02020603050405020304" pitchFamily="18" charset="0"/>
                <a:cs typeface="Times New Roman" panose="02020603050405020304" pitchFamily="18" charset="0"/>
              </a:rPr>
              <a:t>: Guide de présentation initiale d’un projet de recherche universitaire (mémoire /</a:t>
            </a:r>
          </a:p>
          <a:p>
            <a:r>
              <a:rPr lang="fr-FR" sz="5000" dirty="0">
                <a:latin typeface="Times New Roman" panose="02020603050405020304" pitchFamily="18" charset="0"/>
                <a:cs typeface="Times New Roman" panose="02020603050405020304" pitchFamily="18" charset="0"/>
              </a:rPr>
              <a:t>thèse).</a:t>
            </a:r>
          </a:p>
          <a:p>
            <a:endParaRPr lang="fr-FR" dirty="0"/>
          </a:p>
        </p:txBody>
      </p:sp>
    </p:spTree>
    <p:extLst>
      <p:ext uri="{BB962C8B-B14F-4D97-AF65-F5344CB8AC3E}">
        <p14:creationId xmlns:p14="http://schemas.microsoft.com/office/powerpoint/2010/main" val="9037354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506" y="0"/>
            <a:ext cx="12066494" cy="6858000"/>
          </a:xfrm>
        </p:spPr>
        <p:txBody>
          <a:bodyPr>
            <a:normAutofit/>
          </a:bodyPr>
          <a:lstStyle/>
          <a:p>
            <a:r>
              <a:rPr lang="fr-FR" sz="2000" b="1" dirty="0">
                <a:latin typeface="Times New Roman" panose="02020603050405020304" pitchFamily="18" charset="0"/>
                <a:cs typeface="Times New Roman" panose="02020603050405020304" pitchFamily="18" charset="0"/>
              </a:rPr>
              <a:t>1. Les tout premiers moments d’une recherche</a:t>
            </a:r>
            <a:endParaRPr lang="fr-FR" sz="2000" dirty="0">
              <a:latin typeface="Times New Roman" panose="02020603050405020304" pitchFamily="18" charset="0"/>
              <a:cs typeface="Times New Roman" panose="02020603050405020304" pitchFamily="18" charset="0"/>
            </a:endParaRPr>
          </a:p>
          <a:p>
            <a:r>
              <a:rPr lang="fr-FR" sz="2000" b="1" i="1" dirty="0">
                <a:latin typeface="Times New Roman" panose="02020603050405020304" pitchFamily="18" charset="0"/>
                <a:cs typeface="Times New Roman" panose="02020603050405020304" pitchFamily="18" charset="0"/>
              </a:rPr>
              <a:t>1.1. Les différentes « entrées » possibles en recherche</a:t>
            </a:r>
            <a:endParaRPr lang="fr-FR" sz="20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L’idée première d’une recherche (l’ « entrée en recherche ») peut partir de n’importe lequel des éléments suivants</a:t>
            </a:r>
            <a:r>
              <a:rPr lang="fr-FR" sz="2000" dirty="0">
                <a:cs typeface="+mj-cs"/>
              </a:rPr>
              <a:t>.</a:t>
            </a:r>
          </a:p>
          <a:p>
            <a:r>
              <a:rPr lang="fr-FR" sz="2000" b="1" dirty="0">
                <a:latin typeface="Times New Roman" panose="02020603050405020304" pitchFamily="18" charset="0"/>
                <a:cs typeface="Times New Roman" panose="02020603050405020304" pitchFamily="18" charset="0"/>
              </a:rPr>
              <a:t>– Un constat </a:t>
            </a:r>
            <a:r>
              <a:rPr lang="fr-FR" sz="2000" dirty="0">
                <a:cs typeface="+mj-cs"/>
              </a:rPr>
              <a:t>: </a:t>
            </a:r>
            <a:r>
              <a:rPr lang="ar-SA" sz="2000" dirty="0">
                <a:cs typeface="+mj-cs"/>
              </a:rPr>
              <a:t>ملاحظة</a:t>
            </a:r>
            <a:r>
              <a:rPr lang="fr-FR" sz="2000" dirty="0">
                <a:cs typeface="+mj-cs"/>
              </a:rPr>
              <a:t>:</a:t>
            </a:r>
          </a:p>
          <a:p>
            <a:r>
              <a:rPr lang="fr-FR" sz="2000" b="1" dirty="0">
                <a:cs typeface="+mj-cs"/>
              </a:rPr>
              <a:t>– </a:t>
            </a:r>
            <a:r>
              <a:rPr lang="fr-FR" sz="2000" b="1" dirty="0">
                <a:latin typeface="Times New Roman" panose="02020603050405020304" pitchFamily="18" charset="0"/>
                <a:cs typeface="Times New Roman" panose="02020603050405020304" pitchFamily="18" charset="0"/>
              </a:rPr>
              <a:t>Un domaine de recherche </a:t>
            </a:r>
            <a:r>
              <a:rPr lang="fr-FR" sz="2000" dirty="0">
                <a:cs typeface="+mj-cs"/>
              </a:rPr>
              <a:t>- </a:t>
            </a:r>
            <a:r>
              <a:rPr lang="ar-SA" sz="2000" dirty="0">
                <a:cs typeface="+mj-cs"/>
              </a:rPr>
              <a:t>مجال البحث</a:t>
            </a:r>
            <a:endParaRPr lang="fr-FR" sz="2000" dirty="0">
              <a:cs typeface="+mj-cs"/>
            </a:endParaRPr>
          </a:p>
          <a:p>
            <a:r>
              <a:rPr lang="fr-FR" sz="2000" dirty="0">
                <a:latin typeface="Times New Roman" panose="02020603050405020304" pitchFamily="18" charset="0"/>
                <a:cs typeface="Times New Roman" panose="02020603050405020304" pitchFamily="18" charset="0"/>
              </a:rPr>
              <a:t>En géologie, les objets d'étude sont par exemple les roches et les minéraux, mais également les fossiles, les substances utiles (pétrole, gaz, minerai) ou certains phénomènes physiques comme les séismes et les volcans.</a:t>
            </a:r>
          </a:p>
          <a:p>
            <a:r>
              <a:rPr lang="fr-FR" sz="2000" b="1" dirty="0">
                <a:cs typeface="+mj-cs"/>
              </a:rPr>
              <a:t>– </a:t>
            </a:r>
            <a:r>
              <a:rPr lang="fr-FR" sz="2000" b="1" dirty="0">
                <a:latin typeface="Times New Roman" panose="02020603050405020304" pitchFamily="18" charset="0"/>
                <a:cs typeface="Times New Roman" panose="02020603050405020304" pitchFamily="18" charset="0"/>
              </a:rPr>
              <a:t>Un objet de recherche</a:t>
            </a:r>
            <a:r>
              <a:rPr lang="fr-FR" sz="2000" b="1" dirty="0">
                <a:cs typeface="+mj-cs"/>
              </a:rPr>
              <a:t>. </a:t>
            </a:r>
            <a:r>
              <a:rPr lang="fr-FR" sz="2000" dirty="0">
                <a:cs typeface="+mj-cs"/>
              </a:rPr>
              <a:t>- </a:t>
            </a:r>
            <a:r>
              <a:rPr lang="ar-SA" sz="2000" dirty="0">
                <a:cs typeface="+mj-cs"/>
              </a:rPr>
              <a:t>موضوع البحث</a:t>
            </a:r>
            <a:r>
              <a:rPr lang="fr-FR" sz="2000" dirty="0">
                <a:cs typeface="+mj-cs"/>
              </a:rPr>
              <a:t>. </a:t>
            </a:r>
          </a:p>
          <a:p>
            <a:r>
              <a:rPr lang="fr-FR" sz="2000" dirty="0">
                <a:latin typeface="Times New Roman" panose="02020603050405020304" pitchFamily="18" charset="0"/>
                <a:cs typeface="Times New Roman" panose="02020603050405020304" pitchFamily="18" charset="0"/>
              </a:rPr>
              <a:t>La géologie est la science dont le principal objet d'étude est la Terre, et plus particulièrement la lithosphère</a:t>
            </a:r>
            <a:r>
              <a:rPr lang="fr-FR" sz="2000" dirty="0">
                <a:cs typeface="+mj-cs"/>
              </a:rPr>
              <a:t>.</a:t>
            </a:r>
          </a:p>
          <a:p>
            <a:r>
              <a:rPr lang="fr-FR" sz="2000" b="1" dirty="0">
                <a:latin typeface="Times New Roman" panose="02020603050405020304" pitchFamily="18" charset="0"/>
                <a:cs typeface="Times New Roman" panose="02020603050405020304" pitchFamily="18" charset="0"/>
              </a:rPr>
              <a:t>– Un objectif de recherche </a:t>
            </a:r>
            <a:r>
              <a:rPr lang="fr-FR" sz="2000" dirty="0">
                <a:latin typeface="Times New Roman" panose="02020603050405020304" pitchFamily="18" charset="0"/>
                <a:cs typeface="Times New Roman" panose="02020603050405020304" pitchFamily="18" charset="0"/>
              </a:rPr>
              <a:t>: </a:t>
            </a:r>
            <a:r>
              <a:rPr lang="en-US" sz="2000" dirty="0">
                <a:cs typeface="+mj-cs"/>
              </a:rPr>
              <a:t>– </a:t>
            </a:r>
            <a:r>
              <a:rPr lang="ar-SA" sz="2000" dirty="0">
                <a:cs typeface="+mj-cs"/>
              </a:rPr>
              <a:t>هدف البحث</a:t>
            </a:r>
            <a:r>
              <a:rPr lang="fr-FR" sz="2000" dirty="0">
                <a:cs typeface="+mj-cs"/>
              </a:rPr>
              <a:t> : </a:t>
            </a:r>
            <a:r>
              <a:rPr lang="fr-FR" sz="2000" dirty="0">
                <a:latin typeface="Times New Roman" panose="02020603050405020304" pitchFamily="18" charset="0"/>
                <a:cs typeface="Times New Roman" panose="02020603050405020304" pitchFamily="18" charset="0"/>
              </a:rPr>
              <a:t>mieux connaître…, mieux comprendre…, améliorer</a:t>
            </a:r>
          </a:p>
          <a:p>
            <a:r>
              <a:rPr lang="fr-FR" sz="2000" dirty="0">
                <a:latin typeface="Times New Roman" panose="02020603050405020304" pitchFamily="18" charset="0"/>
                <a:cs typeface="Times New Roman" panose="02020603050405020304" pitchFamily="18" charset="0"/>
              </a:rPr>
              <a:t>Les études de géologie de l'ingénieur ont pour objectif de réaliser l'adaptation optimale à la situation réelle d'un grand site ou d'une région d'une œuvre humaine telle que grands travaux de génie civil, aménagement du territoire, prévention de risques géologiques.</a:t>
            </a:r>
          </a:p>
          <a:p>
            <a:r>
              <a:rPr lang="fr-FR" sz="2000" b="1" dirty="0">
                <a:latin typeface="Times New Roman" panose="02020603050405020304" pitchFamily="18" charset="0"/>
                <a:cs typeface="Times New Roman" panose="02020603050405020304" pitchFamily="18" charset="0"/>
              </a:rPr>
              <a:t>– Une ou des questions de recherche </a:t>
            </a:r>
            <a:r>
              <a:rPr lang="fr-FR" sz="2000" dirty="0">
                <a:cs typeface="+mj-cs"/>
              </a:rPr>
              <a:t>: </a:t>
            </a:r>
            <a:r>
              <a:rPr lang="ar-SA" sz="2000" dirty="0">
                <a:cs typeface="+mj-cs"/>
              </a:rPr>
              <a:t>سؤال بحثي أو أكثر</a:t>
            </a:r>
            <a:endParaRPr lang="fr-FR" sz="2000" dirty="0">
              <a:cs typeface="+mj-cs"/>
            </a:endParaRPr>
          </a:p>
          <a:p>
            <a:r>
              <a:rPr lang="fr-FR" sz="2000" b="1" dirty="0">
                <a:latin typeface="Times New Roman" panose="02020603050405020304" pitchFamily="18" charset="0"/>
                <a:cs typeface="Times New Roman" panose="02020603050405020304" pitchFamily="18" charset="0"/>
              </a:rPr>
              <a:t>– Des hypothèses </a:t>
            </a:r>
            <a:r>
              <a:rPr lang="fr-FR" sz="2000" dirty="0">
                <a:cs typeface="+mj-cs"/>
              </a:rPr>
              <a:t>- </a:t>
            </a:r>
            <a:r>
              <a:rPr lang="ar-SA" sz="2000" dirty="0">
                <a:cs typeface="+mj-cs"/>
              </a:rPr>
              <a:t>الفرضيات</a:t>
            </a:r>
            <a:endParaRPr lang="fr-FR" sz="2000" dirty="0">
              <a:cs typeface="+mj-cs"/>
            </a:endParaRPr>
          </a:p>
          <a:p>
            <a:r>
              <a:rPr lang="fr-FR" sz="2000" b="1" dirty="0">
                <a:cs typeface="+mj-cs"/>
              </a:rPr>
              <a:t>– </a:t>
            </a:r>
            <a:r>
              <a:rPr lang="fr-FR" sz="2000" b="1" dirty="0">
                <a:latin typeface="Times New Roman" panose="02020603050405020304" pitchFamily="18" charset="0"/>
                <a:cs typeface="Times New Roman" panose="02020603050405020304" pitchFamily="18" charset="0"/>
              </a:rPr>
              <a:t>Des supports de recherche </a:t>
            </a:r>
            <a:r>
              <a:rPr lang="fr-FR" sz="2000" dirty="0">
                <a:cs typeface="+mj-cs"/>
              </a:rPr>
              <a:t>: </a:t>
            </a:r>
            <a:r>
              <a:rPr lang="ar-SA" sz="2000" dirty="0">
                <a:cs typeface="+mj-cs"/>
              </a:rPr>
              <a:t>المواد البحثية</a:t>
            </a:r>
            <a:endParaRPr lang="fr-FR" sz="2000" dirty="0">
              <a:cs typeface="+mj-cs"/>
            </a:endParaRPr>
          </a:p>
          <a:p>
            <a:r>
              <a:rPr lang="fr-FR" sz="2000" dirty="0">
                <a:latin typeface="Times New Roman" panose="02020603050405020304" pitchFamily="18" charset="0"/>
                <a:cs typeface="Times New Roman" panose="02020603050405020304" pitchFamily="18" charset="0"/>
              </a:rPr>
              <a:t>Les ouvrage, les manuels, les documents vidéos,… </a:t>
            </a:r>
          </a:p>
          <a:p>
            <a:endParaRPr lang="fr-FR" sz="2000" dirty="0">
              <a:cs typeface="+mj-cs"/>
            </a:endParaRPr>
          </a:p>
        </p:txBody>
      </p:sp>
    </p:spTree>
    <p:extLst>
      <p:ext uri="{BB962C8B-B14F-4D97-AF65-F5344CB8AC3E}">
        <p14:creationId xmlns:p14="http://schemas.microsoft.com/office/powerpoint/2010/main" val="394701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7166"/>
            <a:ext cx="12008224" cy="6820834"/>
          </a:xfrm>
        </p:spPr>
        <p:txBody>
          <a:bodyPr>
            <a:normAutofit/>
          </a:bodyPr>
          <a:lstStyle/>
          <a:p>
            <a:r>
              <a:rPr lang="fr-FR" sz="2200" b="1" i="1" dirty="0">
                <a:latin typeface="Times New Roman" panose="02020603050405020304" pitchFamily="18" charset="0"/>
                <a:cs typeface="Times New Roman" panose="02020603050405020304" pitchFamily="18" charset="0"/>
              </a:rPr>
              <a:t>1 .2. Choix du thème initial : trois grands cas de figure</a:t>
            </a:r>
            <a:endParaRPr lang="fr-FR" sz="22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Pour le choix d’un thème de recherche, trois grands cas de figure peuvent se présenter :</a:t>
            </a:r>
          </a:p>
          <a:p>
            <a:r>
              <a:rPr lang="fr-FR" sz="2200" b="1" dirty="0">
                <a:latin typeface="Times New Roman" panose="02020603050405020304" pitchFamily="18" charset="0"/>
                <a:cs typeface="Times New Roman" panose="02020603050405020304" pitchFamily="18" charset="0"/>
              </a:rPr>
              <a:t>1.2.1. Premier cas : aucun thème</a:t>
            </a:r>
            <a:endParaRPr lang="fr-FR" sz="22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Il arrive qu’un étudiant n’ait au départ aucune idée d’un thème quelconque de recherche, ou se déclare disposé à en changer complètement pour un autre. </a:t>
            </a:r>
          </a:p>
          <a:p>
            <a:r>
              <a:rPr lang="fr-FR" sz="2200" b="1" dirty="0">
                <a:latin typeface="Times New Roman" panose="02020603050405020304" pitchFamily="18" charset="0"/>
                <a:cs typeface="Times New Roman" panose="02020603050405020304" pitchFamily="18" charset="0"/>
              </a:rPr>
              <a:t>1.2.2. Deuxième cas : thème d’emblée précis et arrêté</a:t>
            </a:r>
            <a:endParaRPr lang="fr-FR" sz="22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L’étudiant a déjà choisi son thème et défini son projet de recherche de manière plus ou moins détaillée, il y tient et veut s’y tenir. </a:t>
            </a:r>
          </a:p>
          <a:p>
            <a:r>
              <a:rPr lang="fr-FR" sz="2200" b="1" dirty="0">
                <a:latin typeface="Times New Roman" panose="02020603050405020304" pitchFamily="18" charset="0"/>
                <a:cs typeface="Times New Roman" panose="02020603050405020304" pitchFamily="18" charset="0"/>
              </a:rPr>
              <a:t>1.2.3. Troisième cas : thème vague et non arrêté</a:t>
            </a:r>
            <a:endParaRPr lang="fr-FR" sz="22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L’étudiant a une idée assez vague de son thème de recherche, et est très demandeur d’aide et</a:t>
            </a:r>
          </a:p>
          <a:p>
            <a:r>
              <a:rPr lang="fr-FR" sz="2200" dirty="0">
                <a:latin typeface="Times New Roman" panose="02020603050405020304" pitchFamily="18" charset="0"/>
                <a:cs typeface="Times New Roman" panose="02020603050405020304" pitchFamily="18" charset="0"/>
              </a:rPr>
              <a:t>de conseil pour le préciser, le réorienter voire le modifier. </a:t>
            </a:r>
          </a:p>
          <a:p>
            <a:r>
              <a:rPr lang="fr-FR" sz="2200" b="1" dirty="0">
                <a:latin typeface="Times New Roman" panose="02020603050405020304" pitchFamily="18" charset="0"/>
                <a:cs typeface="Times New Roman" panose="02020603050405020304" pitchFamily="18" charset="0"/>
              </a:rPr>
              <a:t>2. Définir son projet de recherche, cela veut dire, concrètement…</a:t>
            </a:r>
            <a:endParaRPr lang="fr-FR" sz="2200" dirty="0">
              <a:latin typeface="Times New Roman" panose="02020603050405020304" pitchFamily="18" charset="0"/>
              <a:cs typeface="Times New Roman" panose="02020603050405020304" pitchFamily="18" charset="0"/>
            </a:endParaRPr>
          </a:p>
          <a:p>
            <a:r>
              <a:rPr lang="fr-FR" sz="2200" b="1" i="1" dirty="0">
                <a:latin typeface="Times New Roman" panose="02020603050405020304" pitchFamily="18" charset="0"/>
                <a:cs typeface="Times New Roman" panose="02020603050405020304" pitchFamily="18" charset="0"/>
              </a:rPr>
              <a:t>2.1. … nommer sa recherche</a:t>
            </a:r>
            <a:endParaRPr lang="fr-FR" sz="22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C’est trouver un titre à son mémoire de recherche. Le titre est un élément très important tout autant du processus de recherche que de son produit final (le mémoire rédigé) :</a:t>
            </a:r>
          </a:p>
          <a:p>
            <a:endParaRPr lang="fr-FR" dirty="0"/>
          </a:p>
        </p:txBody>
      </p:sp>
    </p:spTree>
    <p:extLst>
      <p:ext uri="{BB962C8B-B14F-4D97-AF65-F5344CB8AC3E}">
        <p14:creationId xmlns:p14="http://schemas.microsoft.com/office/powerpoint/2010/main" val="761707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t>
            </a:r>
            <a:r>
              <a:rPr lang="fr-FR" b="1" dirty="0" smtClean="0"/>
              <a:t>                   </a:t>
            </a:r>
            <a:r>
              <a:rPr lang="en-US" b="1" dirty="0"/>
              <a:t>2.2 Research </a:t>
            </a:r>
            <a:r>
              <a:rPr lang="en-US" b="1" dirty="0" smtClean="0"/>
              <a:t>Approaches</a:t>
            </a:r>
            <a:br>
              <a:rPr lang="en-US" b="1" dirty="0" smtClean="0"/>
            </a:br>
            <a:r>
              <a:rPr lang="en-US" sz="2200" dirty="0" smtClean="0"/>
              <a:t>Some of these types are listed as follows:</a:t>
            </a:r>
            <a:r>
              <a:rPr lang="fr-FR" dirty="0" smtClean="0"/>
              <a:t/>
            </a:r>
            <a:br>
              <a:rPr lang="fr-FR" dirty="0" smtClean="0"/>
            </a:br>
            <a:r>
              <a:rPr lang="en-US" b="1" dirty="0" smtClean="0"/>
              <a:t/>
            </a:r>
            <a:br>
              <a:rPr lang="en-US" b="1" dirty="0" smtClean="0"/>
            </a:br>
            <a:endParaRPr lang="fr-FR" dirty="0"/>
          </a:p>
        </p:txBody>
      </p:sp>
      <p:sp>
        <p:nvSpPr>
          <p:cNvPr id="3" name="Espace réservé du contenu 2"/>
          <p:cNvSpPr>
            <a:spLocks noGrp="1"/>
          </p:cNvSpPr>
          <p:nvPr>
            <p:ph idx="1"/>
          </p:nvPr>
        </p:nvSpPr>
        <p:spPr/>
        <p:txBody>
          <a:bodyPr>
            <a:normAutofit fontScale="47500" lnSpcReduction="20000"/>
          </a:bodyPr>
          <a:lstStyle/>
          <a:p>
            <a:r>
              <a:rPr lang="en-US" b="1" dirty="0"/>
              <a:t>1. </a:t>
            </a:r>
            <a:r>
              <a:rPr lang="en-US" b="1" i="1" dirty="0"/>
              <a:t>Historical Research</a:t>
            </a:r>
            <a:r>
              <a:rPr lang="en-US" b="1" dirty="0"/>
              <a:t>: </a:t>
            </a:r>
            <a:r>
              <a:rPr lang="en-US" dirty="0"/>
              <a:t>It has as a major concern the exploration of the relationships of events, relying on primary historical data such as records and writings. It tries to investigate why and how some events took place.</a:t>
            </a:r>
            <a:endParaRPr lang="fr-FR" dirty="0"/>
          </a:p>
          <a:p>
            <a:r>
              <a:rPr lang="en-US" b="1" dirty="0"/>
              <a:t>2. </a:t>
            </a:r>
            <a:r>
              <a:rPr lang="en-US" b="1" i="1" dirty="0"/>
              <a:t>Comparative Research</a:t>
            </a:r>
            <a:r>
              <a:rPr lang="en-US" b="1" dirty="0"/>
              <a:t>: </a:t>
            </a:r>
            <a:r>
              <a:rPr lang="en-US" dirty="0"/>
              <a:t>In this type of research, researchers may compare people's experience in the past or in the present. They may conduct studies on classes or groups of people, or on individual experiences. This type of research is based on the belief that phenomena are best understood when they are compared with other similar phenomena because it becomes easy to reveal their origins and development.</a:t>
            </a:r>
            <a:endParaRPr lang="fr-FR" dirty="0"/>
          </a:p>
          <a:p>
            <a:r>
              <a:rPr lang="en-US" b="1" dirty="0"/>
              <a:t>3. </a:t>
            </a:r>
            <a:r>
              <a:rPr lang="en-US" b="1" i="1" dirty="0"/>
              <a:t>Descriptive Research</a:t>
            </a:r>
            <a:r>
              <a:rPr lang="en-US" b="1" dirty="0"/>
              <a:t>: </a:t>
            </a:r>
            <a:r>
              <a:rPr lang="en-US" dirty="0"/>
              <a:t>Descriptive research employs observation to collect data. It attempts to establish norms through examining situations, i.e. it enables researchers to predict what might happen again under similar circumstances. In this type of research, interviews, questionnaires, and visual records can be utilized.</a:t>
            </a:r>
            <a:endParaRPr lang="fr-FR" dirty="0"/>
          </a:p>
          <a:p>
            <a:r>
              <a:rPr lang="en-US" b="1" dirty="0"/>
              <a:t>4</a:t>
            </a:r>
            <a:r>
              <a:rPr lang="en-US" b="1" i="1" dirty="0"/>
              <a:t>. Correlation Research</a:t>
            </a:r>
            <a:r>
              <a:rPr lang="en-US" b="1" dirty="0"/>
              <a:t>: </a:t>
            </a:r>
            <a:r>
              <a:rPr lang="en-US" dirty="0"/>
              <a:t>Correlation research is primarily quantitative. It is used to measure the association or the relationships between two phenomena or variables. Statistics are used to analyze the numerical data, and the greater the number of cases is, the more reliable results are attained.</a:t>
            </a:r>
            <a:endParaRPr lang="fr-FR" dirty="0"/>
          </a:p>
          <a:p>
            <a:r>
              <a:rPr lang="en-US" b="1" i="1" dirty="0"/>
              <a:t>5. Experimental Research: </a:t>
            </a:r>
            <a:r>
              <a:rPr lang="en-US" dirty="0"/>
              <a:t>This type of research differs from the preceding research approaches, especially in terms of the researcher's control over the variables. Control here refers to the researcher's efforts to isolate the conditions which determine the events or changes in order to be able to watch and experience the effects in different situations. That is, the experimental approach deals mainly with the "cause and effect" phenomenon which involves several stages before the conduction of the experiment.</a:t>
            </a:r>
            <a:endParaRPr lang="fr-FR" dirty="0"/>
          </a:p>
          <a:p>
            <a:r>
              <a:rPr lang="en-US" b="1" i="1" dirty="0"/>
              <a:t>6. Evaluation Research: </a:t>
            </a:r>
            <a:r>
              <a:rPr lang="en-US" dirty="0"/>
              <a:t>This type is considered descriptive, for it is generally designed to deal with social issues. It does not only seek to get facts, but it also tries to explain deeper aspects of the elements being investigated. It aims, for instance, to study projects from the perspective of what they might cost and bring as benefits with the intention of improving and developing a situation.</a:t>
            </a:r>
            <a:endParaRPr lang="fr-FR" dirty="0"/>
          </a:p>
          <a:p>
            <a:r>
              <a:rPr lang="en-US" b="1" i="1" dirty="0"/>
              <a:t>7. Action Research: </a:t>
            </a:r>
            <a:r>
              <a:rPr lang="en-US" dirty="0"/>
              <a:t>This type looks like the experimental research, except for the fact that it is conducted in a real world situation, and not in a laboratory. In this type, the researcher does not intend or try to isolate the variables from where they are naturally functioning; the researcher depends heavily on observation and </a:t>
            </a:r>
            <a:r>
              <a:rPr lang="en-US" dirty="0" err="1"/>
              <a:t>behavioural</a:t>
            </a:r>
            <a:r>
              <a:rPr lang="en-US" dirty="0"/>
              <a:t> data.</a:t>
            </a:r>
            <a:endParaRPr lang="fr-FR" dirty="0"/>
          </a:p>
          <a:p>
            <a:r>
              <a:rPr lang="en-US" dirty="0"/>
              <a:t>From the literature above, one may understand that there are many types of research. Each one of these types is dictated by the nature of the problem to be solved, the type of data to be collected, the methods to be used in collecting the data and in their analysis, and the scope of the study and its objectives. These conditions, among others, must be weighed carefully by researchers.</a:t>
            </a:r>
            <a:endParaRPr lang="fr-FR" dirty="0"/>
          </a:p>
          <a:p>
            <a:endParaRPr lang="fr-FR" dirty="0"/>
          </a:p>
        </p:txBody>
      </p:sp>
    </p:spTree>
    <p:extLst>
      <p:ext uri="{BB962C8B-B14F-4D97-AF65-F5344CB8AC3E}">
        <p14:creationId xmlns:p14="http://schemas.microsoft.com/office/powerpoint/2010/main" val="583733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293" y="2188695"/>
            <a:ext cx="10860741" cy="6081246"/>
          </a:xfrm>
        </p:spPr>
        <p:txBody>
          <a:bodyPr/>
          <a:lstStyle/>
          <a:p>
            <a:r>
              <a:rPr lang="fr-FR" sz="2000" b="1" dirty="0" smtClean="0">
                <a:latin typeface="Times New Roman" panose="02020603050405020304" pitchFamily="18" charset="0"/>
                <a:cs typeface="Times New Roman" panose="02020603050405020304" pitchFamily="18" charset="0"/>
              </a:rPr>
              <a:t>2.2. Définir </a:t>
            </a:r>
            <a:r>
              <a:rPr lang="fr-FR" sz="2000" b="1" dirty="0">
                <a:latin typeface="Times New Roman" panose="02020603050405020304" pitchFamily="18" charset="0"/>
                <a:cs typeface="Times New Roman" panose="02020603050405020304" pitchFamily="18" charset="0"/>
              </a:rPr>
              <a:t>sa recherche</a:t>
            </a:r>
            <a:endParaRPr lang="fr-FR" sz="20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Une « thématique » désigne un thème repéré par rapport à un domaine défini et reconnu à l’intérieur du champ disciplinaire (d’où le recours à des concepts didactiques dans le titre) de manière à ce que l’on puisse ensuite construire sur lui une problématique.</a:t>
            </a:r>
          </a:p>
          <a:p>
            <a:r>
              <a:rPr lang="fr-FR" sz="2000" b="1" dirty="0">
                <a:latin typeface="Times New Roman" panose="02020603050405020304" pitchFamily="18" charset="0"/>
                <a:cs typeface="Times New Roman" panose="02020603050405020304" pitchFamily="18" charset="0"/>
              </a:rPr>
              <a:t>2.3. … contextualiser </a:t>
            </a:r>
            <a:r>
              <a:rPr lang="ar-SA" b="1" dirty="0"/>
              <a:t>(ضع في السياق)</a:t>
            </a:r>
            <a:r>
              <a:rPr lang="fr-FR" b="1" dirty="0"/>
              <a:t> </a:t>
            </a:r>
            <a:r>
              <a:rPr lang="fr-FR" sz="2000" b="1" dirty="0">
                <a:latin typeface="Times New Roman" panose="02020603050405020304" pitchFamily="18" charset="0"/>
                <a:cs typeface="Times New Roman" panose="02020603050405020304" pitchFamily="18" charset="0"/>
              </a:rPr>
              <a:t>sa recherche</a:t>
            </a:r>
            <a:endParaRPr lang="fr-FR" sz="2000" dirty="0">
              <a:latin typeface="Times New Roman" panose="02020603050405020304" pitchFamily="18" charset="0"/>
              <a:cs typeface="Times New Roman" panose="02020603050405020304" pitchFamily="18" charset="0"/>
            </a:endParaRPr>
          </a:p>
          <a:p>
            <a:r>
              <a:rPr lang="fr-FR" sz="2000" dirty="0">
                <a:latin typeface="Times New Roman" panose="02020603050405020304" pitchFamily="18" charset="0"/>
                <a:cs typeface="Times New Roman" panose="02020603050405020304" pitchFamily="18" charset="0"/>
              </a:rPr>
              <a:t>L’un des procédés de définition-délimitation les plus utilisés dans les thématiques retenues pour la formation initiale à la recherche (mémoires de Master Recherche 2e année, et même doctorats) est de croiser une thématique générale avec un environnement particulier</a:t>
            </a:r>
          </a:p>
          <a:p>
            <a:endParaRPr lang="fr-FR" dirty="0"/>
          </a:p>
        </p:txBody>
      </p:sp>
    </p:spTree>
    <p:extLst>
      <p:ext uri="{BB962C8B-B14F-4D97-AF65-F5344CB8AC3E}">
        <p14:creationId xmlns:p14="http://schemas.microsoft.com/office/powerpoint/2010/main" val="2410744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612" y="0"/>
            <a:ext cx="11869270" cy="6858000"/>
          </a:xfrm>
        </p:spPr>
        <p:txBody>
          <a:bodyPr>
            <a:normAutofit/>
          </a:bodyPr>
          <a:lstStyle/>
          <a:p>
            <a:r>
              <a:rPr lang="fr-FR" sz="2200" b="1" dirty="0">
                <a:latin typeface="Times New Roman" panose="02020603050405020304" pitchFamily="18" charset="0"/>
                <a:cs typeface="Times New Roman" panose="02020603050405020304" pitchFamily="18" charset="0"/>
              </a:rPr>
              <a:t>2.4</a:t>
            </a:r>
            <a:r>
              <a:rPr lang="fr-FR" sz="2200" b="1" dirty="0" smtClean="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Problématiser </a:t>
            </a:r>
            <a:r>
              <a:rPr lang="fr-FR" sz="2400" b="1" dirty="0">
                <a:latin typeface="Times New Roman" panose="02020603050405020304" pitchFamily="18" charset="0"/>
                <a:cs typeface="Times New Roman" panose="02020603050405020304" pitchFamily="18" charset="0"/>
              </a:rPr>
              <a:t>sa recherche</a:t>
            </a:r>
            <a:endParaRPr lang="fr-FR" sz="2400" dirty="0">
              <a:latin typeface="Times New Roman" panose="02020603050405020304" pitchFamily="18" charset="0"/>
              <a:cs typeface="Times New Roman" panose="02020603050405020304" pitchFamily="18" charset="0"/>
            </a:endParaRPr>
          </a:p>
          <a:p>
            <a:r>
              <a:rPr lang="fr-FR" sz="2200" dirty="0">
                <a:latin typeface="Times New Roman" panose="02020603050405020304" pitchFamily="18" charset="0"/>
                <a:cs typeface="Times New Roman" panose="02020603050405020304" pitchFamily="18" charset="0"/>
              </a:rPr>
              <a:t>L’opération de problématisation est : </a:t>
            </a:r>
          </a:p>
          <a:p>
            <a:pPr lvl="0"/>
            <a:r>
              <a:rPr lang="fr-FR" sz="2200" dirty="0" smtClean="0">
                <a:latin typeface="Times New Roman" panose="02020603050405020304" pitchFamily="18" charset="0"/>
                <a:cs typeface="Times New Roman" panose="02020603050405020304" pitchFamily="18" charset="0"/>
              </a:rPr>
              <a:t>Identifier </a:t>
            </a:r>
            <a:r>
              <a:rPr lang="fr-FR" sz="2200" dirty="0">
                <a:latin typeface="Times New Roman" panose="02020603050405020304" pitchFamily="18" charset="0"/>
                <a:cs typeface="Times New Roman" panose="02020603050405020304" pitchFamily="18" charset="0"/>
              </a:rPr>
              <a:t>le domaine de </a:t>
            </a:r>
            <a:r>
              <a:rPr lang="fr-FR" sz="2200" b="1" dirty="0">
                <a:latin typeface="Times New Roman" panose="02020603050405020304" pitchFamily="18" charset="0"/>
                <a:cs typeface="Times New Roman" panose="02020603050405020304" pitchFamily="18" charset="0"/>
              </a:rPr>
              <a:t>recherche</a:t>
            </a:r>
            <a:r>
              <a:rPr lang="fr-FR" sz="2200" dirty="0" smtClean="0">
                <a:latin typeface="Times New Roman" panose="02020603050405020304" pitchFamily="18" charset="0"/>
                <a:cs typeface="Times New Roman" panose="02020603050405020304" pitchFamily="18" charset="0"/>
              </a:rPr>
              <a:t>; </a:t>
            </a:r>
            <a:r>
              <a:rPr lang="fr-FR" sz="1200" dirty="0" err="1" smtClean="0">
                <a:latin typeface="Times New Roman" panose="02020603050405020304" pitchFamily="18" charset="0"/>
                <a:cs typeface="Times New Roman" panose="02020603050405020304" pitchFamily="18" charset="0"/>
              </a:rPr>
              <a:t>strati</a:t>
            </a:r>
            <a:r>
              <a:rPr lang="fr-FR" sz="1200" dirty="0" smtClean="0">
                <a:latin typeface="Times New Roman" panose="02020603050405020304" pitchFamily="18" charset="0"/>
                <a:cs typeface="Times New Roman" panose="02020603050405020304" pitchFamily="18" charset="0"/>
              </a:rPr>
              <a:t>, </a:t>
            </a:r>
            <a:r>
              <a:rPr lang="fr-FR" sz="1200" dirty="0" err="1" smtClean="0">
                <a:latin typeface="Times New Roman" panose="02020603050405020304" pitchFamily="18" charset="0"/>
                <a:cs typeface="Times New Roman" panose="02020603050405020304" pitchFamily="18" charset="0"/>
              </a:rPr>
              <a:t>paleo</a:t>
            </a:r>
            <a:r>
              <a:rPr lang="fr-FR" sz="1200" dirty="0" smtClean="0">
                <a:latin typeface="Times New Roman" panose="02020603050405020304" pitchFamily="18" charset="0"/>
                <a:cs typeface="Times New Roman" panose="02020603050405020304" pitchFamily="18" charset="0"/>
              </a:rPr>
              <a:t>, </a:t>
            </a:r>
            <a:r>
              <a:rPr lang="fr-FR" sz="1200" dirty="0" err="1" smtClean="0">
                <a:latin typeface="Times New Roman" panose="02020603050405020304" pitchFamily="18" charset="0"/>
                <a:cs typeface="Times New Roman" panose="02020603050405020304" pitchFamily="18" charset="0"/>
              </a:rPr>
              <a:t>eng</a:t>
            </a:r>
            <a:r>
              <a:rPr lang="fr-FR" sz="1200" dirty="0" smtClean="0">
                <a:latin typeface="Times New Roman" panose="02020603050405020304" pitchFamily="18" charset="0"/>
                <a:cs typeface="Times New Roman" panose="02020603050405020304" pitchFamily="18" charset="0"/>
              </a:rPr>
              <a:t> </a:t>
            </a:r>
            <a:r>
              <a:rPr lang="fr-FR" sz="1200" dirty="0" err="1" smtClean="0">
                <a:latin typeface="Times New Roman" panose="02020603050405020304" pitchFamily="18" charset="0"/>
                <a:cs typeface="Times New Roman" panose="02020603050405020304" pitchFamily="18" charset="0"/>
              </a:rPr>
              <a:t>geol</a:t>
            </a:r>
            <a:endParaRPr lang="fr-FR" sz="1200" dirty="0">
              <a:latin typeface="Times New Roman" panose="02020603050405020304" pitchFamily="18" charset="0"/>
              <a:cs typeface="Times New Roman" panose="02020603050405020304" pitchFamily="18" charset="0"/>
            </a:endParaRPr>
          </a:p>
          <a:p>
            <a:pPr lvl="0"/>
            <a:r>
              <a:rPr lang="fr-FR" sz="2200" dirty="0" smtClean="0">
                <a:latin typeface="Times New Roman" panose="02020603050405020304" pitchFamily="18" charset="0"/>
                <a:cs typeface="Times New Roman" panose="02020603050405020304" pitchFamily="18" charset="0"/>
              </a:rPr>
              <a:t>Préciser </a:t>
            </a:r>
            <a:r>
              <a:rPr lang="fr-FR" sz="2200" dirty="0">
                <a:latin typeface="Times New Roman" panose="02020603050405020304" pitchFamily="18" charset="0"/>
                <a:cs typeface="Times New Roman" panose="02020603050405020304" pitchFamily="18" charset="0"/>
              </a:rPr>
              <a:t>le </a:t>
            </a:r>
            <a:r>
              <a:rPr lang="fr-FR" sz="2200" b="1" dirty="0">
                <a:latin typeface="Times New Roman" panose="02020603050405020304" pitchFamily="18" charset="0"/>
                <a:cs typeface="Times New Roman" panose="02020603050405020304" pitchFamily="18" charset="0"/>
              </a:rPr>
              <a:t>thème de recherche</a:t>
            </a:r>
            <a:r>
              <a:rPr lang="fr-FR" sz="2200" dirty="0">
                <a:latin typeface="Times New Roman" panose="02020603050405020304" pitchFamily="18" charset="0"/>
                <a:cs typeface="Times New Roman" panose="02020603050405020304" pitchFamily="18" charset="0"/>
              </a:rPr>
              <a:t>; </a:t>
            </a:r>
            <a:r>
              <a:rPr lang="fr-FR" sz="1200" dirty="0" smtClean="0">
                <a:latin typeface="Times New Roman" panose="02020603050405020304" pitchFamily="18" charset="0"/>
                <a:cs typeface="Times New Roman" panose="02020603050405020304" pitchFamily="18" charset="0"/>
              </a:rPr>
              <a:t>ex: Surface </a:t>
            </a:r>
            <a:r>
              <a:rPr lang="fr-FR" sz="1200" dirty="0" err="1">
                <a:latin typeface="Times New Roman" panose="02020603050405020304" pitchFamily="18" charset="0"/>
                <a:cs typeface="Times New Roman" panose="02020603050405020304" pitchFamily="18" charset="0"/>
              </a:rPr>
              <a:t>Processes</a:t>
            </a:r>
            <a:r>
              <a:rPr lang="fr-FR" sz="1200" dirty="0">
                <a:latin typeface="Times New Roman" panose="02020603050405020304" pitchFamily="18" charset="0"/>
                <a:cs typeface="Times New Roman" panose="02020603050405020304" pitchFamily="18" charset="0"/>
              </a:rPr>
              <a:t> (observation de la Terre, géomorphologie, pédogénèse, relief et érosion, processus, déformation active, modélisation, méthodes d’investigation géologique et  géophysique, </a:t>
            </a:r>
            <a:r>
              <a:rPr lang="fr-FR" sz="1200" dirty="0" err="1">
                <a:latin typeface="Times New Roman" panose="02020603050405020304" pitchFamily="18" charset="0"/>
                <a:cs typeface="Times New Roman" panose="02020603050405020304" pitchFamily="18" charset="0"/>
              </a:rPr>
              <a:t>archéo</a:t>
            </a:r>
            <a:r>
              <a:rPr lang="fr-FR" sz="1200" dirty="0">
                <a:latin typeface="Times New Roman" panose="02020603050405020304" pitchFamily="18" charset="0"/>
                <a:cs typeface="Times New Roman" panose="02020603050405020304" pitchFamily="18" charset="0"/>
              </a:rPr>
              <a:t>-géosciences, …) </a:t>
            </a:r>
          </a:p>
          <a:p>
            <a:pPr lvl="0"/>
            <a:r>
              <a:rPr lang="fr-FR" sz="2200" dirty="0" smtClean="0">
                <a:latin typeface="Times New Roman" panose="02020603050405020304" pitchFamily="18" charset="0"/>
                <a:cs typeface="Times New Roman" panose="02020603050405020304" pitchFamily="18" charset="0"/>
              </a:rPr>
              <a:t>Décrire </a:t>
            </a:r>
            <a:r>
              <a:rPr lang="fr-FR" sz="2200" dirty="0">
                <a:latin typeface="Times New Roman" panose="02020603050405020304" pitchFamily="18" charset="0"/>
                <a:cs typeface="Times New Roman" panose="02020603050405020304" pitchFamily="18" charset="0"/>
              </a:rPr>
              <a:t>le problème (la question, l'idée, la situation) de </a:t>
            </a:r>
            <a:r>
              <a:rPr lang="fr-FR" sz="2200" b="1" dirty="0">
                <a:latin typeface="Times New Roman" panose="02020603050405020304" pitchFamily="18" charset="0"/>
                <a:cs typeface="Times New Roman" panose="02020603050405020304" pitchFamily="18" charset="0"/>
              </a:rPr>
              <a:t>recherche</a:t>
            </a:r>
            <a:r>
              <a:rPr lang="fr-FR" sz="2200" dirty="0">
                <a:latin typeface="Times New Roman" panose="02020603050405020304" pitchFamily="18" charset="0"/>
                <a:cs typeface="Times New Roman" panose="02020603050405020304" pitchFamily="18" charset="0"/>
              </a:rPr>
              <a:t>;</a:t>
            </a:r>
          </a:p>
          <a:p>
            <a:pPr lvl="0"/>
            <a:r>
              <a:rPr lang="fr-FR" sz="2200" dirty="0" smtClean="0">
                <a:latin typeface="Times New Roman" panose="02020603050405020304" pitchFamily="18" charset="0"/>
                <a:cs typeface="Times New Roman" panose="02020603050405020304" pitchFamily="18" charset="0"/>
              </a:rPr>
              <a:t>Définir </a:t>
            </a:r>
            <a:r>
              <a:rPr lang="fr-FR" sz="2200" dirty="0">
                <a:latin typeface="Times New Roman" panose="02020603050405020304" pitchFamily="18" charset="0"/>
                <a:cs typeface="Times New Roman" panose="02020603050405020304" pitchFamily="18" charset="0"/>
              </a:rPr>
              <a:t>les objectifs de la </a:t>
            </a:r>
            <a:r>
              <a:rPr lang="fr-FR" sz="2200" b="1" dirty="0">
                <a:latin typeface="Times New Roman" panose="02020603050405020304" pitchFamily="18" charset="0"/>
                <a:cs typeface="Times New Roman" panose="02020603050405020304" pitchFamily="18" charset="0"/>
              </a:rPr>
              <a:t>recherche</a:t>
            </a:r>
            <a:r>
              <a:rPr lang="fr-FR" sz="2200" dirty="0">
                <a:latin typeface="Times New Roman" panose="02020603050405020304" pitchFamily="18" charset="0"/>
                <a:cs typeface="Times New Roman" panose="02020603050405020304" pitchFamily="18" charset="0"/>
              </a:rPr>
              <a:t>;</a:t>
            </a:r>
          </a:p>
          <a:p>
            <a:pPr lvl="0"/>
            <a:r>
              <a:rPr lang="fr-FR" sz="2200" dirty="0" smtClean="0">
                <a:latin typeface="Times New Roman" panose="02020603050405020304" pitchFamily="18" charset="0"/>
                <a:cs typeface="Times New Roman" panose="02020603050405020304" pitchFamily="18" charset="0"/>
              </a:rPr>
              <a:t>Prévoir </a:t>
            </a:r>
            <a:r>
              <a:rPr lang="fr-FR" sz="2200" dirty="0">
                <a:latin typeface="Times New Roman" panose="02020603050405020304" pitchFamily="18" charset="0"/>
                <a:cs typeface="Times New Roman" panose="02020603050405020304" pitchFamily="18" charset="0"/>
              </a:rPr>
              <a:t>la portée ou les retombées de la </a:t>
            </a:r>
            <a:r>
              <a:rPr lang="fr-FR" sz="2200" b="1" dirty="0">
                <a:latin typeface="Times New Roman" panose="02020603050405020304" pitchFamily="18" charset="0"/>
                <a:cs typeface="Times New Roman" panose="02020603050405020304" pitchFamily="18" charset="0"/>
              </a:rPr>
              <a:t>recherche</a:t>
            </a:r>
            <a:r>
              <a:rPr lang="fr-FR" sz="2200" dirty="0">
                <a:latin typeface="Times New Roman" panose="02020603050405020304" pitchFamily="18" charset="0"/>
                <a:cs typeface="Times New Roman" panose="02020603050405020304" pitchFamily="18" charset="0"/>
              </a:rPr>
              <a:t>;</a:t>
            </a:r>
          </a:p>
          <a:p>
            <a:pPr lvl="0"/>
            <a:r>
              <a:rPr lang="fr-FR" sz="2200" dirty="0" smtClean="0">
                <a:latin typeface="Times New Roman" panose="02020603050405020304" pitchFamily="18" charset="0"/>
                <a:cs typeface="Times New Roman" panose="02020603050405020304" pitchFamily="18" charset="0"/>
              </a:rPr>
              <a:t>Rédiger </a:t>
            </a:r>
            <a:r>
              <a:rPr lang="fr-FR" sz="2200" dirty="0">
                <a:latin typeface="Times New Roman" panose="02020603050405020304" pitchFamily="18" charset="0"/>
                <a:cs typeface="Times New Roman" panose="02020603050405020304" pitchFamily="18" charset="0"/>
              </a:rPr>
              <a:t>la </a:t>
            </a:r>
            <a:r>
              <a:rPr lang="fr-FR" sz="2200" b="1" dirty="0">
                <a:latin typeface="Times New Roman" panose="02020603050405020304" pitchFamily="18" charset="0"/>
                <a:cs typeface="Times New Roman" panose="02020603050405020304" pitchFamily="18" charset="0"/>
              </a:rPr>
              <a:t>problématique</a:t>
            </a:r>
            <a:r>
              <a:rPr lang="fr-FR" sz="2200" dirty="0">
                <a:latin typeface="Times New Roman" panose="02020603050405020304" pitchFamily="18" charset="0"/>
                <a:cs typeface="Times New Roman" panose="02020603050405020304" pitchFamily="18" charset="0"/>
              </a:rPr>
              <a:t> de </a:t>
            </a:r>
            <a:r>
              <a:rPr lang="fr-FR" sz="2200" b="1" dirty="0">
                <a:latin typeface="Times New Roman" panose="02020603050405020304" pitchFamily="18" charset="0"/>
                <a:cs typeface="Times New Roman" panose="02020603050405020304" pitchFamily="18" charset="0"/>
              </a:rPr>
              <a:t>recherche</a:t>
            </a:r>
            <a:r>
              <a:rPr lang="fr-FR" sz="2200" dirty="0">
                <a:latin typeface="Times New Roman" panose="02020603050405020304" pitchFamily="18" charset="0"/>
                <a:cs typeface="Times New Roman" panose="02020603050405020304" pitchFamily="18" charset="0"/>
              </a:rPr>
              <a:t>.</a:t>
            </a:r>
          </a:p>
          <a:p>
            <a:r>
              <a:rPr lang="fr-FR" sz="2200" dirty="0" smtClean="0">
                <a:latin typeface="Times New Roman" panose="02020603050405020304" pitchFamily="18" charset="0"/>
                <a:cs typeface="Times New Roman" panose="02020603050405020304" pitchFamily="18" charset="0"/>
              </a:rPr>
              <a:t>Les quatre </a:t>
            </a:r>
            <a:r>
              <a:rPr lang="fr-FR" sz="2200" dirty="0">
                <a:latin typeface="Times New Roman" panose="02020603050405020304" pitchFamily="18" charset="0"/>
                <a:cs typeface="Times New Roman" panose="02020603050405020304" pitchFamily="18" charset="0"/>
              </a:rPr>
              <a:t>opérations fondamentales du processus d’élaboration d’un projet de </a:t>
            </a:r>
            <a:r>
              <a:rPr lang="fr-FR" sz="2200" dirty="0" smtClean="0">
                <a:latin typeface="Times New Roman" panose="02020603050405020304" pitchFamily="18" charset="0"/>
                <a:cs typeface="Times New Roman" panose="02020603050405020304" pitchFamily="18" charset="0"/>
              </a:rPr>
              <a:t>recherche</a:t>
            </a:r>
          </a:p>
          <a:p>
            <a:r>
              <a:rPr lang="fr-FR" sz="2200" dirty="0" smtClean="0">
                <a:latin typeface="Times New Roman" panose="02020603050405020304" pitchFamily="18" charset="0"/>
                <a:cs typeface="Times New Roman" panose="02020603050405020304" pitchFamily="18" charset="0"/>
              </a:rPr>
              <a:t> </a:t>
            </a:r>
            <a:r>
              <a:rPr lang="fr-FR" sz="2200" dirty="0">
                <a:latin typeface="Times New Roman" panose="02020603050405020304" pitchFamily="18" charset="0"/>
                <a:cs typeface="Times New Roman" panose="02020603050405020304" pitchFamily="18" charset="0"/>
              </a:rPr>
              <a:t>– </a:t>
            </a:r>
            <a:r>
              <a:rPr lang="fr-FR" sz="2200" dirty="0" smtClean="0">
                <a:latin typeface="Times New Roman" panose="02020603050405020304" pitchFamily="18" charset="0"/>
                <a:cs typeface="Times New Roman" panose="02020603050405020304" pitchFamily="18" charset="0"/>
              </a:rPr>
              <a:t>la nommer</a:t>
            </a:r>
            <a:r>
              <a:rPr lang="fr-FR" sz="2200" dirty="0">
                <a:latin typeface="Times New Roman" panose="02020603050405020304" pitchFamily="18" charset="0"/>
                <a:cs typeface="Times New Roman" panose="02020603050405020304" pitchFamily="18" charset="0"/>
              </a:rPr>
              <a:t>, la définir, la contextualiser et la problématiser – sont présentées ici linéairement par</a:t>
            </a:r>
          </a:p>
          <a:p>
            <a:r>
              <a:rPr lang="fr-FR" sz="2200" dirty="0">
                <a:latin typeface="Times New Roman" panose="02020603050405020304" pitchFamily="18" charset="0"/>
                <a:cs typeface="Times New Roman" panose="02020603050405020304" pitchFamily="18" charset="0"/>
              </a:rPr>
              <a:t>souci de clarté, mais elles sont en réalité prises dans ces boucles récursives constantes qui</a:t>
            </a:r>
          </a:p>
          <a:p>
            <a:r>
              <a:rPr lang="fr-FR" sz="2200" dirty="0">
                <a:latin typeface="Times New Roman" panose="02020603050405020304" pitchFamily="18" charset="0"/>
                <a:cs typeface="Times New Roman" panose="02020603050405020304" pitchFamily="18" charset="0"/>
              </a:rPr>
              <a:t>caractérisent ce que l’on appelle un « projet », par opposition à une « procédure » </a:t>
            </a:r>
            <a:r>
              <a:rPr lang="fr-FR" sz="2200" dirty="0" smtClean="0">
                <a:latin typeface="Times New Roman" panose="02020603050405020304" pitchFamily="18" charset="0"/>
                <a:cs typeface="Times New Roman" panose="02020603050405020304" pitchFamily="18" charset="0"/>
              </a:rPr>
              <a:t>:</a:t>
            </a:r>
          </a:p>
          <a:p>
            <a:r>
              <a:rPr lang="fr-FR" sz="2400" b="1" dirty="0"/>
              <a:t>et il n’est pas rare qu’un titre de mémoire soit modifié jusqu’au dernier </a:t>
            </a:r>
            <a:r>
              <a:rPr lang="fr-FR" sz="2400" b="1" dirty="0" smtClean="0"/>
              <a:t>moment</a:t>
            </a:r>
            <a:endParaRPr lang="fr-FR" sz="2200" dirty="0">
              <a:latin typeface="Times New Roman" panose="02020603050405020304" pitchFamily="18" charset="0"/>
              <a:cs typeface="Times New Roman" panose="02020603050405020304" pitchFamily="18" charset="0"/>
            </a:endParaRPr>
          </a:p>
          <a:p>
            <a:endParaRPr lang="fr-FR" dirty="0"/>
          </a:p>
        </p:txBody>
      </p:sp>
      <p:pic>
        <p:nvPicPr>
          <p:cNvPr id="4" name="Image 3"/>
          <p:cNvPicPr/>
          <p:nvPr/>
        </p:nvPicPr>
        <p:blipFill>
          <a:blip r:embed="rId2">
            <a:extLst>
              <a:ext uri="{28A0092B-C50C-407E-A947-70E740481C1C}">
                <a14:useLocalDpi xmlns:a14="http://schemas.microsoft.com/office/drawing/2010/main" val="0"/>
              </a:ext>
            </a:extLst>
          </a:blip>
          <a:srcRect/>
          <a:stretch>
            <a:fillRect/>
          </a:stretch>
        </p:blipFill>
        <p:spPr bwMode="auto">
          <a:xfrm>
            <a:off x="2382651" y="6269691"/>
            <a:ext cx="5248275" cy="800100"/>
          </a:xfrm>
          <a:prstGeom prst="rect">
            <a:avLst/>
          </a:prstGeom>
          <a:noFill/>
          <a:ln>
            <a:noFill/>
          </a:ln>
        </p:spPr>
      </p:pic>
    </p:spTree>
    <p:extLst>
      <p:ext uri="{BB962C8B-B14F-4D97-AF65-F5344CB8AC3E}">
        <p14:creationId xmlns:p14="http://schemas.microsoft.com/office/powerpoint/2010/main" val="1505054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62500" lnSpcReduction="20000"/>
          </a:bodyPr>
          <a:lstStyle/>
          <a:p>
            <a:r>
              <a:rPr lang="fr-FR" b="1" dirty="0"/>
              <a:t>Annexe : Guide de présentation initiale d’un projet de recherche</a:t>
            </a:r>
            <a:endParaRPr lang="fr-FR" dirty="0"/>
          </a:p>
          <a:p>
            <a:r>
              <a:rPr lang="fr-FR" b="1" dirty="0"/>
              <a:t>universitaire (mémoire / thèse)</a:t>
            </a:r>
            <a:endParaRPr lang="fr-FR" dirty="0"/>
          </a:p>
          <a:p>
            <a:r>
              <a:rPr lang="fr-FR" b="1" dirty="0"/>
              <a:t> </a:t>
            </a:r>
            <a:endParaRPr lang="fr-FR" dirty="0"/>
          </a:p>
          <a:p>
            <a:r>
              <a:rPr lang="fr-FR" b="1" i="1" dirty="0"/>
              <a:t>(Exemple)</a:t>
            </a:r>
            <a:endParaRPr lang="fr-FR" dirty="0"/>
          </a:p>
          <a:p>
            <a:r>
              <a:rPr lang="fr-FR" i="1" dirty="0"/>
              <a:t>Présentez l’état actuel de votre projet en deux ou trois pages (entre 4000 et 7000 signes) en reprenant le plan indiqué ci-dessous avec sa numérotation de 1 à 8. Laissez en blanc les rubriques que vous ne savez pas remplir dans l’état actuel de votre projet.</a:t>
            </a:r>
            <a:endParaRPr lang="fr-FR" dirty="0"/>
          </a:p>
          <a:p>
            <a:r>
              <a:rPr lang="fr-FR" b="1" dirty="0"/>
              <a:t>1. </a:t>
            </a:r>
            <a:r>
              <a:rPr lang="fr-FR" dirty="0"/>
              <a:t>La définition/délimitation du/des domaines de recherche sur le(s)quel(s) vous avez choisi de travailler à l’intérieur de la discipline « Français langue étrangère » ou « Didactique des langues-cultures » (par exemple « l’interculturel », « la grammaire », « les centres de ressources », « l’image en didactique des langues », etc. etc.), ainsi que les raisons de ce choix.</a:t>
            </a:r>
          </a:p>
          <a:p>
            <a:r>
              <a:rPr lang="fr-FR" b="1" dirty="0"/>
              <a:t>2. </a:t>
            </a:r>
            <a:r>
              <a:rPr lang="fr-FR" dirty="0"/>
              <a:t>Le titre (même provisoire) de votre mémoire ou thèse.</a:t>
            </a:r>
          </a:p>
          <a:p>
            <a:r>
              <a:rPr lang="fr-FR" b="1" dirty="0"/>
              <a:t>3. </a:t>
            </a:r>
            <a:r>
              <a:rPr lang="fr-FR" dirty="0"/>
              <a:t>Les objectifs de votre recherche, définis en termes d'hypothèses que vous voulez essayer de valider et/ou de questions (« questions de recherche ») auxquelles vous voulez apporter des réponses, ainsi qu’en termes d’intervention(s) que vous prévoyez (personnellement) – ou proposerez à d’autres – de réaliser pour l’amélioration directe ou indirecte du processus d’enseignement/apprentissage (fiches, unités didactiques, dispositifs didactiques, programmes d’enseignement et de formation, etc.).</a:t>
            </a:r>
          </a:p>
          <a:p>
            <a:r>
              <a:rPr lang="fr-FR" b="1" dirty="0"/>
              <a:t>4. </a:t>
            </a:r>
            <a:r>
              <a:rPr lang="fr-FR" dirty="0"/>
              <a:t>Le terrain dont vous disposerez et les moyens que vous pensez utiliser pour valider vos hypothèses ou apporter des réponses à vos questions de recherche.</a:t>
            </a:r>
          </a:p>
          <a:p>
            <a:r>
              <a:rPr lang="fr-FR" b="1" dirty="0"/>
              <a:t>5. </a:t>
            </a:r>
            <a:r>
              <a:rPr lang="fr-FR" dirty="0"/>
              <a:t>La démarche, méthodes et outils de recherche que vous pensez utiliser pour y parvenir (analyses de matériels, observations, questionnaires, entretiens, expérimentations, etc.), en les justifiant.</a:t>
            </a:r>
          </a:p>
          <a:p>
            <a:r>
              <a:rPr lang="fr-FR" b="1" dirty="0"/>
              <a:t>6. </a:t>
            </a:r>
            <a:r>
              <a:rPr lang="fr-FR" dirty="0"/>
              <a:t>Votre plan (même si vous le considérez comme très schématique et très provisoire).</a:t>
            </a:r>
          </a:p>
          <a:p>
            <a:r>
              <a:rPr lang="fr-FR" b="1" dirty="0"/>
              <a:t>7. </a:t>
            </a:r>
            <a:r>
              <a:rPr lang="fr-FR" dirty="0"/>
              <a:t>Votre bibliographie (même si vous la considérez comme très provisoire et incomplète : donnez au moins ce qui vous apparaît comme vos textes de référence, en fonction de l’état actuel de votre projet.</a:t>
            </a:r>
          </a:p>
          <a:p>
            <a:r>
              <a:rPr lang="fr-FR" b="1" dirty="0"/>
              <a:t>8. </a:t>
            </a:r>
            <a:r>
              <a:rPr lang="fr-FR" dirty="0"/>
              <a:t>Les questions que vous vous posez, les incertitudes que vous avez, ainsi que les éventuelles demandes correspondantes que vous vous avez à faire dès à présent à votre Directeur.</a:t>
            </a:r>
          </a:p>
          <a:p>
            <a:endParaRPr lang="fr-FR" dirty="0"/>
          </a:p>
        </p:txBody>
      </p:sp>
    </p:spTree>
    <p:extLst>
      <p:ext uri="{BB962C8B-B14F-4D97-AF65-F5344CB8AC3E}">
        <p14:creationId xmlns:p14="http://schemas.microsoft.com/office/powerpoint/2010/main" val="33290173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6870" y="-174812"/>
            <a:ext cx="11223812" cy="1694330"/>
          </a:xfrm>
        </p:spPr>
        <p:txBody>
          <a:bodyPr>
            <a:normAutofit fontScale="90000"/>
          </a:bodyPr>
          <a:lstStyle/>
          <a:p>
            <a:pPr algn="ctr">
              <a:spcAft>
                <a:spcPts val="600"/>
              </a:spcAft>
            </a:pPr>
            <a:r>
              <a:rPr lang="fr-FR" sz="4000" b="1" dirty="0" smtClean="0">
                <a:latin typeface="Times New Roman" panose="02020603050405020304" pitchFamily="18" charset="0"/>
                <a:cs typeface="Times New Roman" panose="02020603050405020304" pitchFamily="18" charset="0"/>
              </a:rPr>
              <a:t/>
            </a:r>
            <a:br>
              <a:rPr lang="fr-FR" sz="4000" b="1" dirty="0" smtClean="0">
                <a:latin typeface="Times New Roman" panose="02020603050405020304" pitchFamily="18" charset="0"/>
                <a:cs typeface="Times New Roman" panose="02020603050405020304" pitchFamily="18" charset="0"/>
              </a:rPr>
            </a:br>
            <a:r>
              <a:rPr lang="fr-FR" sz="4000" b="1" dirty="0" smtClean="0">
                <a:latin typeface="Times New Roman" panose="02020603050405020304" pitchFamily="18" charset="0"/>
                <a:cs typeface="Times New Roman" panose="02020603050405020304" pitchFamily="18" charset="0"/>
              </a:rPr>
              <a:t>8- Boucler </a:t>
            </a:r>
            <a:r>
              <a:rPr lang="fr-FR" sz="4000" b="1" dirty="0" smtClean="0">
                <a:latin typeface="Times New Roman" panose="02020603050405020304" pitchFamily="18" charset="0"/>
                <a:cs typeface="Times New Roman" panose="02020603050405020304" pitchFamily="18" charset="0"/>
              </a:rPr>
              <a:t>sa </a:t>
            </a:r>
            <a:r>
              <a:rPr lang="fr-FR" sz="4000" b="1" dirty="0">
                <a:latin typeface="Times New Roman" panose="02020603050405020304" pitchFamily="18" charset="0"/>
                <a:cs typeface="Times New Roman" panose="02020603050405020304" pitchFamily="18" charset="0"/>
              </a:rPr>
              <a:t>recherche </a:t>
            </a:r>
            <a:r>
              <a:rPr lang="fr-FR" sz="4000" b="1" dirty="0" smtClean="0">
                <a:latin typeface="Times New Roman" panose="02020603050405020304" pitchFamily="18" charset="0"/>
                <a:cs typeface="Times New Roman" panose="02020603050405020304" pitchFamily="18" charset="0"/>
              </a:rPr>
              <a:t>:</a:t>
            </a:r>
            <a:br>
              <a:rPr lang="fr-FR" sz="4000" b="1" dirty="0" smtClean="0">
                <a:latin typeface="Times New Roman" panose="02020603050405020304" pitchFamily="18" charset="0"/>
                <a:cs typeface="Times New Roman" panose="02020603050405020304" pitchFamily="18" charset="0"/>
              </a:rPr>
            </a:br>
            <a:r>
              <a:rPr lang="fr-FR" sz="4000" b="1" dirty="0" smtClean="0">
                <a:latin typeface="Times New Roman" panose="02020603050405020304" pitchFamily="18" charset="0"/>
                <a:cs typeface="Times New Roman" panose="02020603050405020304" pitchFamily="18" charset="0"/>
              </a:rPr>
              <a:t>De </a:t>
            </a:r>
            <a:r>
              <a:rPr lang="fr-FR" sz="4000" b="1" dirty="0">
                <a:latin typeface="Times New Roman" panose="02020603050405020304" pitchFamily="18" charset="0"/>
                <a:cs typeface="Times New Roman" panose="02020603050405020304" pitchFamily="18" charset="0"/>
              </a:rPr>
              <a:t>l’introduction à la conclusion générales</a:t>
            </a:r>
            <a:r>
              <a:rPr lang="fr-FR" dirty="0"/>
              <a:t/>
            </a:r>
            <a:br>
              <a:rPr lang="fr-FR" dirty="0"/>
            </a:br>
            <a:endParaRPr lang="fr-FR" dirty="0"/>
          </a:p>
        </p:txBody>
      </p:sp>
      <p:sp>
        <p:nvSpPr>
          <p:cNvPr id="3" name="Espace réservé du contenu 2"/>
          <p:cNvSpPr>
            <a:spLocks noGrp="1"/>
          </p:cNvSpPr>
          <p:nvPr>
            <p:ph idx="1"/>
          </p:nvPr>
        </p:nvSpPr>
        <p:spPr>
          <a:xfrm>
            <a:off x="286870" y="1694329"/>
            <a:ext cx="11905130" cy="5042646"/>
          </a:xfrm>
        </p:spPr>
        <p:txBody>
          <a:bodyPr>
            <a:normAutofit/>
          </a:bodyPr>
          <a:lstStyle/>
          <a:p>
            <a:endParaRPr lang="fr-FR" sz="2200" b="1" dirty="0" smtClean="0">
              <a:latin typeface="Times New Roman" panose="02020603050405020304" pitchFamily="18" charset="0"/>
              <a:cs typeface="Times New Roman" panose="02020603050405020304" pitchFamily="18" charset="0"/>
            </a:endParaRPr>
          </a:p>
          <a:p>
            <a:pPr>
              <a:lnSpc>
                <a:spcPct val="150000"/>
              </a:lnSpc>
            </a:pPr>
            <a:r>
              <a:rPr lang="fr-FR" sz="2200" b="1" dirty="0" smtClean="0">
                <a:latin typeface="Times New Roman" panose="02020603050405020304" pitchFamily="18" charset="0"/>
                <a:cs typeface="Times New Roman" panose="02020603050405020304" pitchFamily="18" charset="0"/>
              </a:rPr>
              <a:t>1</a:t>
            </a:r>
            <a:r>
              <a:rPr lang="fr-FR" sz="2200" b="1" dirty="0">
                <a:latin typeface="Times New Roman" panose="02020603050405020304" pitchFamily="18" charset="0"/>
                <a:cs typeface="Times New Roman" panose="02020603050405020304" pitchFamily="18" charset="0"/>
              </a:rPr>
              <a:t>. L’INTRODUCTION GÉNÉRALE D’UNE RECHERCHE</a:t>
            </a:r>
            <a:endParaRPr lang="fr-FR" sz="2200" dirty="0">
              <a:latin typeface="Times New Roman" panose="02020603050405020304" pitchFamily="18" charset="0"/>
              <a:cs typeface="Times New Roman" panose="02020603050405020304" pitchFamily="18" charset="0"/>
            </a:endParaRPr>
          </a:p>
          <a:p>
            <a:pPr>
              <a:lnSpc>
                <a:spcPct val="150000"/>
              </a:lnSpc>
            </a:pPr>
            <a:r>
              <a:rPr lang="fr-FR" sz="2200" dirty="0">
                <a:latin typeface="Times New Roman" panose="02020603050405020304" pitchFamily="18" charset="0"/>
                <a:cs typeface="Times New Roman" panose="02020603050405020304" pitchFamily="18" charset="0"/>
              </a:rPr>
              <a:t>L’introduction générale d’une recherche (votre thèse ou mémoire) a pour objectifs </a:t>
            </a:r>
            <a:r>
              <a:rPr lang="fr-FR" sz="2200" dirty="0" smtClean="0">
                <a:latin typeface="Times New Roman" panose="02020603050405020304" pitchFamily="18" charset="0"/>
                <a:cs typeface="Times New Roman" panose="02020603050405020304" pitchFamily="18" charset="0"/>
              </a:rPr>
              <a:t>de présenter </a:t>
            </a:r>
            <a:r>
              <a:rPr lang="fr-FR" sz="2200" dirty="0">
                <a:latin typeface="Times New Roman" panose="02020603050405020304" pitchFamily="18" charset="0"/>
                <a:cs typeface="Times New Roman" panose="02020603050405020304" pitchFamily="18" charset="0"/>
              </a:rPr>
              <a:t>:</a:t>
            </a:r>
          </a:p>
          <a:p>
            <a:pPr>
              <a:lnSpc>
                <a:spcPct val="150000"/>
              </a:lnSpc>
            </a:pPr>
            <a:r>
              <a:rPr lang="fr-FR" sz="2200" dirty="0">
                <a:latin typeface="Times New Roman" panose="02020603050405020304" pitchFamily="18" charset="0"/>
                <a:cs typeface="Times New Roman" panose="02020603050405020304" pitchFamily="18" charset="0"/>
              </a:rPr>
              <a:t>1) </a:t>
            </a:r>
            <a:r>
              <a:rPr lang="fr-FR" sz="2200" dirty="0" smtClean="0">
                <a:latin typeface="Times New Roman" panose="02020603050405020304" pitchFamily="18" charset="0"/>
                <a:cs typeface="Times New Roman" panose="02020603050405020304" pitchFamily="18" charset="0"/>
              </a:rPr>
              <a:t>Votre </a:t>
            </a:r>
            <a:r>
              <a:rPr lang="fr-FR" sz="2200" dirty="0">
                <a:latin typeface="Times New Roman" panose="02020603050405020304" pitchFamily="18" charset="0"/>
                <a:cs typeface="Times New Roman" panose="02020603050405020304" pitchFamily="18" charset="0"/>
              </a:rPr>
              <a:t>projet de recherche ;</a:t>
            </a:r>
          </a:p>
          <a:p>
            <a:pPr>
              <a:lnSpc>
                <a:spcPct val="150000"/>
              </a:lnSpc>
            </a:pPr>
            <a:r>
              <a:rPr lang="fr-FR" sz="2200" dirty="0">
                <a:latin typeface="Times New Roman" panose="02020603050405020304" pitchFamily="18" charset="0"/>
                <a:cs typeface="Times New Roman" panose="02020603050405020304" pitchFamily="18" charset="0"/>
              </a:rPr>
              <a:t>2) </a:t>
            </a:r>
            <a:r>
              <a:rPr lang="fr-FR" sz="2200" dirty="0" smtClean="0">
                <a:latin typeface="Times New Roman" panose="02020603050405020304" pitchFamily="18" charset="0"/>
                <a:cs typeface="Times New Roman" panose="02020603050405020304" pitchFamily="18" charset="0"/>
              </a:rPr>
              <a:t>Les </a:t>
            </a:r>
            <a:r>
              <a:rPr lang="fr-FR" sz="2200" dirty="0">
                <a:latin typeface="Times New Roman" panose="02020603050405020304" pitchFamily="18" charset="0"/>
                <a:cs typeface="Times New Roman" panose="02020603050405020304" pitchFamily="18" charset="0"/>
              </a:rPr>
              <a:t>moyens que vous vous êtes donné pour le mener à bien ;</a:t>
            </a:r>
          </a:p>
          <a:p>
            <a:pPr>
              <a:lnSpc>
                <a:spcPct val="150000"/>
              </a:lnSpc>
            </a:pPr>
            <a:r>
              <a:rPr lang="fr-FR" sz="2200" dirty="0">
                <a:latin typeface="Times New Roman" panose="02020603050405020304" pitchFamily="18" charset="0"/>
                <a:cs typeface="Times New Roman" panose="02020603050405020304" pitchFamily="18" charset="0"/>
              </a:rPr>
              <a:t>3) </a:t>
            </a:r>
            <a:r>
              <a:rPr lang="fr-FR" sz="2200" dirty="0" smtClean="0">
                <a:latin typeface="Times New Roman" panose="02020603050405020304" pitchFamily="18" charset="0"/>
                <a:cs typeface="Times New Roman" panose="02020603050405020304" pitchFamily="18" charset="0"/>
              </a:rPr>
              <a:t>Les </a:t>
            </a:r>
            <a:r>
              <a:rPr lang="fr-FR" sz="2200" dirty="0">
                <a:latin typeface="Times New Roman" panose="02020603050405020304" pitchFamily="18" charset="0"/>
                <a:cs typeface="Times New Roman" panose="02020603050405020304" pitchFamily="18" charset="0"/>
              </a:rPr>
              <a:t>résultats que vous avez obtenus ;</a:t>
            </a:r>
          </a:p>
          <a:p>
            <a:pPr>
              <a:lnSpc>
                <a:spcPct val="150000"/>
              </a:lnSpc>
            </a:pPr>
            <a:r>
              <a:rPr lang="fr-FR" sz="2200" dirty="0">
                <a:latin typeface="Times New Roman" panose="02020603050405020304" pitchFamily="18" charset="0"/>
                <a:cs typeface="Times New Roman" panose="02020603050405020304" pitchFamily="18" charset="0"/>
              </a:rPr>
              <a:t>4) </a:t>
            </a:r>
            <a:r>
              <a:rPr lang="fr-FR" sz="2200" dirty="0" smtClean="0">
                <a:latin typeface="Times New Roman" panose="02020603050405020304" pitchFamily="18" charset="0"/>
                <a:cs typeface="Times New Roman" panose="02020603050405020304" pitchFamily="18" charset="0"/>
              </a:rPr>
              <a:t>La </a:t>
            </a:r>
            <a:r>
              <a:rPr lang="fr-FR" sz="2200" dirty="0">
                <a:latin typeface="Times New Roman" panose="02020603050405020304" pitchFamily="18" charset="0"/>
                <a:cs typeface="Times New Roman" panose="02020603050405020304" pitchFamily="18" charset="0"/>
              </a:rPr>
              <a:t>manière dont votre texte (celui de votre thèse ou mémoire) va rendre compte des </a:t>
            </a:r>
            <a:r>
              <a:rPr lang="fr-FR" sz="2200" dirty="0" smtClean="0">
                <a:latin typeface="Times New Roman" panose="02020603050405020304" pitchFamily="18" charset="0"/>
                <a:cs typeface="Times New Roman" panose="02020603050405020304" pitchFamily="18" charset="0"/>
              </a:rPr>
              <a:t>trois points </a:t>
            </a:r>
            <a:r>
              <a:rPr lang="fr-FR" sz="2200" dirty="0">
                <a:latin typeface="Times New Roman" panose="02020603050405020304" pitchFamily="18" charset="0"/>
                <a:cs typeface="Times New Roman" panose="02020603050405020304" pitchFamily="18" charset="0"/>
              </a:rPr>
              <a:t>précédents.</a:t>
            </a:r>
          </a:p>
          <a:p>
            <a:endParaRPr lang="fr-FR" dirty="0"/>
          </a:p>
        </p:txBody>
      </p:sp>
    </p:spTree>
    <p:extLst>
      <p:ext uri="{BB962C8B-B14F-4D97-AF65-F5344CB8AC3E}">
        <p14:creationId xmlns:p14="http://schemas.microsoft.com/office/powerpoint/2010/main" val="27287661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7918"/>
            <a:ext cx="11887200" cy="6710082"/>
          </a:xfrm>
        </p:spPr>
        <p:txBody>
          <a:bodyPr>
            <a:normAutofit lnSpcReduction="10000"/>
          </a:bodyPr>
          <a:lstStyle/>
          <a:p>
            <a:r>
              <a:rPr lang="fr-FR" b="1" dirty="0"/>
              <a:t>1.1 Présentation et justification de la </a:t>
            </a:r>
            <a:r>
              <a:rPr lang="fr-FR" b="1" i="1" dirty="0"/>
              <a:t>thématique </a:t>
            </a:r>
            <a:r>
              <a:rPr lang="fr-FR" b="1" dirty="0"/>
              <a:t>de recherche :</a:t>
            </a:r>
            <a:endParaRPr lang="fr-FR" dirty="0"/>
          </a:p>
          <a:p>
            <a:pPr marL="0" indent="0">
              <a:lnSpc>
                <a:spcPct val="150000"/>
              </a:lnSpc>
              <a:spcBef>
                <a:spcPts val="0"/>
              </a:spcBef>
              <a:buNone/>
            </a:pPr>
            <a:r>
              <a:rPr lang="fr-FR" dirty="0"/>
              <a:t>– </a:t>
            </a:r>
            <a:r>
              <a:rPr lang="fr-FR" dirty="0" smtClean="0"/>
              <a:t>Conception </a:t>
            </a:r>
            <a:r>
              <a:rPr lang="fr-FR" dirty="0"/>
              <a:t>de la discipline dans laquelle celle-ci s’inscrit ;</a:t>
            </a:r>
          </a:p>
          <a:p>
            <a:pPr marL="0" indent="0">
              <a:lnSpc>
                <a:spcPct val="150000"/>
              </a:lnSpc>
              <a:spcBef>
                <a:spcPts val="0"/>
              </a:spcBef>
              <a:buNone/>
            </a:pPr>
            <a:r>
              <a:rPr lang="fr-FR" dirty="0"/>
              <a:t>– </a:t>
            </a:r>
            <a:r>
              <a:rPr lang="fr-FR" dirty="0" smtClean="0"/>
              <a:t>Rattachement </a:t>
            </a:r>
            <a:r>
              <a:rPr lang="fr-FR" dirty="0"/>
              <a:t>éventuel à une école, un courant particulier à l’intérieur de la </a:t>
            </a:r>
            <a:r>
              <a:rPr lang="fr-FR" dirty="0" smtClean="0"/>
              <a:t>discipline, reprise </a:t>
            </a:r>
            <a:r>
              <a:rPr lang="fr-FR" dirty="0"/>
              <a:t>d’une perspective propre à tel ou tel didacticien (dont celle de son directeur </a:t>
            </a:r>
            <a:r>
              <a:rPr lang="fr-FR" dirty="0" smtClean="0"/>
              <a:t>de recherche</a:t>
            </a:r>
            <a:r>
              <a:rPr lang="fr-FR" dirty="0"/>
              <a:t>, éventuellement !...) ;</a:t>
            </a:r>
          </a:p>
          <a:p>
            <a:pPr marL="0" indent="0">
              <a:lnSpc>
                <a:spcPct val="150000"/>
              </a:lnSpc>
              <a:spcBef>
                <a:spcPts val="0"/>
              </a:spcBef>
              <a:buNone/>
            </a:pPr>
            <a:r>
              <a:rPr lang="fr-FR" dirty="0"/>
              <a:t>– </a:t>
            </a:r>
            <a:r>
              <a:rPr lang="fr-FR" dirty="0" smtClean="0"/>
              <a:t>Définition </a:t>
            </a:r>
            <a:r>
              <a:rPr lang="fr-FR" dirty="0"/>
              <a:t>et conception du domaine dans lequel cette thématique et ce projet </a:t>
            </a:r>
            <a:r>
              <a:rPr lang="fr-FR" dirty="0" smtClean="0"/>
              <a:t>de recherche </a:t>
            </a:r>
            <a:r>
              <a:rPr lang="fr-FR" dirty="0"/>
              <a:t>se situent (ex. compréhension globale, supports littéraires, </a:t>
            </a:r>
            <a:r>
              <a:rPr lang="fr-FR" dirty="0" smtClean="0"/>
              <a:t>FOS, apprentissage </a:t>
            </a:r>
            <a:r>
              <a:rPr lang="fr-FR" dirty="0"/>
              <a:t>de la grammaire, etc.) ;</a:t>
            </a:r>
          </a:p>
          <a:p>
            <a:pPr marL="0" indent="0">
              <a:lnSpc>
                <a:spcPct val="150000"/>
              </a:lnSpc>
              <a:spcBef>
                <a:spcPts val="0"/>
              </a:spcBef>
              <a:buNone/>
            </a:pPr>
            <a:r>
              <a:rPr lang="fr-FR" dirty="0"/>
              <a:t>– </a:t>
            </a:r>
            <a:r>
              <a:rPr lang="fr-FR" dirty="0" smtClean="0"/>
              <a:t>Raisons </a:t>
            </a:r>
            <a:r>
              <a:rPr lang="fr-FR" dirty="0"/>
              <a:t>de leur choix (contexte dans lequel on travaille, constats de carence ou </a:t>
            </a:r>
            <a:r>
              <a:rPr lang="fr-FR" dirty="0" smtClean="0"/>
              <a:t>de dysfonctionnement</a:t>
            </a:r>
            <a:r>
              <a:rPr lang="fr-FR" dirty="0"/>
              <a:t>, projet d’amélioration ou d’innovation, motivations </a:t>
            </a:r>
            <a:r>
              <a:rPr lang="fr-FR" dirty="0" smtClean="0"/>
              <a:t>personnelles, objectifs </a:t>
            </a:r>
            <a:r>
              <a:rPr lang="fr-FR" dirty="0"/>
              <a:t>professionnels,…) ;</a:t>
            </a:r>
          </a:p>
          <a:p>
            <a:endParaRPr lang="fr-FR" dirty="0"/>
          </a:p>
        </p:txBody>
      </p:sp>
    </p:spTree>
    <p:extLst>
      <p:ext uri="{BB962C8B-B14F-4D97-AF65-F5344CB8AC3E}">
        <p14:creationId xmlns:p14="http://schemas.microsoft.com/office/powerpoint/2010/main" val="2992172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4471" y="147918"/>
            <a:ext cx="11564469" cy="6575611"/>
          </a:xfrm>
        </p:spPr>
        <p:txBody>
          <a:bodyPr>
            <a:normAutofit/>
          </a:bodyPr>
          <a:lstStyle/>
          <a:p>
            <a:pPr marL="0" indent="0">
              <a:lnSpc>
                <a:spcPct val="150000"/>
              </a:lnSpc>
              <a:spcBef>
                <a:spcPts val="0"/>
              </a:spcBef>
              <a:buNone/>
            </a:pPr>
            <a:r>
              <a:rPr lang="fr-FR" dirty="0"/>
              <a:t>– </a:t>
            </a:r>
            <a:r>
              <a:rPr lang="fr-FR" dirty="0" smtClean="0"/>
              <a:t>Justification </a:t>
            </a:r>
            <a:r>
              <a:rPr lang="fr-FR" dirty="0"/>
              <a:t>du titre retenu ;</a:t>
            </a:r>
          </a:p>
          <a:p>
            <a:pPr marL="0" indent="0">
              <a:lnSpc>
                <a:spcPct val="150000"/>
              </a:lnSpc>
              <a:spcBef>
                <a:spcPts val="0"/>
              </a:spcBef>
              <a:buNone/>
            </a:pPr>
            <a:r>
              <a:rPr lang="fr-FR" dirty="0"/>
              <a:t>– </a:t>
            </a:r>
            <a:r>
              <a:rPr lang="fr-FR" dirty="0" smtClean="0"/>
              <a:t>Explication/explicitation </a:t>
            </a:r>
            <a:r>
              <a:rPr lang="fr-FR" dirty="0"/>
              <a:t>de ce que ce sujet implique en termes de </a:t>
            </a:r>
            <a:r>
              <a:rPr lang="fr-FR" dirty="0" smtClean="0"/>
              <a:t>recherche;</a:t>
            </a:r>
            <a:endParaRPr lang="fr-FR" dirty="0"/>
          </a:p>
          <a:p>
            <a:pPr marL="0" indent="0">
              <a:lnSpc>
                <a:spcPct val="150000"/>
              </a:lnSpc>
              <a:spcBef>
                <a:spcPts val="0"/>
              </a:spcBef>
              <a:buNone/>
            </a:pPr>
            <a:r>
              <a:rPr lang="fr-FR" dirty="0"/>
              <a:t>– </a:t>
            </a:r>
            <a:r>
              <a:rPr lang="fr-FR" dirty="0" smtClean="0"/>
              <a:t>Intérêt</a:t>
            </a:r>
            <a:r>
              <a:rPr lang="fr-FR" dirty="0"/>
              <a:t>, importance, enjeux de la thématique correspondante (par exemple </a:t>
            </a:r>
            <a:r>
              <a:rPr lang="fr-FR" dirty="0" smtClean="0"/>
              <a:t>en didactique </a:t>
            </a:r>
            <a:r>
              <a:rPr lang="fr-FR" dirty="0"/>
              <a:t>des langues-cultures : pour la recherche, pour l’enseignement et/ou </a:t>
            </a:r>
            <a:r>
              <a:rPr lang="fr-FR" dirty="0" smtClean="0"/>
              <a:t>la formation</a:t>
            </a:r>
            <a:r>
              <a:rPr lang="fr-FR" dirty="0"/>
              <a:t>, en général et/ou pour le terrain retenu) ;</a:t>
            </a:r>
          </a:p>
          <a:p>
            <a:pPr marL="0" indent="0">
              <a:lnSpc>
                <a:spcPct val="150000"/>
              </a:lnSpc>
              <a:spcBef>
                <a:spcPts val="0"/>
              </a:spcBef>
              <a:buNone/>
            </a:pPr>
            <a:r>
              <a:rPr lang="fr-FR" dirty="0"/>
              <a:t>– (éventuellement) principales difficultés prévisibles et principales difficultés</a:t>
            </a:r>
          </a:p>
          <a:p>
            <a:pPr marL="0" indent="0">
              <a:lnSpc>
                <a:spcPct val="150000"/>
              </a:lnSpc>
              <a:spcBef>
                <a:spcPts val="0"/>
              </a:spcBef>
              <a:buNone/>
            </a:pPr>
            <a:r>
              <a:rPr lang="fr-FR" dirty="0"/>
              <a:t>effectivement rencontrées ;</a:t>
            </a:r>
          </a:p>
          <a:p>
            <a:pPr marL="0" indent="0">
              <a:lnSpc>
                <a:spcPct val="150000"/>
              </a:lnSpc>
              <a:spcBef>
                <a:spcPts val="0"/>
              </a:spcBef>
              <a:buNone/>
            </a:pPr>
            <a:r>
              <a:rPr lang="fr-FR" dirty="0"/>
              <a:t>– (éventuellement) modifications importantes de la thématique et du projet au cours </a:t>
            </a:r>
            <a:r>
              <a:rPr lang="fr-FR" dirty="0" smtClean="0"/>
              <a:t>de la </a:t>
            </a:r>
            <a:r>
              <a:rPr lang="fr-FR" dirty="0"/>
              <a:t>recherche.</a:t>
            </a:r>
          </a:p>
          <a:p>
            <a:endParaRPr lang="fr-FR" dirty="0"/>
          </a:p>
        </p:txBody>
      </p:sp>
    </p:spTree>
    <p:extLst>
      <p:ext uri="{BB962C8B-B14F-4D97-AF65-F5344CB8AC3E}">
        <p14:creationId xmlns:p14="http://schemas.microsoft.com/office/powerpoint/2010/main" val="12084736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6153" y="149973"/>
            <a:ext cx="10515600" cy="562722"/>
          </a:xfrm>
        </p:spPr>
        <p:txBody>
          <a:bodyPr>
            <a:normAutofit/>
          </a:bodyPr>
          <a:lstStyle/>
          <a:p>
            <a:r>
              <a:rPr lang="fr-FR" sz="2800" b="1" dirty="0"/>
              <a:t>1.2 Présentation et justification de la </a:t>
            </a:r>
            <a:r>
              <a:rPr lang="fr-FR" sz="2800" b="1" i="1" dirty="0"/>
              <a:t>problématique </a:t>
            </a:r>
            <a:r>
              <a:rPr lang="fr-FR" sz="2800" b="1" dirty="0"/>
              <a:t>de la recherche :</a:t>
            </a:r>
            <a:endParaRPr lang="fr-FR" sz="2800" dirty="0"/>
          </a:p>
        </p:txBody>
      </p:sp>
      <p:sp>
        <p:nvSpPr>
          <p:cNvPr id="3" name="Espace réservé du contenu 2"/>
          <p:cNvSpPr>
            <a:spLocks noGrp="1"/>
          </p:cNvSpPr>
          <p:nvPr>
            <p:ph idx="1"/>
          </p:nvPr>
        </p:nvSpPr>
        <p:spPr>
          <a:xfrm>
            <a:off x="134471" y="712695"/>
            <a:ext cx="11860305" cy="5983940"/>
          </a:xfrm>
        </p:spPr>
        <p:txBody>
          <a:bodyPr/>
          <a:lstStyle/>
          <a:p>
            <a:pPr marL="0" indent="0">
              <a:buNone/>
            </a:pPr>
            <a:endParaRPr lang="fr-FR" dirty="0" smtClean="0"/>
          </a:p>
          <a:p>
            <a:pPr marL="0" indent="0">
              <a:buNone/>
            </a:pPr>
            <a:r>
              <a:rPr lang="fr-FR" dirty="0" smtClean="0"/>
              <a:t>Il </a:t>
            </a:r>
            <a:r>
              <a:rPr lang="fr-FR" dirty="0"/>
              <a:t>existe plusieurs conceptions possibles de la « problématique de recherche </a:t>
            </a:r>
            <a:r>
              <a:rPr lang="fr-FR" dirty="0" smtClean="0"/>
              <a:t>», plus </a:t>
            </a:r>
            <a:r>
              <a:rPr lang="fr-FR" dirty="0"/>
              <a:t>ou moins larges, et donc celle que vous retiendrez sera elle aussi à décider en </a:t>
            </a:r>
            <a:r>
              <a:rPr lang="fr-FR" dirty="0" smtClean="0"/>
              <a:t>commun accord </a:t>
            </a:r>
            <a:r>
              <a:rPr lang="fr-FR" dirty="0"/>
              <a:t>avec votre directeur de recherche</a:t>
            </a:r>
            <a:r>
              <a:rPr lang="fr-FR" dirty="0" smtClean="0"/>
              <a:t>.</a:t>
            </a:r>
          </a:p>
          <a:p>
            <a:pPr>
              <a:buFontTx/>
              <a:buChar char="-"/>
            </a:pPr>
            <a:r>
              <a:rPr lang="fr-FR" i="1" dirty="0" smtClean="0"/>
              <a:t>1.2.1 </a:t>
            </a:r>
            <a:r>
              <a:rPr lang="fr-FR" i="1" dirty="0"/>
              <a:t>« cadre théorique », </a:t>
            </a:r>
            <a:r>
              <a:rPr lang="fr-FR" dirty="0"/>
              <a:t>c’est-à-dire les concepts clés génériques et spécifiques </a:t>
            </a:r>
            <a:r>
              <a:rPr lang="fr-FR" dirty="0" smtClean="0"/>
              <a:t>et leurs relations.</a:t>
            </a:r>
          </a:p>
          <a:p>
            <a:r>
              <a:rPr lang="fr-FR" i="1" dirty="0"/>
              <a:t>1.2.2 postulats et prémisses </a:t>
            </a:r>
            <a:r>
              <a:rPr lang="fr-FR" dirty="0"/>
              <a:t>(en liaison avec la conception de la </a:t>
            </a:r>
            <a:r>
              <a:rPr lang="fr-FR" dirty="0" smtClean="0"/>
              <a:t>discipline</a:t>
            </a:r>
          </a:p>
          <a:p>
            <a:pPr marL="0" indent="0">
              <a:buNone/>
            </a:pPr>
            <a:r>
              <a:rPr lang="fr-FR" dirty="0" smtClean="0"/>
              <a:t>ou </a:t>
            </a:r>
            <a:r>
              <a:rPr lang="fr-FR" dirty="0"/>
              <a:t>rattachée à une orientation particulière) ;</a:t>
            </a:r>
          </a:p>
          <a:p>
            <a:r>
              <a:rPr lang="fr-FR" i="1" dirty="0"/>
              <a:t>1.2.3 hypothèses et/ou questions de recherche principales </a:t>
            </a:r>
            <a:r>
              <a:rPr lang="fr-FR" dirty="0"/>
              <a:t>: explicitation de la </a:t>
            </a:r>
            <a:r>
              <a:rPr lang="fr-FR" dirty="0" smtClean="0"/>
              <a:t>relation entre </a:t>
            </a:r>
            <a:r>
              <a:rPr lang="fr-FR" dirty="0"/>
              <a:t>le particulier (le cas étudié, le terrain de recherche) et le général (la </a:t>
            </a:r>
            <a:r>
              <a:rPr lang="fr-FR" dirty="0" smtClean="0"/>
              <a:t>problématique didactique </a:t>
            </a:r>
            <a:r>
              <a:rPr lang="fr-FR" dirty="0"/>
              <a:t>dans laquelle ce particulier se situe) ;</a:t>
            </a:r>
            <a:endParaRPr lang="fr-FR" dirty="0"/>
          </a:p>
        </p:txBody>
      </p:sp>
    </p:spTree>
    <p:extLst>
      <p:ext uri="{BB962C8B-B14F-4D97-AF65-F5344CB8AC3E}">
        <p14:creationId xmlns:p14="http://schemas.microsoft.com/office/powerpoint/2010/main" val="17833948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035424"/>
            <a:ext cx="10515600" cy="790201"/>
          </a:xfrm>
        </p:spPr>
        <p:txBody>
          <a:bodyPr>
            <a:normAutofit fontScale="90000"/>
          </a:bodyPr>
          <a:lstStyle/>
          <a:p>
            <a:r>
              <a:rPr lang="fr-FR" sz="2800" b="1" dirty="0" smtClean="0"/>
              <a:t>1.3- Présentation </a:t>
            </a:r>
            <a:r>
              <a:rPr lang="fr-FR" sz="2800" b="1" dirty="0"/>
              <a:t>et justification du choix des outils, de la méthodologie et de </a:t>
            </a:r>
            <a:r>
              <a:rPr lang="fr-FR" sz="2800" b="1" dirty="0" smtClean="0"/>
              <a:t>la démarche de recherche</a:t>
            </a:r>
            <a:r>
              <a:rPr lang="fr-FR" sz="2800" b="1" dirty="0"/>
              <a:t>.</a:t>
            </a:r>
            <a:endParaRPr lang="fr-FR" sz="2800" dirty="0"/>
          </a:p>
        </p:txBody>
      </p:sp>
      <p:sp>
        <p:nvSpPr>
          <p:cNvPr id="3" name="Espace réservé du contenu 2"/>
          <p:cNvSpPr>
            <a:spLocks noGrp="1"/>
          </p:cNvSpPr>
          <p:nvPr>
            <p:ph idx="1"/>
          </p:nvPr>
        </p:nvSpPr>
        <p:spPr/>
        <p:txBody>
          <a:bodyPr>
            <a:normAutofit fontScale="92500" lnSpcReduction="10000"/>
          </a:bodyPr>
          <a:lstStyle/>
          <a:p>
            <a:pPr marL="0" indent="0">
              <a:lnSpc>
                <a:spcPct val="150000"/>
              </a:lnSpc>
              <a:buNone/>
            </a:pPr>
            <a:r>
              <a:rPr lang="fr-FR" i="1" dirty="0" smtClean="0"/>
              <a:t>- </a:t>
            </a:r>
            <a:r>
              <a:rPr lang="fr-FR" sz="2400" dirty="0" smtClean="0"/>
              <a:t>Dès </a:t>
            </a:r>
            <a:r>
              <a:rPr lang="fr-FR" sz="2400" dirty="0"/>
              <a:t>l’introduction générale d’un mémoire ou d’une thèse, les objectifs du projet </a:t>
            </a:r>
            <a:r>
              <a:rPr lang="fr-FR" sz="2400" dirty="0" smtClean="0"/>
              <a:t>de recherche </a:t>
            </a:r>
            <a:r>
              <a:rPr lang="fr-FR" sz="2400" dirty="0"/>
              <a:t>doivent être présentés avant même les méthodes mises en </a:t>
            </a:r>
            <a:r>
              <a:rPr lang="fr-FR" sz="2400" dirty="0" smtClean="0"/>
              <a:t>œuvre, </a:t>
            </a:r>
            <a:r>
              <a:rPr lang="fr-FR" sz="2400" dirty="0"/>
              <a:t>avec </a:t>
            </a:r>
            <a:r>
              <a:rPr lang="fr-FR" sz="2400" dirty="0" smtClean="0"/>
              <a:t>les motivations </a:t>
            </a:r>
            <a:r>
              <a:rPr lang="fr-FR" sz="2400" dirty="0"/>
              <a:t>qui ont incité le </a:t>
            </a:r>
            <a:r>
              <a:rPr lang="fr-FR" sz="2400" dirty="0" err="1" smtClean="0"/>
              <a:t>che</a:t>
            </a:r>
            <a:r>
              <a:rPr lang="fr-FR" sz="2400" dirty="0" smtClean="0"/>
              <a:t>.</a:t>
            </a:r>
          </a:p>
          <a:p>
            <a:pPr marL="0" indent="0">
              <a:lnSpc>
                <a:spcPct val="150000"/>
              </a:lnSpc>
              <a:buNone/>
            </a:pPr>
            <a:r>
              <a:rPr lang="fr-FR" sz="3300" b="1" dirty="0"/>
              <a:t>1.4 Présentation et justification de la forme adoptée pour le travail écrit :</a:t>
            </a:r>
          </a:p>
          <a:p>
            <a:pPr marL="0" indent="0">
              <a:lnSpc>
                <a:spcPct val="150000"/>
              </a:lnSpc>
              <a:buNone/>
            </a:pPr>
            <a:r>
              <a:rPr lang="fr-FR" sz="2400" dirty="0" smtClean="0"/>
              <a:t>- Obligatoirement</a:t>
            </a:r>
            <a:r>
              <a:rPr lang="fr-FR" sz="2400" dirty="0"/>
              <a:t>, annonce du plan de votre mémoire (différentes parties, </a:t>
            </a:r>
            <a:r>
              <a:rPr lang="fr-FR" sz="2400" dirty="0" smtClean="0"/>
              <a:t>avec éventuellement </a:t>
            </a:r>
            <a:r>
              <a:rPr lang="fr-FR" sz="2400" dirty="0"/>
              <a:t>les justifications qui vous paraîtraient nécessaires</a:t>
            </a:r>
            <a:r>
              <a:rPr lang="fr-FR" sz="2400" dirty="0" smtClean="0"/>
              <a:t>).</a:t>
            </a:r>
            <a:endParaRPr lang="fr-FR" sz="2400" dirty="0"/>
          </a:p>
        </p:txBody>
      </p:sp>
    </p:spTree>
    <p:extLst>
      <p:ext uri="{BB962C8B-B14F-4D97-AF65-F5344CB8AC3E}">
        <p14:creationId xmlns:p14="http://schemas.microsoft.com/office/powerpoint/2010/main" val="35485824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1024" y="537882"/>
            <a:ext cx="11725835" cy="6320118"/>
          </a:xfrm>
        </p:spPr>
        <p:txBody>
          <a:bodyPr>
            <a:normAutofit/>
          </a:bodyPr>
          <a:lstStyle/>
          <a:p>
            <a:r>
              <a:rPr lang="fr-FR" b="1" dirty="0"/>
              <a:t>2. LA CONCLUSION GÉNÉRALE D’UNE RECHERCHE</a:t>
            </a:r>
          </a:p>
          <a:p>
            <a:r>
              <a:rPr lang="fr-FR" dirty="0"/>
              <a:t>La conclusion générale se rédige en relation directe avec l’introduction générale, qu’elle </a:t>
            </a:r>
            <a:r>
              <a:rPr lang="fr-FR" dirty="0" smtClean="0"/>
              <a:t>doit reprendre </a:t>
            </a:r>
            <a:r>
              <a:rPr lang="fr-FR" dirty="0"/>
              <a:t>systématiquement : elle doit non seulement lui « faire écho » implicitement, </a:t>
            </a:r>
            <a:r>
              <a:rPr lang="fr-FR" dirty="0" smtClean="0"/>
              <a:t>mais s’y </a:t>
            </a:r>
            <a:r>
              <a:rPr lang="fr-FR" dirty="0"/>
              <a:t>référer explicitement. D’où le titre de ce chapitre, qui joue sur deux sens possible du </a:t>
            </a:r>
            <a:r>
              <a:rPr lang="fr-FR" dirty="0" smtClean="0"/>
              <a:t>mot « </a:t>
            </a:r>
            <a:r>
              <a:rPr lang="fr-FR" dirty="0"/>
              <a:t>boucler » :</a:t>
            </a:r>
          </a:p>
          <a:p>
            <a:r>
              <a:rPr lang="fr-FR" dirty="0"/>
              <a:t>– « boucler » sa recherche, c’est à la fois l’achever, y mettre le point final : en </a:t>
            </a:r>
            <a:r>
              <a:rPr lang="fr-FR" dirty="0" smtClean="0"/>
              <a:t>français familier</a:t>
            </a:r>
            <a:r>
              <a:rPr lang="fr-FR" dirty="0"/>
              <a:t>, « boucler un travail », c’est le terminer ;</a:t>
            </a:r>
          </a:p>
          <a:p>
            <a:r>
              <a:rPr lang="fr-FR" dirty="0"/>
              <a:t>– mais c’est aussi « mettre en boucle » sa recherche, comme on le fait avec </a:t>
            </a:r>
            <a:r>
              <a:rPr lang="fr-FR" dirty="0" smtClean="0"/>
              <a:t>une ceinture </a:t>
            </a:r>
            <a:r>
              <a:rPr lang="fr-FR" dirty="0"/>
              <a:t>que l’on ferme, que l’on « boucle », en rattachant la conclusion générale </a:t>
            </a:r>
            <a:r>
              <a:rPr lang="fr-FR" dirty="0" smtClean="0"/>
              <a:t>à l’introduction </a:t>
            </a:r>
            <a:r>
              <a:rPr lang="fr-FR" dirty="0"/>
              <a:t>générale.</a:t>
            </a:r>
          </a:p>
          <a:p>
            <a:r>
              <a:rPr lang="fr-FR" dirty="0"/>
              <a:t>La </a:t>
            </a:r>
            <a:r>
              <a:rPr lang="fr-FR" dirty="0" smtClean="0"/>
              <a:t>conclusion générale d’une recherche comporte les éléments suivants :</a:t>
            </a:r>
            <a:endParaRPr lang="fr-FR" dirty="0"/>
          </a:p>
        </p:txBody>
      </p:sp>
    </p:spTree>
    <p:extLst>
      <p:ext uri="{BB962C8B-B14F-4D97-AF65-F5344CB8AC3E}">
        <p14:creationId xmlns:p14="http://schemas.microsoft.com/office/powerpoint/2010/main" val="36152817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4812" y="161365"/>
            <a:ext cx="11178988" cy="6015598"/>
          </a:xfrm>
        </p:spPr>
        <p:txBody>
          <a:bodyPr>
            <a:normAutofit fontScale="92500" lnSpcReduction="20000"/>
          </a:bodyPr>
          <a:lstStyle/>
          <a:p>
            <a:pPr>
              <a:lnSpc>
                <a:spcPct val="160000"/>
              </a:lnSpc>
            </a:pPr>
            <a:r>
              <a:rPr lang="fr-FR" b="1" dirty="0"/>
              <a:t>2.1 Rappel de la problématique de recherche</a:t>
            </a:r>
            <a:r>
              <a:rPr lang="fr-FR" dirty="0"/>
              <a:t>, en particulier des hypothèses et </a:t>
            </a:r>
            <a:r>
              <a:rPr lang="fr-FR" dirty="0" smtClean="0"/>
              <a:t>des questions </a:t>
            </a:r>
            <a:r>
              <a:rPr lang="fr-FR" dirty="0"/>
              <a:t>de recherche ;</a:t>
            </a:r>
          </a:p>
          <a:p>
            <a:r>
              <a:rPr lang="fr-FR" b="1" dirty="0"/>
              <a:t>2.2 Bilan et auto-évaluation du travail réalisé</a:t>
            </a:r>
            <a:r>
              <a:rPr lang="fr-FR" dirty="0"/>
              <a:t>, qui </a:t>
            </a:r>
            <a:r>
              <a:rPr lang="fr-FR" dirty="0" smtClean="0"/>
              <a:t>concerne</a:t>
            </a:r>
          </a:p>
          <a:p>
            <a:pPr marL="0" indent="0">
              <a:lnSpc>
                <a:spcPct val="150000"/>
              </a:lnSpc>
              <a:spcBef>
                <a:spcPts val="0"/>
              </a:spcBef>
              <a:buNone/>
            </a:pPr>
            <a:r>
              <a:rPr lang="fr-FR" dirty="0"/>
              <a:t>– les résultats de la recherche : </a:t>
            </a:r>
            <a:r>
              <a:rPr lang="fr-FR" dirty="0" smtClean="0"/>
              <a:t>indication des hypothèses </a:t>
            </a:r>
            <a:r>
              <a:rPr lang="fr-FR" dirty="0"/>
              <a:t>validées ou invalidées (parfois, la validation ou l’invalidation sont </a:t>
            </a:r>
            <a:r>
              <a:rPr lang="fr-FR" dirty="0" smtClean="0"/>
              <a:t>partielles ou </a:t>
            </a:r>
            <a:r>
              <a:rPr lang="fr-FR" dirty="0"/>
              <a:t>contextuelles : elles le sont dans une certaine mesure ou sous certaines conditions</a:t>
            </a:r>
            <a:r>
              <a:rPr lang="fr-FR" dirty="0" smtClean="0"/>
              <a:t>), réponses </a:t>
            </a:r>
            <a:r>
              <a:rPr lang="fr-FR" dirty="0"/>
              <a:t>obtenues/non obtenues/partiellement obtenues aux questions de recherche ;</a:t>
            </a:r>
          </a:p>
          <a:p>
            <a:pPr marL="0" indent="0">
              <a:lnSpc>
                <a:spcPct val="150000"/>
              </a:lnSpc>
              <a:spcBef>
                <a:spcPts val="0"/>
              </a:spcBef>
              <a:buNone/>
            </a:pPr>
            <a:r>
              <a:rPr lang="fr-FR" dirty="0"/>
              <a:t>– l’auto-évaluation de la pertinence et de l’efficacité des moyens utilisés pour </a:t>
            </a:r>
            <a:r>
              <a:rPr lang="fr-FR" dirty="0" smtClean="0"/>
              <a:t>travailler la </a:t>
            </a:r>
            <a:r>
              <a:rPr lang="fr-FR" dirty="0"/>
              <a:t>problématique : outils, démarche et méthodologie) ;</a:t>
            </a:r>
          </a:p>
          <a:p>
            <a:pPr marL="0" indent="0">
              <a:lnSpc>
                <a:spcPct val="150000"/>
              </a:lnSpc>
              <a:spcBef>
                <a:spcPts val="0"/>
              </a:spcBef>
              <a:buNone/>
            </a:pPr>
            <a:r>
              <a:rPr lang="fr-FR" dirty="0"/>
              <a:t>– l’auto-évaluation concernant le mémoire lui-même en tant qu’objet (écriture, </a:t>
            </a:r>
            <a:r>
              <a:rPr lang="fr-FR" dirty="0" smtClean="0"/>
              <a:t>plan, présentation</a:t>
            </a:r>
            <a:r>
              <a:rPr lang="fr-FR" dirty="0"/>
              <a:t>, etc.) ;</a:t>
            </a:r>
            <a:endParaRPr lang="fr-FR" dirty="0"/>
          </a:p>
        </p:txBody>
      </p:sp>
    </p:spTree>
    <p:extLst>
      <p:ext uri="{BB962C8B-B14F-4D97-AF65-F5344CB8AC3E}">
        <p14:creationId xmlns:p14="http://schemas.microsoft.com/office/powerpoint/2010/main" val="2333980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a:t>2.3 </a:t>
            </a:r>
            <a:r>
              <a:rPr lang="en-US" sz="4000" b="1" dirty="0"/>
              <a:t>Research</a:t>
            </a:r>
            <a:r>
              <a:rPr lang="en-US" b="1" dirty="0"/>
              <a:t> Methods versus Methodology</a:t>
            </a:r>
            <a:r>
              <a:rPr lang="fr-FR" dirty="0"/>
              <a:t/>
            </a:r>
            <a:br>
              <a:rPr lang="fr-FR" dirty="0"/>
            </a:br>
            <a:endParaRPr lang="fr-FR" dirty="0"/>
          </a:p>
        </p:txBody>
      </p:sp>
      <p:sp>
        <p:nvSpPr>
          <p:cNvPr id="3" name="Espace réservé du contenu 2"/>
          <p:cNvSpPr>
            <a:spLocks noGrp="1"/>
          </p:cNvSpPr>
          <p:nvPr>
            <p:ph idx="1"/>
          </p:nvPr>
        </p:nvSpPr>
        <p:spPr>
          <a:xfrm>
            <a:off x="399245" y="1352282"/>
            <a:ext cx="11578107" cy="5505718"/>
          </a:xfrm>
        </p:spPr>
        <p:txBody>
          <a:bodyPr>
            <a:normAutofit/>
          </a:bodyPr>
          <a:lstStyle/>
          <a:p>
            <a:r>
              <a:rPr lang="en-US" sz="2000" b="1" dirty="0" smtClean="0"/>
              <a:t>Research methods</a:t>
            </a:r>
            <a:r>
              <a:rPr lang="en-US" sz="2000" i="1" dirty="0" smtClean="0"/>
              <a:t>: </a:t>
            </a:r>
            <a:r>
              <a:rPr lang="en-US" sz="2000" dirty="0" smtClean="0"/>
              <a:t>it is </a:t>
            </a:r>
            <a:r>
              <a:rPr lang="en-US" sz="2000" i="1" dirty="0" smtClean="0"/>
              <a:t>about the </a:t>
            </a:r>
            <a:r>
              <a:rPr lang="en-US" sz="2000" dirty="0" smtClean="0"/>
              <a:t>collection </a:t>
            </a:r>
            <a:r>
              <a:rPr lang="en-US" sz="2000" dirty="0"/>
              <a:t>and analysis of </a:t>
            </a:r>
            <a:r>
              <a:rPr lang="en-US" sz="2000" b="1" dirty="0" smtClean="0"/>
              <a:t>data.</a:t>
            </a:r>
          </a:p>
          <a:p>
            <a:pPr marL="0" indent="0">
              <a:buNone/>
            </a:pPr>
            <a:r>
              <a:rPr lang="en-US" sz="2000" dirty="0" smtClean="0"/>
              <a:t>Reading </a:t>
            </a:r>
            <a:r>
              <a:rPr lang="en-US" sz="2000" dirty="0"/>
              <a:t>documents, observing people and phenomena, asking questions, or using a combination of these ways</a:t>
            </a:r>
            <a:r>
              <a:rPr lang="en-US" sz="2000" dirty="0" smtClean="0"/>
              <a:t>.</a:t>
            </a:r>
          </a:p>
          <a:p>
            <a:r>
              <a:rPr lang="en-US" sz="2000" b="1" dirty="0" smtClean="0"/>
              <a:t>Research methodology:</a:t>
            </a:r>
            <a:r>
              <a:rPr lang="en-US" sz="2000" i="1" dirty="0" smtClean="0"/>
              <a:t> </a:t>
            </a:r>
            <a:r>
              <a:rPr lang="en-US" sz="2000" dirty="0" smtClean="0"/>
              <a:t>It is about how </a:t>
            </a:r>
            <a:r>
              <a:rPr lang="en-US" sz="2000" dirty="0"/>
              <a:t>research is done scientifically. </a:t>
            </a:r>
            <a:endParaRPr lang="en-US" sz="2000" dirty="0" smtClean="0"/>
          </a:p>
          <a:p>
            <a:r>
              <a:rPr lang="en-US" sz="2000" dirty="0" smtClean="0"/>
              <a:t>The most frequently used research </a:t>
            </a:r>
            <a:r>
              <a:rPr lang="en-US" sz="2000" b="1" dirty="0" smtClean="0"/>
              <a:t>methods</a:t>
            </a:r>
            <a:r>
              <a:rPr lang="en-US" sz="2000" dirty="0" smtClean="0"/>
              <a:t> have been described by </a:t>
            </a:r>
            <a:r>
              <a:rPr lang="en-US" sz="2000" dirty="0" err="1" smtClean="0"/>
              <a:t>Blaxter</a:t>
            </a:r>
            <a:r>
              <a:rPr lang="en-US" sz="2000" dirty="0" smtClean="0"/>
              <a:t>, Hughes and Malcolm (2006, pp. 167-179) as follows:</a:t>
            </a:r>
          </a:p>
          <a:p>
            <a:r>
              <a:rPr lang="en-US" sz="2000" b="1" i="1" dirty="0"/>
              <a:t>1. Documents</a:t>
            </a:r>
            <a:r>
              <a:rPr lang="en-US" sz="2000" b="1" i="1" dirty="0" smtClean="0"/>
              <a:t>: </a:t>
            </a:r>
            <a:r>
              <a:rPr lang="en-US" sz="2000" dirty="0" smtClean="0"/>
              <a:t>reading, interpreting, </a:t>
            </a:r>
            <a:r>
              <a:rPr lang="en-US" sz="2000" dirty="0"/>
              <a:t>and </a:t>
            </a:r>
            <a:r>
              <a:rPr lang="en-US" sz="2000" dirty="0" smtClean="0"/>
              <a:t>analyzing </a:t>
            </a:r>
            <a:r>
              <a:rPr lang="en-US" sz="2000" dirty="0"/>
              <a:t>what others have written. Researchers should know more about their problems through consulting various sources.</a:t>
            </a:r>
            <a:endParaRPr lang="fr-FR" sz="2000" dirty="0"/>
          </a:p>
          <a:p>
            <a:r>
              <a:rPr lang="en-US" sz="2000" b="1" i="1" dirty="0"/>
              <a:t>2. Interviews: </a:t>
            </a:r>
            <a:r>
              <a:rPr lang="en-US" sz="2000" dirty="0"/>
              <a:t>When they employ this method, researchers are supposed to question and discuss topics with people. The interview can be more useful in getting data than the observation or the questionnaire.</a:t>
            </a:r>
            <a:endParaRPr lang="fr-FR" sz="2000" dirty="0"/>
          </a:p>
          <a:p>
            <a:r>
              <a:rPr lang="en-US" sz="2000" b="1" i="1" dirty="0"/>
              <a:t>3. Observation</a:t>
            </a:r>
            <a:r>
              <a:rPr lang="en-US" sz="2000" b="1" i="1" dirty="0" smtClean="0"/>
              <a:t>:</a:t>
            </a:r>
            <a:r>
              <a:rPr lang="en-US" sz="2000" dirty="0" smtClean="0"/>
              <a:t> </a:t>
            </a:r>
            <a:r>
              <a:rPr lang="en-US" sz="2000" dirty="0"/>
              <a:t>The researcher is supposed to watch, records, and analyzes the </a:t>
            </a:r>
            <a:r>
              <a:rPr lang="en-US" sz="2000" dirty="0" smtClean="0"/>
              <a:t>events</a:t>
            </a:r>
            <a:r>
              <a:rPr lang="en-US" sz="2000" dirty="0"/>
              <a:t>. This method </a:t>
            </a:r>
            <a:r>
              <a:rPr lang="en-US" sz="2000" dirty="0" smtClean="0"/>
              <a:t>is time </a:t>
            </a:r>
            <a:r>
              <a:rPr lang="en-US" sz="2000" dirty="0"/>
              <a:t>consuming both in collecting the data and in analyzing them</a:t>
            </a:r>
            <a:r>
              <a:rPr lang="en-US" sz="2000" dirty="0" smtClean="0"/>
              <a:t>.</a:t>
            </a:r>
          </a:p>
          <a:p>
            <a:r>
              <a:rPr lang="en-US" sz="2000" b="1" i="1" dirty="0" smtClean="0"/>
              <a:t>4</a:t>
            </a:r>
            <a:r>
              <a:rPr lang="en-US" sz="2000" b="1" i="1" dirty="0"/>
              <a:t>. Questionnaires: </a:t>
            </a:r>
            <a:r>
              <a:rPr lang="en-US" sz="2000" dirty="0"/>
              <a:t>are widely used as social research techniques. They are used to elicit from people opinions or ideas about their experience and, thus interpreting the results is not as easy as one might think. Researchers must be very careful in putting questions which will yield the needed data. </a:t>
            </a:r>
            <a:endParaRPr lang="fr-FR" sz="2000" dirty="0"/>
          </a:p>
        </p:txBody>
      </p:sp>
    </p:spTree>
    <p:extLst>
      <p:ext uri="{BB962C8B-B14F-4D97-AF65-F5344CB8AC3E}">
        <p14:creationId xmlns:p14="http://schemas.microsoft.com/office/powerpoint/2010/main" val="9115376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8259" y="188259"/>
            <a:ext cx="11165541" cy="5988704"/>
          </a:xfrm>
        </p:spPr>
        <p:txBody>
          <a:bodyPr/>
          <a:lstStyle/>
          <a:p>
            <a:pPr>
              <a:lnSpc>
                <a:spcPct val="150000"/>
              </a:lnSpc>
            </a:pPr>
            <a:r>
              <a:rPr lang="fr-FR" b="1" dirty="0"/>
              <a:t>2.3 Compléments, prolongements et perspectives </a:t>
            </a:r>
            <a:r>
              <a:rPr lang="fr-FR" dirty="0" smtClean="0"/>
              <a:t>:</a:t>
            </a:r>
          </a:p>
          <a:p>
            <a:pPr marL="0" indent="0">
              <a:lnSpc>
                <a:spcPct val="150000"/>
              </a:lnSpc>
              <a:buNone/>
            </a:pPr>
            <a:r>
              <a:rPr lang="fr-FR" dirty="0" smtClean="0"/>
              <a:t> </a:t>
            </a:r>
            <a:r>
              <a:rPr lang="fr-FR" dirty="0"/>
              <a:t>il s’agit de présenter ce qui </a:t>
            </a:r>
            <a:r>
              <a:rPr lang="fr-FR" dirty="0" smtClean="0"/>
              <a:t>vous apparaît </a:t>
            </a:r>
            <a:r>
              <a:rPr lang="fr-FR" dirty="0"/>
              <a:t>en fin de travail comme des compléments nécessaires, des </a:t>
            </a:r>
            <a:r>
              <a:rPr lang="fr-FR" dirty="0" smtClean="0"/>
              <a:t>prolongements intéressants </a:t>
            </a:r>
            <a:r>
              <a:rPr lang="fr-FR" dirty="0"/>
              <a:t>de votre recherche elle-même, ainsi que des perspectives sur d’autres recherches.</a:t>
            </a:r>
            <a:endParaRPr lang="fr-FR" dirty="0"/>
          </a:p>
        </p:txBody>
      </p:sp>
    </p:spTree>
    <p:extLst>
      <p:ext uri="{BB962C8B-B14F-4D97-AF65-F5344CB8AC3E}">
        <p14:creationId xmlns:p14="http://schemas.microsoft.com/office/powerpoint/2010/main" val="37525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379299" cy="536396"/>
          </a:xfrm>
        </p:spPr>
        <p:txBody>
          <a:bodyPr>
            <a:normAutofit fontScale="90000"/>
          </a:bodyPr>
          <a:lstStyle/>
          <a:p>
            <a:pPr algn="ctr"/>
            <a:r>
              <a:rPr lang="en-US" dirty="0" smtClean="0">
                <a:latin typeface="+mn-lt"/>
              </a:rPr>
              <a:t/>
            </a:r>
            <a:br>
              <a:rPr lang="en-US" dirty="0" smtClean="0">
                <a:latin typeface="+mn-lt"/>
              </a:rPr>
            </a:br>
            <a:r>
              <a:rPr lang="en-US" dirty="0" smtClean="0">
                <a:latin typeface="+mn-lt"/>
              </a:rPr>
              <a:t>2.4 </a:t>
            </a:r>
            <a:r>
              <a:rPr lang="en-US" dirty="0">
                <a:latin typeface="+mn-lt"/>
              </a:rPr>
              <a:t>Research and the Scientific Process</a:t>
            </a:r>
            <a:r>
              <a:rPr lang="fr-FR" dirty="0"/>
              <a:t/>
            </a:r>
            <a:br>
              <a:rPr lang="fr-FR" dirty="0"/>
            </a:br>
            <a:endParaRPr lang="fr-FR" dirty="0"/>
          </a:p>
        </p:txBody>
      </p:sp>
      <p:sp>
        <p:nvSpPr>
          <p:cNvPr id="3" name="Espace réservé du contenu 2"/>
          <p:cNvSpPr>
            <a:spLocks noGrp="1"/>
          </p:cNvSpPr>
          <p:nvPr>
            <p:ph idx="1"/>
          </p:nvPr>
        </p:nvSpPr>
        <p:spPr>
          <a:xfrm>
            <a:off x="770049" y="1143045"/>
            <a:ext cx="10515600" cy="4351338"/>
          </a:xfrm>
        </p:spPr>
        <p:txBody>
          <a:bodyPr>
            <a:normAutofit/>
          </a:bodyPr>
          <a:lstStyle/>
          <a:p>
            <a:r>
              <a:rPr lang="en-US" sz="2000" dirty="0" smtClean="0">
                <a:cs typeface="Times New Roman" panose="02020603050405020304" pitchFamily="18" charset="0"/>
              </a:rPr>
              <a:t>Conducting </a:t>
            </a:r>
            <a:r>
              <a:rPr lang="en-US" sz="2000" dirty="0">
                <a:cs typeface="Times New Roman" panose="02020603050405020304" pitchFamily="18" charset="0"/>
              </a:rPr>
              <a:t>good research requires the application of some research procedures which can be itemized as follows:</a:t>
            </a:r>
            <a:endParaRPr lang="fr-FR" sz="2000" dirty="0">
              <a:cs typeface="Times New Roman" panose="02020603050405020304" pitchFamily="18" charset="0"/>
            </a:endParaRPr>
          </a:p>
          <a:p>
            <a:r>
              <a:rPr lang="en-US" sz="2000" dirty="0">
                <a:cs typeface="Times New Roman" panose="02020603050405020304" pitchFamily="18" charset="0"/>
              </a:rPr>
              <a:t>1. What we want to study (</a:t>
            </a:r>
            <a:r>
              <a:rPr lang="en-US" sz="2000" i="1" dirty="0">
                <a:cs typeface="Times New Roman" panose="02020603050405020304" pitchFamily="18" charset="0"/>
              </a:rPr>
              <a:t>the research question</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2. How do we want to study it (</a:t>
            </a:r>
            <a:r>
              <a:rPr lang="en-US" sz="2000" i="1" dirty="0">
                <a:cs typeface="Times New Roman" panose="02020603050405020304" pitchFamily="18" charset="0"/>
              </a:rPr>
              <a:t>the design</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3. Whom we want to study (</a:t>
            </a:r>
            <a:r>
              <a:rPr lang="en-US" sz="2000" i="1" dirty="0">
                <a:cs typeface="Times New Roman" panose="02020603050405020304" pitchFamily="18" charset="0"/>
              </a:rPr>
              <a:t>the “case,” “cases,” or “sample</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4. How best to acquire information (</a:t>
            </a:r>
            <a:r>
              <a:rPr lang="en-US" sz="2000" i="1" dirty="0">
                <a:cs typeface="Times New Roman" panose="02020603050405020304" pitchFamily="18" charset="0"/>
              </a:rPr>
              <a:t>the data-collection techniques</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5. How best to analyze or interpret the information that we acquire (</a:t>
            </a:r>
            <a:r>
              <a:rPr lang="en-US" sz="2000" i="1" dirty="0">
                <a:cs typeface="Times New Roman" panose="02020603050405020304" pitchFamily="18" charset="0"/>
              </a:rPr>
              <a:t>the data analysis</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6. How and with whom to share our findings (</a:t>
            </a:r>
            <a:r>
              <a:rPr lang="en-US" sz="2000" i="1" dirty="0">
                <a:cs typeface="Times New Roman" panose="02020603050405020304" pitchFamily="18" charset="0"/>
              </a:rPr>
              <a:t>the dissemination process</a:t>
            </a:r>
            <a:r>
              <a:rPr lang="en-US" sz="2000" dirty="0">
                <a:cs typeface="Times New Roman" panose="02020603050405020304" pitchFamily="18" charset="0"/>
              </a:rPr>
              <a:t>)</a:t>
            </a:r>
            <a:endParaRPr lang="fr-FR" sz="2000" dirty="0">
              <a:cs typeface="Times New Roman" panose="02020603050405020304" pitchFamily="18" charset="0"/>
            </a:endParaRPr>
          </a:p>
          <a:p>
            <a:r>
              <a:rPr lang="en-US" sz="2000" dirty="0">
                <a:cs typeface="Times New Roman" panose="02020603050405020304" pitchFamily="18" charset="0"/>
              </a:rPr>
              <a:t>7. How to confirm our findings (</a:t>
            </a:r>
            <a:r>
              <a:rPr lang="en-US" sz="2000" i="1" dirty="0">
                <a:cs typeface="Times New Roman" panose="02020603050405020304" pitchFamily="18" charset="0"/>
              </a:rPr>
              <a:t>the verification process</a:t>
            </a:r>
            <a:r>
              <a:rPr lang="en-US" sz="2000" dirty="0">
                <a:cs typeface="Times New Roman" panose="02020603050405020304" pitchFamily="18" charset="0"/>
              </a:rPr>
              <a:t>).</a:t>
            </a:r>
            <a:endParaRPr lang="fr-FR" sz="2000" dirty="0">
              <a:cs typeface="Times New Roman" panose="02020603050405020304" pitchFamily="18" charset="0"/>
            </a:endParaRPr>
          </a:p>
          <a:p>
            <a:endParaRPr lang="fr-FR" dirty="0"/>
          </a:p>
        </p:txBody>
      </p:sp>
    </p:spTree>
    <p:extLst>
      <p:ext uri="{BB962C8B-B14F-4D97-AF65-F5344CB8AC3E}">
        <p14:creationId xmlns:p14="http://schemas.microsoft.com/office/powerpoint/2010/main" val="243181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0165" y="344555"/>
            <a:ext cx="11383851" cy="6069124"/>
          </a:xfrm>
        </p:spPr>
        <p:txBody>
          <a:bodyPr>
            <a:normAutofit lnSpcReduction="10000"/>
          </a:bodyPr>
          <a:lstStyle/>
          <a:p>
            <a:r>
              <a:rPr lang="en-US" dirty="0"/>
              <a:t>Scientific research is then associated with the application of systematic methods and techniques to understand different phenomena. The steps which make up a scientific process </a:t>
            </a:r>
            <a:r>
              <a:rPr lang="en-US" dirty="0" smtClean="0"/>
              <a:t>are </a:t>
            </a:r>
            <a:r>
              <a:rPr lang="en-US" dirty="0"/>
              <a:t>described below:</a:t>
            </a:r>
            <a:endParaRPr lang="fr-FR" dirty="0"/>
          </a:p>
          <a:p>
            <a:r>
              <a:rPr lang="en-US" dirty="0"/>
              <a:t>1. First, the researcher asks a question;</a:t>
            </a:r>
            <a:endParaRPr lang="fr-FR" dirty="0"/>
          </a:p>
          <a:p>
            <a:r>
              <a:rPr lang="en-US" dirty="0"/>
              <a:t>2. Next, he/she collects new data;</a:t>
            </a:r>
            <a:endParaRPr lang="fr-FR" dirty="0"/>
          </a:p>
          <a:p>
            <a:r>
              <a:rPr lang="en-US" dirty="0"/>
              <a:t>3. Then, he/she analyzes the data;</a:t>
            </a:r>
            <a:endParaRPr lang="fr-FR" dirty="0"/>
          </a:p>
          <a:p>
            <a:r>
              <a:rPr lang="en-US" dirty="0"/>
              <a:t>4. After that, he/she interprets and reports findings;</a:t>
            </a:r>
            <a:endParaRPr lang="fr-FR" dirty="0"/>
          </a:p>
          <a:p>
            <a:r>
              <a:rPr lang="en-US" dirty="0"/>
              <a:t>5. Finally, he/she generates a new question to investigate next.</a:t>
            </a:r>
            <a:endParaRPr lang="fr-FR" dirty="0"/>
          </a:p>
          <a:p>
            <a:r>
              <a:rPr lang="en-US" dirty="0"/>
              <a:t>Research, in many fields, uses inductive reasoning and deductive reasoning. In inductive reasoning, the researcher uses systematic observations to come up with generalizations from the analysis of data; however, in deductive reasoning, the researcher relies on a general statement and then seeks evidence that would support or disconfirm that statement. The former is known as the "bottom-up" approach, and the latter is referred to as the "top-down approach".</a:t>
            </a:r>
            <a:endParaRPr lang="fr-FR" dirty="0"/>
          </a:p>
          <a:p>
            <a:endParaRPr lang="fr-FR" dirty="0"/>
          </a:p>
        </p:txBody>
      </p:sp>
    </p:spTree>
    <p:extLst>
      <p:ext uri="{BB962C8B-B14F-4D97-AF65-F5344CB8AC3E}">
        <p14:creationId xmlns:p14="http://schemas.microsoft.com/office/powerpoint/2010/main" val="302190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a:t>3: The Research Process</a:t>
            </a:r>
            <a:endParaRPr lang="fr-FR" dirty="0"/>
          </a:p>
        </p:txBody>
      </p:sp>
      <p:sp>
        <p:nvSpPr>
          <p:cNvPr id="3" name="Espace réservé du contenu 2"/>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Introduction</a:t>
            </a:r>
            <a:endParaRPr lang="fr-FR"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Academics at all levels devote their time and efforts to research.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Research </a:t>
            </a:r>
            <a:r>
              <a:rPr lang="en-US" sz="2000" dirty="0">
                <a:latin typeface="Times New Roman" panose="02020603050405020304" pitchFamily="18" charset="0"/>
                <a:cs typeface="Times New Roman" panose="02020603050405020304" pitchFamily="18" charset="0"/>
              </a:rPr>
              <a:t>takes place almost everywhere: "in laboratories and libraries, in jungles and ocean depths, in caves and in outer </a:t>
            </a:r>
            <a:r>
              <a:rPr lang="en-US" sz="2000" dirty="0" smtClean="0">
                <a:latin typeface="Times New Roman" panose="02020603050405020304" pitchFamily="18" charset="0"/>
                <a:cs typeface="Times New Roman" panose="02020603050405020304" pitchFamily="18" charset="0"/>
              </a:rPr>
              <a:t>space.</a:t>
            </a:r>
          </a:p>
          <a:p>
            <a:r>
              <a:rPr lang="en-US" sz="2000" dirty="0" smtClean="0">
                <a:latin typeface="Times New Roman" panose="02020603050405020304" pitchFamily="18" charset="0"/>
                <a:cs typeface="Times New Roman" panose="02020603050405020304" pitchFamily="18" charset="0"/>
              </a:rPr>
              <a:t>It </a:t>
            </a:r>
            <a:r>
              <a:rPr lang="en-US" sz="2000" dirty="0">
                <a:latin typeface="Times New Roman" panose="02020603050405020304" pitchFamily="18" charset="0"/>
                <a:cs typeface="Times New Roman" panose="02020603050405020304" pitchFamily="18" charset="0"/>
              </a:rPr>
              <a:t>stands behind every new technology, product, or scientific discovery-and most of the old ones.</a:t>
            </a:r>
            <a:endParaRPr lang="fr-FR" sz="20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899873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sz="4000" b="1" dirty="0" smtClean="0"/>
              <a:t>3.2 The Research Process</a:t>
            </a:r>
            <a:r>
              <a:rPr lang="fr-FR" sz="4000" dirty="0" smtClean="0"/>
              <a:t/>
            </a:r>
            <a:br>
              <a:rPr lang="fr-FR" sz="4000" dirty="0" smtClean="0"/>
            </a:br>
            <a:endParaRPr lang="fr-FR" sz="4000" dirty="0"/>
          </a:p>
        </p:txBody>
      </p:sp>
      <p:sp>
        <p:nvSpPr>
          <p:cNvPr id="3" name="Espace réservé du contenu 2"/>
          <p:cNvSpPr>
            <a:spLocks noGrp="1"/>
          </p:cNvSpPr>
          <p:nvPr>
            <p:ph idx="1"/>
          </p:nvPr>
        </p:nvSpPr>
        <p:spPr/>
        <p:txBody>
          <a:bodyPr>
            <a:normAutofit fontScale="92500"/>
          </a:bodyPr>
          <a:lstStyle/>
          <a:p>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ensure starting on a firm and solid path, there are some criteria and conditions to be taken into </a:t>
            </a:r>
            <a:r>
              <a:rPr lang="en-US" sz="2400" dirty="0" smtClean="0">
                <a:latin typeface="Times New Roman" panose="02020603050405020304" pitchFamily="18" charset="0"/>
                <a:cs typeface="Times New Roman" panose="02020603050405020304" pitchFamily="18" charset="0"/>
              </a:rPr>
              <a:t>consideration:</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1. Does the research have significance in relation to some practical or theoretical issue?</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2. Is there sufficient time for the design of the research, data collection and data analysis?</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3. Will an adequate number and a suitable diversity of people, events, etc. be included?</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4. Will the data be precise and detailed?</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5. Can I avoid being biased because of my personal values, beliefs and background?</a:t>
            </a:r>
            <a:endParaRPr lang="fr-FR"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6. Can I avoid any deception or misrepresentation in my dealings with the research subjects?</a:t>
            </a:r>
            <a:endParaRPr lang="fr-FR" sz="24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88617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sz="4000" b="1" dirty="0" smtClean="0"/>
              <a:t>3.3 Criteria of Good Research</a:t>
            </a:r>
            <a:endParaRPr lang="fr-FR" sz="4000" dirty="0"/>
          </a:p>
        </p:txBody>
      </p:sp>
      <p:sp>
        <p:nvSpPr>
          <p:cNvPr id="3" name="Espace réservé du contenu 2"/>
          <p:cNvSpPr>
            <a:spLocks noGrp="1"/>
          </p:cNvSpPr>
          <p:nvPr>
            <p:ph idx="1"/>
          </p:nvPr>
        </p:nvSpPr>
        <p:spPr/>
        <p:txBody>
          <a:bodyPr>
            <a:normAutofit/>
          </a:bodyPr>
          <a:lstStyle/>
          <a:p>
            <a:r>
              <a:rPr lang="en-US" sz="2000" dirty="0" smtClean="0">
                <a:latin typeface="Times New Roman" panose="02020603050405020304" pitchFamily="18" charset="0"/>
                <a:cs typeface="Times New Roman" panose="02020603050405020304" pitchFamily="18" charset="0"/>
              </a:rPr>
              <a:t>Good </a:t>
            </a:r>
            <a:r>
              <a:rPr lang="en-US" sz="2000" dirty="0">
                <a:latin typeface="Times New Roman" panose="02020603050405020304" pitchFamily="18" charset="0"/>
                <a:cs typeface="Times New Roman" panose="02020603050405020304" pitchFamily="18" charset="0"/>
              </a:rPr>
              <a:t>research is one that is </a:t>
            </a:r>
            <a:r>
              <a:rPr lang="en-US" sz="2000" b="1" dirty="0">
                <a:latin typeface="Times New Roman" panose="02020603050405020304" pitchFamily="18" charset="0"/>
                <a:cs typeface="Times New Roman" panose="02020603050405020304" pitchFamily="18" charset="0"/>
              </a:rPr>
              <a:t>systematic </a:t>
            </a:r>
            <a:r>
              <a:rPr lang="en-US" sz="2000" dirty="0">
                <a:latin typeface="Times New Roman" panose="02020603050405020304" pitchFamily="18" charset="0"/>
                <a:cs typeface="Times New Roman" panose="02020603050405020304" pitchFamily="18" charset="0"/>
              </a:rPr>
              <a:t>(it rejects guessing and intuition),</a:t>
            </a:r>
            <a:endParaRPr lang="fr-FR"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Logical</a:t>
            </a:r>
            <a:r>
              <a:rPr lang="en-US" sz="2000" dirty="0">
                <a:latin typeface="Times New Roman" panose="02020603050405020304" pitchFamily="18" charset="0"/>
                <a:cs typeface="Times New Roman" panose="02020603050405020304" pitchFamily="18" charset="0"/>
              </a:rPr>
              <a:t> (it is characterized by logical reasoning), </a:t>
            </a:r>
            <a:endParaRPr lang="fr-FR"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Empirical</a:t>
            </a:r>
            <a:r>
              <a:rPr lang="en-US" sz="2000" dirty="0">
                <a:latin typeface="Times New Roman" panose="02020603050405020304" pitchFamily="18" charset="0"/>
                <a:cs typeface="Times New Roman" panose="02020603050405020304" pitchFamily="18" charset="0"/>
              </a:rPr>
              <a:t> (it relies on concrete data), and </a:t>
            </a:r>
            <a:r>
              <a:rPr lang="en-US" sz="2000" b="1" dirty="0">
                <a:latin typeface="Times New Roman" panose="02020603050405020304" pitchFamily="18" charset="0"/>
                <a:cs typeface="Times New Roman" panose="02020603050405020304" pitchFamily="18" charset="0"/>
              </a:rPr>
              <a:t>replicable</a:t>
            </a:r>
            <a:r>
              <a:rPr lang="en-US" sz="2000" dirty="0">
                <a:latin typeface="Times New Roman" panose="02020603050405020304" pitchFamily="18" charset="0"/>
                <a:cs typeface="Times New Roman" panose="02020603050405020304" pitchFamily="18" charset="0"/>
              </a:rPr>
              <a:t> (its results can be verified by other researchers). Sometimes,</a:t>
            </a:r>
            <a:endParaRPr lang="fr-FR"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if </a:t>
            </a:r>
            <a:r>
              <a:rPr lang="en-US" sz="2000" dirty="0">
                <a:latin typeface="Times New Roman" panose="02020603050405020304" pitchFamily="18" charset="0"/>
                <a:cs typeface="Times New Roman" panose="02020603050405020304" pitchFamily="18" charset="0"/>
              </a:rPr>
              <a:t>it is</a:t>
            </a:r>
            <a:r>
              <a:rPr lang="en-US" sz="2000" b="1" dirty="0">
                <a:latin typeface="Times New Roman" panose="02020603050405020304" pitchFamily="18" charset="0"/>
                <a:cs typeface="Times New Roman" panose="02020603050405020304" pitchFamily="18" charset="0"/>
              </a:rPr>
              <a:t> valid</a:t>
            </a:r>
            <a:r>
              <a:rPr lang="en-US" sz="2000" dirty="0">
                <a:latin typeface="Times New Roman" panose="02020603050405020304" pitchFamily="18" charset="0"/>
                <a:cs typeface="Times New Roman" panose="02020603050405020304" pitchFamily="18" charset="0"/>
              </a:rPr>
              <a:t>, the researcher is observing or measuring the right phenomenon; and if it is </a:t>
            </a:r>
            <a:r>
              <a:rPr lang="en-US" sz="2000" b="1" dirty="0">
                <a:latin typeface="Times New Roman" panose="02020603050405020304" pitchFamily="18" charset="0"/>
                <a:cs typeface="Times New Roman" panose="02020603050405020304" pitchFamily="18" charset="0"/>
              </a:rPr>
              <a:t>generalizable</a:t>
            </a:r>
            <a:r>
              <a:rPr lang="en-US" sz="2000" dirty="0">
                <a:latin typeface="Times New Roman" panose="02020603050405020304" pitchFamily="18" charset="0"/>
                <a:cs typeface="Times New Roman" panose="02020603050405020304" pitchFamily="18" charset="0"/>
              </a:rPr>
              <a:t>, the work is useful to other people or situations. Checking the above criteria is also required to maintain academic integrity.</a:t>
            </a:r>
            <a:endParaRPr lang="fr-FR" sz="20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0100250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6276</TotalTime>
  <Words>5241</Words>
  <Application>Microsoft Office PowerPoint</Application>
  <PresentationFormat>Grand écran</PresentationFormat>
  <Paragraphs>304</Paragraphs>
  <Slides>40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40</vt:i4>
      </vt:variant>
    </vt:vector>
  </HeadingPairs>
  <TitlesOfParts>
    <vt:vector size="45" baseType="lpstr">
      <vt:lpstr>Arial</vt:lpstr>
      <vt:lpstr>Calibri</vt:lpstr>
      <vt:lpstr>Calibri Light</vt:lpstr>
      <vt:lpstr>Times New Roman</vt:lpstr>
      <vt:lpstr>Thème Office</vt:lpstr>
      <vt:lpstr>Methods and Methodology </vt:lpstr>
      <vt:lpstr>2.1 Types of research methodology 03 types of methodology</vt:lpstr>
      <vt:lpstr>                     2.2 Research Approaches Some of these types are listed as follows:  </vt:lpstr>
      <vt:lpstr>2.3 Research Methods versus Methodology </vt:lpstr>
      <vt:lpstr> 2.4 Research and the Scientific Process </vt:lpstr>
      <vt:lpstr>Présentation PowerPoint</vt:lpstr>
      <vt:lpstr>3: The Research Process</vt:lpstr>
      <vt:lpstr>3.2 The Research Process </vt:lpstr>
      <vt:lpstr>3.3 Criteria of Good Research</vt:lpstr>
      <vt:lpstr>3.4 Problems often encountered by our students</vt:lpstr>
      <vt:lpstr>4 - The Research Problem</vt:lpstr>
      <vt:lpstr>4.2 Selecting and /identifying the Problem</vt:lpstr>
      <vt:lpstr>4.3 Necessity of Defining the Problem </vt:lpstr>
      <vt:lpstr>4.4 Techniques Involved in Defining a Problem </vt:lpstr>
      <vt:lpstr>5-TRAVAILLER AVEC SON DIRECTEUR DE RECHERCHE </vt:lpstr>
      <vt:lpstr>Présentation PowerPoint</vt:lpstr>
      <vt:lpstr>3. Que puis-je attendre de mon encadreur en ce qui concerne ma recherche ?  </vt:lpstr>
      <vt:lpstr>4. Quand solliciter mon directeur en cours de recherche ?  </vt:lpstr>
      <vt:lpstr>5. Que puis-je attendre de mon directeur en ce qui concerne la rédaction de mon travail ?  </vt:lpstr>
      <vt:lpstr>En conclusion  </vt:lpstr>
      <vt:lpstr>6-PLANIFIER ET ORGANISER SA RECHERCHE </vt:lpstr>
      <vt:lpstr>Définition de la planification </vt:lpstr>
      <vt:lpstr>Présentation PowerPoint</vt:lpstr>
      <vt:lpstr>Présentation PowerPoint</vt:lpstr>
      <vt:lpstr>Présentation PowerPoint</vt:lpstr>
      <vt:lpstr>Présentation PowerPoint</vt:lpstr>
      <vt:lpstr>7- DÉFINIR SON PROJET DE RECHERCHE</vt:lpstr>
      <vt:lpstr>Présentation PowerPoint</vt:lpstr>
      <vt:lpstr>Présentation PowerPoint</vt:lpstr>
      <vt:lpstr>Présentation PowerPoint</vt:lpstr>
      <vt:lpstr>Présentation PowerPoint</vt:lpstr>
      <vt:lpstr>Présentation PowerPoint</vt:lpstr>
      <vt:lpstr> 8- Boucler sa recherche : De l’introduction à la conclusion générales </vt:lpstr>
      <vt:lpstr>Présentation PowerPoint</vt:lpstr>
      <vt:lpstr>Présentation PowerPoint</vt:lpstr>
      <vt:lpstr>1.2 Présentation et justification de la problématique de la recherche :</vt:lpstr>
      <vt:lpstr>1.3- Présentation et justification du choix des outils, de la méthodologie et de la démarche de recherche.</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and Methodology</dc:title>
  <dc:creator>PC</dc:creator>
  <cp:lastModifiedBy>PC</cp:lastModifiedBy>
  <cp:revision>54</cp:revision>
  <dcterms:created xsi:type="dcterms:W3CDTF">2024-10-10T18:50:25Z</dcterms:created>
  <dcterms:modified xsi:type="dcterms:W3CDTF">2024-12-02T18:17:03Z</dcterms:modified>
</cp:coreProperties>
</file>