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304" r:id="rId6"/>
    <p:sldId id="289" r:id="rId7"/>
    <p:sldId id="260" r:id="rId8"/>
    <p:sldId id="320" r:id="rId9"/>
    <p:sldId id="321" r:id="rId10"/>
    <p:sldId id="322" r:id="rId11"/>
    <p:sldId id="305" r:id="rId12"/>
    <p:sldId id="323" r:id="rId13"/>
    <p:sldId id="324" r:id="rId14"/>
    <p:sldId id="306" r:id="rId15"/>
    <p:sldId id="307" r:id="rId16"/>
    <p:sldId id="325" r:id="rId17"/>
    <p:sldId id="308" r:id="rId18"/>
    <p:sldId id="326" r:id="rId19"/>
    <p:sldId id="30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176981"/>
            <a:ext cx="8915399" cy="5619135"/>
          </a:xfrm>
        </p:spPr>
        <p:txBody>
          <a:bodyPr>
            <a:normAutofit/>
          </a:bodyPr>
          <a:lstStyle/>
          <a:p>
            <a:pPr algn="ctr">
              <a:lnSpc>
                <a:spcPct val="107000"/>
              </a:lnSpc>
              <a:spcAft>
                <a:spcPts val="800"/>
              </a:spcAft>
            </a:pPr>
            <a:br>
              <a:rPr lang="fr-FR" altLang="en-US" sz="4400" b="1" kern="100" dirty="0">
                <a:effectLst/>
                <a:ea typeface="Calibri" panose="020F0502020204030204" pitchFamily="34" charset="0"/>
                <a:cs typeface="Arial" panose="020B0604020202020204" pitchFamily="34" charset="0"/>
              </a:rPr>
            </a:br>
            <a:r>
              <a:rPr lang="fr-FR" altLang="en-US" sz="4400" b="1" kern="100" dirty="0">
                <a:effectLst/>
                <a:ea typeface="Calibri" panose="020F0502020204030204" pitchFamily="34" charset="0"/>
                <a:cs typeface="Arial" panose="020B0604020202020204" pitchFamily="34" charset="0"/>
              </a:rPr>
              <a:t>Lecture VI</a:t>
            </a:r>
            <a:br>
              <a:rPr lang="fr-FR" altLang="en-US" sz="4400" b="1" kern="100" dirty="0">
                <a:effectLst/>
                <a:ea typeface="Calibri" panose="020F0502020204030204" pitchFamily="34" charset="0"/>
                <a:cs typeface="Arial" panose="020B0604020202020204" pitchFamily="34" charset="0"/>
              </a:rPr>
            </a:br>
            <a:r>
              <a:rPr lang="fr-FR" altLang="en-US" sz="4400" b="1" kern="100" dirty="0">
                <a:effectLst/>
                <a:ea typeface="Calibri" panose="020F0502020204030204" pitchFamily="34" charset="0"/>
                <a:cs typeface="Arial" panose="020B0604020202020204" pitchFamily="34" charset="0"/>
              </a:rPr>
              <a:t>The American Federal System: A Comprehensive Analysis</a:t>
            </a:r>
            <a:br>
              <a:rPr lang="en-US" sz="4400" b="1"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endParaRPr lang="fr-FR"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Key Features</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3.1. Division of Powers: </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kern="100" dirty="0">
                <a:effectLst/>
                <a:latin typeface="Century Gothic" panose="020B0502020202020204" charset="0"/>
                <a:ea typeface="Calibri" panose="020F0502020204030204" pitchFamily="34" charset="0"/>
                <a:cs typeface="Century Gothic" panose="020B0502020202020204" charset="0"/>
              </a:rPr>
              <a:t>The federal system divides powers between the national government and the states, with each level of government having the power to make laws and govern issues of local and national concern.</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a:bodyPr>
          <a:lstStyle/>
          <a:p>
            <a:pPr marL="0" indent="0">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3.2. Dual Sovereignty: </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kern="100" dirty="0">
                <a:effectLst/>
                <a:latin typeface="Century Gothic" panose="020B0502020202020204" charset="0"/>
                <a:ea typeface="Calibri" panose="020F0502020204030204" pitchFamily="34" charset="0"/>
                <a:cs typeface="Century Gothic" panose="020B0502020202020204" charset="0"/>
              </a:rPr>
              <a:t>The United States operates under a system of "dual sovereignty," where the states have surrendered many of their powers to the federal government but also retain some sovereignty.</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3.3. Supremacy Clause:</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kern="100" dirty="0">
                <a:effectLst/>
                <a:latin typeface="Century Gothic" panose="020B0502020202020204" charset="0"/>
                <a:ea typeface="Calibri" panose="020F0502020204030204" pitchFamily="34" charset="0"/>
                <a:cs typeface="Century Gothic" panose="020B0502020202020204" charset="0"/>
              </a:rPr>
              <a:t> The Constitution's Supremacy Clause states that federal laws are the supreme law of the land, meaning they supersede state laws when in conflict.</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3.4. Enumerated Powers:</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kern="100" dirty="0">
                <a:effectLst/>
                <a:latin typeface="Century Gothic" panose="020B0502020202020204" charset="0"/>
                <a:ea typeface="Calibri" panose="020F0502020204030204" pitchFamily="34" charset="0"/>
                <a:cs typeface="Century Gothic" panose="020B0502020202020204" charset="0"/>
              </a:rPr>
              <a:t> The U.S. Constitution lists specific powers granted to the federal government, known as enumerated powers.</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enumerated powers</a:t>
            </a:r>
            <a:r>
              <a:rPr lang="fr-FR" sz="3200" kern="100" dirty="0">
                <a:effectLst/>
                <a:latin typeface="Century Gothic" panose="020B0502020202020204" charset="0"/>
                <a:ea typeface="Calibri" panose="020F0502020204030204" pitchFamily="34" charset="0"/>
                <a:cs typeface="Century Gothic" panose="020B0502020202020204" charset="0"/>
              </a:rPr>
              <a:t> (outlined in Article I, Section 8 of the U.S. Constitution)include:</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kern="100" dirty="0">
                <a:effectLst/>
                <a:latin typeface="Century Gothic" panose="020B0502020202020204" charset="0"/>
                <a:ea typeface="Calibri" panose="020F0502020204030204" pitchFamily="34" charset="0"/>
                <a:cs typeface="Century Gothic" panose="020B0502020202020204" charset="0"/>
              </a:rPr>
              <a:t>regulating interstate and foreign commerce, coining money and regulating its value, declaring war, establishing a uniform rule of naturalization, establishing federal courts, raising and supporting armies and a navy, levying taxes and providing for the common defense and general welfare of the United States</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3.5. Reserved Powers: </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r>
              <a:rPr lang="fr-FR" sz="3200" kern="100" dirty="0">
                <a:effectLst/>
                <a:latin typeface="Century Gothic" panose="020B0502020202020204" charset="0"/>
                <a:ea typeface="Calibri" panose="020F0502020204030204" pitchFamily="34" charset="0"/>
                <a:cs typeface="Century Gothic" panose="020B0502020202020204" charset="0"/>
              </a:rPr>
              <a:t>Powers not delegated to the federal government are reserved for the states, as long as they are not delegated to the federal government</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3.6. Concurrent Powers: </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2800" b="1"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r>
              <a:rPr lang="fr-FR" sz="3200" kern="100" dirty="0">
                <a:effectLst/>
                <a:latin typeface="Century Gothic" panose="020B0502020202020204" charset="0"/>
                <a:ea typeface="Calibri" panose="020F0502020204030204" pitchFamily="34" charset="0"/>
                <a:cs typeface="Century Gothic" panose="020B0502020202020204" charset="0"/>
              </a:rPr>
              <a:t>Powers shared by both the federal government and state governments, such as the power to tax, build roads, and create lower courts</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kern="100" dirty="0">
                <a:effectLst/>
                <a:latin typeface="Century Gothic" panose="020B0502020202020204" charset="0"/>
                <a:ea typeface="Calibri" panose="020F0502020204030204" pitchFamily="34" charset="0"/>
                <a:cs typeface="Century Gothic" panose="020B0502020202020204" charset="0"/>
              </a:rPr>
              <a:t>Some of the </a:t>
            </a:r>
            <a:r>
              <a:rPr lang="fr-FR" sz="3200" b="1" kern="100" dirty="0">
                <a:effectLst/>
                <a:latin typeface="Century Gothic" panose="020B0502020202020204" charset="0"/>
                <a:ea typeface="Calibri" panose="020F0502020204030204" pitchFamily="34" charset="0"/>
                <a:cs typeface="Century Gothic" panose="020B0502020202020204" charset="0"/>
              </a:rPr>
              <a:t>reserved powers</a:t>
            </a:r>
            <a:r>
              <a:rPr lang="fr-FR" sz="3200" kern="100" dirty="0">
                <a:effectLst/>
                <a:latin typeface="Century Gothic" panose="020B0502020202020204" charset="0"/>
                <a:ea typeface="Calibri" panose="020F0502020204030204" pitchFamily="34" charset="0"/>
                <a:cs typeface="Century Gothic" panose="020B0502020202020204" charset="0"/>
              </a:rPr>
              <a:t> are:</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r>
              <a:rPr lang="fr-FR" sz="3200" kern="100" dirty="0">
                <a:effectLst/>
                <a:latin typeface="Century Gothic" panose="020B0502020202020204" charset="0"/>
                <a:ea typeface="Calibri" panose="020F0502020204030204" pitchFamily="34" charset="0"/>
                <a:cs typeface="Century Gothic" panose="020B0502020202020204" charset="0"/>
              </a:rPr>
              <a:t>Establishing and maintaining schools.</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r>
              <a:rPr lang="fr-FR" sz="3200" kern="100" dirty="0">
                <a:effectLst/>
                <a:latin typeface="Century Gothic" panose="020B0502020202020204" charset="0"/>
                <a:ea typeface="Calibri" panose="020F0502020204030204" pitchFamily="34" charset="0"/>
                <a:cs typeface="Century Gothic" panose="020B0502020202020204" charset="0"/>
              </a:rPr>
              <a:t>Regulating intrastate commerce.</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r>
              <a:rPr lang="fr-FR" sz="3200" kern="100" dirty="0">
                <a:effectLst/>
                <a:latin typeface="Century Gothic" panose="020B0502020202020204" charset="0"/>
                <a:ea typeface="Calibri" panose="020F0502020204030204" pitchFamily="34" charset="0"/>
                <a:cs typeface="Century Gothic" panose="020B0502020202020204" charset="0"/>
              </a:rPr>
              <a:t>Conducting elections</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r>
              <a:rPr lang="fr-FR" sz="3200" kern="100" dirty="0">
                <a:effectLst/>
                <a:latin typeface="Century Gothic" panose="020B0502020202020204" charset="0"/>
                <a:ea typeface="Calibri" panose="020F0502020204030204" pitchFamily="34" charset="0"/>
                <a:cs typeface="Century Gothic" panose="020B0502020202020204" charset="0"/>
              </a:rPr>
              <a:t>Establishing local governments</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r>
              <a:rPr lang="fr-FR" sz="3200" kern="100" dirty="0">
                <a:effectLst/>
                <a:latin typeface="Century Gothic" panose="020B0502020202020204" charset="0"/>
                <a:ea typeface="Calibri" panose="020F0502020204030204" pitchFamily="34" charset="0"/>
                <a:cs typeface="Century Gothic" panose="020B0502020202020204" charset="0"/>
              </a:rPr>
              <a:t>Regulating marriage and divorce laws</a:t>
            </a: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r>
              <a:rPr lang="fr-FR" sz="3200" kern="100" dirty="0">
                <a:effectLst/>
                <a:latin typeface="Century Gothic" panose="020B0502020202020204" charset="0"/>
                <a:ea typeface="Calibri" panose="020F0502020204030204" pitchFamily="34" charset="0"/>
                <a:cs typeface="Century Gothic" panose="020B0502020202020204" charset="0"/>
                <a:sym typeface="+mn-ea"/>
              </a:rPr>
              <a:t>Some of the </a:t>
            </a:r>
            <a:r>
              <a:rPr lang="fr-FR" sz="3200" b="1" kern="100" dirty="0">
                <a:effectLst/>
                <a:latin typeface="Century Gothic" panose="020B0502020202020204" charset="0"/>
                <a:ea typeface="Calibri" panose="020F0502020204030204" pitchFamily="34" charset="0"/>
                <a:cs typeface="Century Gothic" panose="020B0502020202020204" charset="0"/>
                <a:sym typeface="+mn-ea"/>
              </a:rPr>
              <a:t>concurrent</a:t>
            </a:r>
            <a:r>
              <a:rPr lang="fr-FR" sz="3200" b="1" kern="100" dirty="0">
                <a:effectLst/>
                <a:latin typeface="Century Gothic" panose="020B0502020202020204" charset="0"/>
                <a:ea typeface="Calibri" panose="020F0502020204030204" pitchFamily="34" charset="0"/>
                <a:cs typeface="Century Gothic" panose="020B0502020202020204" charset="0"/>
                <a:sym typeface="+mn-ea"/>
              </a:rPr>
              <a:t> powers</a:t>
            </a:r>
            <a:r>
              <a:rPr lang="fr-FR" sz="3200" kern="100" dirty="0">
                <a:effectLst/>
                <a:latin typeface="Century Gothic" panose="020B0502020202020204" charset="0"/>
                <a:ea typeface="Calibri" panose="020F0502020204030204" pitchFamily="34" charset="0"/>
                <a:cs typeface="Century Gothic" panose="020B0502020202020204" charset="0"/>
                <a:sym typeface="+mn-ea"/>
              </a:rPr>
              <a:t> are:</a:t>
            </a:r>
            <a:endParaRPr lang="fr-FR" sz="3200" kern="100" dirty="0">
              <a:effectLst/>
              <a:latin typeface="Century Gothic" panose="020B0502020202020204" charset="0"/>
              <a:ea typeface="Calibri" panose="020F0502020204030204" pitchFamily="34" charset="0"/>
              <a:cs typeface="Century Gothic" panose="020B0502020202020204" charset="0"/>
              <a:sym typeface="+mn-ea"/>
            </a:endParaRPr>
          </a:p>
          <a:p>
            <a:pPr marL="0" indent="0" algn="ctr">
              <a:buNone/>
            </a:pPr>
            <a:endParaRPr lang="fr-FR" sz="3200"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r>
              <a:rPr lang="fr-FR" sz="3200" kern="100" dirty="0">
                <a:effectLst/>
                <a:latin typeface="Century Gothic" panose="020B0502020202020204" charset="0"/>
                <a:ea typeface="Calibri" panose="020F0502020204030204" pitchFamily="34" charset="0"/>
                <a:cs typeface="Century Gothic" panose="020B0502020202020204" charset="0"/>
              </a:rPr>
              <a:t>levying taxes, regulating commerce, establishing courts, borrowing money, and enforcing laws.</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3.7. Checks and Balances: </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2800" kern="100" dirty="0">
                <a:effectLst/>
                <a:latin typeface="Century Gothic" panose="020B0502020202020204" charset="0"/>
                <a:ea typeface="Calibri" panose="020F0502020204030204" pitchFamily="34" charset="0"/>
                <a:cs typeface="Century Gothic" panose="020B0502020202020204" charset="0"/>
              </a:rPr>
              <a:t>The three branches of government - legislative, executive, and judicial - have powers and responsibilities that are designed to balance and limit each other's authority</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3.8. Bicameral Legislature: </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2800" kern="100" dirty="0">
                <a:effectLst/>
                <a:latin typeface="Century Gothic" panose="020B0502020202020204" charset="0"/>
                <a:ea typeface="Calibri" panose="020F0502020204030204" pitchFamily="34" charset="0"/>
                <a:cs typeface="Century Gothic" panose="020B0502020202020204" charset="0"/>
              </a:rPr>
              <a:t>The United States Congress is bicameral, consisting of the House of Representatives and the Senate, which represent the states and the people, respectively</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fontScale="9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3.9. Apportionment of Seats: </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335" kern="100" dirty="0">
                <a:effectLst/>
                <a:latin typeface="Century Gothic" panose="020B0502020202020204" charset="0"/>
                <a:ea typeface="Calibri" panose="020F0502020204030204" pitchFamily="34" charset="0"/>
                <a:cs typeface="Century Gothic" panose="020B0502020202020204" charset="0"/>
              </a:rPr>
              <a:t>The number of seats in the House of Representatives is determined by state populations, ensuring representation based on population</a:t>
            </a:r>
            <a:endParaRPr lang="fr-FR" sz="3335"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3.10. State Sovereignty:</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600" kern="100" dirty="0">
                <a:effectLst/>
                <a:latin typeface="Century Gothic" panose="020B0502020202020204" charset="0"/>
                <a:ea typeface="Calibri" panose="020F0502020204030204" pitchFamily="34" charset="0"/>
                <a:cs typeface="Century Gothic" panose="020B0502020202020204" charset="0"/>
              </a:rPr>
              <a:t> The Tenth Amendment reserves powers to the states, as long as those powers are not delegated to the federal government</a:t>
            </a:r>
            <a:endParaRPr lang="fr-FR" sz="36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endParaRPr lang="fr-FR" sz="36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fontScale="90000"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200" b="1" kern="100" dirty="0">
                <a:effectLst/>
                <a:latin typeface="Century Gothic" panose="020B0502020202020204" charset="0"/>
                <a:ea typeface="Calibri" panose="020F0502020204030204" pitchFamily="34" charset="0"/>
                <a:cs typeface="Century Gothic" panose="020B0502020202020204" charset="0"/>
              </a:rPr>
              <a:t>Conclusion</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ct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lnSpc>
                <a:spcPct val="150000"/>
              </a:lnSpc>
            </a:pPr>
            <a:r>
              <a:rPr lang="fr-FR" sz="3200" kern="100" dirty="0">
                <a:effectLst/>
                <a:latin typeface="Century Gothic" panose="020B0502020202020204" charset="0"/>
                <a:ea typeface="Calibri" panose="020F0502020204030204" pitchFamily="34" charset="0"/>
                <a:cs typeface="Century Gothic" panose="020B0502020202020204" charset="0"/>
              </a:rPr>
              <a:t>The federal system in U.S. politics is significant because it provides a balance of power between the national government and state governments, fosters political stability, protects individual liberties, and promotes economic efficiency. These features have contributed to the successful functioning of the U.S. government and its ability to address the needs and concerns of its diverse population.</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2365" y="165735"/>
            <a:ext cx="10730230" cy="6497955"/>
          </a:xfrm>
        </p:spPr>
        <p:txBody>
          <a:bodyPr>
            <a:normAutofit fontScale="9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endParaRPr lang="fr-FR" dirty="0"/>
          </a:p>
          <a:p>
            <a:pPr>
              <a:lnSpc>
                <a:spcPct val="150000"/>
              </a:lnSpc>
            </a:pPr>
            <a:r>
              <a:rPr lang="fr-FR" sz="2800" dirty="0"/>
              <a:t>The federal system in the United States divides power between the national government and individual state governments, ensuring a balance of authority. It has led to a complex interplay of authority and decision-making, with both the federal government and state governments playing important roles in governing the country. This system has also allowed for a certain degree of experimentation and diversity in policy-making, as states have the ability to enact their own laws and regulations within the framework of the U.S. Constitution..</a:t>
            </a:r>
            <a:endParaRPr lang="fr-F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fontScale="90000"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600" b="1" dirty="0">
                <a:latin typeface="+mj-lt"/>
              </a:rPr>
              <a:t>1. </a:t>
            </a:r>
            <a:r>
              <a:rPr lang="en-US" sz="3600" b="1" kern="0" dirty="0">
                <a:effectLst/>
                <a:latin typeface="+mj-lt"/>
                <a:ea typeface="Times New Roman" panose="02020603050405020304" pitchFamily="18" charset="0"/>
                <a:cs typeface="Arial" panose="020B0604020202020204" pitchFamily="34" charset="0"/>
              </a:rPr>
              <a:t> Origins and </a:t>
            </a:r>
            <a:r>
              <a:rPr lang="fr-FR" altLang="en-US" sz="3600" b="1" kern="0" dirty="0">
                <a:effectLst/>
                <a:latin typeface="+mj-lt"/>
                <a:ea typeface="Times New Roman" panose="02020603050405020304" pitchFamily="18" charset="0"/>
                <a:cs typeface="Arial" panose="020B0604020202020204" pitchFamily="34" charset="0"/>
              </a:rPr>
              <a:t>Nature</a:t>
            </a:r>
            <a:r>
              <a:rPr lang="en-US" sz="3600" b="1" kern="0" dirty="0">
                <a:effectLst/>
                <a:latin typeface="+mj-lt"/>
                <a:ea typeface="Times New Roman" panose="02020603050405020304" pitchFamily="18" charset="0"/>
                <a:cs typeface="Arial" panose="020B0604020202020204" pitchFamily="34" charset="0"/>
              </a:rPr>
              <a:t>:</a:t>
            </a:r>
            <a:endParaRPr lang="en-US" sz="3600" b="1" kern="0" dirty="0">
              <a:effectLst/>
              <a:latin typeface="+mj-lt"/>
              <a:ea typeface="Times New Roman" panose="02020603050405020304" pitchFamily="18" charset="0"/>
              <a:cs typeface="Arial" panose="020B0604020202020204" pitchFamily="34" charset="0"/>
            </a:endParaRPr>
          </a:p>
          <a:p>
            <a:pPr algn="ctr"/>
            <a:endParaRPr lang="en-US" sz="3600" b="1" kern="0" dirty="0">
              <a:effectLst/>
              <a:latin typeface="+mj-lt"/>
              <a:ea typeface="Times New Roman" panose="02020603050405020304" pitchFamily="18" charset="0"/>
              <a:cs typeface="Arial" panose="020B0604020202020204" pitchFamily="34" charset="0"/>
            </a:endParaRPr>
          </a:p>
          <a:p>
            <a:pPr marL="0" indent="0" algn="l">
              <a:lnSpc>
                <a:spcPct val="150000"/>
              </a:lnSpc>
              <a:buNone/>
            </a:pPr>
            <a:r>
              <a:rPr lang="fr-FR" sz="3200" dirty="0"/>
              <a:t>The federal system in the United States is originated from the Constitution which established a union of states under a federal system of governance. This system aimed to balance power between the central government and individual states, addressing questions about the nature of the union and the distribution of powers.</a:t>
            </a:r>
            <a:endParaRPr lang="fr-F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600" b="1" dirty="0">
                <a:latin typeface="+mj-lt"/>
              </a:rPr>
              <a:t>1. </a:t>
            </a:r>
            <a:r>
              <a:rPr lang="en-US" sz="3600" b="1" kern="0" dirty="0">
                <a:effectLst/>
                <a:latin typeface="+mj-lt"/>
                <a:ea typeface="Times New Roman" panose="02020603050405020304" pitchFamily="18" charset="0"/>
                <a:cs typeface="Arial" panose="020B0604020202020204" pitchFamily="34" charset="0"/>
              </a:rPr>
              <a:t> Origins and History:</a:t>
            </a:r>
            <a:endParaRPr lang="en-US" sz="3600" b="1" kern="0" dirty="0">
              <a:effectLst/>
              <a:latin typeface="+mj-lt"/>
              <a:ea typeface="Times New Roman" panose="02020603050405020304" pitchFamily="18" charset="0"/>
              <a:cs typeface="Arial" panose="020B0604020202020204" pitchFamily="34" charset="0"/>
            </a:endParaRPr>
          </a:p>
          <a:p>
            <a:pPr algn="ctr"/>
            <a:endParaRPr lang="en-US" sz="3600" b="1" kern="0" dirty="0">
              <a:effectLst/>
              <a:latin typeface="+mj-lt"/>
              <a:ea typeface="Times New Roman" panose="02020603050405020304" pitchFamily="18" charset="0"/>
              <a:cs typeface="Arial" panose="020B0604020202020204" pitchFamily="34" charset="0"/>
            </a:endParaRPr>
          </a:p>
          <a:p>
            <a:pPr algn="l">
              <a:lnSpc>
                <a:spcPct val="150000"/>
              </a:lnSpc>
            </a:pPr>
            <a:r>
              <a:rPr lang="fr-FR" sz="3200" dirty="0"/>
              <a:t>The federal system is characterized by a division of powers, privileges, duties, and responsibilities between the national government and the states, shaping the nation's political, social, and economic history</a:t>
            </a:r>
            <a:endParaRPr lang="fr-F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fontScale="7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5145" b="1" dirty="0"/>
              <a:t>2. Historical Evolution</a:t>
            </a:r>
            <a:endParaRPr lang="fr-FR" sz="5145" b="1" dirty="0"/>
          </a:p>
          <a:p>
            <a:pPr algn="l">
              <a:lnSpc>
                <a:spcPct val="150000"/>
              </a:lnSpc>
            </a:pPr>
            <a:r>
              <a:rPr lang="fr-FR" sz="4000" dirty="0"/>
              <a:t>The historical development of federalism in the U.S. has gone through various stages. Each period was marked by different levels of collaboration and power dynamics between the national and state governments, reflecting the evolving nature of federalism in the country.</a:t>
            </a:r>
            <a:endParaRPr lang="fr-FR" sz="4000" dirty="0"/>
          </a:p>
          <a:p>
            <a:pPr algn="l">
              <a:lnSpc>
                <a:spcPct val="150000"/>
              </a:lnSpc>
            </a:pPr>
            <a:r>
              <a:rPr lang="fr-FR" sz="3200" dirty="0"/>
              <a:t>   </a:t>
            </a:r>
            <a:endParaRPr lang="fr-FR"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2.1. Dual Federalism (1789-1901):</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kern="100" dirty="0">
                <a:effectLst/>
                <a:latin typeface="Century Gothic" panose="020B0502020202020204" charset="0"/>
                <a:ea typeface="Calibri" panose="020F0502020204030204" pitchFamily="34" charset="0"/>
                <a:cs typeface="Century Gothic" panose="020B0502020202020204" charset="0"/>
              </a:rPr>
              <a:t> During this era, the federal government and state governments operated in separate spheres with clearly defined powers. The federal government focused on issues such as national defense and foreign policy, while states were responsible for areas like education and transportation.</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2.2. Cooperative Federalism (1901-1960):</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kern="100" dirty="0">
                <a:effectLst/>
                <a:latin typeface="Century Gothic" panose="020B0502020202020204" charset="0"/>
                <a:ea typeface="Calibri" panose="020F0502020204030204" pitchFamily="34" charset="0"/>
                <a:cs typeface="Century Gothic" panose="020B0502020202020204" charset="0"/>
              </a:rPr>
              <a:t>This period saw increased cooperation and collaboration between the federal government and state governments to address complex issues such as economic depression and social welfare. The federal government began providing grants-in-aid to states for various programs, leading to a more intertwined relationship between the two levels of government.</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2.3. Creative Federalism (1960-1968): </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kern="100" dirty="0">
                <a:effectLst/>
                <a:latin typeface="Century Gothic" panose="020B0502020202020204" charset="0"/>
                <a:ea typeface="Calibri" panose="020F0502020204030204" pitchFamily="34" charset="0"/>
                <a:cs typeface="Century Gothic" panose="020B0502020202020204" charset="0"/>
              </a:rPr>
              <a:t>This era emphasized the role of the federal government in addressing social and economic inequalities. The federal government took a more active role in shaping policies and programs at the state level, often through the use of federal grants with specific requirements attached.</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fontScale="90000"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600" b="1" kern="100" dirty="0">
                <a:effectLst/>
                <a:latin typeface="Century Gothic" panose="020B0502020202020204" charset="0"/>
                <a:ea typeface="Calibri" panose="020F0502020204030204" pitchFamily="34" charset="0"/>
                <a:cs typeface="Century Gothic" panose="020B0502020202020204" charset="0"/>
              </a:rPr>
              <a:t>2.4. Contemporary Federalism (1970-present):</a:t>
            </a:r>
            <a:endParaRPr lang="fr-FR" sz="36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kern="100" dirty="0">
                <a:effectLst/>
                <a:latin typeface="Century Gothic" panose="020B0502020202020204" charset="0"/>
                <a:ea typeface="Calibri" panose="020F0502020204030204" pitchFamily="34" charset="0"/>
                <a:cs typeface="Century Gothic" panose="020B0502020202020204" charset="0"/>
              </a:rPr>
              <a:t>In this current era, the relationship between the federal government and state governments continues to evolve. There is a focus on flexibility and collaboration, with an emphasis on shared responsibilities and decision-making between the two levels of government. This era also includes the expansion of federal mandates and regulations on states, leading to ongoing debates about the balance of power between the federal government and state governments.</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5867</Words>
  <Application>WPS Presentation</Application>
  <PresentationFormat>Grand écran</PresentationFormat>
  <Paragraphs>94</Paragraphs>
  <Slides>18</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18</vt:i4>
      </vt:variant>
    </vt:vector>
  </HeadingPairs>
  <TitlesOfParts>
    <vt:vector size="29" baseType="lpstr">
      <vt:lpstr>Arial</vt:lpstr>
      <vt:lpstr>SimSun</vt:lpstr>
      <vt:lpstr>Wingdings</vt:lpstr>
      <vt:lpstr>Wingdings 3</vt:lpstr>
      <vt:lpstr>Arial</vt:lpstr>
      <vt:lpstr>Calibri</vt:lpstr>
      <vt:lpstr>Times New Roman</vt:lpstr>
      <vt:lpstr>Century Gothic</vt:lpstr>
      <vt:lpstr>Microsoft YaHei</vt:lpstr>
      <vt:lpstr>Arial Unicode MS</vt:lpstr>
      <vt:lpstr>Brin</vt:lpstr>
      <vt:lpstr> Lecture VI Checks and Balances in U.S. Politics: A Comprehensive Analysis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info</cp:lastModifiedBy>
  <cp:revision>78</cp:revision>
  <dcterms:created xsi:type="dcterms:W3CDTF">2023-10-06T13:08:00Z</dcterms:created>
  <dcterms:modified xsi:type="dcterms:W3CDTF">2024-04-23T22:39:09Z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A8DE6171361C4892BAAE6AEA9FD15890_12</vt:lpwstr>
  </property>
  <property fmtid="{D5CDD505-2E9C-101B-9397-08002B2CF9AE}" pid="3" name="KSOProductBuildVer">
    <vt:lpwstr>1033-12.2.0.13489</vt:lpwstr>
  </property>
</Properties>
</file>