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08" r:id="rId3"/>
    <p:sldMasterId id="2147483720" r:id="rId4"/>
  </p:sldMasterIdLst>
  <p:notesMasterIdLst>
    <p:notesMasterId r:id="rId17"/>
  </p:notesMasterIdLst>
  <p:sldIdLst>
    <p:sldId id="256" r:id="rId5"/>
    <p:sldId id="258" r:id="rId6"/>
    <p:sldId id="259" r:id="rId7"/>
    <p:sldId id="261" r:id="rId8"/>
    <p:sldId id="260" r:id="rId9"/>
    <p:sldId id="262" r:id="rId10"/>
    <p:sldId id="263" r:id="rId11"/>
    <p:sldId id="264" r:id="rId12"/>
    <p:sldId id="265" r:id="rId13"/>
    <p:sldId id="266" r:id="rId14"/>
    <p:sldId id="267" r:id="rId15"/>
    <p:sldId id="26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85" autoAdjust="0"/>
    <p:restoredTop sz="94849" autoAdjust="0"/>
  </p:normalViewPr>
  <p:slideViewPr>
    <p:cSldViewPr>
      <p:cViewPr>
        <p:scale>
          <a:sx n="70" d="100"/>
          <a:sy n="70" d="100"/>
        </p:scale>
        <p:origin x="-163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6AF765-42CF-4343-B0CA-69F945114CC7}" type="datetimeFigureOut">
              <a:rPr lang="fr-FR" smtClean="0"/>
              <a:t>06/05/2023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828928-1714-4A84-93BD-58CCFCCAA745}" type="slidenum">
              <a:rPr lang="fr-FR" smtClean="0"/>
              <a:t>‹N°›</a:t>
            </a:fld>
            <a:endParaRPr lang="fr-FR"/>
          </a:p>
        </p:txBody>
      </p:sp>
    </p:spTree>
    <p:extLst>
      <p:ext uri="{BB962C8B-B14F-4D97-AF65-F5344CB8AC3E}">
        <p14:creationId xmlns:p14="http://schemas.microsoft.com/office/powerpoint/2010/main" val="2997148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C828928-1714-4A84-93BD-58CCFCCAA745}" type="slidenum">
              <a:rPr lang="fr-FR" smtClean="0"/>
              <a:t>1</a:t>
            </a:fld>
            <a:endParaRPr lang="fr-FR"/>
          </a:p>
        </p:txBody>
      </p:sp>
    </p:spTree>
    <p:extLst>
      <p:ext uri="{BB962C8B-B14F-4D97-AF65-F5344CB8AC3E}">
        <p14:creationId xmlns:p14="http://schemas.microsoft.com/office/powerpoint/2010/main" val="2233730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5/6/2023</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617489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5/6/2023</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857570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5/6/2023</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2190049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ous-titr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28" name="Espace réservé de la date 27"/>
          <p:cNvSpPr>
            <a:spLocks noGrp="1"/>
          </p:cNvSpPr>
          <p:nvPr>
            <p:ph type="dt" sz="half" idx="10"/>
          </p:nvPr>
        </p:nvSpPr>
        <p:spPr/>
        <p:txBody>
          <a:bodyPr/>
          <a:lstStyle/>
          <a:p>
            <a:fld id="{0106B4A3-4212-4E39-93DE-E053E8F69C28}" type="datetimeFigureOut">
              <a:rPr lang="en-US" smtClean="0"/>
              <a:t>5/6/2023</a:t>
            </a:fld>
            <a:endParaRPr lang="en-US"/>
          </a:p>
        </p:txBody>
      </p:sp>
      <p:sp>
        <p:nvSpPr>
          <p:cNvPr id="17" name="Espace réservé du pied de page 16"/>
          <p:cNvSpPr>
            <a:spLocks noGrp="1"/>
          </p:cNvSpPr>
          <p:nvPr>
            <p:ph type="ftr" sz="quarter" idx="11"/>
          </p:nvPr>
        </p:nvSpPr>
        <p:spPr/>
        <p:txBody>
          <a:bodyPr/>
          <a:lstStyle/>
          <a:p>
            <a:endParaRPr kumimoji="0" lang="en-US"/>
          </a:p>
        </p:txBody>
      </p:sp>
      <p:sp>
        <p:nvSpPr>
          <p:cNvPr id="7" name="Connecteur droit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Espace réservé du numéro de diapositive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3DCDF73-85D2-4237-9B32-053DBDB0C312}" type="slidenum">
              <a:rPr kumimoji="0" lang="en-US" smtClean="0"/>
              <a:t>‹N°›</a:t>
            </a:fld>
            <a:endParaRPr kumimoji="0" lang="en-US"/>
          </a:p>
        </p:txBody>
      </p:sp>
      <p:sp>
        <p:nvSpPr>
          <p:cNvPr id="8" name="Titr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shade val="75000"/>
                  </a:schemeClr>
                </a:solidFill>
              </a:defRPr>
            </a:lvl1pPr>
          </a:lstStyle>
          <a:p>
            <a:r>
              <a:rPr kumimoji="0" lang="fr-FR" smtClean="0"/>
              <a:t>Modifiez le style du titre</a:t>
            </a:r>
            <a:endParaRPr kumimoji="0" lang="en-US"/>
          </a:p>
        </p:txBody>
      </p:sp>
      <p:sp>
        <p:nvSpPr>
          <p:cNvPr id="4" name="Espace réservé de la date 3"/>
          <p:cNvSpPr>
            <a:spLocks noGrp="1"/>
          </p:cNvSpPr>
          <p:nvPr>
            <p:ph type="dt" sz="half" idx="10"/>
          </p:nvPr>
        </p:nvSpPr>
        <p:spPr/>
        <p:txBody>
          <a:bodyPr/>
          <a:lstStyle/>
          <a:p>
            <a:fld id="{0106B4A3-4212-4E39-93DE-E053E8F69C28}" type="datetimeFigureOut">
              <a:rPr lang="en-US" smtClean="0"/>
              <a:t>5/6/2023</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a:xfrm>
            <a:off x="4361688" y="1026372"/>
            <a:ext cx="457200" cy="441325"/>
          </a:xfrm>
        </p:spPr>
        <p:txBody>
          <a:bodyPr/>
          <a:lstStyle/>
          <a:p>
            <a:fld id="{A3DCDF73-85D2-4237-9B32-053DBDB0C312}" type="slidenum">
              <a:rPr kumimoji="0" lang="en-US" smtClean="0"/>
              <a:t>‹N°›</a:t>
            </a:fld>
            <a:endParaRPr kumimoji="0" lang="en-US"/>
          </a:p>
        </p:txBody>
      </p:sp>
      <p:sp>
        <p:nvSpPr>
          <p:cNvPr id="8" name="Espace réservé du contenu 7"/>
          <p:cNvSpPr>
            <a:spLocks noGrp="1"/>
          </p:cNvSpPr>
          <p:nvPr>
            <p:ph sz="quarter" idx="1"/>
          </p:nvPr>
        </p:nvSpPr>
        <p:spPr>
          <a:xfrm>
            <a:off x="301752" y="1527048"/>
            <a:ext cx="8503920" cy="45720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Espace réservé du pied de page 4"/>
          <p:cNvSpPr>
            <a:spLocks noGrp="1"/>
          </p:cNvSpPr>
          <p:nvPr>
            <p:ph type="ftr" sz="quarter" idx="11"/>
          </p:nvPr>
        </p:nvSpPr>
        <p:spPr/>
        <p:txBody>
          <a:bodyPr/>
          <a:lstStyle/>
          <a:p>
            <a:endParaRPr kumimoji="0" lang="en-US"/>
          </a:p>
        </p:txBody>
      </p:sp>
      <p:sp>
        <p:nvSpPr>
          <p:cNvPr id="4" name="Espace réservé de la date 3"/>
          <p:cNvSpPr>
            <a:spLocks noGrp="1"/>
          </p:cNvSpPr>
          <p:nvPr>
            <p:ph type="dt" sz="half" idx="10"/>
          </p:nvPr>
        </p:nvSpPr>
        <p:spPr/>
        <p:txBody>
          <a:bodyPr/>
          <a:lstStyle/>
          <a:p>
            <a:fld id="{0106B4A3-4212-4E39-93DE-E053E8F69C28}" type="datetimeFigureOut">
              <a:rPr lang="en-US" smtClean="0"/>
              <a:t>5/6/2023</a:t>
            </a:fld>
            <a:endParaRPr lang="en-US"/>
          </a:p>
        </p:txBody>
      </p:sp>
      <p:sp>
        <p:nvSpPr>
          <p:cNvPr id="8" name="Connecteur droit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A3DCDF73-85D2-4237-9B32-053DBDB0C312}" type="slidenum">
              <a:rPr kumimoji="0" lang="en-US" smtClean="0"/>
              <a:t>‹N°›</a:t>
            </a:fld>
            <a:endParaRPr kumimoji="0" lang="en-US"/>
          </a:p>
        </p:txBody>
      </p:sp>
      <p:sp>
        <p:nvSpPr>
          <p:cNvPr id="2" name="Titr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301752" y="228600"/>
            <a:ext cx="8534400" cy="758952"/>
          </a:xfrm>
        </p:spPr>
        <p:txBody>
          <a:bodyPr/>
          <a:lstStyle/>
          <a:p>
            <a:r>
              <a:rPr kumimoji="0" lang="fr-FR" smtClean="0"/>
              <a:t>Modifiez le style du titre</a:t>
            </a:r>
            <a:endParaRPr kumimoji="0" lang="en-US"/>
          </a:p>
        </p:txBody>
      </p:sp>
      <p:sp>
        <p:nvSpPr>
          <p:cNvPr id="5" name="Espace réservé de la date 4"/>
          <p:cNvSpPr>
            <a:spLocks noGrp="1"/>
          </p:cNvSpPr>
          <p:nvPr>
            <p:ph type="dt" sz="half" idx="10"/>
          </p:nvPr>
        </p:nvSpPr>
        <p:spPr>
          <a:xfrm>
            <a:off x="5791200" y="6409944"/>
            <a:ext cx="3044952" cy="365760"/>
          </a:xfrm>
        </p:spPr>
        <p:txBody>
          <a:bodyPr/>
          <a:lstStyle/>
          <a:p>
            <a:fld id="{0106B4A3-4212-4E39-93DE-E053E8F69C28}" type="datetimeFigureOut">
              <a:rPr lang="en-US" smtClean="0"/>
              <a:t>5/6/2023</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a:p>
        </p:txBody>
      </p:sp>
      <p:sp>
        <p:nvSpPr>
          <p:cNvPr id="8" name="Connecteur droit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space réservé du contenu 9"/>
          <p:cNvSpPr>
            <a:spLocks noGrp="1"/>
          </p:cNvSpPr>
          <p:nvPr>
            <p:ph sz="half" idx="1"/>
          </p:nvPr>
        </p:nvSpPr>
        <p:spPr>
          <a:xfrm>
            <a:off x="301752" y="1371600"/>
            <a:ext cx="4038600" cy="4681728"/>
          </a:xfrm>
        </p:spPr>
        <p:txBody>
          <a:bodyPr/>
          <a:lstStyle>
            <a:lvl1pPr>
              <a:defRPr sz="2500"/>
            </a:lvl1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2" name="Espace réservé du contenu 11"/>
          <p:cNvSpPr>
            <a:spLocks noGrp="1"/>
          </p:cNvSpPr>
          <p:nvPr>
            <p:ph sz="half" idx="2"/>
          </p:nvPr>
        </p:nvSpPr>
        <p:spPr>
          <a:xfrm>
            <a:off x="4800600" y="1371600"/>
            <a:ext cx="4038600" cy="4681728"/>
          </a:xfrm>
        </p:spPr>
        <p:txBody>
          <a:bodyPr/>
          <a:lstStyle>
            <a:lvl1pPr>
              <a:defRPr sz="2500"/>
            </a:lvl1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aison">
    <p:bg>
      <p:bgRef idx="1001">
        <a:schemeClr val="bg2"/>
      </p:bgRef>
    </p:bg>
    <p:spTree>
      <p:nvGrpSpPr>
        <p:cNvPr id="1" name=""/>
        <p:cNvGrpSpPr/>
        <p:nvPr/>
      </p:nvGrpSpPr>
      <p:grpSpPr>
        <a:xfrm>
          <a:off x="0" y="0"/>
          <a:ext cx="0" cy="0"/>
          <a:chOff x="0" y="0"/>
          <a:chExt cx="0" cy="0"/>
        </a:xfrm>
      </p:grpSpPr>
      <p:sp>
        <p:nvSpPr>
          <p:cNvPr id="10" name="Connecteur droit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Espace réservé du texte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Espace réservé du texte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7" name="Espace réservé de la date 6"/>
          <p:cNvSpPr>
            <a:spLocks noGrp="1"/>
          </p:cNvSpPr>
          <p:nvPr>
            <p:ph type="dt" sz="half" idx="10"/>
          </p:nvPr>
        </p:nvSpPr>
        <p:spPr/>
        <p:txBody>
          <a:bodyPr/>
          <a:lstStyle/>
          <a:p>
            <a:fld id="{0106B4A3-4212-4E39-93DE-E053E8F69C28}" type="datetimeFigureOut">
              <a:rPr lang="en-US" smtClean="0"/>
              <a:t>5/6/2023</a:t>
            </a:fld>
            <a:endParaRPr lang="en-US"/>
          </a:p>
        </p:txBody>
      </p:sp>
      <p:sp>
        <p:nvSpPr>
          <p:cNvPr id="8" name="Espace réservé du pied de page 7"/>
          <p:cNvSpPr>
            <a:spLocks noGrp="1"/>
          </p:cNvSpPr>
          <p:nvPr>
            <p:ph type="ftr" sz="quarter" idx="11"/>
          </p:nvPr>
        </p:nvSpPr>
        <p:spPr>
          <a:xfrm>
            <a:off x="304800" y="6409944"/>
            <a:ext cx="3581400" cy="365760"/>
          </a:xfrm>
        </p:spPr>
        <p:txBody>
          <a:bodyPr/>
          <a:lstStyle/>
          <a:p>
            <a:endParaRPr kumimoji="0" lang="en-US"/>
          </a:p>
        </p:txBody>
      </p:sp>
      <p:sp>
        <p:nvSpPr>
          <p:cNvPr id="15" name="Connecteur droit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Espace réservé du contenu 23"/>
          <p:cNvSpPr>
            <a:spLocks noGrp="1"/>
          </p:cNvSpPr>
          <p:nvPr>
            <p:ph sz="quarter" idx="2"/>
          </p:nvPr>
        </p:nvSpPr>
        <p:spPr>
          <a:xfrm>
            <a:off x="301752" y="2471383"/>
            <a:ext cx="4041648" cy="3818404"/>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6" name="Espace réservé du contenu 25"/>
          <p:cNvSpPr>
            <a:spLocks noGrp="1"/>
          </p:cNvSpPr>
          <p:nvPr>
            <p:ph sz="quarter" idx="4"/>
          </p:nvPr>
        </p:nvSpPr>
        <p:spPr>
          <a:xfrm>
            <a:off x="4800600" y="2471383"/>
            <a:ext cx="4038600" cy="3822192"/>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Espace réservé du numéro de diapositive 8"/>
          <p:cNvSpPr>
            <a:spLocks noGrp="1"/>
          </p:cNvSpPr>
          <p:nvPr>
            <p:ph type="sldNum" sz="quarter" idx="12"/>
          </p:nvPr>
        </p:nvSpPr>
        <p:spPr>
          <a:xfrm>
            <a:off x="4343400" y="1042416"/>
            <a:ext cx="457200" cy="441325"/>
          </a:xfrm>
        </p:spPr>
        <p:txBody>
          <a:bodyPr/>
          <a:lstStyle>
            <a:lvl1pPr algn="ctr">
              <a:defRPr/>
            </a:lvl1pPr>
          </a:lstStyle>
          <a:p>
            <a:fld id="{A3DCDF73-85D2-4237-9B32-053DBDB0C312}" type="slidenum">
              <a:rPr kumimoji="0" lang="en-US" smtClean="0"/>
              <a:t>‹N°›</a:t>
            </a:fld>
            <a:endParaRPr kumimoji="0" lang="en-US"/>
          </a:p>
        </p:txBody>
      </p:sp>
      <p:sp>
        <p:nvSpPr>
          <p:cNvPr id="23" name="Titre 22"/>
          <p:cNvSpPr>
            <a:spLocks noGrp="1"/>
          </p:cNvSpPr>
          <p:nvPr>
            <p:ph type="title"/>
          </p:nvPr>
        </p:nvSpPr>
        <p:spPr/>
        <p:txBody>
          <a:bodyPr rtlCol="0" anchor="b" anchorCtr="0"/>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0106B4A3-4212-4E39-93DE-E053E8F69C28}" type="datetimeFigureOut">
              <a:rPr lang="en-US" smtClean="0"/>
              <a:t>5/6/2023</a:t>
            </a:fld>
            <a:endParaRPr lang="en-US"/>
          </a:p>
        </p:txBody>
      </p:sp>
      <p:sp>
        <p:nvSpPr>
          <p:cNvPr id="4" name="Espace réservé du pied de page 3"/>
          <p:cNvSpPr>
            <a:spLocks noGrp="1"/>
          </p:cNvSpPr>
          <p:nvPr>
            <p:ph type="ftr" sz="quarter" idx="11"/>
          </p:nvPr>
        </p:nvSpPr>
        <p:spPr/>
        <p:txBody>
          <a:bodyPr/>
          <a:lstStyle/>
          <a:p>
            <a:endParaRPr kumimoji="0" lang="en-US"/>
          </a:p>
        </p:txBody>
      </p:sp>
      <p:sp>
        <p:nvSpPr>
          <p:cNvPr id="5" name="Espace réservé du numéro de diapositive 4"/>
          <p:cNvSpPr>
            <a:spLocks noGrp="1"/>
          </p:cNvSpPr>
          <p:nvPr>
            <p:ph type="sldNum" sz="quarter" idx="12"/>
          </p:nvPr>
        </p:nvSpPr>
        <p:spPr>
          <a:xfrm>
            <a:off x="4343400" y="1036020"/>
            <a:ext cx="457200" cy="441325"/>
          </a:xfrm>
        </p:spPr>
        <p:txBody>
          <a:bodyPr/>
          <a:lstStyle/>
          <a:p>
            <a:fld id="{A3DCDF73-85D2-4237-9B32-053DBDB0C312}" type="slidenum">
              <a:rPr kumimoji="0" lang="en-US" smtClean="0"/>
              <a:t>‹N°›</a:t>
            </a:fld>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Espace réservé de la date 1"/>
          <p:cNvSpPr>
            <a:spLocks noGrp="1"/>
          </p:cNvSpPr>
          <p:nvPr>
            <p:ph type="dt" sz="half" idx="10"/>
          </p:nvPr>
        </p:nvSpPr>
        <p:spPr/>
        <p:txBody>
          <a:bodyPr/>
          <a:lstStyle/>
          <a:p>
            <a:fld id="{0106B4A3-4212-4E39-93DE-E053E8F69C28}" type="datetimeFigureOut">
              <a:rPr lang="en-US" smtClean="0"/>
              <a:t>5/6/2023</a:t>
            </a:fld>
            <a:endParaRPr lang="en-US"/>
          </a:p>
        </p:txBody>
      </p:sp>
      <p:sp>
        <p:nvSpPr>
          <p:cNvPr id="3" name="Espace réservé du pied de page 2"/>
          <p:cNvSpPr>
            <a:spLocks noGrp="1"/>
          </p:cNvSpPr>
          <p:nvPr>
            <p:ph type="ftr" sz="quarter" idx="11"/>
          </p:nvPr>
        </p:nvSpPr>
        <p:spPr/>
        <p:txBody>
          <a:bodyPr/>
          <a:lstStyle/>
          <a:p>
            <a:endParaRPr kumimoji="0" lang="en-US"/>
          </a:p>
        </p:txBody>
      </p:sp>
      <p:sp>
        <p:nvSpPr>
          <p:cNvPr id="4" name="Espace réservé du numéro de diapositive 3"/>
          <p:cNvSpPr>
            <a:spLocks noGrp="1"/>
          </p:cNvSpPr>
          <p:nvPr>
            <p:ph type="sldNum" sz="quarter" idx="12"/>
          </p:nvPr>
        </p:nvSpPr>
        <p:spPr>
          <a:xfrm>
            <a:off x="4267200" y="6324600"/>
            <a:ext cx="609600" cy="441324"/>
          </a:xfrm>
        </p:spPr>
        <p:txBody>
          <a:bodyPr/>
          <a:lstStyle>
            <a:lvl1pPr>
              <a:defRPr>
                <a:solidFill>
                  <a:srgbClr val="FFFFFF"/>
                </a:solidFill>
              </a:defRPr>
            </a:lvl1pPr>
          </a:lstStyle>
          <a:p>
            <a:fld id="{A3DCDF73-85D2-4237-9B32-053DBDB0C312}" type="slidenum">
              <a:rPr kumimoji="0" lang="en-US" smtClean="0"/>
              <a:t>‹N°›</a:t>
            </a:fld>
            <a:endParaRPr kumimoji="0"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fr-FR" smtClean="0"/>
              <a:t>Modifiez le style du titre</a:t>
            </a:r>
            <a:endParaRPr kumimoji="0" lang="en-US"/>
          </a:p>
        </p:txBody>
      </p:sp>
      <p:sp>
        <p:nvSpPr>
          <p:cNvPr id="3" name="Espace réservé du texte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fr-FR" smtClean="0"/>
              <a:t>Modifiez les styles du texte du masque</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Connecteur droit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Espace réservé du contenu 19"/>
          <p:cNvSpPr>
            <a:spLocks noGrp="1"/>
          </p:cNvSpPr>
          <p:nvPr>
            <p:ph sz="quarter" idx="1"/>
          </p:nvPr>
        </p:nvSpPr>
        <p:spPr>
          <a:xfrm>
            <a:off x="3124200" y="685800"/>
            <a:ext cx="5638800" cy="5410200"/>
          </a:xfrm>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A3DCDF73-85D2-4237-9B32-053DBDB0C312}" type="slidenum">
              <a:rPr kumimoji="0" lang="en-US" smtClean="0"/>
              <a:t>‹N°›</a:t>
            </a:fld>
            <a:endParaRPr kumimoji="0"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p:txBody>
          <a:bodyPr/>
          <a:lstStyle/>
          <a:p>
            <a:fld id="{0106B4A3-4212-4E39-93DE-E053E8F69C28}" type="datetimeFigureOut">
              <a:rPr lang="en-US" smtClean="0"/>
              <a:t>5/6/2023</a:t>
            </a:fld>
            <a:endParaRPr lang="en-US"/>
          </a:p>
        </p:txBody>
      </p:sp>
      <p:sp>
        <p:nvSpPr>
          <p:cNvPr id="6" name="Espace réservé du pied de page 5"/>
          <p:cNvSpPr>
            <a:spLocks noGrp="1"/>
          </p:cNvSpPr>
          <p:nvPr>
            <p:ph type="ftr" sz="quarter" idx="11"/>
          </p:nvPr>
        </p:nvSpPr>
        <p:spPr>
          <a:xfrm>
            <a:off x="301752" y="6410848"/>
            <a:ext cx="3383280" cy="365760"/>
          </a:xfrm>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106B4A3-4212-4E39-93DE-E053E8F69C28}" type="datetimeFigureOut">
              <a:rPr lang="en-US" smtClean="0"/>
              <a:t>5/6/2023</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10492287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1" name="Connecteur droit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Espace réservé du numéro de diapositive 6"/>
          <p:cNvSpPr>
            <a:spLocks noGrp="1"/>
          </p:cNvSpPr>
          <p:nvPr>
            <p:ph type="sldNum" sz="quarter" idx="12"/>
          </p:nvPr>
        </p:nvSpPr>
        <p:spPr>
          <a:xfrm>
            <a:off x="1371600" y="312738"/>
            <a:ext cx="457200" cy="441325"/>
          </a:xfrm>
        </p:spPr>
        <p:txBody>
          <a:bodyPr/>
          <a:lstStyle/>
          <a:p>
            <a:fld id="{A3DCDF73-85D2-4237-9B32-053DBDB0C312}" type="slidenum">
              <a:rPr kumimoji="0" lang="en-US" smtClean="0"/>
              <a:t>‹N°›</a:t>
            </a:fld>
            <a:endParaRPr kumimoji="0" lang="en-US"/>
          </a:p>
        </p:txBody>
      </p:sp>
      <p:sp>
        <p:nvSpPr>
          <p:cNvPr id="2" name="Titr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3000375" y="609600"/>
            <a:ext cx="5867400" cy="4267200"/>
          </a:xfrm>
        </p:spPr>
        <p:txBody>
          <a:bodyPr/>
          <a:lstStyle>
            <a:lvl1pPr marL="0" indent="0">
              <a:buNone/>
              <a:defRPr sz="3200"/>
            </a:lvl1pPr>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Espace réservé de la date 4"/>
          <p:cNvSpPr>
            <a:spLocks noGrp="1"/>
          </p:cNvSpPr>
          <p:nvPr>
            <p:ph type="dt" sz="half" idx="10"/>
          </p:nvPr>
        </p:nvSpPr>
        <p:spPr>
          <a:xfrm>
            <a:off x="5788152" y="6404984"/>
            <a:ext cx="3044952" cy="365760"/>
          </a:xfrm>
        </p:spPr>
        <p:txBody>
          <a:bodyPr/>
          <a:lstStyle/>
          <a:p>
            <a:fld id="{0106B4A3-4212-4E39-93DE-E053E8F69C28}" type="datetimeFigureOut">
              <a:rPr lang="en-US" smtClean="0"/>
              <a:t>5/6/2023</a:t>
            </a:fld>
            <a:endParaRPr lang="en-US"/>
          </a:p>
        </p:txBody>
      </p:sp>
      <p:sp>
        <p:nvSpPr>
          <p:cNvPr id="6" name="Espace réservé du pied de page 5"/>
          <p:cNvSpPr>
            <a:spLocks noGrp="1"/>
          </p:cNvSpPr>
          <p:nvPr>
            <p:ph type="ftr" sz="quarter" idx="11"/>
          </p:nvPr>
        </p:nvSpPr>
        <p:spPr>
          <a:xfrm>
            <a:off x="301752" y="6410848"/>
            <a:ext cx="3584448" cy="365760"/>
          </a:xfrm>
        </p:spPr>
        <p:txBody>
          <a:bodyPr/>
          <a:lstStyle/>
          <a:p>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106B4A3-4212-4E39-93DE-E053E8F69C28}" type="datetimeFigureOut">
              <a:rPr lang="en-US" smtClean="0"/>
              <a:t>5/6/2023</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Connecteur droit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6915912" y="3009901"/>
            <a:ext cx="457200" cy="441325"/>
          </a:xfrm>
        </p:spPr>
        <p:txBody>
          <a:bodyPr/>
          <a:lstStyle/>
          <a:p>
            <a:fld id="{A3DCDF73-85D2-4237-9B32-053DBDB0C312}" type="slidenum">
              <a:rPr kumimoji="0" lang="en-US" smtClean="0"/>
              <a:t>‹N°›</a:t>
            </a:fld>
            <a:endParaRPr kumimoji="0" lang="en-US"/>
          </a:p>
        </p:txBody>
      </p:sp>
      <p:sp>
        <p:nvSpPr>
          <p:cNvPr id="3" name="Espace réservé du texte vertical 2"/>
          <p:cNvSpPr>
            <a:spLocks noGrp="1"/>
          </p:cNvSpPr>
          <p:nvPr>
            <p:ph type="body" orient="vert" idx="1"/>
          </p:nvPr>
        </p:nvSpPr>
        <p:spPr>
          <a:xfrm>
            <a:off x="304800" y="304800"/>
            <a:ext cx="6553200" cy="5821366"/>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106B4A3-4212-4E39-93DE-E053E8F69C28}" type="datetimeFigureOut">
              <a:rPr lang="en-US" smtClean="0"/>
              <a:t>5/6/2023</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2" name="Titre vertical 1"/>
          <p:cNvSpPr>
            <a:spLocks noGrp="1"/>
          </p:cNvSpPr>
          <p:nvPr>
            <p:ph type="title" orient="vert"/>
          </p:nvPr>
        </p:nvSpPr>
        <p:spPr>
          <a:xfrm>
            <a:off x="7391400" y="304801"/>
            <a:ext cx="1447800" cy="5851525"/>
          </a:xfrm>
        </p:spPr>
        <p:txBody>
          <a:bodyPr vert="eaVert"/>
          <a:lstStyle/>
          <a:p>
            <a:r>
              <a:rPr kumimoji="0" lang="fr-FR" smtClean="0"/>
              <a:t>Modifiez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106B4A3-4212-4E39-93DE-E053E8F69C28}" type="datetimeFigureOut">
              <a:rPr lang="en-US" smtClean="0"/>
              <a:t>5/6/2023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A3DCDF73-85D2-4237-9B32-053DBDB0C312}" type="slidenum">
              <a:rPr kumimoji="0" lang="en-US" smtClean="0"/>
              <a:t>‹N°›</a:t>
            </a:fld>
            <a:endParaRPr kumimoji="0"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fr-FR" smtClean="0"/>
              <a:t>Modifiez le style du titre</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0106B4A3-4212-4E39-93DE-E053E8F69C28}" type="datetimeFigureOut">
              <a:rPr lang="en-US" smtClean="0"/>
              <a:t>5/6/2023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A3DCDF73-85D2-4237-9B32-053DBDB0C312}" type="slidenum">
              <a:rPr kumimoji="0" lang="en-US" smtClean="0"/>
              <a:t>‹N°›</a:t>
            </a:fld>
            <a:endParaRPr kumimoji="0"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106B4A3-4212-4E39-93DE-E053E8F69C28}" type="datetimeFigureOut">
              <a:rPr lang="en-US" smtClean="0"/>
              <a:t>5/6/2023</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A3DCDF73-85D2-4237-9B32-053DBDB0C312}" type="slidenum">
              <a:rPr kumimoji="0" lang="en-US" smtClean="0"/>
              <a:t>‹N°›</a:t>
            </a:fld>
            <a:endParaRPr kumimoji="0"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fr-FR" smtClean="0"/>
              <a:t>Modifiez le style du titre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fr-FR" smtClean="0"/>
              <a:t>Modifiez le style du titre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106B4A3-4212-4E39-93DE-E053E8F69C28}" type="datetimeFigureOut">
              <a:rPr lang="en-US" smtClean="0"/>
              <a:t>5/6/2023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A3DCDF73-85D2-4237-9B32-053DBDB0C312}" type="slidenum">
              <a:rPr kumimoji="0" lang="en-US" smtClean="0"/>
              <a:t>‹N°›</a:t>
            </a:fld>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0106B4A3-4212-4E39-93DE-E053E8F69C28}" type="datetimeFigureOut">
              <a:rPr lang="en-US" smtClean="0"/>
              <a:t>5/6/2023</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A3DCDF73-85D2-4237-9B32-053DBDB0C312}" type="slidenum">
              <a:rPr kumimoji="0" lang="en-US" smtClean="0"/>
              <a:t>‹N°›</a:t>
            </a:fld>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0106B4A3-4212-4E39-93DE-E053E8F69C28}" type="datetimeFigureOut">
              <a:rPr lang="en-US" smtClean="0"/>
              <a:t>5/6/2023</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A3DCDF73-85D2-4237-9B32-053DBDB0C312}" type="slidenum">
              <a:rPr kumimoji="0" lang="en-US" smtClean="0"/>
              <a:t>‹N°›</a:t>
            </a:fld>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0106B4A3-4212-4E39-93DE-E053E8F69C28}" type="datetimeFigureOut">
              <a:rPr lang="en-US" smtClean="0"/>
              <a:t>5/6/2023</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A3DCDF73-85D2-4237-9B32-053DBDB0C312}" type="slidenum">
              <a:rPr kumimoji="0" lang="en-US" smtClean="0"/>
              <a:t>‹N°›</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106B4A3-4212-4E39-93DE-E053E8F69C28}" type="datetimeFigureOut">
              <a:rPr lang="en-US" smtClean="0"/>
              <a:t>5/6/2023</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13910189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106B4A3-4212-4E39-93DE-E053E8F69C28}" type="datetimeFigureOut">
              <a:rPr lang="en-US" smtClean="0"/>
              <a:t>5/6/2023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A3DCDF73-85D2-4237-9B32-053DBDB0C312}" type="slidenum">
              <a:rPr kumimoji="0" lang="en-US" smtClean="0"/>
              <a:t>‹N°›</a:t>
            </a:fld>
            <a:endParaRPr kumimoji="0"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fr-FR" smtClean="0"/>
              <a:t>Modifiez le style du titre</a:t>
            </a: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5" name="Date Placeholder 4"/>
          <p:cNvSpPr>
            <a:spLocks noGrp="1"/>
          </p:cNvSpPr>
          <p:nvPr>
            <p:ph type="dt" sz="half" idx="10"/>
          </p:nvPr>
        </p:nvSpPr>
        <p:spPr/>
        <p:txBody>
          <a:bodyPr/>
          <a:lstStyle/>
          <a:p>
            <a:fld id="{0106B4A3-4212-4E39-93DE-E053E8F69C28}" type="datetimeFigureOut">
              <a:rPr lang="en-US" smtClean="0"/>
              <a:t>5/6/2023</a:t>
            </a:fld>
            <a:endParaRPr lang="en-US"/>
          </a:p>
        </p:txBody>
      </p:sp>
      <p:sp>
        <p:nvSpPr>
          <p:cNvPr id="7" name="Slide Number Placeholder 6"/>
          <p:cNvSpPr>
            <a:spLocks noGrp="1"/>
          </p:cNvSpPr>
          <p:nvPr>
            <p:ph type="sldNum" sz="quarter" idx="12"/>
          </p:nvPr>
        </p:nvSpPr>
        <p:spPr/>
        <p:txBody>
          <a:bodyPr/>
          <a:lstStyle/>
          <a:p>
            <a:fld id="{A3DCDF73-85D2-4237-9B32-053DBDB0C312}" type="slidenum">
              <a:rPr kumimoji="0" lang="en-US" smtClean="0"/>
              <a:t>‹N°›</a:t>
            </a:fld>
            <a:endParaRPr kumimoji="0"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kumimoji="0"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fr-FR" smtClean="0"/>
              <a:t>Modifiez le style du titre</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0106B4A3-4212-4E39-93DE-E053E8F69C28}" type="datetimeFigureOut">
              <a:rPr lang="en-US" smtClean="0"/>
              <a:t>5/6/2023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A3DCDF73-85D2-4237-9B32-053DBDB0C312}" type="slidenum">
              <a:rPr kumimoji="0" lang="en-US" smtClean="0"/>
              <a:t>‹N°›</a:t>
            </a:fld>
            <a:endParaRPr kumimoji="0"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106B4A3-4212-4E39-93DE-E053E8F69C28}" type="datetimeFigureOut">
              <a:rPr lang="en-US" smtClean="0"/>
              <a:t>5/6/2023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A3DCDF73-85D2-4237-9B32-053DBDB0C312}" type="slidenum">
              <a:rPr kumimoji="0" lang="en-US" smtClean="0"/>
              <a:t>‹N°›</a:t>
            </a:fld>
            <a:endParaRPr kumimoji="0"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fr-FR" smtClean="0"/>
              <a:t>Modifiez le style du titre</a:t>
            </a:r>
            <a:endParaRPr kumimoji="0" lang="en-US"/>
          </a:p>
        </p:txBody>
      </p:sp>
      <p:sp>
        <p:nvSpPr>
          <p:cNvPr id="3" name="Sous-titr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fr-FR" smtClean="0"/>
              <a:t>Modifiez le style des sous-titres du masque</a:t>
            </a:r>
            <a:endParaRPr kumimoji="0" lang="en-US"/>
          </a:p>
        </p:txBody>
      </p:sp>
      <p:sp>
        <p:nvSpPr>
          <p:cNvPr id="4" name="Espace réservé de la date 3"/>
          <p:cNvSpPr>
            <a:spLocks noGrp="1"/>
          </p:cNvSpPr>
          <p:nvPr>
            <p:ph type="dt" sz="half" idx="10"/>
          </p:nvPr>
        </p:nvSpPr>
        <p:spPr/>
        <p:txBody>
          <a:bodyPr/>
          <a:lstStyle/>
          <a:p>
            <a:fld id="{0106B4A3-4212-4E39-93DE-E053E8F69C28}" type="datetimeFigureOut">
              <a:rPr lang="en-US" smtClean="0"/>
              <a:t>5/6/2023</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155448"/>
            <a:ext cx="8229600" cy="1252728"/>
          </a:xfrm>
        </p:spPr>
        <p:txBody>
          <a:bodyPr/>
          <a:lstStyle>
            <a:extLst/>
          </a:lstStyle>
          <a:p>
            <a:r>
              <a:rPr kumimoji="0" lang="fr-FR" smtClean="0"/>
              <a:t>Modifiez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106B4A3-4212-4E39-93DE-E053E8F69C28}" type="datetimeFigureOut">
              <a:rPr lang="en-US" smtClean="0"/>
              <a:t>5/6/2023</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fr-FR" smtClean="0"/>
              <a:t>Modifiez les styles du texte du masque</a:t>
            </a:r>
          </a:p>
        </p:txBody>
      </p:sp>
      <p:sp>
        <p:nvSpPr>
          <p:cNvPr id="4" name="Espace réservé de la date 3"/>
          <p:cNvSpPr>
            <a:spLocks noGrp="1"/>
          </p:cNvSpPr>
          <p:nvPr>
            <p:ph type="dt" sz="half" idx="10"/>
          </p:nvPr>
        </p:nvSpPr>
        <p:spPr/>
        <p:txBody>
          <a:bodyPr/>
          <a:lstStyle/>
          <a:p>
            <a:fld id="{0106B4A3-4212-4E39-93DE-E053E8F69C28}" type="datetimeFigureOut">
              <a:rPr lang="en-US" smtClean="0"/>
              <a:t>5/6/2023</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contenu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0106B4A3-4212-4E39-93DE-E053E8F69C28}" type="datetimeFigureOut">
              <a:rPr lang="en-US" smtClean="0"/>
              <a:t>5/6/2023</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fr-FR" smtClean="0"/>
              <a:t>Modifiez les styles du texte du masque</a:t>
            </a:r>
          </a:p>
        </p:txBody>
      </p:sp>
      <p:sp>
        <p:nvSpPr>
          <p:cNvPr id="4" name="Espace réservé du contenu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u texte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fr-FR" smtClean="0"/>
              <a:t>Modifiez les styles du texte du masque</a:t>
            </a:r>
          </a:p>
        </p:txBody>
      </p:sp>
      <p:sp>
        <p:nvSpPr>
          <p:cNvPr id="6" name="Espace réservé du contenu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0106B4A3-4212-4E39-93DE-E053E8F69C28}" type="datetimeFigureOut">
              <a:rPr lang="en-US" smtClean="0"/>
              <a:t>5/6/2023</a:t>
            </a:fld>
            <a:endParaRPr lang="en-US"/>
          </a:p>
        </p:txBody>
      </p:sp>
      <p:sp>
        <p:nvSpPr>
          <p:cNvPr id="8" name="Espace réservé du pied de page 7"/>
          <p:cNvSpPr>
            <a:spLocks noGrp="1"/>
          </p:cNvSpPr>
          <p:nvPr>
            <p:ph type="ftr" sz="quarter" idx="11"/>
          </p:nvPr>
        </p:nvSpPr>
        <p:spPr/>
        <p:txBody>
          <a:bodyPr/>
          <a:lstStyle/>
          <a:p>
            <a:endParaRPr kumimoji="0" lang="en-US"/>
          </a:p>
        </p:txBody>
      </p:sp>
      <p:sp>
        <p:nvSpPr>
          <p:cNvPr id="9" name="Espace réservé du numéro de diapositive 8"/>
          <p:cNvSpPr>
            <a:spLocks noGrp="1"/>
          </p:cNvSpPr>
          <p:nvPr>
            <p:ph type="sldNum" sz="quarter" idx="12"/>
          </p:nvPr>
        </p:nvSpPr>
        <p:spPr/>
        <p:txBody>
          <a:bodyPr/>
          <a:lstStyle/>
          <a:p>
            <a:fld id="{A3DCDF73-85D2-4237-9B32-053DBDB0C312}" type="slidenum">
              <a:rPr kumimoji="0" lang="en-US" smtClean="0"/>
              <a:t>‹N°›</a:t>
            </a:fld>
            <a:endParaRPr kumimoji="0"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e la date 2"/>
          <p:cNvSpPr>
            <a:spLocks noGrp="1"/>
          </p:cNvSpPr>
          <p:nvPr>
            <p:ph type="dt" sz="half" idx="10"/>
          </p:nvPr>
        </p:nvSpPr>
        <p:spPr/>
        <p:txBody>
          <a:bodyPr/>
          <a:lstStyle/>
          <a:p>
            <a:fld id="{0106B4A3-4212-4E39-93DE-E053E8F69C28}" type="datetimeFigureOut">
              <a:rPr lang="en-US" smtClean="0"/>
              <a:t>5/6/2023</a:t>
            </a:fld>
            <a:endParaRPr lang="en-US"/>
          </a:p>
        </p:txBody>
      </p:sp>
      <p:sp>
        <p:nvSpPr>
          <p:cNvPr id="4" name="Espace réservé du pied de page 3"/>
          <p:cNvSpPr>
            <a:spLocks noGrp="1"/>
          </p:cNvSpPr>
          <p:nvPr>
            <p:ph type="ftr" sz="quarter" idx="11"/>
          </p:nvPr>
        </p:nvSpPr>
        <p:spPr/>
        <p:txBody>
          <a:bodyPr/>
          <a:lstStyle/>
          <a:p>
            <a:endParaRPr kumimoji="0" lang="en-US"/>
          </a:p>
        </p:txBody>
      </p:sp>
      <p:sp>
        <p:nvSpPr>
          <p:cNvPr id="5" name="Espace réservé du numéro de diapositive 4"/>
          <p:cNvSpPr>
            <a:spLocks noGrp="1"/>
          </p:cNvSpPr>
          <p:nvPr>
            <p:ph type="sldNum" sz="quarter" idx="12"/>
          </p:nvPr>
        </p:nvSpPr>
        <p:spPr/>
        <p:txBody>
          <a:bodyPr/>
          <a:lstStyle/>
          <a:p>
            <a:fld id="{A3DCDF73-85D2-4237-9B32-053DBDB0C312}" type="slidenum">
              <a:rPr kumimoji="0" lang="en-US" smtClean="0"/>
              <a:t>‹N°›</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106B4A3-4212-4E39-93DE-E053E8F69C28}" type="datetimeFigureOut">
              <a:rPr lang="en-US" smtClean="0"/>
              <a:t>5/6/2023</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313742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106B4A3-4212-4E39-93DE-E053E8F69C28}" type="datetimeFigureOut">
              <a:rPr lang="en-US" smtClean="0"/>
              <a:t>5/6/2023</a:t>
            </a:fld>
            <a:endParaRPr lang="en-US"/>
          </a:p>
        </p:txBody>
      </p:sp>
      <p:sp>
        <p:nvSpPr>
          <p:cNvPr id="3" name="Espace réservé du pied de page 2"/>
          <p:cNvSpPr>
            <a:spLocks noGrp="1"/>
          </p:cNvSpPr>
          <p:nvPr>
            <p:ph type="ftr" sz="quarter" idx="11"/>
          </p:nvPr>
        </p:nvSpPr>
        <p:spPr/>
        <p:txBody>
          <a:bodyPr/>
          <a:lstStyle/>
          <a:p>
            <a:endParaRPr kumimoji="0" lang="en-US"/>
          </a:p>
        </p:txBody>
      </p:sp>
      <p:sp>
        <p:nvSpPr>
          <p:cNvPr id="4" name="Espace réservé du numéro de diapositive 3"/>
          <p:cNvSpPr>
            <a:spLocks noGrp="1"/>
          </p:cNvSpPr>
          <p:nvPr>
            <p:ph type="sldNum" sz="quarter" idx="12"/>
          </p:nvPr>
        </p:nvSpPr>
        <p:spPr/>
        <p:txBody>
          <a:bodyPr/>
          <a:lstStyle/>
          <a:p>
            <a:fld id="{A3DCDF73-85D2-4237-9B32-053DBDB0C312}" type="slidenum">
              <a:rPr kumimoji="0" lang="en-US" smtClean="0"/>
              <a:t>‹N°›</a:t>
            </a:fld>
            <a:endParaRPr kumimoji="0"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fr-FR" smtClean="0"/>
              <a:t>Modifiez le style du titre</a:t>
            </a:r>
            <a:endParaRPr kumimoji="0" lang="en-US"/>
          </a:p>
        </p:txBody>
      </p:sp>
      <p:sp>
        <p:nvSpPr>
          <p:cNvPr id="3" name="Espace réservé du contenu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texte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p:txBody>
          <a:bodyPr/>
          <a:lstStyle/>
          <a:p>
            <a:fld id="{0106B4A3-4212-4E39-93DE-E053E8F69C28}" type="datetimeFigureOut">
              <a:rPr lang="en-US" smtClean="0"/>
              <a:t>5/6/2023</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bg>
      <p:bgRef idx="1001">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fr-FR" smtClean="0"/>
              <a:t>Modifiez le style du titre</a:t>
            </a:r>
            <a:endParaRPr kumimoji="0" lang="en-US"/>
          </a:p>
        </p:txBody>
      </p:sp>
      <p:sp>
        <p:nvSpPr>
          <p:cNvPr id="3" name="Espace réservé pour une image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fr-FR" smtClean="0"/>
              <a:t>Cliquez sur l'icône pour ajouter une image</a:t>
            </a:r>
            <a:endParaRPr kumimoji="0" lang="en-US" dirty="0"/>
          </a:p>
        </p:txBody>
      </p:sp>
      <p:sp>
        <p:nvSpPr>
          <p:cNvPr id="4" name="Espace réservé du texte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fr-FR" smtClean="0"/>
              <a:t>Modifiez les styles du texte du masque</a:t>
            </a:r>
          </a:p>
        </p:txBody>
      </p:sp>
      <p:sp>
        <p:nvSpPr>
          <p:cNvPr id="5" name="Espace réservé de la date 4"/>
          <p:cNvSpPr>
            <a:spLocks noGrp="1"/>
          </p:cNvSpPr>
          <p:nvPr>
            <p:ph type="dt" sz="half" idx="10"/>
          </p:nvPr>
        </p:nvSpPr>
        <p:spPr>
          <a:xfrm>
            <a:off x="164592" y="1170432"/>
            <a:ext cx="2523744" cy="201168"/>
          </a:xfrm>
        </p:spPr>
        <p:txBody>
          <a:bodyPr/>
          <a:lstStyle/>
          <a:p>
            <a:fld id="{0106B4A3-4212-4E39-93DE-E053E8F69C28}" type="datetimeFigureOut">
              <a:rPr lang="en-US" smtClean="0"/>
              <a:t>5/6/2023</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Espace réservé du pied de page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kumimoji="0" lang="en-US"/>
          </a:p>
        </p:txBody>
      </p:sp>
      <p:sp>
        <p:nvSpPr>
          <p:cNvPr id="7" name="Espace réservé du numéro de diapositive 6"/>
          <p:cNvSpPr>
            <a:spLocks noGrp="1"/>
          </p:cNvSpPr>
          <p:nvPr>
            <p:ph type="sldNum" sz="quarter" idx="12"/>
          </p:nvPr>
        </p:nvSpPr>
        <p:spPr>
          <a:xfrm>
            <a:off x="8339328" y="1170432"/>
            <a:ext cx="733864" cy="201168"/>
          </a:xfrm>
        </p:spPr>
        <p:txBody>
          <a:bodyPr/>
          <a:lstStyle/>
          <a:p>
            <a:fld id="{A3DCDF73-85D2-4237-9B32-053DBDB0C312}" type="slidenum">
              <a:rPr kumimoji="0" lang="en-US" smtClean="0"/>
              <a:t>‹N°›</a:t>
            </a:fld>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106B4A3-4212-4E39-93DE-E053E8F69C28}" type="datetimeFigureOut">
              <a:rPr lang="en-US" smtClean="0"/>
              <a:t>5/6/2023</a:t>
            </a:fld>
            <a:endParaRPr lang="en-US"/>
          </a:p>
        </p:txBody>
      </p:sp>
      <p:sp>
        <p:nvSpPr>
          <p:cNvPr id="5" name="Espace réservé du pied de page 4"/>
          <p:cNvSpPr>
            <a:spLocks noGrp="1"/>
          </p:cNvSpPr>
          <p:nvPr>
            <p:ph type="ftr" sz="quarter" idx="11"/>
          </p:nvPr>
        </p:nvSpPr>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re vertical 1"/>
          <p:cNvSpPr>
            <a:spLocks noGrp="1"/>
          </p:cNvSpPr>
          <p:nvPr>
            <p:ph type="title" orient="vert"/>
          </p:nvPr>
        </p:nvSpPr>
        <p:spPr>
          <a:xfrm>
            <a:off x="6781800" y="274640"/>
            <a:ext cx="1905000" cy="5851525"/>
          </a:xfrm>
        </p:spPr>
        <p:txBody>
          <a:bodyPr vert="eaVert"/>
          <a:lstStyle>
            <a:extLst/>
          </a:lstStyle>
          <a:p>
            <a:r>
              <a:rPr kumimoji="0" lang="fr-FR" smtClean="0"/>
              <a:t>Modifiez le style du titre</a:t>
            </a:r>
            <a:endParaRPr kumimoji="0" lang="en-US"/>
          </a:p>
        </p:txBody>
      </p:sp>
      <p:sp>
        <p:nvSpPr>
          <p:cNvPr id="3" name="Espace réservé du texte vertical 2"/>
          <p:cNvSpPr>
            <a:spLocks noGrp="1"/>
          </p:cNvSpPr>
          <p:nvPr>
            <p:ph type="body" orient="vert" idx="1"/>
          </p:nvPr>
        </p:nvSpPr>
        <p:spPr>
          <a:xfrm>
            <a:off x="457200" y="304800"/>
            <a:ext cx="6019800" cy="5851525"/>
          </a:xfrm>
        </p:spPr>
        <p:txBody>
          <a:bodyPr vert="eaVert"/>
          <a:lstStyle>
            <a:extLs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0106B4A3-4212-4E39-93DE-E053E8F69C28}" type="datetimeFigureOut">
              <a:rPr lang="en-US" smtClean="0"/>
              <a:t>5/6/2023</a:t>
            </a:fld>
            <a:endParaRPr lang="en-US"/>
          </a:p>
        </p:txBody>
      </p:sp>
      <p:sp>
        <p:nvSpPr>
          <p:cNvPr id="5" name="Espace réservé du pied de page 4"/>
          <p:cNvSpPr>
            <a:spLocks noGrp="1"/>
          </p:cNvSpPr>
          <p:nvPr>
            <p:ph type="ftr" sz="quarter" idx="11"/>
          </p:nvPr>
        </p:nvSpPr>
        <p:spPr>
          <a:xfrm>
            <a:off x="2640597" y="6377459"/>
            <a:ext cx="3836404" cy="365125"/>
          </a:xfrm>
        </p:spPr>
        <p:txBody>
          <a:bodyPr/>
          <a:lstStyle/>
          <a:p>
            <a:endParaRPr kumimoji="0" lang="en-US"/>
          </a:p>
        </p:txBody>
      </p:sp>
      <p:sp>
        <p:nvSpPr>
          <p:cNvPr id="6" name="Espace réservé du numéro de diapositive 5"/>
          <p:cNvSpPr>
            <a:spLocks noGrp="1"/>
          </p:cNvSpPr>
          <p:nvPr>
            <p:ph type="sldNum" sz="quarter" idx="12"/>
          </p:nvPr>
        </p:nvSpPr>
        <p:spPr/>
        <p:txBody>
          <a:bodyPr/>
          <a:lstStyle/>
          <a:p>
            <a:fld id="{A3DCDF73-85D2-4237-9B32-053DBDB0C312}" type="slidenum">
              <a:rPr kumimoji="0" lang="en-US" smtClean="0"/>
              <a:t>‹N°›</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106B4A3-4212-4E39-93DE-E053E8F69C28}" type="datetimeFigureOut">
              <a:rPr lang="en-US" smtClean="0"/>
              <a:t>5/6/2023</a:t>
            </a:fld>
            <a:endParaRPr lang="en-US"/>
          </a:p>
        </p:txBody>
      </p:sp>
      <p:sp>
        <p:nvSpPr>
          <p:cNvPr id="8" name="Espace réservé du pied de page 7"/>
          <p:cNvSpPr>
            <a:spLocks noGrp="1"/>
          </p:cNvSpPr>
          <p:nvPr>
            <p:ph type="ftr" sz="quarter" idx="11"/>
          </p:nvPr>
        </p:nvSpPr>
        <p:spPr/>
        <p:txBody>
          <a:bodyPr/>
          <a:lstStyle/>
          <a:p>
            <a:endParaRPr kumimoji="0" lang="en-US"/>
          </a:p>
        </p:txBody>
      </p:sp>
      <p:sp>
        <p:nvSpPr>
          <p:cNvPr id="9" name="Espace réservé du numéro de diapositive 8"/>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571121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106B4A3-4212-4E39-93DE-E053E8F69C28}" type="datetimeFigureOut">
              <a:rPr lang="en-US" smtClean="0"/>
              <a:t>5/6/2023</a:t>
            </a:fld>
            <a:endParaRPr lang="en-US"/>
          </a:p>
        </p:txBody>
      </p:sp>
      <p:sp>
        <p:nvSpPr>
          <p:cNvPr id="4" name="Espace réservé du pied de page 3"/>
          <p:cNvSpPr>
            <a:spLocks noGrp="1"/>
          </p:cNvSpPr>
          <p:nvPr>
            <p:ph type="ftr" sz="quarter" idx="11"/>
          </p:nvPr>
        </p:nvSpPr>
        <p:spPr/>
        <p:txBody>
          <a:bodyPr/>
          <a:lstStyle/>
          <a:p>
            <a:endParaRPr kumimoji="0" lang="en-US"/>
          </a:p>
        </p:txBody>
      </p:sp>
      <p:sp>
        <p:nvSpPr>
          <p:cNvPr id="5" name="Espace réservé du numéro de diapositive 4"/>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4215582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106B4A3-4212-4E39-93DE-E053E8F69C28}" type="datetimeFigureOut">
              <a:rPr lang="en-US" smtClean="0"/>
              <a:t>5/6/2023</a:t>
            </a:fld>
            <a:endParaRPr lang="en-US"/>
          </a:p>
        </p:txBody>
      </p:sp>
      <p:sp>
        <p:nvSpPr>
          <p:cNvPr id="3" name="Espace réservé du pied de page 2"/>
          <p:cNvSpPr>
            <a:spLocks noGrp="1"/>
          </p:cNvSpPr>
          <p:nvPr>
            <p:ph type="ftr" sz="quarter" idx="11"/>
          </p:nvPr>
        </p:nvSpPr>
        <p:spPr/>
        <p:txBody>
          <a:bodyPr/>
          <a:lstStyle/>
          <a:p>
            <a:endParaRPr kumimoji="0" lang="en-US"/>
          </a:p>
        </p:txBody>
      </p:sp>
      <p:sp>
        <p:nvSpPr>
          <p:cNvPr id="4" name="Espace réservé du numéro de diapositive 3"/>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2950650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106B4A3-4212-4E39-93DE-E053E8F69C28}" type="datetimeFigureOut">
              <a:rPr lang="en-US" smtClean="0"/>
              <a:t>5/6/2023</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2467891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106B4A3-4212-4E39-93DE-E053E8F69C28}" type="datetimeFigureOut">
              <a:rPr lang="en-US" smtClean="0"/>
              <a:t>5/6/2023</a:t>
            </a:fld>
            <a:endParaRPr lang="en-US"/>
          </a:p>
        </p:txBody>
      </p:sp>
      <p:sp>
        <p:nvSpPr>
          <p:cNvPr id="6" name="Espace réservé du pied de page 5"/>
          <p:cNvSpPr>
            <a:spLocks noGrp="1"/>
          </p:cNvSpPr>
          <p:nvPr>
            <p:ph type="ftr" sz="quarter" idx="11"/>
          </p:nvPr>
        </p:nvSpPr>
        <p:spPr/>
        <p:txBody>
          <a:bodyPr/>
          <a:lstStyle/>
          <a:p>
            <a:endParaRPr kumimoji="0" lang="en-US"/>
          </a:p>
        </p:txBody>
      </p:sp>
      <p:sp>
        <p:nvSpPr>
          <p:cNvPr id="7" name="Espace réservé du numéro de diapositive 6"/>
          <p:cNvSpPr>
            <a:spLocks noGrp="1"/>
          </p:cNvSpPr>
          <p:nvPr>
            <p:ph type="sldNum" sz="quarter" idx="12"/>
          </p:nvPr>
        </p:nvSpPr>
        <p:spPr/>
        <p:txBody>
          <a:body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133928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06B4A3-4212-4E39-93DE-E053E8F69C28}" type="datetimeFigureOut">
              <a:rPr lang="en-US" smtClean="0"/>
              <a:t>5/6/2023</a:t>
            </a:fld>
            <a:endParaRPr lang="en-US"/>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0" lang="en-US"/>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DCDF73-85D2-4237-9B32-053DBDB0C312}" type="slidenum">
              <a:rPr kumimoji="0" lang="en-US" smtClean="0"/>
              <a:t>‹N°›</a:t>
            </a:fld>
            <a:endParaRPr kumimoji="0" lang="en-US"/>
          </a:p>
        </p:txBody>
      </p:sp>
    </p:spTree>
    <p:extLst>
      <p:ext uri="{BB962C8B-B14F-4D97-AF65-F5344CB8AC3E}">
        <p14:creationId xmlns:p14="http://schemas.microsoft.com/office/powerpoint/2010/main" val="41199839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Espace réservé de la date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0106B4A3-4212-4E39-93DE-E053E8F69C28}" type="datetimeFigureOut">
              <a:rPr lang="en-US" smtClean="0"/>
              <a:t>5/6/2023</a:t>
            </a:fld>
            <a:endParaRPr lang="en-US"/>
          </a:p>
        </p:txBody>
      </p:sp>
      <p:sp>
        <p:nvSpPr>
          <p:cNvPr id="3" name="Espace réservé du pied de page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kumimoji="0"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Connecteur droit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ce réservé du numéro de diapositive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A3DCDF73-85D2-4237-9B32-053DBDB0C312}" type="slidenum">
              <a:rPr kumimoji="0" lang="en-US" smtClean="0"/>
              <a:t>‹N°›</a:t>
            </a:fld>
            <a:endParaRPr kumimoji="0" lang="en-US"/>
          </a:p>
        </p:txBody>
      </p:sp>
      <p:sp>
        <p:nvSpPr>
          <p:cNvPr id="22" name="Espace réservé du titre 21"/>
          <p:cNvSpPr>
            <a:spLocks noGrp="1"/>
          </p:cNvSpPr>
          <p:nvPr>
            <p:ph type="title"/>
          </p:nvPr>
        </p:nvSpPr>
        <p:spPr>
          <a:xfrm>
            <a:off x="301752" y="228600"/>
            <a:ext cx="8534400" cy="758952"/>
          </a:xfrm>
          <a:prstGeom prst="rect">
            <a:avLst/>
          </a:prstGeom>
        </p:spPr>
        <p:txBody>
          <a:bodyPr vert="horz" anchor="b">
            <a:normAutofit/>
          </a:bodyPr>
          <a:lstStyle/>
          <a:p>
            <a:r>
              <a:rPr kumimoji="0" lang="fr-FR" smtClean="0"/>
              <a:t>Modifiez le style du titre</a:t>
            </a:r>
            <a:endParaRPr kumimoji="0" lang="en-US"/>
          </a:p>
        </p:txBody>
      </p:sp>
      <p:sp>
        <p:nvSpPr>
          <p:cNvPr id="13" name="Espace réservé du texte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0106B4A3-4212-4E39-93DE-E053E8F69C28}" type="datetimeFigureOut">
              <a:rPr lang="en-US" smtClean="0"/>
              <a:t>5/6/2023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kumimoji="0"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A3DCDF73-85D2-4237-9B32-053DBDB0C312}" type="slidenum">
              <a:rPr kumimoji="0" lang="en-US" smtClean="0"/>
              <a:t>‹N°›</a:t>
            </a:fld>
            <a:endParaRPr kumimoji="0"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fr-FR" smtClean="0"/>
              <a:t>Modifiez le style du titre</a:t>
            </a:r>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Espace réservé du titre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fr-FR" smtClean="0"/>
              <a:t>Modifiez le style du titre</a:t>
            </a:r>
            <a:endParaRPr kumimoji="0" lang="en-US"/>
          </a:p>
        </p:txBody>
      </p:sp>
      <p:sp>
        <p:nvSpPr>
          <p:cNvPr id="3" name="Espace réservé du texte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4" name="Espace réservé de la date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0106B4A3-4212-4E39-93DE-E053E8F69C28}" type="datetimeFigureOut">
              <a:rPr lang="en-US" smtClean="0"/>
              <a:t>5/6/2023</a:t>
            </a:fld>
            <a:endParaRPr lang="en-US"/>
          </a:p>
        </p:txBody>
      </p:sp>
      <p:sp>
        <p:nvSpPr>
          <p:cNvPr id="5" name="Espace réservé du pied de page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kumimoji="0" lang="en-US"/>
          </a:p>
        </p:txBody>
      </p:sp>
      <p:sp>
        <p:nvSpPr>
          <p:cNvPr id="6" name="Espace réservé du numéro de diapositive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A3DCDF73-85D2-4237-9B32-053DBDB0C312}" type="slidenum">
              <a:rPr kumimoji="0" lang="en-US" smtClean="0"/>
              <a:t>‹N°›</a:t>
            </a:fld>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5.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02043" y="2967335"/>
            <a:ext cx="5339923" cy="923330"/>
          </a:xfrm>
          <a:prstGeom prst="rect">
            <a:avLst/>
          </a:prstGeom>
          <a:solidFill>
            <a:srgbClr val="FFFF00"/>
          </a:solidFill>
        </p:spPr>
        <p:txBody>
          <a:bodyPr wrap="none" lIns="91440" tIns="45720" rIns="91440" bIns="45720">
            <a:spAutoFit/>
          </a:bodyPr>
          <a:lstStyle/>
          <a:p>
            <a:pPr algn="ctr"/>
            <a:r>
              <a:rPr lang="fr-FR"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rPr>
              <a:t>Gestion du projet3</a:t>
            </a:r>
            <a:endParaRPr lang="fr-FR"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pitchFamily="18" charset="0"/>
              <a:cs typeface="Times New Roman" pitchFamily="18" charset="0"/>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9085" y="260648"/>
            <a:ext cx="2145838" cy="2088232"/>
          </a:xfrm>
          <a:prstGeom prst="rect">
            <a:avLst/>
          </a:prstGeom>
        </p:spPr>
      </p:pic>
      <p:sp>
        <p:nvSpPr>
          <p:cNvPr id="6" name="ZoneTexte 5"/>
          <p:cNvSpPr txBox="1"/>
          <p:nvPr/>
        </p:nvSpPr>
        <p:spPr>
          <a:xfrm>
            <a:off x="3125935" y="6525344"/>
            <a:ext cx="2892138" cy="369332"/>
          </a:xfrm>
          <a:prstGeom prst="rect">
            <a:avLst/>
          </a:prstGeom>
          <a:noFill/>
        </p:spPr>
        <p:txBody>
          <a:bodyPr wrap="none" rtlCol="0">
            <a:spAutoFit/>
          </a:bodyPr>
          <a:lstStyle/>
          <a:p>
            <a:r>
              <a:rPr lang="fr-FR" dirty="0" smtClean="0"/>
              <a:t>3</a:t>
            </a:r>
            <a:r>
              <a:rPr lang="fr-FR" baseline="30000" dirty="0" smtClean="0"/>
              <a:t>ème </a:t>
            </a:r>
            <a:r>
              <a:rPr lang="fr-FR" dirty="0" smtClean="0"/>
              <a:t>année Licence Géologie </a:t>
            </a:r>
            <a:endParaRPr lang="fr-FR" dirty="0"/>
          </a:p>
        </p:txBody>
      </p:sp>
      <p:pic>
        <p:nvPicPr>
          <p:cNvPr id="1026" name="Picture 2" descr="Sortie de terrain en Géologie pour les groupes de spécialité SVT en  Terminale - Saint Ambroi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4149080"/>
            <a:ext cx="2808312" cy="210623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ccueil - Centre de Géologie de l'Oisans - Alp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7" y="309138"/>
            <a:ext cx="2420997" cy="160769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Équipements terrain géologue disposés sur une carte topographique.  L'arrière-plan Photo Stock - Alam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41870" y="4356103"/>
            <a:ext cx="2303502" cy="1692188"/>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8073" y="358789"/>
            <a:ext cx="2925118" cy="1990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9" name="Picture 15" descr="Département de géologie et de génie géologique: Laboratoire d'hydrogéologi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28098" y="4175246"/>
            <a:ext cx="2524125" cy="1809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9535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712997"/>
            <a:ext cx="8784976" cy="1569660"/>
          </a:xfrm>
          <a:prstGeom prst="rect">
            <a:avLst/>
          </a:prstGeom>
        </p:spPr>
        <p:txBody>
          <a:bodyPr wrap="square">
            <a:spAutoFit/>
          </a:bodyPr>
          <a:lstStyle/>
          <a:p>
            <a:pPr algn="just"/>
            <a:r>
              <a:rPr lang="fr-FR" sz="2400" dirty="0" smtClean="0">
                <a:solidFill>
                  <a:srgbClr val="FF0000"/>
                </a:solidFill>
                <a:effectLst>
                  <a:outerShdw blurRad="38100" dist="38100" dir="2700000" algn="tl">
                    <a:srgbClr val="000000">
                      <a:alpha val="43137"/>
                    </a:srgbClr>
                  </a:outerShdw>
                </a:effectLst>
              </a:rPr>
              <a:t>Les </a:t>
            </a:r>
            <a:r>
              <a:rPr lang="fr-FR" sz="2400" dirty="0">
                <a:solidFill>
                  <a:srgbClr val="FF0000"/>
                </a:solidFill>
                <a:effectLst>
                  <a:outerShdw blurRad="38100" dist="38100" dir="2700000" algn="tl">
                    <a:srgbClr val="000000">
                      <a:alpha val="43137"/>
                    </a:srgbClr>
                  </a:outerShdw>
                </a:effectLst>
              </a:rPr>
              <a:t>moteurs de recherche académiques : </a:t>
            </a:r>
            <a:r>
              <a:rPr lang="fr-FR" sz="2400" dirty="0"/>
              <a:t>Les moteurs de recherche tels que Google </a:t>
            </a:r>
            <a:r>
              <a:rPr lang="fr-FR" sz="2400" dirty="0" err="1"/>
              <a:t>Scholar</a:t>
            </a:r>
            <a:r>
              <a:rPr lang="fr-FR" sz="2400" dirty="0"/>
              <a:t> ou Microsoft </a:t>
            </a:r>
            <a:r>
              <a:rPr lang="fr-FR" sz="2400" dirty="0" err="1"/>
              <a:t>Academic</a:t>
            </a:r>
            <a:r>
              <a:rPr lang="fr-FR" sz="2400" dirty="0"/>
              <a:t> </a:t>
            </a:r>
            <a:r>
              <a:rPr lang="fr-FR" sz="2400" dirty="0" err="1"/>
              <a:t>Search</a:t>
            </a:r>
            <a:r>
              <a:rPr lang="fr-FR" sz="2400" dirty="0"/>
              <a:t> permettent de trouver des publications scientifiques et des travaux universitaires dans de nombreux domaines</a:t>
            </a:r>
            <a:r>
              <a:rPr lang="fr-FR" sz="2400" dirty="0" smtClean="0"/>
              <a:t>.</a:t>
            </a:r>
            <a:endParaRPr lang="fr-FR" sz="2400" dirty="0"/>
          </a:p>
        </p:txBody>
      </p:sp>
      <p:sp>
        <p:nvSpPr>
          <p:cNvPr id="5" name="Rectangle 4"/>
          <p:cNvSpPr/>
          <p:nvPr/>
        </p:nvSpPr>
        <p:spPr>
          <a:xfrm>
            <a:off x="921189" y="425112"/>
            <a:ext cx="7539243" cy="584775"/>
          </a:xfrm>
          <a:prstGeom prst="rect">
            <a:avLst/>
          </a:prstGeom>
          <a:solidFill>
            <a:schemeClr val="accent6">
              <a:lumMod val="40000"/>
              <a:lumOff val="60000"/>
            </a:schemeClr>
          </a:solidFill>
        </p:spPr>
        <p:txBody>
          <a:bodyPr wrap="none">
            <a:spAutoFit/>
          </a:bodyPr>
          <a:lstStyle/>
          <a:p>
            <a:r>
              <a:rPr lang="fr-FR" sz="3200" b="1" dirty="0" smtClean="0">
                <a:solidFill>
                  <a:schemeClr val="accent1">
                    <a:lumMod val="50000"/>
                  </a:schemeClr>
                </a:solidFill>
              </a:rPr>
              <a:t>Méthodes de recherches bibliographiques</a:t>
            </a:r>
            <a:endParaRPr lang="fr-FR" sz="3200" b="1" dirty="0">
              <a:solidFill>
                <a:schemeClr val="accent1">
                  <a:lumMod val="5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37" y="3408608"/>
            <a:ext cx="5035327" cy="33401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AutoShape 4" descr="معرفی موتور جستجوگر Microsoft Academic | مجله پرتو"/>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4095750"/>
            <a:ext cx="3429000" cy="13335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45707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556792"/>
            <a:ext cx="8712968" cy="1477328"/>
          </a:xfrm>
          <a:prstGeom prst="rect">
            <a:avLst/>
          </a:prstGeom>
        </p:spPr>
        <p:txBody>
          <a:bodyPr wrap="square">
            <a:spAutoFit/>
          </a:bodyPr>
          <a:lstStyle/>
          <a:p>
            <a:pPr algn="just"/>
            <a:r>
              <a:rPr lang="fr-FR" sz="2400" dirty="0" smtClean="0">
                <a:solidFill>
                  <a:srgbClr val="FF0000"/>
                </a:solidFill>
                <a:effectLst>
                  <a:outerShdw blurRad="38100" dist="38100" dir="2700000" algn="tl">
                    <a:srgbClr val="000000">
                      <a:alpha val="43137"/>
                    </a:srgbClr>
                  </a:outerShdw>
                </a:effectLst>
              </a:rPr>
              <a:t>Les </a:t>
            </a:r>
            <a:r>
              <a:rPr lang="fr-FR" sz="2400" dirty="0">
                <a:solidFill>
                  <a:srgbClr val="FF0000"/>
                </a:solidFill>
                <a:effectLst>
                  <a:outerShdw blurRad="38100" dist="38100" dir="2700000" algn="tl">
                    <a:srgbClr val="000000">
                      <a:alpha val="43137"/>
                    </a:srgbClr>
                  </a:outerShdw>
                </a:effectLst>
              </a:rPr>
              <a:t>réseaux sociaux académiques</a:t>
            </a:r>
            <a:r>
              <a:rPr lang="fr-FR" sz="2400" dirty="0"/>
              <a:t> : </a:t>
            </a:r>
            <a:r>
              <a:rPr lang="fr-FR" sz="2200" dirty="0"/>
              <a:t>Des plateformes telles que </a:t>
            </a:r>
            <a:r>
              <a:rPr lang="fr-FR" sz="2200" dirty="0" err="1"/>
              <a:t>ResearchGate</a:t>
            </a:r>
            <a:r>
              <a:rPr lang="fr-FR" sz="2200" dirty="0"/>
              <a:t>, Academia.edu ou </a:t>
            </a:r>
            <a:r>
              <a:rPr lang="fr-FR" sz="2200" dirty="0" err="1"/>
              <a:t>LinkedIn</a:t>
            </a:r>
            <a:r>
              <a:rPr lang="fr-FR" sz="2200" dirty="0"/>
              <a:t> permettent de se connecter avec d'autres chercheurs et de découvrir des publications pertinentes pour votre domaine d'études</a:t>
            </a:r>
            <a:r>
              <a:rPr lang="fr-FR" sz="2200" dirty="0" smtClean="0"/>
              <a:t>.</a:t>
            </a:r>
            <a:endParaRPr lang="fr-FR" sz="22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523" y="3003216"/>
            <a:ext cx="4209222" cy="207664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7904" y="4709250"/>
            <a:ext cx="4356484" cy="22481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8004" y="2722153"/>
            <a:ext cx="4388336" cy="20029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790855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997839"/>
            <a:ext cx="8784976" cy="3416320"/>
          </a:xfrm>
          <a:prstGeom prst="rect">
            <a:avLst/>
          </a:prstGeom>
        </p:spPr>
        <p:txBody>
          <a:bodyPr wrap="square">
            <a:spAutoFit/>
          </a:bodyPr>
          <a:lstStyle/>
          <a:p>
            <a:pPr algn="just"/>
            <a:r>
              <a:rPr lang="fr-FR" sz="2400" dirty="0">
                <a:solidFill>
                  <a:srgbClr val="FF0000"/>
                </a:solidFill>
                <a:effectLst>
                  <a:outerShdw blurRad="38100" dist="38100" dir="2700000" algn="tl">
                    <a:srgbClr val="000000">
                      <a:alpha val="43137"/>
                    </a:srgbClr>
                  </a:outerShdw>
                </a:effectLst>
              </a:rPr>
              <a:t>Les recommandations de bibliographie </a:t>
            </a:r>
            <a:r>
              <a:rPr lang="fr-FR" sz="2400" dirty="0"/>
              <a:t>: Enfin, les bibliographies d'articles, de livres ou de thèses existantes peuvent également fournir des informations précieuses sur les sources les plus pertinentes pour votre sujet de recherche.</a:t>
            </a:r>
          </a:p>
          <a:p>
            <a:pPr algn="just"/>
            <a:endParaRPr lang="fr-FR" sz="2400" dirty="0" smtClean="0"/>
          </a:p>
          <a:p>
            <a:pPr algn="just"/>
            <a:endParaRPr lang="fr-FR" sz="2400" dirty="0"/>
          </a:p>
          <a:p>
            <a:pPr algn="ctr"/>
            <a:r>
              <a:rPr lang="fr-FR" sz="2400" dirty="0">
                <a:solidFill>
                  <a:srgbClr val="7030A0"/>
                </a:solidFill>
              </a:rPr>
              <a:t>Il est important de sélectionner les sources les plus pertinentes pour votre travail et de les évaluer de manière critique pour s'assurer de leur fiabilité et de leur qualité.</a:t>
            </a:r>
            <a:endParaRPr lang="fr-FR" sz="2400" dirty="0">
              <a:solidFill>
                <a:srgbClr val="7030A0"/>
              </a:solidFill>
            </a:endParaRPr>
          </a:p>
        </p:txBody>
      </p:sp>
    </p:spTree>
    <p:extLst>
      <p:ext uri="{BB962C8B-B14F-4D97-AF65-F5344CB8AC3E}">
        <p14:creationId xmlns:p14="http://schemas.microsoft.com/office/powerpoint/2010/main" val="33276969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67544" y="1196752"/>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742950" indent="-742950">
              <a:buFont typeface="Arial" pitchFamily="34" charset="0"/>
              <a:buChar char="•"/>
            </a:pPr>
            <a:r>
              <a:rPr lang="fr-FR" dirty="0" smtClean="0"/>
              <a:t>Rédaction du rapport de sortie</a:t>
            </a:r>
            <a:endParaRPr lang="fr-FR" dirty="0"/>
          </a:p>
        </p:txBody>
      </p:sp>
      <p:sp>
        <p:nvSpPr>
          <p:cNvPr id="3" name="Titre 1"/>
          <p:cNvSpPr txBox="1">
            <a:spLocks/>
          </p:cNvSpPr>
          <p:nvPr/>
        </p:nvSpPr>
        <p:spPr>
          <a:xfrm>
            <a:off x="467544" y="2564904"/>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742950" indent="-742950">
              <a:buFont typeface="Arial" pitchFamily="34" charset="0"/>
              <a:buChar char="•"/>
            </a:pPr>
            <a:r>
              <a:rPr lang="fr-FR" dirty="0" smtClean="0"/>
              <a:t>Traduction des articles</a:t>
            </a:r>
            <a:endParaRPr lang="fr-FR" dirty="0"/>
          </a:p>
        </p:txBody>
      </p:sp>
      <p:sp>
        <p:nvSpPr>
          <p:cNvPr id="5" name="Titre 1"/>
          <p:cNvSpPr txBox="1">
            <a:spLocks/>
          </p:cNvSpPr>
          <p:nvPr/>
        </p:nvSpPr>
        <p:spPr>
          <a:xfrm>
            <a:off x="0" y="4149080"/>
            <a:ext cx="91440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742950" indent="-742950">
              <a:buFont typeface="Arial" pitchFamily="34" charset="0"/>
              <a:buChar char="•"/>
            </a:pPr>
            <a:r>
              <a:rPr lang="fr-FR" dirty="0" smtClean="0"/>
              <a:t>Méthodes de recherche bibliographique</a:t>
            </a:r>
            <a:endParaRPr lang="fr-FR" dirty="0"/>
          </a:p>
        </p:txBody>
      </p:sp>
    </p:spTree>
    <p:extLst>
      <p:ext uri="{BB962C8B-B14F-4D97-AF65-F5344CB8AC3E}">
        <p14:creationId xmlns:p14="http://schemas.microsoft.com/office/powerpoint/2010/main" val="834584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03648" y="404664"/>
            <a:ext cx="6672019" cy="584775"/>
          </a:xfrm>
          <a:prstGeom prst="rect">
            <a:avLst/>
          </a:prstGeom>
          <a:solidFill>
            <a:srgbClr val="92D050"/>
          </a:solidFill>
        </p:spPr>
        <p:txBody>
          <a:bodyPr wrap="none">
            <a:spAutoFit/>
          </a:bodyPr>
          <a:lstStyle/>
          <a:p>
            <a:r>
              <a:rPr lang="fr-FR" sz="3200" b="1" dirty="0">
                <a:solidFill>
                  <a:srgbClr val="FF0000"/>
                </a:solidFill>
              </a:rPr>
              <a:t>Rédaction du rapport de sortie</a:t>
            </a:r>
          </a:p>
        </p:txBody>
      </p:sp>
      <p:sp>
        <p:nvSpPr>
          <p:cNvPr id="5" name="Rectangle 4"/>
          <p:cNvSpPr/>
          <p:nvPr/>
        </p:nvSpPr>
        <p:spPr>
          <a:xfrm>
            <a:off x="323528" y="1580014"/>
            <a:ext cx="8568952" cy="4893647"/>
          </a:xfrm>
          <a:prstGeom prst="rect">
            <a:avLst/>
          </a:prstGeom>
        </p:spPr>
        <p:txBody>
          <a:bodyPr wrap="square">
            <a:spAutoFit/>
          </a:bodyPr>
          <a:lstStyle/>
          <a:p>
            <a:pPr algn="ctr"/>
            <a:r>
              <a:rPr lang="fr-FR" sz="2400" dirty="0">
                <a:solidFill>
                  <a:srgbClr val="0070C0"/>
                </a:solidFill>
              </a:rPr>
              <a:t>Rédiger un rapport de sortie sur terrain pour un étudiant géologue implique de décrire les observations, les mesures et les interprétations réalisées pendant la sortie. Voici les étapes à suivre pour rédiger un rapport de sortie sur terrain</a:t>
            </a:r>
            <a:r>
              <a:rPr lang="fr-FR" sz="2400" dirty="0"/>
              <a:t> :</a:t>
            </a:r>
          </a:p>
          <a:p>
            <a:pPr algn="just"/>
            <a:endParaRPr lang="fr-FR" sz="2400" dirty="0"/>
          </a:p>
          <a:p>
            <a:pPr algn="just"/>
            <a:r>
              <a:rPr lang="fr-FR" sz="2400" u="sng" dirty="0">
                <a:solidFill>
                  <a:srgbClr val="FF0000"/>
                </a:solidFill>
                <a:effectLst>
                  <a:outerShdw blurRad="38100" dist="38100" dir="2700000" algn="tl">
                    <a:srgbClr val="000000">
                      <a:alpha val="43137"/>
                    </a:srgbClr>
                  </a:outerShdw>
                </a:effectLst>
              </a:rPr>
              <a:t>Introduction </a:t>
            </a:r>
            <a:r>
              <a:rPr lang="fr-FR" sz="2400" dirty="0"/>
              <a:t>: Commencez par introduire le but de la sortie et les objectifs de l'étude géologique. Expliquez également la région étudiée et ses caractéristiques géologiques générales.</a:t>
            </a:r>
          </a:p>
          <a:p>
            <a:pPr algn="just"/>
            <a:endParaRPr lang="fr-FR" sz="2400" dirty="0"/>
          </a:p>
          <a:p>
            <a:pPr algn="just"/>
            <a:r>
              <a:rPr lang="fr-FR" sz="2400" u="sng" dirty="0">
                <a:solidFill>
                  <a:srgbClr val="FF0000"/>
                </a:solidFill>
                <a:effectLst>
                  <a:outerShdw blurRad="38100" dist="38100" dir="2700000" algn="tl">
                    <a:srgbClr val="000000">
                      <a:alpha val="43137"/>
                    </a:srgbClr>
                  </a:outerShdw>
                </a:effectLst>
              </a:rPr>
              <a:t>Méthodes </a:t>
            </a:r>
            <a:r>
              <a:rPr lang="fr-FR" sz="2400" dirty="0"/>
              <a:t>: Décrivez les méthodes utilisées pour collecter les données sur le terrain, telles que les observations, les mesures et les échantillonnages. Précisez les outils utilisés, les techniques de terrain et les protocoles suivis.</a:t>
            </a:r>
          </a:p>
        </p:txBody>
      </p:sp>
    </p:spTree>
    <p:extLst>
      <p:ext uri="{BB962C8B-B14F-4D97-AF65-F5344CB8AC3E}">
        <p14:creationId xmlns:p14="http://schemas.microsoft.com/office/powerpoint/2010/main" val="3156593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556792"/>
            <a:ext cx="8496944" cy="4893647"/>
          </a:xfrm>
          <a:prstGeom prst="rect">
            <a:avLst/>
          </a:prstGeom>
        </p:spPr>
        <p:txBody>
          <a:bodyPr wrap="square">
            <a:spAutoFit/>
          </a:bodyPr>
          <a:lstStyle/>
          <a:p>
            <a:pPr algn="just"/>
            <a:r>
              <a:rPr lang="fr-FR" sz="2400" u="sng" dirty="0" smtClean="0">
                <a:solidFill>
                  <a:srgbClr val="FF0000"/>
                </a:solidFill>
                <a:effectLst>
                  <a:outerShdw blurRad="38100" dist="38100" dir="2700000" algn="tl">
                    <a:srgbClr val="000000">
                      <a:alpha val="43137"/>
                    </a:srgbClr>
                  </a:outerShdw>
                </a:effectLst>
              </a:rPr>
              <a:t>Résultats </a:t>
            </a:r>
            <a:r>
              <a:rPr lang="fr-FR" sz="2400" dirty="0"/>
              <a:t>: Présentez les résultats de l'étude, en commençant par une description détaillée des observations et des mesures effectuées sur le terrain. </a:t>
            </a:r>
            <a:r>
              <a:rPr lang="fr-FR" sz="2400" dirty="0"/>
              <a:t>Utilisez des cartes géologiques, des photographies, des schémas et des croquis pour illustrer vos résultats. </a:t>
            </a:r>
            <a:r>
              <a:rPr lang="fr-FR" sz="2400" dirty="0"/>
              <a:t>Analysez également les échantillons collectés, en présentant les résultats des analyses géochimiques ou minéralogiques</a:t>
            </a:r>
            <a:r>
              <a:rPr lang="fr-FR" sz="2400" dirty="0" smtClean="0"/>
              <a:t>.</a:t>
            </a:r>
          </a:p>
          <a:p>
            <a:pPr algn="just"/>
            <a:endParaRPr lang="fr-FR" sz="2400" dirty="0" smtClean="0"/>
          </a:p>
          <a:p>
            <a:pPr algn="just"/>
            <a:r>
              <a:rPr lang="fr-FR" sz="2400" u="sng" dirty="0">
                <a:solidFill>
                  <a:srgbClr val="FF0000"/>
                </a:solidFill>
                <a:effectLst>
                  <a:outerShdw blurRad="38100" dist="38100" dir="2700000" algn="tl">
                    <a:srgbClr val="000000">
                      <a:alpha val="43137"/>
                    </a:srgbClr>
                  </a:outerShdw>
                </a:effectLst>
              </a:rPr>
              <a:t>Discussion</a:t>
            </a:r>
            <a:r>
              <a:rPr lang="fr-FR" sz="2400" u="sng" dirty="0">
                <a:solidFill>
                  <a:srgbClr val="FF0000"/>
                </a:solidFill>
              </a:rPr>
              <a:t> </a:t>
            </a:r>
            <a:r>
              <a:rPr lang="fr-FR" sz="2400" dirty="0"/>
              <a:t>: Discutez les résultats obtenus et interprétez les observations réalisées. Reliez les observations à la région étudiée et aux connaissances géologiques antérieures. Comparez également les résultats obtenus avec les hypothèses de départ et les attentes de l'étude</a:t>
            </a:r>
            <a:r>
              <a:rPr lang="fr-FR" sz="2400" dirty="0" smtClean="0"/>
              <a:t>.</a:t>
            </a:r>
            <a:endParaRPr lang="fr-FR" sz="2400" dirty="0"/>
          </a:p>
        </p:txBody>
      </p:sp>
      <p:sp>
        <p:nvSpPr>
          <p:cNvPr id="5" name="Rectangle 4"/>
          <p:cNvSpPr/>
          <p:nvPr/>
        </p:nvSpPr>
        <p:spPr>
          <a:xfrm>
            <a:off x="1115616" y="425112"/>
            <a:ext cx="6672019" cy="584775"/>
          </a:xfrm>
          <a:prstGeom prst="rect">
            <a:avLst/>
          </a:prstGeom>
          <a:solidFill>
            <a:srgbClr val="92D050"/>
          </a:solidFill>
        </p:spPr>
        <p:txBody>
          <a:bodyPr wrap="none">
            <a:spAutoFit/>
          </a:bodyPr>
          <a:lstStyle/>
          <a:p>
            <a:r>
              <a:rPr lang="fr-FR" sz="3200" b="1" dirty="0">
                <a:solidFill>
                  <a:srgbClr val="FF0000"/>
                </a:solidFill>
              </a:rPr>
              <a:t>Rédaction du rapport de sortie</a:t>
            </a:r>
          </a:p>
        </p:txBody>
      </p:sp>
    </p:spTree>
    <p:extLst>
      <p:ext uri="{BB962C8B-B14F-4D97-AF65-F5344CB8AC3E}">
        <p14:creationId xmlns:p14="http://schemas.microsoft.com/office/powerpoint/2010/main" val="1901172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484784"/>
            <a:ext cx="8496944" cy="4893647"/>
          </a:xfrm>
          <a:prstGeom prst="rect">
            <a:avLst/>
          </a:prstGeom>
        </p:spPr>
        <p:txBody>
          <a:bodyPr wrap="square">
            <a:spAutoFit/>
          </a:bodyPr>
          <a:lstStyle/>
          <a:p>
            <a:pPr algn="just"/>
            <a:r>
              <a:rPr lang="fr-FR" sz="2400" u="sng" dirty="0">
                <a:solidFill>
                  <a:srgbClr val="FF0000"/>
                </a:solidFill>
                <a:effectLst>
                  <a:outerShdw blurRad="38100" dist="38100" dir="2700000" algn="tl">
                    <a:srgbClr val="000000">
                      <a:alpha val="43137"/>
                    </a:srgbClr>
                  </a:outerShdw>
                </a:effectLst>
              </a:rPr>
              <a:t>Conclusion </a:t>
            </a:r>
            <a:r>
              <a:rPr lang="fr-FR" sz="2400" dirty="0"/>
              <a:t>: Résumez les principaux résultats et les conclusions de l'étude. Mettez en avant les implications de l'étude pour la compréhension de la région étudiée et pour la géologie en général. Présentez également les limites de l'étude et les suggestions pour des recherches futures.</a:t>
            </a:r>
          </a:p>
          <a:p>
            <a:pPr algn="just"/>
            <a:endParaRPr lang="fr-FR" sz="2400" dirty="0"/>
          </a:p>
          <a:p>
            <a:pPr algn="just"/>
            <a:r>
              <a:rPr lang="fr-FR" sz="2400" u="sng" dirty="0">
                <a:solidFill>
                  <a:srgbClr val="FF0000"/>
                </a:solidFill>
                <a:effectLst>
                  <a:outerShdw blurRad="38100" dist="38100" dir="2700000" algn="tl">
                    <a:srgbClr val="000000">
                      <a:alpha val="43137"/>
                    </a:srgbClr>
                  </a:outerShdw>
                </a:effectLst>
              </a:rPr>
              <a:t>Bibliographie </a:t>
            </a:r>
            <a:r>
              <a:rPr lang="fr-FR" sz="2400" dirty="0"/>
              <a:t>: Citez les sources utilisées pour l'étude géologique, y compris les publications scientifiques, les cartes géologiques, les rapports techniques, etc.</a:t>
            </a:r>
          </a:p>
          <a:p>
            <a:pPr algn="just"/>
            <a:endParaRPr lang="fr-FR" sz="2400" dirty="0"/>
          </a:p>
          <a:p>
            <a:pPr algn="ctr"/>
            <a:r>
              <a:rPr lang="fr-FR" sz="2400" dirty="0" smtClean="0">
                <a:solidFill>
                  <a:srgbClr val="0070C0"/>
                </a:solidFill>
              </a:rPr>
              <a:t>Il </a:t>
            </a:r>
            <a:r>
              <a:rPr lang="fr-FR" sz="2400" dirty="0">
                <a:solidFill>
                  <a:srgbClr val="0070C0"/>
                </a:solidFill>
              </a:rPr>
              <a:t>est également important de suivre les normes de présentation et de citation spécifiques de votre université ou de votre programme d'études.</a:t>
            </a:r>
            <a:endParaRPr lang="fr-FR" sz="2400" dirty="0">
              <a:solidFill>
                <a:srgbClr val="0070C0"/>
              </a:solidFill>
            </a:endParaRPr>
          </a:p>
        </p:txBody>
      </p:sp>
      <p:sp>
        <p:nvSpPr>
          <p:cNvPr id="5" name="Rectangle 4"/>
          <p:cNvSpPr/>
          <p:nvPr/>
        </p:nvSpPr>
        <p:spPr>
          <a:xfrm>
            <a:off x="1043608" y="404664"/>
            <a:ext cx="6672019" cy="584775"/>
          </a:xfrm>
          <a:prstGeom prst="rect">
            <a:avLst/>
          </a:prstGeom>
          <a:solidFill>
            <a:srgbClr val="92D050"/>
          </a:solidFill>
        </p:spPr>
        <p:txBody>
          <a:bodyPr wrap="none">
            <a:spAutoFit/>
          </a:bodyPr>
          <a:lstStyle/>
          <a:p>
            <a:r>
              <a:rPr lang="fr-FR" sz="3200" b="1" dirty="0">
                <a:solidFill>
                  <a:srgbClr val="FF0000"/>
                </a:solidFill>
              </a:rPr>
              <a:t>Rédaction du rapport de sortie</a:t>
            </a:r>
          </a:p>
        </p:txBody>
      </p:sp>
    </p:spTree>
    <p:extLst>
      <p:ext uri="{BB962C8B-B14F-4D97-AF65-F5344CB8AC3E}">
        <p14:creationId xmlns:p14="http://schemas.microsoft.com/office/powerpoint/2010/main" val="1765469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71600" y="576666"/>
            <a:ext cx="7209025" cy="584775"/>
          </a:xfrm>
          <a:prstGeom prst="rect">
            <a:avLst/>
          </a:prstGeom>
          <a:solidFill>
            <a:srgbClr val="FFFF00"/>
          </a:solidFill>
        </p:spPr>
        <p:txBody>
          <a:bodyPr wrap="none">
            <a:spAutoFit/>
          </a:bodyPr>
          <a:lstStyle/>
          <a:p>
            <a:r>
              <a:rPr lang="fr-FR" sz="3200" b="1" dirty="0" smtClean="0">
                <a:solidFill>
                  <a:srgbClr val="FF0000"/>
                </a:solidFill>
              </a:rPr>
              <a:t>Traduction des articles scientifiques</a:t>
            </a:r>
            <a:endParaRPr lang="fr-FR" sz="3200" b="1" dirty="0">
              <a:solidFill>
                <a:srgbClr val="FF0000"/>
              </a:solidFill>
            </a:endParaRPr>
          </a:p>
        </p:txBody>
      </p:sp>
      <p:sp>
        <p:nvSpPr>
          <p:cNvPr id="5" name="Rectangle 4"/>
          <p:cNvSpPr/>
          <p:nvPr/>
        </p:nvSpPr>
        <p:spPr>
          <a:xfrm>
            <a:off x="251520" y="1728667"/>
            <a:ext cx="8640960" cy="4708981"/>
          </a:xfrm>
          <a:prstGeom prst="rect">
            <a:avLst/>
          </a:prstGeom>
        </p:spPr>
        <p:txBody>
          <a:bodyPr wrap="square">
            <a:spAutoFit/>
          </a:bodyPr>
          <a:lstStyle/>
          <a:p>
            <a:pPr algn="ctr"/>
            <a:r>
              <a:rPr lang="fr-FR" sz="2000" dirty="0">
                <a:solidFill>
                  <a:srgbClr val="002060"/>
                </a:solidFill>
              </a:rPr>
              <a:t>Traduire des articles scientifiques est un processus complexe qui nécessite des compétences en langue cible et une compréhension approfondie du domaine scientifique traité dans l'article. Voici les étapes à suivre pour traduire un article scientifique :</a:t>
            </a:r>
          </a:p>
          <a:p>
            <a:pPr algn="ctr"/>
            <a:endParaRPr lang="fr-FR" sz="2000" dirty="0">
              <a:solidFill>
                <a:srgbClr val="002060"/>
              </a:solidFill>
            </a:endParaRPr>
          </a:p>
          <a:p>
            <a:pPr algn="just"/>
            <a:r>
              <a:rPr lang="fr-FR" sz="2000" dirty="0">
                <a:solidFill>
                  <a:srgbClr val="FF0000"/>
                </a:solidFill>
                <a:effectLst>
                  <a:outerShdw blurRad="38100" dist="38100" dir="2700000" algn="tl">
                    <a:srgbClr val="000000">
                      <a:alpha val="43137"/>
                    </a:srgbClr>
                  </a:outerShdw>
                </a:effectLst>
              </a:rPr>
              <a:t>Lecture et compréhension de l'article original </a:t>
            </a:r>
            <a:r>
              <a:rPr lang="fr-FR" sz="2000" dirty="0"/>
              <a:t>: Avant de commencer à traduire, il est important de lire l'article original en profondeur et de comprendre son contenu. Cela permettra de saisir les concepts clés, les idées principales et les nuances du langage scientifique utilisé.</a:t>
            </a:r>
          </a:p>
          <a:p>
            <a:pPr algn="just"/>
            <a:endParaRPr lang="fr-FR" sz="2000" dirty="0"/>
          </a:p>
          <a:p>
            <a:pPr algn="just"/>
            <a:r>
              <a:rPr lang="fr-FR" sz="2000" dirty="0">
                <a:solidFill>
                  <a:srgbClr val="FF0000"/>
                </a:solidFill>
                <a:effectLst>
                  <a:outerShdw blurRad="38100" dist="38100" dir="2700000" algn="tl">
                    <a:srgbClr val="000000">
                      <a:alpha val="43137"/>
                    </a:srgbClr>
                  </a:outerShdw>
                </a:effectLst>
              </a:rPr>
              <a:t>Préparation du glossaire : </a:t>
            </a:r>
            <a:r>
              <a:rPr lang="fr-FR" sz="2000" dirty="0"/>
              <a:t>Créez un glossaire des termes scientifiques et techniques importants utilisés dans l'article original, ainsi que leurs équivalents dans la langue cible. Cela permettra de garantir la cohérence des termes tout au long de la traduction</a:t>
            </a:r>
            <a:r>
              <a:rPr lang="fr-FR" sz="2000" dirty="0" smtClean="0"/>
              <a:t>.</a:t>
            </a:r>
            <a:endParaRPr lang="fr-FR" sz="2000" dirty="0"/>
          </a:p>
        </p:txBody>
      </p:sp>
    </p:spTree>
    <p:extLst>
      <p:ext uri="{BB962C8B-B14F-4D97-AF65-F5344CB8AC3E}">
        <p14:creationId xmlns:p14="http://schemas.microsoft.com/office/powerpoint/2010/main" val="4238380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1908115"/>
            <a:ext cx="8640960" cy="4401205"/>
          </a:xfrm>
          <a:prstGeom prst="rect">
            <a:avLst/>
          </a:prstGeom>
        </p:spPr>
        <p:txBody>
          <a:bodyPr wrap="square">
            <a:spAutoFit/>
          </a:bodyPr>
          <a:lstStyle/>
          <a:p>
            <a:pPr algn="just"/>
            <a:r>
              <a:rPr lang="fr-FR" sz="2000" dirty="0" smtClean="0">
                <a:solidFill>
                  <a:srgbClr val="FF0000"/>
                </a:solidFill>
                <a:effectLst>
                  <a:outerShdw blurRad="38100" dist="38100" dir="2700000" algn="tl">
                    <a:srgbClr val="000000">
                      <a:alpha val="43137"/>
                    </a:srgbClr>
                  </a:outerShdw>
                </a:effectLst>
              </a:rPr>
              <a:t>Traduction </a:t>
            </a:r>
            <a:r>
              <a:rPr lang="fr-FR" sz="2000" dirty="0">
                <a:solidFill>
                  <a:srgbClr val="FF0000"/>
                </a:solidFill>
                <a:effectLst>
                  <a:outerShdw blurRad="38100" dist="38100" dir="2700000" algn="tl">
                    <a:srgbClr val="000000">
                      <a:alpha val="43137"/>
                    </a:srgbClr>
                  </a:outerShdw>
                </a:effectLst>
              </a:rPr>
              <a:t>du texte </a:t>
            </a:r>
            <a:r>
              <a:rPr lang="fr-FR" sz="2000" dirty="0"/>
              <a:t>: Commencez à traduire l'article, en vous appuyant sur votre glossaire et votre connaissance approfondie du domaine scientifique traité. Faites attention à la grammaire, à la syntaxe et à la structure de la phrase dans la langue cible, ainsi qu'à la précision et à la clarté du texte.</a:t>
            </a:r>
          </a:p>
          <a:p>
            <a:pPr algn="just"/>
            <a:endParaRPr lang="fr-FR" sz="2000" dirty="0"/>
          </a:p>
          <a:p>
            <a:pPr algn="just"/>
            <a:r>
              <a:rPr lang="fr-FR" sz="2000" dirty="0">
                <a:solidFill>
                  <a:srgbClr val="FF0000"/>
                </a:solidFill>
                <a:effectLst>
                  <a:outerShdw blurRad="38100" dist="38100" dir="2700000" algn="tl">
                    <a:srgbClr val="000000">
                      <a:alpha val="43137"/>
                    </a:srgbClr>
                  </a:outerShdw>
                </a:effectLst>
              </a:rPr>
              <a:t>Révision de la traduction</a:t>
            </a:r>
            <a:r>
              <a:rPr lang="fr-FR" sz="2000" dirty="0"/>
              <a:t> : Relisez attentivement votre traduction pour corriger les erreurs et les incohérences. Vérifiez également que la traduction respecte les normes de présentation et de style spécifiques de la langue cible et du domaine scientifique traité.</a:t>
            </a:r>
          </a:p>
          <a:p>
            <a:pPr algn="just"/>
            <a:endParaRPr lang="fr-FR" sz="2000" dirty="0"/>
          </a:p>
          <a:p>
            <a:pPr algn="just"/>
            <a:r>
              <a:rPr lang="fr-FR" sz="2000" dirty="0">
                <a:solidFill>
                  <a:srgbClr val="FF0000"/>
                </a:solidFill>
                <a:effectLst>
                  <a:outerShdw blurRad="38100" dist="38100" dir="2700000" algn="tl">
                    <a:srgbClr val="000000">
                      <a:alpha val="43137"/>
                    </a:srgbClr>
                  </a:outerShdw>
                </a:effectLst>
              </a:rPr>
              <a:t>Validation de la traduction </a:t>
            </a:r>
            <a:r>
              <a:rPr lang="fr-FR" sz="2000" dirty="0"/>
              <a:t>: Faites relire votre traduction par un autre professionnel du domaine scientifique ou de la langue cible pour vous assurer qu'elle est précise et cohérente</a:t>
            </a:r>
            <a:r>
              <a:rPr lang="fr-FR" sz="2000" dirty="0" smtClean="0"/>
              <a:t>.</a:t>
            </a:r>
            <a:endParaRPr lang="fr-FR" sz="2000" dirty="0"/>
          </a:p>
        </p:txBody>
      </p:sp>
      <p:sp>
        <p:nvSpPr>
          <p:cNvPr id="5" name="Rectangle 4"/>
          <p:cNvSpPr/>
          <p:nvPr/>
        </p:nvSpPr>
        <p:spPr>
          <a:xfrm>
            <a:off x="971600" y="576666"/>
            <a:ext cx="7209025" cy="584775"/>
          </a:xfrm>
          <a:prstGeom prst="rect">
            <a:avLst/>
          </a:prstGeom>
          <a:solidFill>
            <a:srgbClr val="FFFF00"/>
          </a:solidFill>
        </p:spPr>
        <p:txBody>
          <a:bodyPr wrap="none">
            <a:spAutoFit/>
          </a:bodyPr>
          <a:lstStyle/>
          <a:p>
            <a:r>
              <a:rPr lang="fr-FR" sz="3200" b="1" dirty="0" smtClean="0">
                <a:solidFill>
                  <a:srgbClr val="FF0000"/>
                </a:solidFill>
              </a:rPr>
              <a:t>Traduction des articles scientifiques</a:t>
            </a:r>
            <a:endParaRPr lang="fr-FR" sz="3200" b="1" dirty="0">
              <a:solidFill>
                <a:srgbClr val="FF0000"/>
              </a:solidFill>
            </a:endParaRPr>
          </a:p>
        </p:txBody>
      </p:sp>
    </p:spTree>
    <p:extLst>
      <p:ext uri="{BB962C8B-B14F-4D97-AF65-F5344CB8AC3E}">
        <p14:creationId xmlns:p14="http://schemas.microsoft.com/office/powerpoint/2010/main" val="2664331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2203117"/>
            <a:ext cx="8640960" cy="3170099"/>
          </a:xfrm>
          <a:prstGeom prst="rect">
            <a:avLst/>
          </a:prstGeom>
        </p:spPr>
        <p:txBody>
          <a:bodyPr wrap="square">
            <a:spAutoFit/>
          </a:bodyPr>
          <a:lstStyle/>
          <a:p>
            <a:pPr algn="just"/>
            <a:r>
              <a:rPr lang="fr-FR" sz="2000" dirty="0" smtClean="0">
                <a:solidFill>
                  <a:srgbClr val="FF0000"/>
                </a:solidFill>
                <a:effectLst>
                  <a:outerShdw blurRad="38100" dist="38100" dir="2700000" algn="tl">
                    <a:srgbClr val="000000">
                      <a:alpha val="43137"/>
                    </a:srgbClr>
                  </a:outerShdw>
                </a:effectLst>
              </a:rPr>
              <a:t>Finalisation </a:t>
            </a:r>
            <a:r>
              <a:rPr lang="fr-FR" sz="2000" dirty="0">
                <a:solidFill>
                  <a:srgbClr val="FF0000"/>
                </a:solidFill>
                <a:effectLst>
                  <a:outerShdw blurRad="38100" dist="38100" dir="2700000" algn="tl">
                    <a:srgbClr val="000000">
                      <a:alpha val="43137"/>
                    </a:srgbClr>
                  </a:outerShdw>
                </a:effectLst>
              </a:rPr>
              <a:t>de la traduction </a:t>
            </a:r>
            <a:r>
              <a:rPr lang="fr-FR" sz="2000" dirty="0"/>
              <a:t>: Intégrez les modifications apportées lors de la révision et de la validation de la traduction, et produisez une version finale prête à être soumise pour publication ou utilisation dans d'autres contextes.</a:t>
            </a:r>
          </a:p>
          <a:p>
            <a:pPr algn="just"/>
            <a:endParaRPr lang="fr-FR" sz="2000" dirty="0" smtClean="0"/>
          </a:p>
          <a:p>
            <a:pPr algn="just"/>
            <a:endParaRPr lang="fr-FR" sz="2000" dirty="0"/>
          </a:p>
          <a:p>
            <a:pPr algn="ctr"/>
            <a:r>
              <a:rPr lang="fr-FR" sz="2000" dirty="0">
                <a:solidFill>
                  <a:srgbClr val="002060"/>
                </a:solidFill>
              </a:rPr>
              <a:t>En résumé, la traduction d'articles scientifiques requiert une bonne compréhension de la langue cible et du domaine scientifique concerné, ainsi qu'une attention particulière à la précision, à la cohérence et à la clarté du texte traduit.</a:t>
            </a:r>
            <a:endParaRPr lang="fr-FR" sz="2000" dirty="0">
              <a:solidFill>
                <a:srgbClr val="002060"/>
              </a:solidFill>
            </a:endParaRPr>
          </a:p>
        </p:txBody>
      </p:sp>
      <p:sp>
        <p:nvSpPr>
          <p:cNvPr id="5" name="Rectangle 4"/>
          <p:cNvSpPr/>
          <p:nvPr/>
        </p:nvSpPr>
        <p:spPr>
          <a:xfrm>
            <a:off x="971600" y="576666"/>
            <a:ext cx="7209025" cy="584775"/>
          </a:xfrm>
          <a:prstGeom prst="rect">
            <a:avLst/>
          </a:prstGeom>
          <a:solidFill>
            <a:srgbClr val="FFFF00"/>
          </a:solidFill>
        </p:spPr>
        <p:txBody>
          <a:bodyPr wrap="none">
            <a:spAutoFit/>
          </a:bodyPr>
          <a:lstStyle/>
          <a:p>
            <a:r>
              <a:rPr lang="fr-FR" sz="3200" b="1" dirty="0" smtClean="0">
                <a:solidFill>
                  <a:srgbClr val="FF0000"/>
                </a:solidFill>
              </a:rPr>
              <a:t>Traduction des articles scientifiques</a:t>
            </a:r>
            <a:endParaRPr lang="fr-FR" sz="3200" b="1" dirty="0">
              <a:solidFill>
                <a:srgbClr val="FF0000"/>
              </a:solidFill>
            </a:endParaRPr>
          </a:p>
        </p:txBody>
      </p:sp>
    </p:spTree>
    <p:extLst>
      <p:ext uri="{BB962C8B-B14F-4D97-AF65-F5344CB8AC3E}">
        <p14:creationId xmlns:p14="http://schemas.microsoft.com/office/powerpoint/2010/main" val="190109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43608" y="404664"/>
            <a:ext cx="7539243" cy="584775"/>
          </a:xfrm>
          <a:prstGeom prst="rect">
            <a:avLst/>
          </a:prstGeom>
          <a:solidFill>
            <a:schemeClr val="accent6">
              <a:lumMod val="40000"/>
              <a:lumOff val="60000"/>
            </a:schemeClr>
          </a:solidFill>
        </p:spPr>
        <p:txBody>
          <a:bodyPr wrap="none">
            <a:spAutoFit/>
          </a:bodyPr>
          <a:lstStyle/>
          <a:p>
            <a:r>
              <a:rPr lang="fr-FR" sz="3200" b="1" dirty="0" smtClean="0">
                <a:solidFill>
                  <a:schemeClr val="accent1">
                    <a:lumMod val="50000"/>
                  </a:schemeClr>
                </a:solidFill>
              </a:rPr>
              <a:t>Méthodes de recherches bibliographiques</a:t>
            </a:r>
            <a:endParaRPr lang="fr-FR" sz="3200" b="1" dirty="0">
              <a:solidFill>
                <a:schemeClr val="accent1">
                  <a:lumMod val="50000"/>
                </a:schemeClr>
              </a:solidFill>
            </a:endParaRPr>
          </a:p>
        </p:txBody>
      </p:sp>
      <p:sp>
        <p:nvSpPr>
          <p:cNvPr id="5" name="Rectangle 4"/>
          <p:cNvSpPr/>
          <p:nvPr/>
        </p:nvSpPr>
        <p:spPr>
          <a:xfrm>
            <a:off x="251520" y="1484784"/>
            <a:ext cx="8712968" cy="5447645"/>
          </a:xfrm>
          <a:prstGeom prst="rect">
            <a:avLst/>
          </a:prstGeom>
        </p:spPr>
        <p:txBody>
          <a:bodyPr wrap="square">
            <a:spAutoFit/>
          </a:bodyPr>
          <a:lstStyle/>
          <a:p>
            <a:pPr algn="ctr"/>
            <a:r>
              <a:rPr lang="fr-FR" sz="2400" b="1" dirty="0">
                <a:solidFill>
                  <a:srgbClr val="7030A0"/>
                </a:solidFill>
              </a:rPr>
              <a:t>Les méthodes de recherche bibliographique sont des techniques qui permettent de trouver des sources d'informations pertinentes pour une recherche ou un travail académique. Voici quelques-unes des méthodes les plus courantes :</a:t>
            </a:r>
          </a:p>
          <a:p>
            <a:pPr algn="just"/>
            <a:r>
              <a:rPr lang="fr-FR" sz="2400" dirty="0" smtClean="0">
                <a:solidFill>
                  <a:srgbClr val="FF0000"/>
                </a:solidFill>
                <a:effectLst>
                  <a:outerShdw blurRad="38100" dist="38100" dir="2700000" algn="tl">
                    <a:srgbClr val="000000">
                      <a:alpha val="43137"/>
                    </a:srgbClr>
                  </a:outerShdw>
                </a:effectLst>
              </a:rPr>
              <a:t>Les </a:t>
            </a:r>
            <a:r>
              <a:rPr lang="fr-FR" sz="2400" dirty="0">
                <a:solidFill>
                  <a:srgbClr val="FF0000"/>
                </a:solidFill>
                <a:effectLst>
                  <a:outerShdw blurRad="38100" dist="38100" dir="2700000" algn="tl">
                    <a:srgbClr val="000000">
                      <a:alpha val="43137"/>
                    </a:srgbClr>
                  </a:outerShdw>
                </a:effectLst>
              </a:rPr>
              <a:t>catalogues de bibliothèques : </a:t>
            </a:r>
            <a:r>
              <a:rPr lang="fr-FR" sz="2400" dirty="0"/>
              <a:t>Les bibliothèques ont souvent des catalogues en ligne qui permettent de rechercher des livres, des articles de revues, des thèses, etc. Les résultats peuvent être triés par titre, auteur, date de publication, etc.</a:t>
            </a:r>
          </a:p>
          <a:p>
            <a:pPr algn="just"/>
            <a:endParaRPr lang="fr-FR" sz="1200" dirty="0"/>
          </a:p>
          <a:p>
            <a:pPr algn="just"/>
            <a:r>
              <a:rPr lang="fr-FR" sz="2400" dirty="0">
                <a:solidFill>
                  <a:srgbClr val="FF0000"/>
                </a:solidFill>
                <a:effectLst>
                  <a:outerShdw blurRad="38100" dist="38100" dir="2700000" algn="tl">
                    <a:srgbClr val="000000">
                      <a:alpha val="43137"/>
                    </a:srgbClr>
                  </a:outerShdw>
                </a:effectLst>
              </a:rPr>
              <a:t>Les bases de données bibliographiques : </a:t>
            </a:r>
            <a:r>
              <a:rPr lang="fr-FR" sz="2400" dirty="0"/>
              <a:t>Il existe également des bases de données en ligne qui référencent des publications scientifiques, des articles de presse, des documents gouvernementaux, etc. Certaines de ces bases de données sont spécialisées dans des domaines particuliers, comme la médecine ou la psychologie</a:t>
            </a:r>
            <a:r>
              <a:rPr lang="fr-FR" sz="2400" dirty="0" smtClean="0"/>
              <a:t>.</a:t>
            </a:r>
            <a:endParaRPr lang="fr-FR" sz="2400" dirty="0"/>
          </a:p>
        </p:txBody>
      </p:sp>
    </p:spTree>
    <p:extLst>
      <p:ext uri="{BB962C8B-B14F-4D97-AF65-F5344CB8AC3E}">
        <p14:creationId xmlns:p14="http://schemas.microsoft.com/office/powerpoint/2010/main" val="3420246224"/>
      </p:ext>
    </p:extLst>
  </p:cSld>
  <p:clrMapOvr>
    <a:masterClrMapping/>
  </p:clrMapOvr>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_rels/them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Apothicaire">
  <a:themeElements>
    <a:clrScheme name="Apothicaire">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icaire">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icaire">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744</TotalTime>
  <Words>949</Words>
  <Application>Microsoft Office PowerPoint</Application>
  <PresentationFormat>Affichage à l'écran (4:3)</PresentationFormat>
  <Paragraphs>51</Paragraphs>
  <Slides>12</Slides>
  <Notes>1</Notes>
  <HiddenSlides>0</HiddenSlides>
  <MMClips>0</MMClips>
  <ScaleCrop>false</ScaleCrop>
  <HeadingPairs>
    <vt:vector size="4" baseType="variant">
      <vt:variant>
        <vt:lpstr>Thème</vt:lpstr>
      </vt:variant>
      <vt:variant>
        <vt:i4>4</vt:i4>
      </vt:variant>
      <vt:variant>
        <vt:lpstr>Titres des diapositives</vt:lpstr>
      </vt:variant>
      <vt:variant>
        <vt:i4>12</vt:i4>
      </vt:variant>
    </vt:vector>
  </HeadingPairs>
  <TitlesOfParts>
    <vt:vector size="16" baseType="lpstr">
      <vt:lpstr>Thème Office</vt:lpstr>
      <vt:lpstr>Civil</vt:lpstr>
      <vt:lpstr>Apothicaire</vt:lpstr>
      <vt:lpstr>Module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Chulus Info</dc:creator>
  <cp:lastModifiedBy>Chulus Info</cp:lastModifiedBy>
  <cp:revision>59</cp:revision>
  <dcterms:created xsi:type="dcterms:W3CDTF">2022-03-13T22:14:24Z</dcterms:created>
  <dcterms:modified xsi:type="dcterms:W3CDTF">2023-05-06T00:00:54Z</dcterms:modified>
</cp:coreProperties>
</file>