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2" r:id="rId3"/>
    <p:sldId id="257" r:id="rId4"/>
    <p:sldId id="266" r:id="rId5"/>
    <p:sldId id="276" r:id="rId6"/>
    <p:sldId id="258" r:id="rId7"/>
    <p:sldId id="267" r:id="rId8"/>
    <p:sldId id="279" r:id="rId9"/>
    <p:sldId id="259" r:id="rId10"/>
    <p:sldId id="268" r:id="rId11"/>
    <p:sldId id="260" r:id="rId12"/>
    <p:sldId id="277" r:id="rId13"/>
    <p:sldId id="261" r:id="rId14"/>
    <p:sldId id="273" r:id="rId15"/>
    <p:sldId id="262" r:id="rId16"/>
    <p:sldId id="274" r:id="rId17"/>
    <p:sldId id="263" r:id="rId18"/>
    <p:sldId id="275" r:id="rId19"/>
    <p:sldId id="264" r:id="rId20"/>
    <p:sldId id="269" r:id="rId21"/>
    <p:sldId id="265" r:id="rId22"/>
    <p:sldId id="280"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12/8/2024</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12/8/2024</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fr-FR"/>
              <a:t>Modifiez le style du titre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fr-FR"/>
              <a:t>Modifiez le style du titre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12/8/2024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12/8/2024</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12/8/2024</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15127" y="1159099"/>
            <a:ext cx="8361229" cy="3023795"/>
          </a:xfrm>
        </p:spPr>
        <p:txBody>
          <a:bodyPr/>
          <a:lstStyle/>
          <a:p>
            <a:r>
              <a:rPr lang="ar-DZ" dirty="0"/>
              <a:t>دراسات القائم بالاتصال ونظرية حارس البوابة</a:t>
            </a:r>
            <a:endParaRPr lang="fr-FR" dirty="0"/>
          </a:p>
        </p:txBody>
      </p:sp>
      <p:sp>
        <p:nvSpPr>
          <p:cNvPr id="3" name="Sous-titre 2"/>
          <p:cNvSpPr>
            <a:spLocks noGrp="1"/>
          </p:cNvSpPr>
          <p:nvPr>
            <p:ph type="subTitle" idx="1"/>
          </p:nvPr>
        </p:nvSpPr>
        <p:spPr>
          <a:xfrm>
            <a:off x="2679904" y="4381282"/>
            <a:ext cx="6831673" cy="1086237"/>
          </a:xfrm>
        </p:spPr>
        <p:txBody>
          <a:bodyPr/>
          <a:lstStyle/>
          <a:p>
            <a:r>
              <a:rPr lang="ar-DZ" dirty="0"/>
              <a:t>المحاضرة الخامسة</a:t>
            </a:r>
            <a:endParaRPr lang="fr-FR" dirty="0"/>
          </a:p>
        </p:txBody>
      </p:sp>
    </p:spTree>
    <p:extLst>
      <p:ext uri="{BB962C8B-B14F-4D97-AF65-F5344CB8AC3E}">
        <p14:creationId xmlns:p14="http://schemas.microsoft.com/office/powerpoint/2010/main" val="1739132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399" y="0"/>
            <a:ext cx="10959921" cy="5468164"/>
          </a:xfrm>
          <a:prstGeom prst="rect">
            <a:avLst/>
          </a:prstGeom>
        </p:spPr>
        <p:txBody>
          <a:bodyPr wrap="square">
            <a:spAutoFit/>
          </a:bodyPr>
          <a:lstStyle/>
          <a:p>
            <a:pPr marL="342900" lvl="0" indent="-342900" algn="justLow" rtl="1">
              <a:lnSpc>
                <a:spcPct val="150000"/>
              </a:lnSpc>
              <a:spcAft>
                <a:spcPts val="800"/>
              </a:spcAft>
              <a:buFont typeface="Wingdings" panose="05000000000000000000" pitchFamily="2" charset="2"/>
              <a:buChar char=""/>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لخص الباحث الأمريكي "ولتر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جيبر</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نتائج الأبحاث الأساسية التي أجريت على حارس البوابة.، كالآتي: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lvl="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-إن محرر الأنباء الخارجية كان في سلوكه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الاتصالي</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سلبيا ولا يلعب دورا فعالا كقائم بالاتصال، فهو لا يدرس بشكل انتقادي الأنباء التي تصله برقيا. ووصف صحفي الأخبار الخارجية بأنه صحفي كسول لأن رؤساءه لا يشجعونه على أن يصبح نشيطا.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a:p>
            <a:pPr lvl="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-ليس لهذا المحرر ادراك حقيقي لطبيعة الجمهور فهو لا يتصل بذلك الجمهور في واقع الأمر.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15779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287887" y="540913"/>
            <a:ext cx="10341736" cy="3426579"/>
          </a:xfrm>
          <a:prstGeom prst="rect">
            <a:avLst/>
          </a:prstGeom>
          <a:noFill/>
        </p:spPr>
        <p:txBody>
          <a:bodyPr wrap="square" rtlCol="0">
            <a:spAutoFit/>
          </a:bodyPr>
          <a:lstStyle/>
          <a:p>
            <a:pPr marL="342900" lvl="0" indent="-342900" algn="justLow" rtl="1">
              <a:lnSpc>
                <a:spcPct val="150000"/>
              </a:lnSpc>
              <a:spcAft>
                <a:spcPts val="800"/>
              </a:spcAft>
              <a:buFont typeface="Wingdings" panose="05000000000000000000" pitchFamily="2" charset="2"/>
              <a:buChar char=""/>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من جهة أخرى، أجرى الباحث "وارين بريد" دراسة على القائمين بالاتصال والقوى الاجتماعية التي تؤثر عليهم سنة 1955 وقد توصل إلى وجود عملية تأثير تحدد مضمون الصحف فمثلا الصحف الضخمة صحف النخب تؤثر على الطريقة التي تعالج بها الصحف الصغيرة الأنباء والقضايا,</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a:t>
            </a:r>
            <a:endParaRPr lang="fr-FR" sz="2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710603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4059" y="2194603"/>
            <a:ext cx="8646919" cy="1200329"/>
          </a:xfrm>
          <a:prstGeom prst="rect">
            <a:avLst/>
          </a:prstGeom>
          <a:noFill/>
        </p:spPr>
        <p:txBody>
          <a:bodyPr wrap="none" lIns="91440" tIns="45720" rIns="91440" bIns="45720">
            <a:spAutoFit/>
          </a:bodyPr>
          <a:lstStyle/>
          <a:p>
            <a:pPr algn="ctr"/>
            <a:r>
              <a:rPr lang="ar-DZ" sz="72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نظرية حارس البوابة</a:t>
            </a:r>
            <a:endParaRPr lang="fr-FR" sz="72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368249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61374" y="1558344"/>
            <a:ext cx="9684913" cy="3970318"/>
          </a:xfrm>
          <a:prstGeom prst="rect">
            <a:avLst/>
          </a:prstGeom>
          <a:noFill/>
        </p:spPr>
        <p:txBody>
          <a:bodyPr wrap="square" rtlCol="0">
            <a:spAutoFit/>
          </a:bodyPr>
          <a:lstStyle/>
          <a:p>
            <a:pPr indent="449580" algn="just"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يرجع الفضل إلى عالم النفس النمساوي الأصل "</a:t>
            </a:r>
            <a:r>
              <a:rPr lang="ar-DZ" sz="2800" b="1" dirty="0">
                <a:latin typeface="Arial Unicode MS" panose="020B0604020202020204" pitchFamily="34" charset="-128"/>
                <a:ea typeface="Arial Unicode MS" panose="020B0604020202020204" pitchFamily="34" charset="-128"/>
                <a:cs typeface="Arial Unicode MS" panose="020B0604020202020204" pitchFamily="34" charset="-128"/>
              </a:rPr>
              <a:t>كرت لوين"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في تطوير ما أصبح يعرف </a:t>
            </a:r>
            <a:r>
              <a:rPr lang="ar-DZ" sz="2800" b="1" dirty="0">
                <a:latin typeface="Arial Unicode MS" panose="020B0604020202020204" pitchFamily="34" charset="-128"/>
                <a:ea typeface="Arial Unicode MS" panose="020B0604020202020204" pitchFamily="34" charset="-128"/>
                <a:cs typeface="Arial Unicode MS" panose="020B0604020202020204" pitchFamily="34" charset="-128"/>
              </a:rPr>
              <a:t>"بنظرية حارس البوابة الإعلامية"</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فدراساته تعتبر أفضل الدراسات المنهجية في مجال حراسة البوابة،  فحراسة البوابة تعني السيطرة على مكان استراتيجي في سلسلة الاتصال، بحيث تصبح لحارس البوابة سلطة اتخاذ القرار، فيما سيمر من خلال بوابته، وكيف سيمر، حتى يصل في النهاية إلى الوسيلة الإعلامية ومنها إلى الجمهور.</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84127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6529" y="1194369"/>
            <a:ext cx="8371268" cy="4616648"/>
          </a:xfrm>
          <a:prstGeom prst="rect">
            <a:avLst/>
          </a:prstGeom>
        </p:spPr>
        <p:txBody>
          <a:bodyPr wrap="square">
            <a:spAutoFit/>
          </a:bodyPr>
          <a:lstStyle/>
          <a:p>
            <a:pPr lvl="0" indent="449580" algn="just"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يقول "</a:t>
            </a:r>
            <a:r>
              <a:rPr lang="ar-DZ" sz="2800" u="sng"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كرت لوين</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أن المعلومات تمر بمراحل مختلفة حتى تظهر على صفحات الجريدة أو المجلة أو في وسائل الاعلام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اللمختلفة</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وقد سمى "لوين" هذه المراحل (البوابات) وقال أن هذه البوابات تقوم بتنظيم كمية او قدر المعلومات التي ستمر من خلالها، وقد أشار 'لوين" إلى فهم وظيفة (البوابة) يعني فهم المؤثرات أو العوامل التي تتحكم في القرارات التي يصدرها (حارس البوابة).</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868170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944711" y="1442433"/>
            <a:ext cx="9234152" cy="3970318"/>
          </a:xfrm>
          <a:prstGeom prst="rect">
            <a:avLst/>
          </a:prstGeom>
          <a:noFill/>
        </p:spPr>
        <p:txBody>
          <a:bodyPr wrap="square" rtlCol="0">
            <a:spAutoFit/>
          </a:bodyPr>
          <a:lstStyle/>
          <a:p>
            <a:pPr indent="449580"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بمعنى آخر، هناك مجموعة من حراس البوابة يقفون في جميع مراحل السلسلة التي يتم بمقتضاها نقل المعلومات، ويتمتع أولئك الحراس بالحق في أن يفتحوا البوابة أو يغلقونها أمام أي رسالة تأتي إليهم، كما أن من حقهم اجراء تعديلات على الرسالة التي ستمر.  تتميز هذه النظرية بتفردها بدراسة المؤسسات الإعلامية كوحدات قائمة على نظام معقد للسلطة والنفوذ، </a:t>
            </a:r>
            <a:endParaRPr lang="fr-FR" sz="2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40566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4406" y="1014064"/>
            <a:ext cx="9053848" cy="4616648"/>
          </a:xfrm>
          <a:prstGeom prst="rect">
            <a:avLst/>
          </a:prstGeom>
        </p:spPr>
        <p:txBody>
          <a:bodyPr wrap="square">
            <a:spAutoFit/>
          </a:bodyPr>
          <a:lstStyle/>
          <a:p>
            <a:pPr lvl="0" indent="44958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فحينما ندرس ما يحدث داخل المؤسسة الإعلامية نشعر بالدهشة من مدى تعقد وتشابك أعمالها. ففي داخل تلك المؤسسات الإعلامية تتخذ يوميا بل وفي كل دقيقة قرارات هامة وخطيرة، ونظرا لأهمية تلك القرارات بالنسبة للجماهير يجب أن نعرف الأسلوب الذي يتم بمقتضاه يتم اتخاذ القرارات، والمراكز والمناصب التي تتخذ فعلا تلك القرارات، وطبيعة القائم بالاتصال، والأمور التي تؤثر على اختيار المواد الإعلامية.</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68259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62895" y="695458"/>
            <a:ext cx="8680361" cy="4616648"/>
          </a:xfrm>
          <a:prstGeom prst="rect">
            <a:avLst/>
          </a:prstGeom>
          <a:noFill/>
        </p:spPr>
        <p:txBody>
          <a:bodyPr wrap="square" rtlCol="0">
            <a:spAutoFit/>
          </a:bodyPr>
          <a:lstStyle/>
          <a:p>
            <a:pPr indent="449580" algn="just"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وقد اتضح من أبحاث عديدة أن الفلترة التي يقوم بها الحارس في عملية اصطفاء المعلومات ترتبط بقواعد العمل والمهنة والقواعد التنظيمية أكثر مما ترتبط بتفضيلات شخصية. إن قيمة هذه الأبحاث تكمن في أنها استطاعت تحديد نقاط في الجهاز الإعلامي حيث تتم ممارسة عمليات الفلترة بشكل مكشوف وبشكل </a:t>
            </a:r>
            <a:r>
              <a:rPr lang="ar-DZ" sz="2800" dirty="0" err="1">
                <a:latin typeface="Arial Unicode MS" panose="020B0604020202020204" pitchFamily="34" charset="-128"/>
                <a:ea typeface="Arial Unicode MS" panose="020B0604020202020204" pitchFamily="34" charset="-128"/>
                <a:cs typeface="Arial Unicode MS" panose="020B0604020202020204" pitchFamily="34" charset="-128"/>
              </a:rPr>
              <a:t>مأسس</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وفي أنها تمكنت من التعرف على دور الجهاز الإعلامي كمؤسسة اجتماعية، </a:t>
            </a:r>
            <a:endParaRPr lang="fr-FR" sz="2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791935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6073" y="949670"/>
            <a:ext cx="9015211" cy="4616648"/>
          </a:xfrm>
          <a:prstGeom prst="rect">
            <a:avLst/>
          </a:prstGeom>
        </p:spPr>
        <p:txBody>
          <a:bodyPr wrap="square">
            <a:spAutoFit/>
          </a:bodyPr>
          <a:lstStyle/>
          <a:p>
            <a:pPr lvl="0" indent="449580" algn="just"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ما سمح بتجاوز الطابع الفردي لنشاط الحارس، والتركيز على فكرة الاصطفاء كصيرورة منظمة تراتبيا ومرتبطة بشبكة معقدة من العلاقات الرقابية. والواقع أن قرارات حارس البوابة لا تنجم عن تقديرات شخصية اتجاه معلومية المادة الإعلامية أو عدم معلوميتها، وإنما تنجم كما يقول "روبنسون" عن اقتران جملة من القيم التي تحتضن معايير مهنية وتنظيمية كالفاعلية وعمليات إنتاج الأخبار والسرعة.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82609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991673" y="321972"/>
            <a:ext cx="10728102" cy="4719241"/>
          </a:xfrm>
          <a:prstGeom prst="rect">
            <a:avLst/>
          </a:prstGeom>
          <a:noFill/>
        </p:spPr>
        <p:txBody>
          <a:bodyPr wrap="square" rtlCol="0">
            <a:spAutoFit/>
          </a:bodyPr>
          <a:lstStyle/>
          <a:p>
            <a:pPr indent="228600" algn="just"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ويمكن تقسيم العوامل التي تؤثر على عمل حارس البوابة الإعلامية إلى:</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algn="just" rtl="1">
              <a:lnSpc>
                <a:spcPct val="150000"/>
              </a:lnSpc>
              <a:spcAft>
                <a:spcPts val="1000"/>
              </a:spcAft>
              <a:buFont typeface="+mj-lt"/>
              <a:buAutoNum type="arabicPeriod"/>
            </a:pPr>
            <a:r>
              <a:rPr lang="ar-DZ" sz="2800" b="1" dirty="0">
                <a:latin typeface="Arial Unicode MS" panose="020B0604020202020204" pitchFamily="34" charset="-128"/>
                <a:ea typeface="Arial Unicode MS" panose="020B0604020202020204" pitchFamily="34" charset="-128"/>
                <a:cs typeface="Arial Unicode MS" panose="020B0604020202020204" pitchFamily="34" charset="-128"/>
              </a:rPr>
              <a:t>قيم المجتمع وتقاليده: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حيث يعد النظام الاجتماعي الذي تعمل في إطاره وسائل الإعلام من القوى الأساسية التي تؤثر على القائمين بالاتصال. فأي نظام اجتماعي ينطوي على قيم ومبادئ يسعى لإقرارها، ويعمل على تقبل المواطنين لها، حيث يرتبط ذلك بوظيفة التنشئة الاجتماعية، وتعكس وسائل الإعلام هذا الاهتمام بمحاولاتها الحفاظ على القيم الثقافية والاجتماعية السائدة.</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52724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3132" y="3482490"/>
            <a:ext cx="4865436" cy="1446550"/>
          </a:xfrm>
          <a:prstGeom prst="rect">
            <a:avLst/>
          </a:prstGeom>
          <a:noFill/>
        </p:spPr>
        <p:txBody>
          <a:bodyPr wrap="none" lIns="91440" tIns="45720" rIns="91440" bIns="45720">
            <a:spAutoFit/>
          </a:bodyPr>
          <a:lstStyle/>
          <a:p>
            <a:pPr algn="ctr"/>
            <a:r>
              <a:rPr lang="ar-DZ" sz="88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مقــدمــة</a:t>
            </a:r>
            <a:endParaRPr lang="fr-FR" sz="88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5367224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3042" y="647488"/>
            <a:ext cx="9787944" cy="5909310"/>
          </a:xfrm>
          <a:prstGeom prst="rect">
            <a:avLst/>
          </a:prstGeom>
        </p:spPr>
        <p:txBody>
          <a:bodyPr wrap="square">
            <a:spAutoFit/>
          </a:bodyPr>
          <a:lstStyle/>
          <a:p>
            <a:pPr marL="228600" lvl="0" algn="just"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ويرى الباحث "وارين بريد" أنه في بعض الأحوال قد لا يقدم القائم بالاتصال تغطية كاملة للأحداث التي تقع من حوله، وليس هذا الإغفال نتيجة لتقصير أو أنه عمل سلبي، ولكنه يغفل تقديم بعض الأحداث إحساسا منه بالمسؤولية الاجتماعية، وللحفاظ على بعض الفضائل الفردية أو المجتمعية. فقد تتسامح وسائل الإعلام في تقديم كل الأخبار التي تهم الجماهير وذلك رغبة منها في تدعيم قيم المجتمع وتقاليده، كما تعمل على حماية الأنماط الثقافية السائدة في المجتمع مثل الرأسمالية مثلا، وغالبا ما تتجنب وسائل الإعلام انتقاد الأفراد الذين يقومون ببعض الأدوار لتدعيم البناء الثقافي للمجتمع.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1936715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571223" y="231820"/>
            <a:ext cx="10341735" cy="6478073"/>
          </a:xfrm>
          <a:prstGeom prst="rect">
            <a:avLst/>
          </a:prstGeom>
          <a:noFill/>
        </p:spPr>
        <p:txBody>
          <a:bodyPr wrap="square" rtlCol="0">
            <a:spAutoFit/>
          </a:bodyPr>
          <a:lstStyle/>
          <a:p>
            <a:endParaRPr lang="fr-FR" dirty="0"/>
          </a:p>
        </p:txBody>
      </p:sp>
      <p:sp>
        <p:nvSpPr>
          <p:cNvPr id="3" name="ZoneTexte 2"/>
          <p:cNvSpPr txBox="1"/>
          <p:nvPr/>
        </p:nvSpPr>
        <p:spPr>
          <a:xfrm>
            <a:off x="1184856" y="347730"/>
            <a:ext cx="10032643" cy="4773038"/>
          </a:xfrm>
          <a:prstGeom prst="rect">
            <a:avLst/>
          </a:prstGeom>
          <a:noFill/>
        </p:spPr>
        <p:txBody>
          <a:bodyPr wrap="square" rtlCol="0">
            <a:spAutoFit/>
          </a:bodyPr>
          <a:lstStyle/>
          <a:p>
            <a:pPr marL="342900" lvl="0" indent="-342900" algn="just" rtl="1">
              <a:lnSpc>
                <a:spcPct val="150000"/>
              </a:lnSpc>
              <a:spcAft>
                <a:spcPts val="1000"/>
              </a:spcAft>
              <a:buFont typeface="+mj-lt"/>
              <a:buAutoNum type="arabicPeriod"/>
            </a:pPr>
            <a:r>
              <a:rPr lang="ar-DZ" sz="2800" b="1" dirty="0">
                <a:latin typeface="Arial Unicode MS" panose="020B0604020202020204" pitchFamily="34" charset="-128"/>
                <a:ea typeface="Arial Unicode MS" panose="020B0604020202020204" pitchFamily="34" charset="-128"/>
                <a:cs typeface="Arial Unicode MS" panose="020B0604020202020204" pitchFamily="34" charset="-128"/>
              </a:rPr>
              <a:t>المعايير المهنية للقائم بالاتصال: </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فالقائم بالاتصال يتعرض للعديد من الضغوط المهنية التي تؤثر في عمله، وتؤدي إلى توافقه مع سياسة المؤسسة الإعلامية التي ينتمي إليها، والتوقعات التي تحدد دوره في نظام الاتصال.</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342900" lvl="0" indent="-342900" algn="justLow" rtl="1">
              <a:lnSpc>
                <a:spcPct val="150000"/>
              </a:lnSpc>
              <a:spcAft>
                <a:spcPts val="800"/>
              </a:spcAft>
              <a:buFont typeface="+mj-lt"/>
              <a:buAutoNum type="arabicPeriod"/>
            </a:pPr>
            <a:r>
              <a:rPr lang="ar-DZ" sz="2800" b="1" dirty="0">
                <a:latin typeface="Arial Unicode MS" panose="020B0604020202020204" pitchFamily="34" charset="-128"/>
                <a:ea typeface="Arial Unicode MS" panose="020B0604020202020204" pitchFamily="34" charset="-128"/>
                <a:cs typeface="Arial Unicode MS" panose="020B0604020202020204" pitchFamily="34" charset="-128"/>
              </a:rPr>
              <a:t>العوامل البيئية الخارجية</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457200"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وتتمثل في الظروف السياسية الخارجية، شكل الحكم والنظام الصحفي السائد ونوع القوانين السائدة ودرجة الحرية المتاحة.</a:t>
            </a:r>
            <a:endParaRPr lang="fr-FR" sz="2800" dirty="0">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957546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18725" y="2967335"/>
            <a:ext cx="3754554" cy="923330"/>
          </a:xfrm>
          <a:prstGeom prst="rect">
            <a:avLst/>
          </a:prstGeom>
          <a:noFill/>
        </p:spPr>
        <p:txBody>
          <a:bodyPr wrap="none" lIns="91440" tIns="45720" rIns="91440" bIns="45720">
            <a:spAutoFit/>
          </a:bodyPr>
          <a:lstStyle/>
          <a:p>
            <a:pPr algn="ctr"/>
            <a:r>
              <a:rPr lang="ar-DZ"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نقد النظرية</a:t>
            </a:r>
            <a:endParaRPr lang="fr-FR"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8343252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313645" y="721217"/>
            <a:ext cx="9878096" cy="5188536"/>
          </a:xfrm>
          <a:prstGeom prst="rect">
            <a:avLst/>
          </a:prstGeom>
          <a:noFill/>
        </p:spPr>
        <p:txBody>
          <a:bodyPr wrap="square" rtlCol="0">
            <a:spAutoFit/>
          </a:bodyPr>
          <a:lstStyle/>
          <a:p>
            <a:pPr algn="r" rtl="1">
              <a:lnSpc>
                <a:spcPct val="150000"/>
              </a:lnSpc>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يرى أبراهام باس إن مفهوم حارس البوابة لا ينطبق إلا على قنوات الاتصال القائمة داخل جماعة اجتماعية بعينها كفريق المحررين مثلا، وإنما يجب أن تلاحظ دور وكالات الأنباء المستقلة التي تحتل نفس الأهمية بسبب مسؤوليتها عن انشاء ووضع مضامين الرسائل الاتصالية التي تبثها وسائل الاعلام، وبما أن وكالات الأنباء وهيئات التحرير المسؤولة في وسائل الاتصال الجماهيري لا تمثل جماعة اجتماعية بالمعنى الذي قصده لوين فإن مفهوم حارس البوابة لا يصلح للتطبيق على كل فئات القائمين بالاتصال.</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14329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339403" y="940158"/>
            <a:ext cx="10264462" cy="5365571"/>
          </a:xfrm>
          <a:prstGeom prst="rect">
            <a:avLst/>
          </a:prstGeom>
          <a:noFill/>
        </p:spPr>
        <p:txBody>
          <a:bodyPr wrap="square" rtlCol="0">
            <a:spAutoFit/>
          </a:bodyPr>
          <a:lstStyle/>
          <a:p>
            <a:pPr indent="449580"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أصبحت المؤسسات الإعلامية عبارة عن شبكات اتصال وتواصل واسعة الانتشار والظهور على المستوى المحلي والوطني والإقليمي والدولي، والتي تعمل وفق منظومة خاضعة للسلطة، وكذلك للسياسة الإعلامية والخط الافتتاحي والذي يؤثر بطريقة أو بأخرى على عمل القائم بالاتصال أو العملية الاتصالية داخل المؤسسة الإعلامية.</a:t>
            </a:r>
          </a:p>
          <a:p>
            <a:pPr indent="449580"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فالقائم بالاتصال هو المصدر الأول لعملية اختيار المادة الإعلامية التي يتعرض لها الجمهور سواء في الصحف، أو المجلات أو القنوات الاذاعية السينما القنوات التلفزيونية وكالات الأنباء والصحافة الالكترونية</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44839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1" y="347730"/>
            <a:ext cx="10792496" cy="5834867"/>
          </a:xfrm>
          <a:prstGeom prst="rect">
            <a:avLst/>
          </a:prstGeom>
        </p:spPr>
        <p:txBody>
          <a:bodyPr wrap="square">
            <a:spAutoFit/>
          </a:bodyPr>
          <a:lstStyle/>
          <a:p>
            <a:pPr lvl="0" indent="44958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وهذا يعني أن القائم بالاتصال لا يقل أهمية عن مضمون الرسالة وتأثيراتها المختلفة على الجمهور، لكن هذه الأهمية لم تنعكس على الدراسات الخاصة بالقائم بالاتصال والتي تأخر ظهورها مقارنة بباقي عناصر العملية الاتصالية، وليس معنى هذا أن الباحثين لم يكتبوا عن رجال الاتصال والاعلام، لكن المقصود هنا هو القيام بدراسات مكثفة لتحليل وظائف الاتصال الاجتماعية وأدوار العاملين لهذه المؤسسات (محررين، مخرجين،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منتجين..الخ</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وكذا الظروف والعوامل التي تؤثر على اختيار المنتج الاعلامي، فالأخبار، مثلا، يحررها الصحفي لكن كيف يحررها؟ وما العوامل التي تؤثر في صناعتها؟ وما طبيعة السيطرة أو الواقع الذي تكون عليه المؤسسة الاعلامية حتى تقوم بأدوارها وتصنع رسالتها؟؟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960785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7044" y="1550659"/>
            <a:ext cx="10036723" cy="2308324"/>
          </a:xfrm>
          <a:prstGeom prst="rect">
            <a:avLst/>
          </a:prstGeom>
          <a:noFill/>
        </p:spPr>
        <p:txBody>
          <a:bodyPr wrap="none" lIns="91440" tIns="45720" rIns="91440" bIns="45720">
            <a:spAutoFit/>
          </a:bodyPr>
          <a:lstStyle/>
          <a:p>
            <a:pPr algn="ctr"/>
            <a:r>
              <a:rPr lang="ar-DZ" sz="72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أهم الدراسات المتعلقة</a:t>
            </a:r>
          </a:p>
          <a:p>
            <a:pPr algn="ctr"/>
            <a:r>
              <a:rPr lang="ar-DZ" sz="72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بالقائم بالاتصال</a:t>
            </a:r>
            <a:endParaRPr lang="fr-FR" sz="72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899547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249250" y="1622738"/>
            <a:ext cx="10444767" cy="3323987"/>
          </a:xfrm>
          <a:prstGeom prst="rect">
            <a:avLst/>
          </a:prstGeom>
          <a:noFill/>
        </p:spPr>
        <p:txBody>
          <a:bodyPr wrap="square" rtlCol="0">
            <a:spAutoFit/>
          </a:bodyPr>
          <a:lstStyle/>
          <a:p>
            <a:pPr indent="449580"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أول من كتب عن النظريات الاتصالية المتعلقة بالقائمين بالاتصال في وسائل الاعلام والاتصال هو عالم النفس النمساوي الامريكي الجنسية "كرت ليون"  سنة 1947حيث وضع نظرية القائم بالاتصال والتي أطلق عليها نظرية "حارس البوابة"، وقد اعتبر علماء الاتصال والاعلام أن هذه الأخيرة هي من أفضل النظريات التي تناولت القائم بالاتصال والاعلام</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556139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9251" y="1175293"/>
            <a:ext cx="10444766" cy="3323987"/>
          </a:xfrm>
          <a:prstGeom prst="rect">
            <a:avLst/>
          </a:prstGeom>
        </p:spPr>
        <p:txBody>
          <a:bodyPr wrap="square">
            <a:spAutoFit/>
          </a:bodyPr>
          <a:lstStyle/>
          <a:p>
            <a:pPr lvl="0" indent="44958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من جهة أخرى، فإن أول دراسة تناولت بالشرح واقع القائمين بالاتصال هي دراسة "روستن" التي ظهرت في 1937 تحت عنوان "مراسلي واشنطن" وتعتبر هذه الدراسة من وجهة نظر النقاد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الاتصاليين</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دراسة كلاسيكية عن سيكولوجيا المراسل الصحفي، ولكن في عام 1941 نشرت مجلة الصحافة ربع السنوية التي تصدر في ولاية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أيوا</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الأمريكية دراسة مهمة عن العاملين بجريدة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ملواكي</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154703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6828" y="1787990"/>
            <a:ext cx="9916731" cy="3323987"/>
          </a:xfrm>
          <a:prstGeom prst="rect">
            <a:avLst/>
          </a:prstGeom>
        </p:spPr>
        <p:txBody>
          <a:bodyPr wrap="square">
            <a:spAutoFit/>
          </a:bodyPr>
          <a:lstStyle/>
          <a:p>
            <a:pPr lvl="0" indent="449580" algn="justLow" rtl="1">
              <a:lnSpc>
                <a:spcPct val="150000"/>
              </a:lnSpc>
              <a:spcAft>
                <a:spcPts val="800"/>
              </a:spcAft>
            </a:pP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وكان من الممكن أن تفتح هذه الدراسة الباب لإجراء دراسات مماثلة عن المؤسسات الاتصالية والاعلامية الأخرى ولكن مضت فترة طويلة دون أن تظهر أبحاث تتناول القائمين بالاتصال ومؤسساتهم إلى أن جاءت أبحاث عالم الاتصال ديفيد </a:t>
            </a:r>
            <a:r>
              <a:rPr lang="ar-DZ" sz="2800" dirty="0" err="1">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مانج</a:t>
            </a:r>
            <a:r>
              <a:rPr lang="ar-DZ"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rPr>
              <a:t> دايت في دراسته حول حارس البوابة وانتقاء الأخبار التي أعطت دفعة قوية للبحث في هذا المجال المهم. </a:t>
            </a:r>
            <a:endParaRPr lang="fr-FR" sz="2800" dirty="0">
              <a:solidFill>
                <a:prstClr val="black"/>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965466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97735" y="1326524"/>
            <a:ext cx="10702343" cy="3895875"/>
          </a:xfrm>
          <a:prstGeom prst="rect">
            <a:avLst/>
          </a:prstGeom>
          <a:noFill/>
        </p:spPr>
        <p:txBody>
          <a:bodyPr wrap="square" rtlCol="0">
            <a:spAutoFit/>
          </a:bodyPr>
          <a:lstStyle/>
          <a:p>
            <a:pPr indent="228600" algn="justLow" rtl="1">
              <a:lnSpc>
                <a:spcPct val="150000"/>
              </a:lnSpc>
              <a:spcAft>
                <a:spcPts val="800"/>
              </a:spcAft>
            </a:pP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عرفت فترة الخمسينات سلسلة من الدراسات الهامة حيث جاءت هذه الدراسات تحت مضامين شتى أهمها السيطرة والتحكم التنظيمي والاجتماعي في غرفة التحرير والأخبار والإدراك المتناقض لدور ومركز أو وضع العاملين والتي تؤثر على اختيار الاعلاميين والمحررين الصحفيين لعرضهم للأنباء والأخبار، ومن ابرز الباحثين الأمريكيين الذين قدموا هذه الدراسات: وارن بريد، روى </a:t>
            </a:r>
            <a:r>
              <a:rPr lang="ar-DZ" sz="2800" dirty="0" err="1">
                <a:latin typeface="Arial Unicode MS" panose="020B0604020202020204" pitchFamily="34" charset="-128"/>
                <a:ea typeface="Arial Unicode MS" panose="020B0604020202020204" pitchFamily="34" charset="-128"/>
                <a:cs typeface="Arial Unicode MS" panose="020B0604020202020204" pitchFamily="34" charset="-128"/>
              </a:rPr>
              <a:t>كارتز</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ستارك، روبرت جاد، </a:t>
            </a:r>
            <a:r>
              <a:rPr lang="ar-DZ" sz="2800" dirty="0" err="1">
                <a:latin typeface="Arial Unicode MS" panose="020B0604020202020204" pitchFamily="34" charset="-128"/>
                <a:ea typeface="Arial Unicode MS" panose="020B0604020202020204" pitchFamily="34" charset="-128"/>
                <a:cs typeface="Arial Unicode MS" panose="020B0604020202020204" pitchFamily="34" charset="-128"/>
              </a:rPr>
              <a:t>وجيبر</a:t>
            </a:r>
            <a:r>
              <a:rPr lang="ar-DZ" sz="2800" dirty="0">
                <a:latin typeface="Arial Unicode MS" panose="020B0604020202020204" pitchFamily="34" charset="-128"/>
                <a:ea typeface="Arial Unicode MS" panose="020B0604020202020204" pitchFamily="34" charset="-128"/>
                <a:cs typeface="Arial Unicode MS" panose="020B0604020202020204" pitchFamily="34" charset="-128"/>
              </a:rPr>
              <a:t>.. وغيرهم. </a:t>
            </a:r>
            <a:endParaRPr lang="fr-FR"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77730051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TM10001105[[fn=Cadrage]]</Template>
  <TotalTime>832</TotalTime>
  <Words>1277</Words>
  <Application>Microsoft Office PowerPoint</Application>
  <PresentationFormat>Grand écran</PresentationFormat>
  <Paragraphs>32</Paragraphs>
  <Slides>23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23</vt:i4>
      </vt:variant>
    </vt:vector>
  </HeadingPairs>
  <TitlesOfParts>
    <vt:vector size="27" baseType="lpstr">
      <vt:lpstr>Arial Unicode MS</vt:lpstr>
      <vt:lpstr>Franklin Gothic Book</vt:lpstr>
      <vt:lpstr>Wingdings</vt:lpstr>
      <vt:lpstr>Crop</vt:lpstr>
      <vt:lpstr>دراسات القائم بالاتصال ونظرية حارس البوابة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دراسات القائم بالاتصال ونظرية حارس البوابة</dc:title>
  <dc:creator>HP</dc:creator>
  <cp:lastModifiedBy>safa.chouaf@gmail.com</cp:lastModifiedBy>
  <cp:revision>19</cp:revision>
  <dcterms:created xsi:type="dcterms:W3CDTF">2024-11-12T07:09:10Z</dcterms:created>
  <dcterms:modified xsi:type="dcterms:W3CDTF">2024-12-08T20:17:51Z</dcterms:modified>
</cp:coreProperties>
</file>