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338" r:id="rId2"/>
    <p:sldId id="265" r:id="rId3"/>
    <p:sldId id="332" r:id="rId4"/>
    <p:sldId id="333" r:id="rId5"/>
    <p:sldId id="327" r:id="rId6"/>
    <p:sldId id="328" r:id="rId7"/>
    <p:sldId id="266" r:id="rId8"/>
    <p:sldId id="269" r:id="rId9"/>
    <p:sldId id="270" r:id="rId10"/>
    <p:sldId id="258" r:id="rId11"/>
    <p:sldId id="289" r:id="rId12"/>
    <p:sldId id="278" r:id="rId13"/>
    <p:sldId id="288" r:id="rId14"/>
    <p:sldId id="296" r:id="rId15"/>
    <p:sldId id="297" r:id="rId16"/>
    <p:sldId id="280" r:id="rId17"/>
    <p:sldId id="336" r:id="rId18"/>
    <p:sldId id="313" r:id="rId19"/>
    <p:sldId id="337" r:id="rId20"/>
    <p:sldId id="314" r:id="rId21"/>
    <p:sldId id="315" r:id="rId22"/>
    <p:sldId id="310" r:id="rId23"/>
    <p:sldId id="311" r:id="rId24"/>
    <p:sldId id="316" r:id="rId25"/>
    <p:sldId id="279" r:id="rId26"/>
    <p:sldId id="317" r:id="rId27"/>
    <p:sldId id="335" r:id="rId28"/>
    <p:sldId id="291" r:id="rId29"/>
    <p:sldId id="292" r:id="rId30"/>
    <p:sldId id="293" r:id="rId31"/>
    <p:sldId id="318" r:id="rId32"/>
    <p:sldId id="301" r:id="rId33"/>
    <p:sldId id="303" r:id="rId34"/>
    <p:sldId id="304" r:id="rId35"/>
    <p:sldId id="339" r:id="rId36"/>
    <p:sldId id="334" r:id="rId37"/>
    <p:sldId id="320" r:id="rId38"/>
    <p:sldId id="324" r:id="rId3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3602438-AB0E-484F-ACD3-256E90659FC0}" type="datetimeFigureOut">
              <a:rPr lang="fr-FR"/>
              <a:pPr>
                <a:defRPr/>
              </a:pPr>
              <a:t>05/02/2011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DB3AE59-E373-4072-99BE-006A403C19B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AEDDEF4-BAC4-4368-A1C6-BE57631BB120}" type="datetimeFigureOut">
              <a:rPr lang="fr-FR"/>
              <a:pPr>
                <a:defRPr/>
              </a:pPr>
              <a:t>05/02/2011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8DB3D98-462E-437A-8478-89317D3AD2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440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9F1069C-63C2-468D-9614-0EB0819A5FB6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532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800952E-EDAA-42C5-963F-479D22133A9B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5427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CDFA27-DB61-4B92-B245-74CB95CED340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553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BEECCE2-21F2-4A08-8E2E-7B75447C229A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563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E99DA7D-6328-4412-926C-62B573075B57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1"/>
          <p:cNvSpPr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oundRect">
            <a:avLst>
              <a:gd name="adj" fmla="val 60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7347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5763" cy="41148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1"/>
          <p:cNvSpPr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oundRect">
            <a:avLst>
              <a:gd name="adj" fmla="val 60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8371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5763" cy="41148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5939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A8F02E2-1526-4202-B932-C764848BD4A3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6042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118837E-2792-4213-B0EF-BD58AC11CDA1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6144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4224988-7474-4F01-9C0B-3DF3160E4E7E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6246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426242B-F341-42E8-88CB-E1770DF1C69E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4506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53A8915-2E40-42FB-B435-566C576ED0CD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6349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2C871A3-358C-4555-B412-201CD667D20B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6451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A32347B-CF73-4998-990E-6D3EB06B0057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6554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BE9F6DF-BF7C-4828-800A-611DF169B4B8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6656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54D4FBD-36FF-491E-B1BB-26CD7858EAFD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675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3523831-FB76-4B38-9807-EE2BC56AD175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686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094737B-B70D-4208-A657-462EF7DE2956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696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84AA892-8F9A-4503-88DB-8555619A5760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7066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DC7A51-8B99-4D5F-A081-3F808D6197B4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fr-F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DB10554-04AC-4B72-8882-B4D0B586B21F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fr-FR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EA8373E-F340-4C94-A9A2-CE991E6F3F41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fr-FR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324412F-D5BF-4B6A-9CC7-A544CE482917}" type="slidenum">
              <a:rPr lang="ar-SA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>
              <a:latin typeface="Arial" pitchFamily="34" charset="0"/>
              <a:cs typeface="Arial" pitchFamily="34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4701CD4-45A6-4489-8121-0ACC6F8C61CF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fr-FR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7475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A84B5A4-4F04-4EEE-94E0-3A21014C068B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fr-F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AutoShape 1"/>
          <p:cNvSpPr>
            <a:spLocks noChangeArrowheads="1"/>
          </p:cNvSpPr>
          <p:nvPr/>
        </p:nvSpPr>
        <p:spPr bwMode="auto">
          <a:xfrm>
            <a:off x="2143125" y="695325"/>
            <a:ext cx="2571750" cy="3429000"/>
          </a:xfrm>
          <a:prstGeom prst="roundRect">
            <a:avLst>
              <a:gd name="adj" fmla="val 60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75779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5763" cy="41148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AutoShape 1"/>
          <p:cNvSpPr>
            <a:spLocks noChangeArrowheads="1"/>
          </p:cNvSpPr>
          <p:nvPr/>
        </p:nvSpPr>
        <p:spPr bwMode="auto">
          <a:xfrm>
            <a:off x="0" y="-11588750"/>
            <a:ext cx="1588" cy="24566563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76803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5763" cy="41148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AutoShape 1"/>
          <p:cNvSpPr>
            <a:spLocks noChangeArrowheads="1"/>
          </p:cNvSpPr>
          <p:nvPr/>
        </p:nvSpPr>
        <p:spPr bwMode="auto">
          <a:xfrm>
            <a:off x="0" y="-11588750"/>
            <a:ext cx="1588" cy="24566563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77827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5763" cy="41148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8090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C4345F1-80B1-444B-9607-CA2A2A53DB9B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fr-F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819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8A5ABD5-E696-4E85-93DF-5EF5D07217FE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fr-F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AutoShape 1"/>
          <p:cNvSpPr>
            <a:spLocks noChangeArrowheads="1"/>
          </p:cNvSpPr>
          <p:nvPr/>
        </p:nvSpPr>
        <p:spPr bwMode="auto">
          <a:xfrm>
            <a:off x="0" y="-11588750"/>
            <a:ext cx="1588" cy="24566563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82947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5763" cy="41148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AutoShape 1"/>
          <p:cNvSpPr>
            <a:spLocks noChangeArrowheads="1"/>
          </p:cNvSpPr>
          <p:nvPr/>
        </p:nvSpPr>
        <p:spPr bwMode="auto">
          <a:xfrm>
            <a:off x="0" y="-16271875"/>
            <a:ext cx="1588" cy="33929638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83971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5763" cy="41148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1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3C657AC-0A54-4291-9B6B-786D1416D28E}" type="slidenum">
              <a:rPr lang="ar-SA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751750-A03B-43FF-9DFE-E0D9B0D7126D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39825" y="69215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65763" cy="41148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501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C10442-0280-447A-A7B1-93D27B448FEE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5120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99FF8E3-3E34-4346-B72D-AE4D2DC099CF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5222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EEDB285-F318-4782-8D6A-6A1A9D42FA69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81747-FB3D-459E-903D-877D5E9F9AD3}" type="datetimeFigureOut">
              <a:rPr lang="fr-FR"/>
              <a:pPr>
                <a:defRPr/>
              </a:pPr>
              <a:t>05/02/2011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8D981-6FDD-487D-8366-76188A0A509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8B6FB-920A-49F2-8F40-DD260097C765}" type="datetimeFigureOut">
              <a:rPr lang="fr-FR"/>
              <a:pPr>
                <a:defRPr/>
              </a:pPr>
              <a:t>05/02/2011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A0EE7-B9B0-40BE-9633-5AE63E021AB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7FF70-3AF5-414B-87EA-3D4F47E3CF15}" type="datetimeFigureOut">
              <a:rPr lang="fr-FR"/>
              <a:pPr>
                <a:defRPr/>
              </a:pPr>
              <a:t>05/02/2011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CDE16-5ABC-474F-8A84-5D075A8F518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EC2B5-050F-4261-BCC5-5A36996D641D}" type="datetimeFigureOut">
              <a:rPr lang="fr-FR"/>
              <a:pPr>
                <a:defRPr/>
              </a:pPr>
              <a:t>05/02/2011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50168-704A-463E-A927-9F64E84DA2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21DC2-4938-4128-A71E-DC858DD087E5}" type="datetimeFigureOut">
              <a:rPr lang="fr-FR"/>
              <a:pPr>
                <a:defRPr/>
              </a:pPr>
              <a:t>05/02/2011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B0F4E-73CB-4EC1-A1B0-8FF5362B941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C3F14-A72D-41C6-BEFE-980D6967BE52}" type="datetimeFigureOut">
              <a:rPr lang="fr-FR"/>
              <a:pPr>
                <a:defRPr/>
              </a:pPr>
              <a:t>05/02/2011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AEE46-D004-43F7-B0CB-563EFC24A2E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52755-1D0A-4B16-B03E-7809C14641EF}" type="datetimeFigureOut">
              <a:rPr lang="fr-FR"/>
              <a:pPr>
                <a:defRPr/>
              </a:pPr>
              <a:t>05/02/2011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A5DB4-F5A0-41F2-AC84-01C09C1366B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05D94-1EA8-4A15-85AD-8D13563ACC39}" type="datetimeFigureOut">
              <a:rPr lang="fr-FR"/>
              <a:pPr>
                <a:defRPr/>
              </a:pPr>
              <a:t>05/02/2011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CA240-FF6F-4D45-A686-884B07AC93F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3A4A4-564C-46F3-805A-675418EB75AD}" type="datetimeFigureOut">
              <a:rPr lang="fr-FR"/>
              <a:pPr>
                <a:defRPr/>
              </a:pPr>
              <a:t>05/02/2011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F4F93-447E-4D5B-9522-CFA05CF1EE4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E9EC3-4C52-4FD6-85E7-54E89851C155}" type="datetimeFigureOut">
              <a:rPr lang="fr-FR"/>
              <a:pPr>
                <a:defRPr/>
              </a:pPr>
              <a:t>05/02/2011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82DC7-E1B7-4E33-A14C-3A7F9FAF50A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379C2-BFD4-4D0A-8D8F-F80D808FEC7E}" type="datetimeFigureOut">
              <a:rPr lang="fr-FR"/>
              <a:pPr>
                <a:defRPr/>
              </a:pPr>
              <a:t>05/02/2011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40EBB-57D0-472B-A7B5-945DF3C2F54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D9B71D8-BC41-4C5B-869E-ED321D6E0EC5}" type="datetimeFigureOut">
              <a:rPr lang="fr-FR"/>
              <a:pPr>
                <a:defRPr/>
              </a:pPr>
              <a:t>05/02/2011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4441111-6652-49BA-8843-D8CED6F9660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mtClean="0"/>
              <a:t>Couche réseaux </a:t>
            </a: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z="4400" smtClean="0">
                <a:solidFill>
                  <a:schemeClr val="tx1"/>
                </a:solidFill>
              </a:rPr>
              <a:t>IPv6 : IP version 6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B4344DF0-F3BE-401E-899B-263E252B156B}" type="slidenum">
              <a:rPr lang="fr-FR"/>
              <a:pPr algn="ctr">
                <a:defRPr/>
              </a:pPr>
              <a:t>10</a:t>
            </a:fld>
            <a:endParaRPr lang="fr-FR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GB" sz="2800" b="1" smtClean="0">
                <a:latin typeface="Times New Roman" pitchFamily="18" charset="0"/>
                <a:cs typeface="Times New Roman" pitchFamily="18" charset="0"/>
              </a:rPr>
              <a:t>Les adresses </a:t>
            </a:r>
            <a:r>
              <a:rPr lang="fr-FR" sz="2800" smtClean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fr-FR" altLang="en-GB" sz="2800" b="1" smtClean="0">
                <a:latin typeface="Times New Roman" pitchFamily="18" charset="0"/>
                <a:cs typeface="Times New Roman" pitchFamily="18" charset="0"/>
              </a:rPr>
              <a:t>v6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2800" smtClean="0">
                <a:latin typeface="Times New Roman" pitchFamily="18" charset="0"/>
                <a:cs typeface="Times New Roman" pitchFamily="18" charset="0"/>
              </a:rPr>
              <a:t>Les adresses IPv6 sont codées sur 128 bits</a:t>
            </a:r>
          </a:p>
          <a:p>
            <a:r>
              <a:rPr lang="fr-FR" sz="2800" smtClean="0">
                <a:latin typeface="Times New Roman" pitchFamily="18" charset="0"/>
                <a:cs typeface="Times New Roman" pitchFamily="18" charset="0"/>
              </a:rPr>
              <a:t> Notation hexadécimale regroupée en mot de 16 bits:</a:t>
            </a:r>
          </a:p>
          <a:p>
            <a:pPr>
              <a:buFont typeface="Arial" pitchFamily="34" charset="0"/>
              <a:buNone/>
            </a:pPr>
            <a:r>
              <a:rPr lang="fr-FR" sz="2800" b="1" smtClean="0">
                <a:latin typeface="Times New Roman" pitchFamily="18" charset="0"/>
                <a:cs typeface="Times New Roman" pitchFamily="18" charset="0"/>
              </a:rPr>
              <a:t>              xxxx:xxxx:xxxx:xxxx:xxxx:xxxx:xxxx:xxxx</a:t>
            </a:r>
          </a:p>
          <a:p>
            <a:pPr>
              <a:lnSpc>
                <a:spcPct val="80000"/>
              </a:lnSpc>
            </a:pPr>
            <a:r>
              <a:rPr lang="fr-FR" sz="2800" smtClean="0">
                <a:latin typeface="Times New Roman" pitchFamily="18" charset="0"/>
                <a:cs typeface="Times New Roman" pitchFamily="18" charset="0"/>
              </a:rPr>
              <a:t>Notation hexadécimale</a:t>
            </a:r>
          </a:p>
          <a:p>
            <a:pPr lvl="1">
              <a:lnSpc>
                <a:spcPct val="80000"/>
              </a:lnSpc>
            </a:pP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1234:5678:</a:t>
            </a:r>
            <a:r>
              <a:rPr lang="fr-FR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000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0:0ABC:</a:t>
            </a:r>
            <a:r>
              <a:rPr lang="fr-FR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F0:</a:t>
            </a:r>
            <a:r>
              <a:rPr lang="fr-FR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000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0:</a:t>
            </a:r>
            <a:r>
              <a:rPr lang="fr-FR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000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0:9876</a:t>
            </a:r>
          </a:p>
          <a:p>
            <a:pPr lvl="1">
              <a:lnSpc>
                <a:spcPct val="80000"/>
              </a:lnSpc>
            </a:pP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1234:5678:0:ABC:F0:0:0:9876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(suppression des 0 non significatifs)</a:t>
            </a:r>
          </a:p>
          <a:p>
            <a:pPr lvl="1">
              <a:lnSpc>
                <a:spcPct val="80000"/>
              </a:lnSpc>
            </a:pP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1234:5678::ABC:F0:0:0:9876 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(suppression d’</a:t>
            </a:r>
            <a:r>
              <a:rPr lang="fr-FR" sz="2400" b="1" i="1" u="sng" smtClean="0">
                <a:latin typeface="Times New Roman" pitchFamily="18" charset="0"/>
                <a:cs typeface="Times New Roman" pitchFamily="18" charset="0"/>
              </a:rPr>
              <a:t>UNE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 série de 0)</a:t>
            </a:r>
          </a:p>
          <a:p>
            <a:pPr lvl="1">
              <a:lnSpc>
                <a:spcPct val="80000"/>
              </a:lnSpc>
            </a:pP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1234:5678:0:ABC:F0::9876</a:t>
            </a:r>
          </a:p>
          <a:p>
            <a:pPr lvl="1">
              <a:lnSpc>
                <a:spcPct val="80000"/>
              </a:lnSpc>
            </a:pP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1234:5678:0000:0ABC:00F0::9876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Une autre type de notation résultant de la cohabitation  IP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v4/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v6</a:t>
            </a:r>
          </a:p>
          <a:p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4 derniers octets en notation décimale pointée</a:t>
            </a:r>
            <a:endParaRPr lang="fr-FR" sz="24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    x.x.x.x.x.x.192.168.0.2 ou ::192.168.0.2</a:t>
            </a:r>
          </a:p>
          <a:p>
            <a:pPr marL="342900" lvl="1" indent="-342900">
              <a:buFont typeface="Arial" pitchFamily="34" charset="0"/>
              <a:buNone/>
            </a:pP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     FE80::192.168.1.18</a:t>
            </a:r>
            <a:br>
              <a:rPr lang="fr-FR" sz="2400" smtClean="0">
                <a:latin typeface="Times New Roman" pitchFamily="18" charset="0"/>
                <a:cs typeface="Times New Roman" pitchFamily="18" charset="0"/>
              </a:rPr>
            </a:br>
            <a:endParaRPr lang="fr-FR" sz="24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None/>
            </a:pPr>
            <a:endParaRPr lang="fr-FR" b="1" smtClean="0"/>
          </a:p>
          <a:p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GB" sz="2800" b="1" smtClean="0">
                <a:latin typeface="Times New Roman" pitchFamily="18" charset="0"/>
                <a:cs typeface="Times New Roman" pitchFamily="18" charset="0"/>
              </a:rPr>
              <a:t>Structure d’une adresse </a:t>
            </a: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IPV6</a:t>
            </a:r>
            <a:endParaRPr lang="fr-FR" altLang="en-GB" sz="28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428625" y="1714500"/>
            <a:ext cx="4224338" cy="787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>
                <a:latin typeface="Times New Roman" pitchFamily="18" charset="0"/>
                <a:cs typeface="Times New Roman" pitchFamily="18" charset="0"/>
              </a:rPr>
              <a:t>Préfixe réseau </a:t>
            </a:r>
          </a:p>
          <a:p>
            <a:pPr algn="ctr">
              <a:spcBef>
                <a:spcPct val="50000"/>
              </a:spcBef>
            </a:pPr>
            <a:r>
              <a:rPr lang="fr-FR" b="1">
                <a:latin typeface="Times New Roman" pitchFamily="18" charset="0"/>
                <a:cs typeface="Times New Roman" pitchFamily="18" charset="0"/>
              </a:rPr>
              <a:t>( n bits ) </a:t>
            </a:r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4652963" y="1714500"/>
            <a:ext cx="4225925" cy="787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 type="none" w="lg" len="med"/>
          </a:ln>
        </p:spPr>
        <p:txBody>
          <a:bodyPr lIns="90000" tIns="46800" rIns="90000" bIns="468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>
                <a:latin typeface="Times New Roman" pitchFamily="18" charset="0"/>
                <a:cs typeface="Times New Roman" pitchFamily="18" charset="0"/>
              </a:rPr>
              <a:t>Identificateur de l’interface</a:t>
            </a:r>
          </a:p>
          <a:p>
            <a:pPr algn="ctr">
              <a:spcBef>
                <a:spcPct val="50000"/>
              </a:spcBef>
            </a:pPr>
            <a:r>
              <a:rPr lang="fr-FR" b="1">
                <a:latin typeface="Times New Roman" pitchFamily="18" charset="0"/>
                <a:cs typeface="Times New Roman" pitchFamily="18" charset="0"/>
              </a:rPr>
              <a:t> ( 128 –n) bits </a:t>
            </a:r>
          </a:p>
        </p:txBody>
      </p:sp>
      <p:grpSp>
        <p:nvGrpSpPr>
          <p:cNvPr id="13317" name="Group 6"/>
          <p:cNvGrpSpPr>
            <a:grpSpLocks/>
          </p:cNvGrpSpPr>
          <p:nvPr/>
        </p:nvGrpSpPr>
        <p:grpSpPr bwMode="auto">
          <a:xfrm>
            <a:off x="357188" y="2643188"/>
            <a:ext cx="8450262" cy="639762"/>
            <a:chOff x="384" y="1488"/>
            <a:chExt cx="5376" cy="234"/>
          </a:xfrm>
        </p:grpSpPr>
        <p:sp>
          <p:nvSpPr>
            <p:cNvPr id="13319" name="Line 7"/>
            <p:cNvSpPr>
              <a:spLocks noChangeShapeType="1"/>
            </p:cNvSpPr>
            <p:nvPr/>
          </p:nvSpPr>
          <p:spPr bwMode="auto">
            <a:xfrm>
              <a:off x="384" y="1596"/>
              <a:ext cx="53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lg" len="lg"/>
              <a:tailEnd type="triangle" w="lg" len="lg"/>
            </a:ln>
          </p:spPr>
          <p:txBody>
            <a:bodyPr wrap="none"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13320" name="Text Box 8"/>
            <p:cNvSpPr txBox="1">
              <a:spLocks noChangeArrowheads="1"/>
            </p:cNvSpPr>
            <p:nvPr/>
          </p:nvSpPr>
          <p:spPr bwMode="auto">
            <a:xfrm>
              <a:off x="2811" y="1488"/>
              <a:ext cx="722" cy="234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 type="none" w="lg" len="med"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>
                  <a:latin typeface="Comic Sans MS" pitchFamily="66" charset="0"/>
                </a:rPr>
                <a:t>128 bits</a:t>
              </a:r>
            </a:p>
          </p:txBody>
        </p:sp>
      </p:grpSp>
      <p:sp>
        <p:nvSpPr>
          <p:cNvPr id="13318" name="ZoneTexte 10"/>
          <p:cNvSpPr txBox="1">
            <a:spLocks noChangeArrowheads="1"/>
          </p:cNvSpPr>
          <p:nvPr/>
        </p:nvSpPr>
        <p:spPr bwMode="auto">
          <a:xfrm>
            <a:off x="357188" y="3929063"/>
            <a:ext cx="77914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Une adresse  IPV6 est constituée d’une partie préfixe réseau</a:t>
            </a:r>
          </a:p>
          <a:p>
            <a:r>
              <a:rPr lang="fr-FR" sz="2400">
                <a:latin typeface="Times New Roman" pitchFamily="18" charset="0"/>
                <a:cs typeface="Times New Roman" pitchFamily="18" charset="0"/>
              </a:rPr>
              <a:t> (adresse réseau ) sur n bits </a:t>
            </a:r>
          </a:p>
          <a:p>
            <a:pPr>
              <a:buFont typeface="Arial" pitchFamily="34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Et une partie Identificateur interface  ( adresse machine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GB" sz="2800" b="1" smtClean="0">
                <a:latin typeface="Times New Roman" pitchFamily="18" charset="0"/>
                <a:cs typeface="Times New Roman" pitchFamily="18" charset="0"/>
              </a:rPr>
              <a:t>Masque réseaux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Notés 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sous la forme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: Adresse 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IPv6 / </a:t>
            </a:r>
            <a:r>
              <a:rPr lang="fr-FR" sz="2600" i="1" dirty="0">
                <a:latin typeface="Times New Roman" pitchFamily="18" charset="0"/>
                <a:cs typeface="Times New Roman" pitchFamily="18" charset="0"/>
              </a:rPr>
              <a:t>longueur du préfixe</a:t>
            </a:r>
          </a:p>
          <a:p>
            <a:pPr fontAlgn="auto">
              <a:spcAft>
                <a:spcPts val="0"/>
              </a:spcAft>
              <a:defRPr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Exemples :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3F00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::/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8  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8 bits de réseau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2001:0DB8:0:CD30::/60 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60 bits de réseau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3FFE:B500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::/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32 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32 bits de réseau</a:t>
            </a:r>
          </a:p>
          <a:p>
            <a:pPr marL="585788" indent="-585788" fontAlgn="auto">
              <a:spcAft>
                <a:spcPts val="0"/>
              </a:spcAft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2600" dirty="0" smtClean="0">
                <a:latin typeface="Times New Roman" pitchFamily="18" charset="0"/>
                <a:cs typeface="Times New Roman" pitchFamily="18" charset="0"/>
              </a:rPr>
              <a:t>Notion de </a:t>
            </a:r>
            <a:r>
              <a:rPr lang="en-GB" sz="2600" dirty="0" err="1" smtClean="0">
                <a:latin typeface="Times New Roman" pitchFamily="18" charset="0"/>
                <a:cs typeface="Times New Roman" pitchFamily="18" charset="0"/>
              </a:rPr>
              <a:t>préfixe</a:t>
            </a:r>
            <a:r>
              <a:rPr lang="en-GB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600" dirty="0" err="1" smtClean="0">
                <a:latin typeface="Times New Roman" pitchFamily="18" charset="0"/>
                <a:cs typeface="Times New Roman" pitchFamily="18" charset="0"/>
              </a:rPr>
              <a:t>hiérarchique</a:t>
            </a:r>
            <a:r>
              <a:rPr lang="en-GB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66788" lvl="1" indent="-509588" fontAlgn="auto">
              <a:spcAft>
                <a:spcPts val="0"/>
              </a:spcAft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2600" dirty="0" smtClean="0">
                <a:latin typeface="Times New Roman" pitchFamily="18" charset="0"/>
                <a:cs typeface="Times New Roman" pitchFamily="18" charset="0"/>
              </a:rPr>
              <a:t>2001::/16 					 ( </a:t>
            </a:r>
            <a:r>
              <a:rPr lang="en-GB" sz="2600" dirty="0" err="1" smtClean="0">
                <a:latin typeface="Times New Roman" pitchFamily="18" charset="0"/>
                <a:cs typeface="Times New Roman" pitchFamily="18" charset="0"/>
              </a:rPr>
              <a:t>niveau</a:t>
            </a:r>
            <a:r>
              <a:rPr lang="en-GB" sz="2600" dirty="0" smtClean="0">
                <a:latin typeface="Times New Roman" pitchFamily="18" charset="0"/>
                <a:cs typeface="Times New Roman" pitchFamily="18" charset="0"/>
              </a:rPr>
              <a:t> 0 )</a:t>
            </a:r>
          </a:p>
          <a:p>
            <a:pPr marL="966788" lvl="1" indent="-509588" fontAlgn="auto">
              <a:spcAft>
                <a:spcPts val="0"/>
              </a:spcAft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2600" dirty="0" smtClean="0">
                <a:latin typeface="Times New Roman" pitchFamily="18" charset="0"/>
                <a:cs typeface="Times New Roman" pitchFamily="18" charset="0"/>
              </a:rPr>
              <a:t>2001:0660::/32 			 ( </a:t>
            </a:r>
            <a:r>
              <a:rPr lang="en-GB" sz="2600" dirty="0" err="1" smtClean="0">
                <a:latin typeface="Times New Roman" pitchFamily="18" charset="0"/>
                <a:cs typeface="Times New Roman" pitchFamily="18" charset="0"/>
              </a:rPr>
              <a:t>niveau</a:t>
            </a:r>
            <a:r>
              <a:rPr lang="en-GB" sz="2600" dirty="0" smtClean="0">
                <a:latin typeface="Times New Roman" pitchFamily="18" charset="0"/>
                <a:cs typeface="Times New Roman" pitchFamily="18" charset="0"/>
              </a:rPr>
              <a:t> 1 )</a:t>
            </a:r>
          </a:p>
          <a:p>
            <a:pPr marL="966788" lvl="1" indent="-509588" fontAlgn="auto">
              <a:spcAft>
                <a:spcPts val="0"/>
              </a:spcAft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2600" dirty="0" smtClean="0">
                <a:latin typeface="Times New Roman" pitchFamily="18" charset="0"/>
                <a:cs typeface="Times New Roman" pitchFamily="18" charset="0"/>
              </a:rPr>
              <a:t>2001:0660:6101::/48		( </a:t>
            </a:r>
            <a:r>
              <a:rPr lang="en-GB" sz="2600" dirty="0" err="1" smtClean="0">
                <a:latin typeface="Times New Roman" pitchFamily="18" charset="0"/>
                <a:cs typeface="Times New Roman" pitchFamily="18" charset="0"/>
              </a:rPr>
              <a:t>niveau</a:t>
            </a:r>
            <a:r>
              <a:rPr lang="en-GB" sz="2600" dirty="0" smtClean="0">
                <a:latin typeface="Times New Roman" pitchFamily="18" charset="0"/>
                <a:cs typeface="Times New Roman" pitchFamily="18" charset="0"/>
              </a:rPr>
              <a:t> 2 ) </a:t>
            </a:r>
          </a:p>
          <a:p>
            <a:pPr marL="966788" lvl="1" indent="-509588" fontAlgn="auto">
              <a:spcAft>
                <a:spcPts val="0"/>
              </a:spcAft>
              <a:tabLst>
                <a:tab pos="712788" algn="l"/>
                <a:tab pos="1162050" algn="l"/>
                <a:tab pos="1611313" algn="l"/>
                <a:tab pos="2060575" algn="l"/>
                <a:tab pos="2509838" algn="l"/>
                <a:tab pos="2959100" algn="l"/>
                <a:tab pos="3408363" algn="l"/>
                <a:tab pos="3857625" algn="l"/>
                <a:tab pos="4306888" algn="l"/>
                <a:tab pos="4756150" algn="l"/>
                <a:tab pos="5205413" algn="l"/>
                <a:tab pos="5654675" algn="l"/>
                <a:tab pos="6103938" algn="l"/>
                <a:tab pos="6553200" algn="l"/>
                <a:tab pos="7002463" algn="l"/>
                <a:tab pos="7451725" algn="l"/>
                <a:tab pos="7900988" algn="l"/>
                <a:tab pos="8350250" algn="l"/>
                <a:tab pos="8799513" algn="l"/>
                <a:tab pos="9248775" algn="l"/>
              </a:tabLst>
              <a:defRPr/>
            </a:pPr>
            <a:r>
              <a:rPr lang="en-GB" sz="2600" dirty="0" smtClean="0">
                <a:latin typeface="Times New Roman" pitchFamily="18" charset="0"/>
                <a:cs typeface="Times New Roman" pitchFamily="18" charset="0"/>
              </a:rPr>
              <a:t>2001:0660:6101:2340::/64	(</a:t>
            </a:r>
            <a:r>
              <a:rPr lang="en-GB" sz="2600" dirty="0" err="1" smtClean="0">
                <a:latin typeface="Times New Roman" pitchFamily="18" charset="0"/>
                <a:cs typeface="Times New Roman" pitchFamily="18" charset="0"/>
              </a:rPr>
              <a:t>niveau</a:t>
            </a:r>
            <a:r>
              <a:rPr lang="en-GB" sz="2600" dirty="0" smtClean="0">
                <a:latin typeface="Times New Roman" pitchFamily="18" charset="0"/>
                <a:cs typeface="Times New Roman" pitchFamily="18" charset="0"/>
              </a:rPr>
              <a:t> 3 )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26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431800" y="6229350"/>
            <a:ext cx="1890713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142875"/>
            <a:ext cx="7772400" cy="523875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altLang="en-GB" sz="2800" b="1" smtClean="0">
                <a:latin typeface="Times New Roman" pitchFamily="18" charset="0"/>
                <a:cs typeface="Times New Roman" pitchFamily="18" charset="0"/>
              </a:rPr>
              <a:t>Types d’adresse </a:t>
            </a: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IPV6</a:t>
            </a:r>
            <a:r>
              <a:rPr lang="en-GB" altLang="en-GB" sz="2800" b="1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928688"/>
            <a:ext cx="8178800" cy="5213350"/>
          </a:xfrm>
        </p:spPr>
        <p:txBody>
          <a:bodyPr rtlCol="0">
            <a:spAutoFit/>
          </a:bodyPr>
          <a:lstStyle/>
          <a:p>
            <a:pPr fontAlgn="auto">
              <a:spcAft>
                <a:spcPts val="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Trois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types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d’adresses</a:t>
            </a: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 fontAlgn="auto">
              <a:spcAft>
                <a:spcPts val="0"/>
              </a:spcAft>
              <a:buFont typeface="+mj-lt"/>
              <a:buAutoNum type="arabicPeriod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000" b="1" dirty="0" err="1" smtClean="0">
                <a:latin typeface="Times New Roman" pitchFamily="18" charset="0"/>
                <a:cs typeface="Times New Roman" pitchFamily="18" charset="0"/>
              </a:rPr>
              <a:t>Unicast</a:t>
            </a:r>
            <a:r>
              <a:rPr lang="en-GB" sz="20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Identifie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une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interface</a:t>
            </a:r>
          </a:p>
          <a:p>
            <a:pPr marL="914400" lvl="1" indent="-457200" fontAlgn="auto">
              <a:spcAft>
                <a:spcPts val="0"/>
              </a:spcAft>
              <a:buFont typeface="Arial" pitchFamily="34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l' adresse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Unicast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pour définir un hôte particulier. Un paquet émis avec cette adresse de destination n'est remis qu'à la machine ayant cette adresse IPv6.</a:t>
            </a:r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lvl="1" indent="-457200" fontAlgn="auto">
              <a:spcAft>
                <a:spcPts val="0"/>
              </a:spcAft>
              <a:buFont typeface="Arial" pitchFamily="34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000" b="1" dirty="0" smtClean="0">
                <a:latin typeface="Times New Roman" pitchFamily="18" charset="0"/>
                <a:cs typeface="Times New Roman" pitchFamily="18" charset="0"/>
              </a:rPr>
              <a:t>2. Multicast : 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Indentifie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groupe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d’interfaces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800100" lvl="1" indent="-342900" fontAlgn="auto">
              <a:spcAft>
                <a:spcPts val="0"/>
              </a:spcAft>
              <a:buFont typeface="Arial" pitchFamily="34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l'adresse de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Multicast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qui concerne un ensemble d'hôtes appartenant à un même groupe de diffusion. Un paquet émis avec cette adresse de destination est remis à l'ensemble des machines concernées par cette adresse.</a:t>
            </a:r>
          </a:p>
          <a:p>
            <a:pPr marL="914400" lvl="1" indent="-457200" fontAlgn="auto">
              <a:spcAft>
                <a:spcPts val="0"/>
              </a:spcAft>
              <a:buFont typeface="Arial" pitchFamily="34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0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GB" sz="2000" b="1" dirty="0" err="1" smtClean="0">
                <a:latin typeface="Times New Roman" pitchFamily="18" charset="0"/>
                <a:cs typeface="Times New Roman" pitchFamily="18" charset="0"/>
              </a:rPr>
              <a:t>Anycast</a:t>
            </a:r>
            <a:r>
              <a:rPr lang="en-GB" sz="2000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Identifie</a:t>
            </a: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une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interface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n-GB" sz="2000" dirty="0" err="1" smtClean="0">
                <a:latin typeface="Times New Roman" pitchFamily="18" charset="0"/>
                <a:cs typeface="Times New Roman" pitchFamily="18" charset="0"/>
              </a:rPr>
              <a:t>groupe</a:t>
            </a:r>
            <a:endParaRPr lang="en-GB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auto">
              <a:spcAft>
                <a:spcPts val="0"/>
              </a:spcAft>
              <a:buFont typeface="Arial" pitchFamily="34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l'adresse </a:t>
            </a:r>
            <a:r>
              <a:rPr lang="fr-FR" sz="2000" b="1" dirty="0" err="1" smtClean="0">
                <a:latin typeface="Times New Roman" pitchFamily="18" charset="0"/>
                <a:cs typeface="Times New Roman" pitchFamily="18" charset="0"/>
              </a:rPr>
              <a:t>Anycast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est ni plus ni moins de l'adressage multicast, à la différence qu'un paquet émis avec cette adresse de destination ne sera remis qu'à un seul membre du groupe. </a:t>
            </a:r>
          </a:p>
          <a:p>
            <a:pPr lvl="2" fontAlgn="auto">
              <a:spcAft>
                <a:spcPts val="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dirty="0">
              <a:solidFill>
                <a:srgbClr val="C0C0C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301625"/>
            <a:ext cx="7772400" cy="584200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1608138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en-GB" sz="3200" smtClean="0"/>
              <a:t>	</a:t>
            </a:r>
            <a:r>
              <a:rPr lang="en-GB" altLang="en-GB" sz="2800" b="1" smtClean="0">
                <a:latin typeface="Times New Roman" pitchFamily="18" charset="0"/>
                <a:cs typeface="Times New Roman" pitchFamily="18" charset="0"/>
              </a:rPr>
              <a:t>Les adresses Adresses Unicast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214438"/>
            <a:ext cx="8178800" cy="3563937"/>
          </a:xfrm>
        </p:spPr>
        <p:txBody>
          <a:bodyPr>
            <a:spAutoFit/>
          </a:bodyPr>
          <a:lstStyle/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Adresse Unicast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Lien local </a:t>
            </a:r>
            <a:r>
              <a:rPr lang="en-GB" sz="2400" i="1" smtClean="0">
                <a:latin typeface="Times New Roman" pitchFamily="18" charset="0"/>
                <a:cs typeface="Times New Roman" pitchFamily="18" charset="0"/>
              </a:rPr>
              <a:t>(FE80::/64)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Site local </a:t>
            </a:r>
            <a:r>
              <a:rPr lang="en-GB" sz="2400" i="1" smtClean="0">
                <a:latin typeface="Times New Roman" pitchFamily="18" charset="0"/>
                <a:cs typeface="Times New Roman" pitchFamily="18" charset="0"/>
              </a:rPr>
              <a:t>(FE0C::/64 plus utilisé)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Adresses unicast globales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Adresse de retour, loopback </a:t>
            </a:r>
            <a:r>
              <a:rPr lang="en-GB" sz="2400" i="1" smtClean="0">
                <a:latin typeface="Times New Roman" pitchFamily="18" charset="0"/>
                <a:cs typeface="Times New Roman" pitchFamily="18" charset="0"/>
              </a:rPr>
              <a:t>(::1)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Adresse indéterminée </a:t>
            </a:r>
            <a:r>
              <a:rPr lang="en-GB" sz="2400" i="1" smtClean="0">
                <a:latin typeface="Times New Roman" pitchFamily="18" charset="0"/>
                <a:cs typeface="Times New Roman" pitchFamily="18" charset="0"/>
              </a:rPr>
              <a:t>(0:0:0:0:0:0:0:0)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i="1" smtClean="0">
                <a:latin typeface="Times New Roman" pitchFamily="18" charset="0"/>
                <a:cs typeface="Times New Roman" pitchFamily="18" charset="0"/>
              </a:rPr>
              <a:t>Adresse IP mapée </a:t>
            </a:r>
          </a:p>
          <a:p>
            <a:pPr lvl="1"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i="1" smtClean="0">
                <a:latin typeface="Times New Roman" pitchFamily="18" charset="0"/>
                <a:cs typeface="Times New Roman" pitchFamily="18" charset="0"/>
              </a:rPr>
              <a:t>Adresse IP  compatible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oneTexte 15"/>
          <p:cNvSpPr txBox="1"/>
          <p:nvPr/>
        </p:nvSpPr>
        <p:spPr>
          <a:xfrm>
            <a:off x="2714625" y="214313"/>
            <a:ext cx="2936875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fr-FR" altLang="en-GB" sz="2800" b="1" dirty="0">
                <a:latin typeface="Times New Roman" pitchFamily="18" charset="0"/>
                <a:ea typeface="+mj-ea"/>
                <a:cs typeface="Times New Roman" pitchFamily="18" charset="0"/>
              </a:rPr>
              <a:t>Adresse lien local </a:t>
            </a:r>
          </a:p>
        </p:txBody>
      </p:sp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500063" y="4786313"/>
          <a:ext cx="8358246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0"/>
                <a:gridCol w="2857520"/>
                <a:gridCol w="4071966"/>
              </a:tblGrid>
              <a:tr h="37084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1111111010</a:t>
                      </a:r>
                    </a:p>
                    <a:p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FE80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00………………………..00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Identificateur de l’interface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10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54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64 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285750" y="714375"/>
            <a:ext cx="9988550" cy="3046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19088" indent="-319088" fontAlgn="auto">
              <a:spcBef>
                <a:spcPts val="800"/>
              </a:spcBef>
              <a:spcAft>
                <a:spcPts val="0"/>
              </a:spcAft>
              <a:buClr>
                <a:srgbClr val="FFCC00"/>
              </a:buCl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4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Cette adresse de lien local est obtenue par configuration automatique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Elle est  valide  uniquement sur un même espace de lien sans routeur intermédiaire.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Un routeur ne route  pas ce type d'adresse.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L'interconnexion par hub ou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switch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de niveau Mac  représente cet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espace de lien.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 préfixe d'une adresse de lien local est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fe80:: /10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26"/>
          <p:cNvSpPr>
            <a:spLocks noChangeShapeType="1"/>
          </p:cNvSpPr>
          <p:nvPr/>
        </p:nvSpPr>
        <p:spPr bwMode="auto">
          <a:xfrm>
            <a:off x="2941638" y="4654550"/>
            <a:ext cx="1830387" cy="1163638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8435" name="Groupe 59"/>
          <p:cNvGrpSpPr>
            <a:grpSpLocks/>
          </p:cNvGrpSpPr>
          <p:nvPr/>
        </p:nvGrpSpPr>
        <p:grpSpPr bwMode="auto">
          <a:xfrm>
            <a:off x="500063" y="4187825"/>
            <a:ext cx="2814637" cy="1076325"/>
            <a:chOff x="1239417" y="2391992"/>
            <a:chExt cx="2965847" cy="1319624"/>
          </a:xfrm>
        </p:grpSpPr>
        <p:sp>
          <p:nvSpPr>
            <p:cNvPr id="18454" name="Rectangle 4"/>
            <p:cNvSpPr>
              <a:spLocks noChangeArrowheads="1"/>
            </p:cNvSpPr>
            <p:nvPr/>
          </p:nvSpPr>
          <p:spPr bwMode="auto">
            <a:xfrm>
              <a:off x="2114871" y="2391992"/>
              <a:ext cx="334513" cy="34453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8455" name="Rectangle 5"/>
            <p:cNvSpPr>
              <a:spLocks noChangeArrowheads="1"/>
            </p:cNvSpPr>
            <p:nvPr/>
          </p:nvSpPr>
          <p:spPr bwMode="auto">
            <a:xfrm>
              <a:off x="3067424" y="2391992"/>
              <a:ext cx="333269" cy="34453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8456" name="Rectangle 6"/>
            <p:cNvSpPr>
              <a:spLocks noChangeArrowheads="1"/>
            </p:cNvSpPr>
            <p:nvPr/>
          </p:nvSpPr>
          <p:spPr bwMode="auto">
            <a:xfrm>
              <a:off x="2449384" y="3367083"/>
              <a:ext cx="333269" cy="34453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18457" name="Line 18"/>
            <p:cNvSpPr>
              <a:spLocks noChangeShapeType="1"/>
            </p:cNvSpPr>
            <p:nvPr/>
          </p:nvSpPr>
          <p:spPr bwMode="auto">
            <a:xfrm>
              <a:off x="2257878" y="2736524"/>
              <a:ext cx="0" cy="2860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8458" name="Line 19"/>
            <p:cNvSpPr>
              <a:spLocks noChangeShapeType="1"/>
            </p:cNvSpPr>
            <p:nvPr/>
          </p:nvSpPr>
          <p:spPr bwMode="auto">
            <a:xfrm flipV="1">
              <a:off x="2638402" y="3022552"/>
              <a:ext cx="0" cy="3445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8459" name="Line 20"/>
            <p:cNvSpPr>
              <a:spLocks noChangeShapeType="1"/>
            </p:cNvSpPr>
            <p:nvPr/>
          </p:nvSpPr>
          <p:spPr bwMode="auto">
            <a:xfrm>
              <a:off x="3210431" y="2736524"/>
              <a:ext cx="0" cy="2860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18460" name="Connecteur droit 50"/>
            <p:cNvCxnSpPr>
              <a:cxnSpLocks noChangeShapeType="1"/>
            </p:cNvCxnSpPr>
            <p:nvPr/>
          </p:nvCxnSpPr>
          <p:spPr bwMode="auto">
            <a:xfrm rot="10800000">
              <a:off x="1239417" y="2977046"/>
              <a:ext cx="2965847" cy="2168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</p:spPr>
        </p:cxnSp>
      </p:grpSp>
      <p:sp>
        <p:nvSpPr>
          <p:cNvPr id="18436" name="Line 3"/>
          <p:cNvSpPr>
            <a:spLocks noChangeShapeType="1"/>
          </p:cNvSpPr>
          <p:nvPr/>
        </p:nvSpPr>
        <p:spPr bwMode="auto">
          <a:xfrm>
            <a:off x="6264275" y="4675188"/>
            <a:ext cx="2236788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6643688" y="4160838"/>
            <a:ext cx="341312" cy="280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7618413" y="4160838"/>
            <a:ext cx="339725" cy="280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8439" name="Rectangle 6"/>
          <p:cNvSpPr>
            <a:spLocks noChangeArrowheads="1"/>
          </p:cNvSpPr>
          <p:nvPr/>
        </p:nvSpPr>
        <p:spPr bwMode="auto">
          <a:xfrm>
            <a:off x="6985000" y="4954588"/>
            <a:ext cx="341313" cy="2809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8440" name="Line 18"/>
          <p:cNvSpPr>
            <a:spLocks noChangeShapeType="1"/>
          </p:cNvSpPr>
          <p:nvPr/>
        </p:nvSpPr>
        <p:spPr bwMode="auto">
          <a:xfrm>
            <a:off x="6791325" y="4441825"/>
            <a:ext cx="0" cy="233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8441" name="Line 19"/>
          <p:cNvSpPr>
            <a:spLocks noChangeShapeType="1"/>
          </p:cNvSpPr>
          <p:nvPr/>
        </p:nvSpPr>
        <p:spPr bwMode="auto">
          <a:xfrm flipV="1">
            <a:off x="7180263" y="4675188"/>
            <a:ext cx="0" cy="27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8442" name="Line 20"/>
          <p:cNvSpPr>
            <a:spLocks noChangeShapeType="1"/>
          </p:cNvSpPr>
          <p:nvPr/>
        </p:nvSpPr>
        <p:spPr bwMode="auto">
          <a:xfrm>
            <a:off x="7764463" y="4441825"/>
            <a:ext cx="0" cy="233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8443" name="Line 26"/>
          <p:cNvSpPr>
            <a:spLocks noChangeShapeType="1"/>
          </p:cNvSpPr>
          <p:nvPr/>
        </p:nvSpPr>
        <p:spPr bwMode="auto">
          <a:xfrm flipV="1">
            <a:off x="5449888" y="4711700"/>
            <a:ext cx="1084262" cy="1165225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4770438" y="5667375"/>
            <a:ext cx="733425" cy="476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8445" name="Espace réservé du numéro de diapositive 3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69001FA-88B9-495A-9831-FDC8FE149167}" type="slidenum">
              <a:rPr lang="ar-SA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fr-FR">
              <a:solidFill>
                <a:srgbClr val="898989"/>
              </a:solidFill>
            </a:endParaRPr>
          </a:p>
        </p:txBody>
      </p:sp>
      <p:sp>
        <p:nvSpPr>
          <p:cNvPr id="34" name="Titre 3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altLang="en-GB" b="1" dirty="0" smtClean="0">
                <a:latin typeface="Times New Roman" pitchFamily="18" charset="0"/>
                <a:cs typeface="Times New Roman" pitchFamily="18" charset="0"/>
              </a:rPr>
              <a:t>Adresse lien local </a:t>
            </a:r>
            <a:br>
              <a:rPr lang="fr-FR" altLang="en-GB" b="1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/>
          </a:p>
        </p:txBody>
      </p:sp>
      <p:sp>
        <p:nvSpPr>
          <p:cNvPr id="35" name="Ellipse 34"/>
          <p:cNvSpPr/>
          <p:nvPr/>
        </p:nvSpPr>
        <p:spPr>
          <a:xfrm>
            <a:off x="642938" y="3643313"/>
            <a:ext cx="2571750" cy="20716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7" name="Ellipse 36"/>
          <p:cNvSpPr/>
          <p:nvPr/>
        </p:nvSpPr>
        <p:spPr>
          <a:xfrm>
            <a:off x="6143625" y="3643313"/>
            <a:ext cx="2571750" cy="20716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40" name="Connecteur droit avec flèche 39"/>
          <p:cNvCxnSpPr/>
          <p:nvPr/>
        </p:nvCxnSpPr>
        <p:spPr>
          <a:xfrm rot="5400000">
            <a:off x="1212850" y="3071813"/>
            <a:ext cx="1144587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857250" y="1785938"/>
            <a:ext cx="1785938" cy="7858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Validité des adresse lien local 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786438" y="1714500"/>
            <a:ext cx="1785937" cy="7858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Validité des adresse lien local </a:t>
            </a:r>
          </a:p>
        </p:txBody>
      </p:sp>
      <p:cxnSp>
        <p:nvCxnSpPr>
          <p:cNvPr id="44" name="Connecteur droit avec flèche 43"/>
          <p:cNvCxnSpPr>
            <a:stCxn id="42" idx="2"/>
          </p:cNvCxnSpPr>
          <p:nvPr/>
        </p:nvCxnSpPr>
        <p:spPr>
          <a:xfrm rot="16200000" flipH="1">
            <a:off x="6090444" y="3090069"/>
            <a:ext cx="1214437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53" name="ZoneTexte 44"/>
          <p:cNvSpPr txBox="1">
            <a:spLocks noChangeArrowheads="1"/>
          </p:cNvSpPr>
          <p:nvPr/>
        </p:nvSpPr>
        <p:spPr bwMode="auto">
          <a:xfrm>
            <a:off x="4500563" y="6286500"/>
            <a:ext cx="9937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Routeur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altLang="en-GB" sz="3100" b="1" dirty="0" smtClean="0">
                <a:latin typeface="Times New Roman" pitchFamily="18" charset="0"/>
                <a:cs typeface="Times New Roman" pitchFamily="18" charset="0"/>
              </a:rPr>
              <a:t>Adresse site  local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28625" y="5429250"/>
          <a:ext cx="8358245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0"/>
                <a:gridCol w="1765474"/>
                <a:gridCol w="2129489"/>
                <a:gridCol w="3034522"/>
              </a:tblGrid>
              <a:tr h="37084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1111111010 </a:t>
                      </a:r>
                    </a:p>
                    <a:p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FEC0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……...……00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ID sous réseau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Identificateur de l’interface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10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38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16 bits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64 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9476" name="ZoneTexte 4"/>
          <p:cNvSpPr txBox="1">
            <a:spLocks noChangeArrowheads="1"/>
          </p:cNvSpPr>
          <p:nvPr/>
        </p:nvSpPr>
        <p:spPr bwMode="auto">
          <a:xfrm>
            <a:off x="466725" y="1500188"/>
            <a:ext cx="875111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Cette adresse de site local est restreinte au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site ( réseau privé ).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L'idée consiste à reprendre le concept  des adresses IPv4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privées qui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ne pouvant être routées (par exemple les adresses 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10.0.0.0 /8, 172.16.0.0 /12  et 192.168.0.0 /16) . 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Un routeur de sortie de site ne doit pas router  ce type d'adresse.</a:t>
            </a:r>
          </a:p>
          <a:p>
            <a:pPr>
              <a:buFont typeface="Arial" pitchFamily="34" charset="0"/>
              <a:buChar char="•"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 préfixe d'une adresse de site local est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fec0:: /10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r>
              <a:rPr lang="fr-FR" sz="2400" dirty="0"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Line 26"/>
          <p:cNvSpPr>
            <a:spLocks noChangeShapeType="1"/>
          </p:cNvSpPr>
          <p:nvPr/>
        </p:nvSpPr>
        <p:spPr bwMode="auto">
          <a:xfrm>
            <a:off x="2941638" y="2582863"/>
            <a:ext cx="1830387" cy="1163637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pSp>
        <p:nvGrpSpPr>
          <p:cNvPr id="20483" name="Groupe 59"/>
          <p:cNvGrpSpPr>
            <a:grpSpLocks/>
          </p:cNvGrpSpPr>
          <p:nvPr/>
        </p:nvGrpSpPr>
        <p:grpSpPr bwMode="auto">
          <a:xfrm>
            <a:off x="500063" y="2116138"/>
            <a:ext cx="2814637" cy="1076325"/>
            <a:chOff x="1239417" y="2391992"/>
            <a:chExt cx="2965847" cy="1319624"/>
          </a:xfrm>
        </p:grpSpPr>
        <p:sp>
          <p:nvSpPr>
            <p:cNvPr id="20500" name="Rectangle 4"/>
            <p:cNvSpPr>
              <a:spLocks noChangeArrowheads="1"/>
            </p:cNvSpPr>
            <p:nvPr/>
          </p:nvSpPr>
          <p:spPr bwMode="auto">
            <a:xfrm>
              <a:off x="2114871" y="2391992"/>
              <a:ext cx="334513" cy="34453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20501" name="Rectangle 5"/>
            <p:cNvSpPr>
              <a:spLocks noChangeArrowheads="1"/>
            </p:cNvSpPr>
            <p:nvPr/>
          </p:nvSpPr>
          <p:spPr bwMode="auto">
            <a:xfrm>
              <a:off x="3067424" y="2391992"/>
              <a:ext cx="333269" cy="34453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20502" name="Rectangle 6"/>
            <p:cNvSpPr>
              <a:spLocks noChangeArrowheads="1"/>
            </p:cNvSpPr>
            <p:nvPr/>
          </p:nvSpPr>
          <p:spPr bwMode="auto">
            <a:xfrm>
              <a:off x="2449384" y="3367083"/>
              <a:ext cx="333269" cy="34453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>
                <a:latin typeface="Calibri" pitchFamily="34" charset="0"/>
              </a:endParaRPr>
            </a:p>
          </p:txBody>
        </p:sp>
        <p:sp>
          <p:nvSpPr>
            <p:cNvPr id="20503" name="Line 18"/>
            <p:cNvSpPr>
              <a:spLocks noChangeShapeType="1"/>
            </p:cNvSpPr>
            <p:nvPr/>
          </p:nvSpPr>
          <p:spPr bwMode="auto">
            <a:xfrm>
              <a:off x="2257878" y="2736524"/>
              <a:ext cx="0" cy="2860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0504" name="Line 19"/>
            <p:cNvSpPr>
              <a:spLocks noChangeShapeType="1"/>
            </p:cNvSpPr>
            <p:nvPr/>
          </p:nvSpPr>
          <p:spPr bwMode="auto">
            <a:xfrm flipV="1">
              <a:off x="2638402" y="3022552"/>
              <a:ext cx="0" cy="3445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0505" name="Line 20"/>
            <p:cNvSpPr>
              <a:spLocks noChangeShapeType="1"/>
            </p:cNvSpPr>
            <p:nvPr/>
          </p:nvSpPr>
          <p:spPr bwMode="auto">
            <a:xfrm>
              <a:off x="3210431" y="2736524"/>
              <a:ext cx="0" cy="2860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0506" name="Connecteur droit 50"/>
            <p:cNvCxnSpPr>
              <a:cxnSpLocks noChangeShapeType="1"/>
            </p:cNvCxnSpPr>
            <p:nvPr/>
          </p:nvCxnSpPr>
          <p:spPr bwMode="auto">
            <a:xfrm rot="10800000">
              <a:off x="1239417" y="2977046"/>
              <a:ext cx="2965847" cy="2168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</p:spPr>
        </p:cxnSp>
      </p:grpSp>
      <p:sp>
        <p:nvSpPr>
          <p:cNvPr id="20484" name="Line 3"/>
          <p:cNvSpPr>
            <a:spLocks noChangeShapeType="1"/>
          </p:cNvSpPr>
          <p:nvPr/>
        </p:nvSpPr>
        <p:spPr bwMode="auto">
          <a:xfrm>
            <a:off x="6264275" y="2603500"/>
            <a:ext cx="2236788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485" name="Rectangle 4"/>
          <p:cNvSpPr>
            <a:spLocks noChangeArrowheads="1"/>
          </p:cNvSpPr>
          <p:nvPr/>
        </p:nvSpPr>
        <p:spPr bwMode="auto">
          <a:xfrm>
            <a:off x="6643688" y="2089150"/>
            <a:ext cx="341312" cy="2809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7618413" y="2089150"/>
            <a:ext cx="339725" cy="2809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20487" name="Rectangle 6"/>
          <p:cNvSpPr>
            <a:spLocks noChangeArrowheads="1"/>
          </p:cNvSpPr>
          <p:nvPr/>
        </p:nvSpPr>
        <p:spPr bwMode="auto">
          <a:xfrm>
            <a:off x="6985000" y="2882900"/>
            <a:ext cx="341313" cy="2809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20488" name="Line 18"/>
          <p:cNvSpPr>
            <a:spLocks noChangeShapeType="1"/>
          </p:cNvSpPr>
          <p:nvPr/>
        </p:nvSpPr>
        <p:spPr bwMode="auto">
          <a:xfrm>
            <a:off x="6791325" y="2370138"/>
            <a:ext cx="0" cy="233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489" name="Line 19"/>
          <p:cNvSpPr>
            <a:spLocks noChangeShapeType="1"/>
          </p:cNvSpPr>
          <p:nvPr/>
        </p:nvSpPr>
        <p:spPr bwMode="auto">
          <a:xfrm flipV="1">
            <a:off x="7180263" y="2603500"/>
            <a:ext cx="0" cy="27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490" name="Line 20"/>
          <p:cNvSpPr>
            <a:spLocks noChangeShapeType="1"/>
          </p:cNvSpPr>
          <p:nvPr/>
        </p:nvSpPr>
        <p:spPr bwMode="auto">
          <a:xfrm>
            <a:off x="7764463" y="2370138"/>
            <a:ext cx="0" cy="233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491" name="Line 26"/>
          <p:cNvSpPr>
            <a:spLocks noChangeShapeType="1"/>
          </p:cNvSpPr>
          <p:nvPr/>
        </p:nvSpPr>
        <p:spPr bwMode="auto">
          <a:xfrm flipV="1">
            <a:off x="5449888" y="2640013"/>
            <a:ext cx="1084262" cy="1165225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9" name="Ellipse 48"/>
          <p:cNvSpPr/>
          <p:nvPr/>
        </p:nvSpPr>
        <p:spPr>
          <a:xfrm>
            <a:off x="4770438" y="3595688"/>
            <a:ext cx="733425" cy="476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34" name="Titre 3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altLang="en-GB" b="1" dirty="0" smtClean="0">
                <a:latin typeface="Times New Roman" pitchFamily="18" charset="0"/>
                <a:cs typeface="Times New Roman" pitchFamily="18" charset="0"/>
              </a:rPr>
              <a:t>Adresse site local </a:t>
            </a:r>
            <a:br>
              <a:rPr lang="fr-FR" altLang="en-GB" b="1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/>
          </a:p>
        </p:txBody>
      </p:sp>
      <p:sp>
        <p:nvSpPr>
          <p:cNvPr id="35" name="Ellipse 34"/>
          <p:cNvSpPr/>
          <p:nvPr/>
        </p:nvSpPr>
        <p:spPr>
          <a:xfrm>
            <a:off x="642938" y="1071563"/>
            <a:ext cx="7786687" cy="32146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40" name="Connecteur droit avec flèche 39"/>
          <p:cNvCxnSpPr/>
          <p:nvPr/>
        </p:nvCxnSpPr>
        <p:spPr>
          <a:xfrm rot="5400000" flipH="1" flipV="1">
            <a:off x="892969" y="3750469"/>
            <a:ext cx="642938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57188" y="4357688"/>
            <a:ext cx="1785937" cy="7858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Validité des adresse lien local </a:t>
            </a:r>
          </a:p>
        </p:txBody>
      </p:sp>
      <p:cxnSp>
        <p:nvCxnSpPr>
          <p:cNvPr id="31" name="Connecteur droit 30"/>
          <p:cNvCxnSpPr>
            <a:stCxn id="49" idx="4"/>
          </p:cNvCxnSpPr>
          <p:nvPr/>
        </p:nvCxnSpPr>
        <p:spPr>
          <a:xfrm rot="16200000" flipH="1">
            <a:off x="4390231" y="4818857"/>
            <a:ext cx="1500187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llipse 31"/>
          <p:cNvSpPr/>
          <p:nvPr/>
        </p:nvSpPr>
        <p:spPr>
          <a:xfrm>
            <a:off x="3929063" y="5643563"/>
            <a:ext cx="2500312" cy="914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Réseau public </a:t>
            </a:r>
          </a:p>
        </p:txBody>
      </p:sp>
      <p:sp>
        <p:nvSpPr>
          <p:cNvPr id="20499" name="ZoneTexte 32"/>
          <p:cNvSpPr txBox="1">
            <a:spLocks noChangeArrowheads="1"/>
          </p:cNvSpPr>
          <p:nvPr/>
        </p:nvSpPr>
        <p:spPr bwMode="auto">
          <a:xfrm>
            <a:off x="4714875" y="3071813"/>
            <a:ext cx="9937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Routeur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b="1" smtClean="0">
                <a:latin typeface="Times New Roman" pitchFamily="18" charset="0"/>
                <a:cs typeface="Times New Roman" pitchFamily="18" charset="0"/>
              </a:rPr>
              <a:t>Rappel  sur l’adressage IP   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Une adresse IPv4  est sur 32 bits .</a:t>
            </a:r>
          </a:p>
          <a:p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IPv4 est organisé et géré en classes avec des plages réseau/hôte fixes (Classes A, B, C)</a:t>
            </a:r>
          </a:p>
          <a:p>
            <a:pPr lvl="1"/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127 classes A de 16 ,777, 216 machines</a:t>
            </a:r>
          </a:p>
          <a:p>
            <a:pPr lvl="1"/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16,128 classes B de 65 ,536 machines</a:t>
            </a:r>
          </a:p>
          <a:p>
            <a:pPr lvl="1"/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2 ,031 ,616 classes C de 256 machines</a:t>
            </a:r>
          </a:p>
          <a:p>
            <a:pPr lvl="1"/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268 ,435 ,456 adresses de classe D (multicast)</a:t>
            </a:r>
          </a:p>
          <a:p>
            <a:pPr lvl="1"/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Le reste réservé</a:t>
            </a:r>
          </a:p>
          <a:p>
            <a:endParaRPr lang="fr-FR" smtClean="0"/>
          </a:p>
          <a:p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GB" sz="2800" b="1" smtClean="0">
                <a:latin typeface="Times New Roman" pitchFamily="18" charset="0"/>
                <a:cs typeface="Times New Roman" pitchFamily="18" charset="0"/>
              </a:rPr>
              <a:t>L'adresse </a:t>
            </a: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IPV6</a:t>
            </a:r>
            <a:r>
              <a:rPr lang="fr-FR" altLang="en-GB" sz="2800" b="1" smtClean="0">
                <a:latin typeface="Times New Roman" pitchFamily="18" charset="0"/>
                <a:cs typeface="Times New Roman" pitchFamily="18" charset="0"/>
              </a:rPr>
              <a:t> mappée</a:t>
            </a:r>
            <a:br>
              <a:rPr lang="fr-FR" altLang="en-GB" sz="2800" b="1" smtClean="0">
                <a:latin typeface="Times New Roman" pitchFamily="18" charset="0"/>
                <a:cs typeface="Times New Roman" pitchFamily="18" charset="0"/>
              </a:rPr>
            </a:br>
            <a:endParaRPr lang="fr-FR" altLang="en-GB" sz="28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Espace réservé du contenu 2"/>
          <p:cNvSpPr>
            <a:spLocks noGrp="1"/>
          </p:cNvSpPr>
          <p:nvPr>
            <p:ph idx="1"/>
          </p:nvPr>
        </p:nvSpPr>
        <p:spPr>
          <a:xfrm>
            <a:off x="500063" y="1071563"/>
            <a:ext cx="8229600" cy="4525962"/>
          </a:xfrm>
        </p:spPr>
        <p:txBody>
          <a:bodyPr/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Une machine IPv6 est capable de communiquer  avec une machine IPv4  et avec une machine IPv6 .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Pour cela , elle utilise des adresses IPv4 mappées pour communiquer avec les autres machines IPv4 et utilise des adresses IPv6 normale pour communiquer avec les autres machines IPv6.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machine possède alors les deux piles IPv4/IPv6.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Ces adresses sont de la forme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::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ffff:a.b.c.d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.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Par exemple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:: </a:t>
            </a:r>
            <a:r>
              <a:rPr lang="fr-FR" sz="2400" b="1" dirty="0" err="1" smtClean="0">
                <a:latin typeface="Times New Roman" pitchFamily="18" charset="0"/>
                <a:cs typeface="Times New Roman" pitchFamily="18" charset="0"/>
              </a:rPr>
              <a:t>ffff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 : 147.30.20.10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endParaRPr lang="fr-FR" sz="2400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85750" y="5429250"/>
          <a:ext cx="8358246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0660"/>
                <a:gridCol w="1428760"/>
                <a:gridCol w="192882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00…………………………………………..……..00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11………11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Adresse IPV4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80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32 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u contenu 2"/>
          <p:cNvSpPr>
            <a:spLocks noGrp="1"/>
          </p:cNvSpPr>
          <p:nvPr>
            <p:ph idx="1"/>
          </p:nvPr>
        </p:nvSpPr>
        <p:spPr>
          <a:xfrm>
            <a:off x="571500" y="857250"/>
            <a:ext cx="8229600" cy="4525963"/>
          </a:xfrm>
        </p:spPr>
        <p:txBody>
          <a:bodyPr/>
          <a:lstStyle/>
          <a:p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Une machine IPv6 communiquant avec une autre machine IPv6 via un tunnel automatique IPv6/IPv4 utilise des adresses IPv4 compatibles.</a:t>
            </a:r>
          </a:p>
          <a:p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 En fait, le paquet IPv6 ayant pour adresse destination une adresse IPv6 compatible (exemple 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:: 147.30.20.10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) est encapsulé dans un paquet IPv4 ayant pour adresse destination l'adresse IPv4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147.30.20.10 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Ces adresses sont de la forme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 ::a.b.c.d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 . </a:t>
            </a:r>
          </a:p>
          <a:p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Par exemple </a:t>
            </a:r>
            <a:r>
              <a:rPr lang="fr-FR" sz="2400" b="1" smtClean="0">
                <a:latin typeface="Times New Roman" pitchFamily="18" charset="0"/>
                <a:cs typeface="Times New Roman" pitchFamily="18" charset="0"/>
              </a:rPr>
              <a:t>:: 147.30.20.10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endParaRPr lang="fr-FR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00063" y="5286375"/>
          <a:ext cx="8358246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0660"/>
                <a:gridCol w="1428760"/>
                <a:gridCol w="192882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00…………………………………………..……..00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00……..00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Adresse IPV4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80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32 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428750" y="0"/>
            <a:ext cx="70358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 fontAlgn="auto">
              <a:spcAft>
                <a:spcPts val="0"/>
              </a:spcAft>
              <a:defRPr/>
            </a:pPr>
            <a:r>
              <a:rPr lang="fr-FR" altLang="en-GB" sz="2800" b="1" dirty="0">
                <a:latin typeface="Times New Roman" pitchFamily="18" charset="0"/>
                <a:ea typeface="+mj-ea"/>
                <a:cs typeface="Times New Roman" pitchFamily="18" charset="0"/>
              </a:rPr>
              <a:t>L'adresse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IPV4</a:t>
            </a:r>
            <a:r>
              <a:rPr lang="fr-FR" altLang="en-GB" sz="2800" b="1" dirty="0">
                <a:latin typeface="Times New Roman" pitchFamily="18" charset="0"/>
                <a:ea typeface="+mj-ea"/>
                <a:cs typeface="Times New Roman" pitchFamily="18" charset="0"/>
              </a:rPr>
              <a:t> compatible: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L'adresse de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loopback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>
                <a:latin typeface="Times New Roman" pitchFamily="18" charset="0"/>
                <a:cs typeface="Times New Roman" pitchFamily="18" charset="0"/>
              </a:rPr>
              <a:t>L'adresse de boucle </a:t>
            </a:r>
            <a:r>
              <a:rPr lang="fr-FR" b="1" smtClean="0">
                <a:latin typeface="Times New Roman" pitchFamily="18" charset="0"/>
                <a:cs typeface="Times New Roman" pitchFamily="18" charset="0"/>
              </a:rPr>
              <a:t>::1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 a le même rôle qu'une adresse IPv4 127.0.0.1 .</a:t>
            </a:r>
          </a:p>
          <a:p>
            <a:r>
              <a:rPr lang="fr-FR" smtClean="0">
                <a:latin typeface="Times New Roman" pitchFamily="18" charset="0"/>
                <a:cs typeface="Times New Roman" pitchFamily="18" charset="0"/>
              </a:rPr>
              <a:t> Lorsqu'une machine utilise cette adresse, elle s'envoie des paquets IPv6 à elle même.</a:t>
            </a:r>
          </a:p>
          <a:p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b="1" smtClean="0">
                <a:latin typeface="Times New Roman" pitchFamily="18" charset="0"/>
                <a:cs typeface="Times New Roman" pitchFamily="18" charset="0"/>
              </a:rPr>
              <a:t>L'adresse indéterminée</a:t>
            </a:r>
            <a:br>
              <a:rPr lang="fr-FR" sz="4000" b="1" smtClean="0">
                <a:latin typeface="Times New Roman" pitchFamily="18" charset="0"/>
                <a:cs typeface="Times New Roman" pitchFamily="18" charset="0"/>
              </a:rPr>
            </a:br>
            <a:endParaRPr lang="fr-FR" sz="40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>
                <a:latin typeface="Times New Roman" pitchFamily="18" charset="0"/>
                <a:cs typeface="Times New Roman" pitchFamily="18" charset="0"/>
              </a:rPr>
              <a:t>Cette adresse 0:0:0:0:0:0:0:0 (ou encore notée "</a:t>
            </a:r>
            <a:r>
              <a:rPr lang="fr-FR" b="1" smtClean="0">
                <a:latin typeface="Times New Roman" pitchFamily="18" charset="0"/>
                <a:cs typeface="Times New Roman" pitchFamily="18" charset="0"/>
              </a:rPr>
              <a:t>::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") est utilisée pendant l'initialisation de l'adresse IPv6 d'une machine. </a:t>
            </a:r>
          </a:p>
          <a:p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contenu 2"/>
          <p:cNvSpPr>
            <a:spLocks noGrp="1"/>
          </p:cNvSpPr>
          <p:nvPr>
            <p:ph idx="1"/>
          </p:nvPr>
        </p:nvSpPr>
        <p:spPr>
          <a:xfrm>
            <a:off x="500063" y="1374775"/>
            <a:ext cx="8229600" cy="5483225"/>
          </a:xfrm>
        </p:spPr>
        <p:txBody>
          <a:bodyPr/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Ce type d’adresse est similaire au adresse IPV4 public ( routables )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L'adressage IPv6 est structurée en plusieurs niveaux selon un modèle dit "agrégé". 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Cette composition permet une meilleure agrégation des routes et une diminution de la tailles des tables de routage.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IPv6 permet d'établir un plan d'adressage hiérarchisé en trois niveaux.</a:t>
            </a:r>
          </a:p>
          <a:p>
            <a:pPr lvl="1">
              <a:buFont typeface="Arial" pitchFamily="34" charset="0"/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1- la topologie publique utilisant 48 bits</a:t>
            </a:r>
          </a:p>
          <a:p>
            <a:pPr lvl="1">
              <a:buFont typeface="Arial" pitchFamily="34" charset="0"/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2- la topologie de site sur 16 bits</a:t>
            </a:r>
          </a:p>
          <a:p>
            <a:pPr lvl="1">
              <a:buFont typeface="Arial" pitchFamily="34" charset="0"/>
              <a:buNone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3- la topologie d'interface sur 64 bits.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deux premiers niveaux identifient le réseau tandis que le troisième identifie l'hôte sur le réseau.</a:t>
            </a:r>
          </a:p>
          <a:p>
            <a:pPr>
              <a:buFont typeface="Arial" pitchFamily="34" charset="0"/>
              <a:buNone/>
            </a:pPr>
            <a:endParaRPr lang="fr-FR" dirty="0" smtClean="0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286000" y="214313"/>
            <a:ext cx="5143500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fr-FR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L'adressage agrégé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GB" sz="3200">
                <a:latin typeface="Times New Roman" pitchFamily="18" charset="0"/>
                <a:cs typeface="Times New Roman" pitchFamily="18" charset="0"/>
              </a:rPr>
              <a:t>Unicast globales</a:t>
            </a:r>
            <a:endParaRPr lang="fr-FR" sz="3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GB" sz="2800" b="1" dirty="0" smtClean="0">
                <a:latin typeface="Times New Roman" pitchFamily="18" charset="0"/>
                <a:cs typeface="Times New Roman" pitchFamily="18" charset="0"/>
              </a:rPr>
              <a:t>Adresse Globale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57188" y="1357313"/>
          <a:ext cx="835821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3036"/>
                <a:gridCol w="1393036"/>
                <a:gridCol w="1393036"/>
                <a:gridCol w="1393036"/>
                <a:gridCol w="1393036"/>
                <a:gridCol w="1393036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FP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TLA ID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RES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NLA ID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SLA ID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ID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</a:rPr>
                        <a:t> interface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3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13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8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24 bits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16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64 bits 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6650" name="ZoneTexte 4"/>
          <p:cNvSpPr txBox="1">
            <a:spLocks noChangeArrowheads="1"/>
          </p:cNvSpPr>
          <p:nvPr/>
        </p:nvSpPr>
        <p:spPr bwMode="auto">
          <a:xfrm>
            <a:off x="285750" y="2643188"/>
            <a:ext cx="8429625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FP : format du préfixe ( 001 = plan agrégé , 010 = tests ) 3 bits </a:t>
            </a:r>
          </a:p>
          <a:p>
            <a:pPr>
              <a:buFont typeface="Arial" pitchFamily="34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TLA ID : Top Level Aggregator     13 bits </a:t>
            </a:r>
          </a:p>
          <a:p>
            <a:pPr>
              <a:buFont typeface="Arial" pitchFamily="34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Res :  Reserved                                     8 bits </a:t>
            </a:r>
          </a:p>
          <a:p>
            <a:pPr>
              <a:buFont typeface="Arial" pitchFamily="34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NLA ID : Next Level Aggregator         24 bits </a:t>
            </a:r>
          </a:p>
          <a:p>
            <a:pPr>
              <a:buFont typeface="Arial" pitchFamily="34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SLA ID : Site Level Aggregator     16 bits </a:t>
            </a:r>
          </a:p>
        </p:txBody>
      </p:sp>
      <p:sp>
        <p:nvSpPr>
          <p:cNvPr id="26651" name="ZoneTexte 6"/>
          <p:cNvSpPr txBox="1">
            <a:spLocks noChangeArrowheads="1"/>
          </p:cNvSpPr>
          <p:nvPr/>
        </p:nvSpPr>
        <p:spPr bwMode="auto">
          <a:xfrm>
            <a:off x="428625" y="5143500"/>
            <a:ext cx="6572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400">
                <a:latin typeface="Calibri" pitchFamily="34" charset="0"/>
              </a:rPr>
              <a:t>48 = 3 + 13 + 8 + 24   topologie publique  </a:t>
            </a:r>
          </a:p>
          <a:p>
            <a:r>
              <a:rPr lang="fr-FR" sz="2400">
                <a:latin typeface="Calibri" pitchFamily="34" charset="0"/>
              </a:rPr>
              <a:t>80= 16 + 64   topologie privée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topologie publique (48 bits)</a:t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 smtClean="0"/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488"/>
          </a:xfrm>
        </p:spPr>
        <p:txBody>
          <a:bodyPr/>
          <a:lstStyle/>
          <a:p>
            <a:pPr lvl="1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préfixe 2000::/3 (c'est-à-dire sur 3 bits) identifie le plan d'adressage agrégé,</a:t>
            </a:r>
          </a:p>
          <a:p>
            <a:pPr lvl="1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 13 bits suivants identifient l'unité d'agrégation haute (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TLA </a:t>
            </a:r>
            <a:r>
              <a:rPr lang="fr-FR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Top </a:t>
            </a:r>
            <a:r>
              <a:rPr lang="fr-FR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Level</a:t>
            </a:r>
            <a:r>
              <a:rPr lang="fr-FR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Aggregator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lvl="1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8 bits suivants sont réservés pour l'évolution de l'adressage. Ces bits pourront être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ré-attribués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aux TLA ou NLA dans l'avenir car pour l'instant, ces besoins sont difficilement quantifiables.</a:t>
            </a:r>
          </a:p>
          <a:p>
            <a:pPr lvl="1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24 bits suivants identifient l'unité d'agrégation basse (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NLA </a:t>
            </a:r>
            <a:r>
              <a:rPr lang="fr-FR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Next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Level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Aggregator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topologie de site (16 bits)</a:t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les 16 bits suivants (SLA Site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Level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Aggregator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 sont sous la responsabilité du gestionnaire de site. Cette partie peut être hiérarchiser par le gestionnaire et définir ses propres sous réseaux dans cette plage. </a:t>
            </a:r>
          </a:p>
          <a:p>
            <a:pPr fontAlgn="auto">
              <a:spcAft>
                <a:spcPts val="0"/>
              </a:spcAft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Pour résumer, les 48 premiers bits + les 16 bits suivants identifient la partie réseau de l'adresse IPv6, c'est-à-dire 64 bits (la prière moitié haute de l'adresse IPv6).</a:t>
            </a:r>
          </a:p>
          <a:p>
            <a:pPr fontAlgn="auto">
              <a:spcAft>
                <a:spcPts val="0"/>
              </a:spcAft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3- la topologie d'interface site (64 bits)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les derniers 64 bits identifient l'interface, c'est-à-dire l'hôte sur le réseau identifié par les 64 premiers bits.</a:t>
            </a:r>
          </a:p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GB" sz="2800" b="1" smtClean="0">
                <a:latin typeface="Times New Roman" pitchFamily="18" charset="0"/>
                <a:cs typeface="Times New Roman" pitchFamily="18" charset="0"/>
              </a:rPr>
              <a:t>L’exemple d’adressage </a:t>
            </a: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IPV6</a:t>
            </a:r>
            <a:r>
              <a:rPr lang="fr-FR" altLang="en-GB" sz="2800" b="1" smtClean="0">
                <a:latin typeface="Times New Roman" pitchFamily="18" charset="0"/>
                <a:cs typeface="Times New Roman" pitchFamily="18" charset="0"/>
              </a:rPr>
              <a:t> agrégées 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rtlCol="0">
            <a:normAutofit fontScale="85000" lnSpcReduction="2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Classe d’attribution actuelle : 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2001::/16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Continents : 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2001:0600::/23  (Europe)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2001:0400::/24  (Amérique du Nord)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2001:0200::/24  (Asie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2001:4300::/24   ( AFRIQUE )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En Europe :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2001:0618::/32 (Royaume Uni, British Telecom)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2001:0688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::/32 (France, France Telecom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En Afrique :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2001:4340::/32  (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Algérie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, CERIST ) 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2001:4288::/32    ( Maroc Telecom )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2001:4350::/32  (  Agence Tunisienne d'Internet )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4D03B8C5-6873-4C83-AD35-E6440DED2B82}" type="slidenum">
              <a:rPr lang="fr-FR"/>
              <a:pPr algn="ctr">
                <a:defRPr/>
              </a:pPr>
              <a:t>29</a:t>
            </a:fld>
            <a:endParaRPr lang="fr-FR"/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En Algérie sur CERIST :</a:t>
            </a:r>
          </a:p>
          <a:p>
            <a:pPr lvl="1">
              <a:lnSpc>
                <a:spcPct val="80000"/>
              </a:lnSpc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2001:4340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:4100::/40 :  Universités </a:t>
            </a:r>
          </a:p>
          <a:p>
            <a:pPr lvl="1">
              <a:lnSpc>
                <a:spcPct val="80000"/>
              </a:lnSpc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2001:4340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:4300::/40 :   Ministères  </a:t>
            </a:r>
          </a:p>
          <a:p>
            <a:pPr lvl="1">
              <a:lnSpc>
                <a:spcPct val="80000"/>
              </a:lnSpc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2001:4340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:4500::/40 :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Enterprises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publics </a:t>
            </a:r>
          </a:p>
          <a:p>
            <a:pPr lvl="1">
              <a:lnSpc>
                <a:spcPct val="80000"/>
              </a:lnSpc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2001:4340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:7100::/40 :  Lycées </a:t>
            </a:r>
          </a:p>
          <a:p>
            <a:pPr>
              <a:lnSpc>
                <a:spcPct val="80000"/>
              </a:lnSpc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Universités :</a:t>
            </a:r>
          </a:p>
          <a:p>
            <a:pPr lvl="1">
              <a:lnSpc>
                <a:spcPct val="80000"/>
              </a:lnSpc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2001:4340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:7101::/48 : USTHB </a:t>
            </a:r>
          </a:p>
          <a:p>
            <a:pPr lvl="1">
              <a:lnSpc>
                <a:spcPct val="80000"/>
              </a:lnSpc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2001:4340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:7102::/48 : 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Boumerdes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lnSpc>
                <a:spcPct val="80000"/>
              </a:lnSpc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2001:4340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0:7103::/48 : EMP</a:t>
            </a:r>
          </a:p>
          <a:p>
            <a:pPr lvl="1">
              <a:lnSpc>
                <a:spcPct val="80000"/>
              </a:lnSpc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2001:4340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:7104::/48 :  ESI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C530FB-EC47-46D2-B8AA-00D8DF21B84C}" type="slidenum">
              <a:rPr lang="fr-FR"/>
              <a:pPr>
                <a:defRPr/>
              </a:pPr>
              <a:t>3</a:t>
            </a:fld>
            <a:endParaRPr lang="fr-FR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31788" y="358775"/>
            <a:ext cx="8636000" cy="708025"/>
          </a:xfrm>
        </p:spPr>
        <p:txBody>
          <a:bodyPr/>
          <a:lstStyle/>
          <a:p>
            <a:r>
              <a:rPr lang="fr-FR" sz="2800" b="1" smtClean="0">
                <a:latin typeface="Times New Roman" pitchFamily="18" charset="0"/>
                <a:cs typeface="Times New Roman" pitchFamily="18" charset="0"/>
              </a:rPr>
              <a:t>Allocation des adresse </a:t>
            </a: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IPV4</a:t>
            </a:r>
            <a:r>
              <a:rPr lang="fr-FR" sz="28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fr-FR" sz="2800" b="1" smtClean="0">
                <a:latin typeface="Times New Roman" pitchFamily="18" charset="0"/>
                <a:cs typeface="Times New Roman" pitchFamily="18" charset="0"/>
              </a:rPr>
              <a:t>Adresses réseau public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28625" y="1143000"/>
            <a:ext cx="8358188" cy="120173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/>
            <a:tailEnd type="none" w="lg" len="med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Les adresses  IP  sont attribuées aux entreprises et aux organismes par  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l'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InterNIC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 (Internet Network Information Center) pour </a:t>
            </a:r>
            <a:r>
              <a:rPr lang="fr-FR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assurer l’unicité de ces adresses 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Ces adresses sont dit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publics 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routables </a:t>
            </a:r>
            <a:r>
              <a:rPr lang="fr-FR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0" y="2643188"/>
            <a:ext cx="6238875" cy="3886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4102" name="ZoneTexte 5"/>
          <p:cNvSpPr txBox="1">
            <a:spLocks noChangeArrowheads="1"/>
          </p:cNvSpPr>
          <p:nvPr/>
        </p:nvSpPr>
        <p:spPr bwMode="auto">
          <a:xfrm>
            <a:off x="6357938" y="3929063"/>
            <a:ext cx="14319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latin typeface="Calibri" pitchFamily="34" charset="0"/>
              </a:rPr>
              <a:t>Réseau public</a:t>
            </a:r>
          </a:p>
        </p:txBody>
      </p:sp>
      <p:sp>
        <p:nvSpPr>
          <p:cNvPr id="4103" name="ZoneTexte 6"/>
          <p:cNvSpPr txBox="1">
            <a:spLocks noChangeArrowheads="1"/>
          </p:cNvSpPr>
          <p:nvPr/>
        </p:nvSpPr>
        <p:spPr bwMode="auto">
          <a:xfrm>
            <a:off x="5148263" y="2643188"/>
            <a:ext cx="13573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Calibri" pitchFamily="34" charset="0"/>
              </a:rPr>
              <a:t>Adresses publics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540670AD-87C2-4162-9C54-D1BCB609CB09}" type="slidenum">
              <a:rPr lang="fr-FR"/>
              <a:pPr algn="ctr">
                <a:defRPr/>
              </a:pPr>
              <a:t>30</a:t>
            </a:fld>
            <a:endParaRPr lang="fr-F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A l’ESI:</a:t>
            </a:r>
          </a:p>
          <a:p>
            <a:pPr lvl="1">
              <a:lnSpc>
                <a:spcPct val="90000"/>
              </a:lnSpc>
            </a:pPr>
            <a:r>
              <a:rPr lang="en-GB" smtClean="0">
                <a:latin typeface="Times New Roman" pitchFamily="18" charset="0"/>
                <a:cs typeface="Times New Roman" pitchFamily="18" charset="0"/>
              </a:rPr>
              <a:t>2001:4340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:7104 ::/52 :  Bloc administratif </a:t>
            </a:r>
          </a:p>
          <a:p>
            <a:pPr lvl="1">
              <a:lnSpc>
                <a:spcPct val="90000"/>
              </a:lnSpc>
            </a:pPr>
            <a:r>
              <a:rPr lang="en-GB" smtClean="0">
                <a:latin typeface="Times New Roman" pitchFamily="18" charset="0"/>
                <a:cs typeface="Times New Roman" pitchFamily="18" charset="0"/>
              </a:rPr>
              <a:t>2001:4340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:7104 :1000::/52 :  Cyber espace </a:t>
            </a:r>
          </a:p>
          <a:p>
            <a:pPr lvl="1">
              <a:lnSpc>
                <a:spcPct val="90000"/>
              </a:lnSpc>
            </a:pPr>
            <a:r>
              <a:rPr lang="en-GB" smtClean="0">
                <a:latin typeface="Times New Roman" pitchFamily="18" charset="0"/>
                <a:cs typeface="Times New Roman" pitchFamily="18" charset="0"/>
              </a:rPr>
              <a:t>2001:4340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:7104 :2000::/52 :  DE </a:t>
            </a:r>
          </a:p>
          <a:p>
            <a:pPr lvl="1">
              <a:lnSpc>
                <a:spcPct val="90000"/>
              </a:lnSpc>
            </a:pPr>
            <a:r>
              <a:rPr lang="en-GB" smtClean="0">
                <a:latin typeface="Times New Roman" pitchFamily="18" charset="0"/>
                <a:cs typeface="Times New Roman" pitchFamily="18" charset="0"/>
              </a:rPr>
              <a:t>2001:4340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:7104 :3000::/52 :  Salles machines </a:t>
            </a:r>
          </a:p>
          <a:p>
            <a:pPr lvl="1">
              <a:lnSpc>
                <a:spcPct val="90000"/>
              </a:lnSpc>
            </a:pPr>
            <a:r>
              <a:rPr lang="en-GB" smtClean="0">
                <a:latin typeface="Times New Roman" pitchFamily="18" charset="0"/>
                <a:cs typeface="Times New Roman" pitchFamily="18" charset="0"/>
              </a:rPr>
              <a:t>2001:4340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:7104 :4000::/52 : Salle des serveurs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u contenu 2"/>
          <p:cNvSpPr>
            <a:spLocks noGrp="1"/>
          </p:cNvSpPr>
          <p:nvPr>
            <p:ph idx="1"/>
          </p:nvPr>
        </p:nvSpPr>
        <p:spPr>
          <a:xfrm>
            <a:off x="428625" y="1928813"/>
            <a:ext cx="8229600" cy="4268787"/>
          </a:xfrm>
        </p:spPr>
        <p:txBody>
          <a:bodyPr/>
          <a:lstStyle/>
          <a:p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Cette adresse spécifie un groupe d'interfaces appartenant au groupe de diffusion. </a:t>
            </a:r>
          </a:p>
          <a:p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Cette adresse peut être permanente (T=0) ou temporaire (T=1), le bit T du champ flags marque cette différence. </a:t>
            </a:r>
          </a:p>
          <a:p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Le préfixe d'une adresse multicast est </a:t>
            </a:r>
            <a:r>
              <a:rPr lang="fr-FR" sz="2000" b="1" smtClean="0">
                <a:latin typeface="Times New Roman" pitchFamily="18" charset="0"/>
                <a:cs typeface="Times New Roman" pitchFamily="18" charset="0"/>
              </a:rPr>
              <a:t>ff00:: /8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Certaines adresses de multicast sont prédéfinies et donc permanentes (T=0). </a:t>
            </a:r>
          </a:p>
          <a:p>
            <a:pPr>
              <a:buFont typeface="Arial" pitchFamily="34" charset="0"/>
              <a:buNone/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C'est par exemple:</a:t>
            </a:r>
          </a:p>
          <a:p>
            <a:pPr lvl="1"/>
            <a:r>
              <a:rPr lang="fr-FR" sz="1600" b="1" smtClean="0">
                <a:latin typeface="Times New Roman" pitchFamily="18" charset="0"/>
                <a:cs typeface="Times New Roman" pitchFamily="18" charset="0"/>
              </a:rPr>
              <a:t>ff02::1</a:t>
            </a:r>
            <a:r>
              <a:rPr lang="fr-FR" sz="1600" smtClean="0">
                <a:latin typeface="Times New Roman" pitchFamily="18" charset="0"/>
                <a:cs typeface="Times New Roman" pitchFamily="18" charset="0"/>
              </a:rPr>
              <a:t>Toutes les nœuds du lien</a:t>
            </a:r>
          </a:p>
          <a:p>
            <a:pPr lvl="1"/>
            <a:r>
              <a:rPr lang="fr-FR" sz="1600" b="1" smtClean="0">
                <a:latin typeface="Times New Roman" pitchFamily="18" charset="0"/>
                <a:cs typeface="Times New Roman" pitchFamily="18" charset="0"/>
              </a:rPr>
              <a:t>ff02::2</a:t>
            </a:r>
            <a:r>
              <a:rPr lang="fr-FR" sz="1600" smtClean="0">
                <a:latin typeface="Times New Roman" pitchFamily="18" charset="0"/>
                <a:cs typeface="Times New Roman" pitchFamily="18" charset="0"/>
              </a:rPr>
              <a:t>Tous les routeurs du lien</a:t>
            </a:r>
          </a:p>
          <a:p>
            <a:pPr lvl="1"/>
            <a:r>
              <a:rPr lang="fr-FR" sz="1600" b="1" smtClean="0">
                <a:latin typeface="Times New Roman" pitchFamily="18" charset="0"/>
                <a:cs typeface="Times New Roman" pitchFamily="18" charset="0"/>
              </a:rPr>
              <a:t>ff02::3</a:t>
            </a:r>
            <a:r>
              <a:rPr lang="fr-FR" sz="1600" smtClean="0">
                <a:latin typeface="Times New Roman" pitchFamily="18" charset="0"/>
                <a:cs typeface="Times New Roman" pitchFamily="18" charset="0"/>
              </a:rPr>
              <a:t>Toutes les machines du lien</a:t>
            </a:r>
          </a:p>
          <a:p>
            <a:pPr lvl="1"/>
            <a:r>
              <a:rPr lang="fr-FR" sz="1600" b="1" smtClean="0">
                <a:latin typeface="Times New Roman" pitchFamily="18" charset="0"/>
                <a:cs typeface="Times New Roman" pitchFamily="18" charset="0"/>
              </a:rPr>
              <a:t>ff02::5</a:t>
            </a:r>
            <a:r>
              <a:rPr lang="fr-FR" sz="1600" smtClean="0">
                <a:latin typeface="Times New Roman" pitchFamily="18" charset="0"/>
                <a:cs typeface="Times New Roman" pitchFamily="18" charset="0"/>
              </a:rPr>
              <a:t>Tous les routeurs du site</a:t>
            </a:r>
            <a:endParaRPr lang="fr-FR" smtClean="0">
              <a:latin typeface="Times New Roman" pitchFamily="18" charset="0"/>
              <a:cs typeface="Times New Roman" pitchFamily="18" charset="0"/>
            </a:endParaRPr>
          </a:p>
          <a:p>
            <a:endParaRPr lang="fr-FR" smtClean="0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1285852" y="428604"/>
            <a:ext cx="51625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fr-FR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L'adresse de multicast</a:t>
            </a:r>
            <a:endParaRPr lang="fr-FR" sz="3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431800" y="6229350"/>
            <a:ext cx="1890713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280400" cy="1077913"/>
          </a:xfrm>
        </p:spPr>
        <p:txBody>
          <a:bodyPr>
            <a:spAutoFit/>
          </a:bodyPr>
          <a:lstStyle/>
          <a:p>
            <a:pPr>
              <a:spcBef>
                <a:spcPts val="7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3200" b="1" smtClean="0">
                <a:latin typeface="Times New Roman" pitchFamily="18" charset="0"/>
                <a:cs typeface="Times New Roman" pitchFamily="18" charset="0"/>
              </a:rPr>
              <a:t>Mécanisme de configuration automatique de l’adresse </a:t>
            </a:r>
            <a:r>
              <a:rPr lang="en-GB" sz="3200" smtClean="0">
                <a:latin typeface="Times New Roman" pitchFamily="18" charset="0"/>
                <a:cs typeface="Times New Roman" pitchFamily="18" charset="0"/>
              </a:rPr>
              <a:t>IPV6</a:t>
            </a:r>
            <a:endParaRPr lang="en-GB" sz="32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5950"/>
            <a:ext cx="8178800" cy="3554413"/>
          </a:xfrm>
        </p:spPr>
        <p:txBody>
          <a:bodyPr>
            <a:spAutoFit/>
          </a:bodyPr>
          <a:lstStyle/>
          <a:p>
            <a:pPr algn="just">
              <a:spcBef>
                <a:spcPts val="7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Le mécanisme de configuration automatique d’adresse permet : </a:t>
            </a:r>
          </a:p>
          <a:p>
            <a:pPr lvl="1" algn="just"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D’affectation de l’adresse lien-local et vérification de son unicité.</a:t>
            </a:r>
          </a:p>
          <a:p>
            <a:pPr lvl="1"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De découverte des routeurs présents sur le lien physique.</a:t>
            </a:r>
          </a:p>
          <a:p>
            <a:pPr lvl="1" algn="just"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De découverte des préfixes du réseau.</a:t>
            </a:r>
          </a:p>
          <a:p>
            <a:pPr lvl="1">
              <a:spcBef>
                <a:spcPts val="6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smtClean="0">
                <a:latin typeface="Times New Roman" pitchFamily="18" charset="0"/>
                <a:cs typeface="Times New Roman" pitchFamily="18" charset="0"/>
              </a:rPr>
              <a:t>De générer  l’ID interface à partir de l’adresse MAC</a:t>
            </a:r>
          </a:p>
          <a:p>
            <a:pPr>
              <a:spcBef>
                <a:spcPts val="600"/>
              </a:spcBef>
              <a:buFont typeface="Monotype Sorts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sz="24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431800" y="6229350"/>
            <a:ext cx="1890713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pic>
        <p:nvPicPr>
          <p:cNvPr id="3481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35150" y="1700213"/>
            <a:ext cx="5535613" cy="4860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4820" name="Text Box 3"/>
          <p:cNvSpPr txBox="1">
            <a:spLocks noChangeArrowheads="1"/>
          </p:cNvSpPr>
          <p:nvPr/>
        </p:nvSpPr>
        <p:spPr bwMode="auto">
          <a:xfrm>
            <a:off x="406400" y="307975"/>
            <a:ext cx="8280400" cy="1079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>
            <a:spAutoFit/>
          </a:bodyPr>
          <a:lstStyle/>
          <a:p>
            <a:pPr marL="1404938" indent="-1404938">
              <a:tabLst>
                <a:tab pos="1404938" algn="l"/>
                <a:tab pos="1781175" algn="l"/>
                <a:tab pos="2695575" algn="l"/>
                <a:tab pos="3609975" algn="l"/>
                <a:tab pos="4524375" algn="l"/>
                <a:tab pos="5438775" algn="l"/>
                <a:tab pos="6353175" algn="l"/>
                <a:tab pos="7267575" algn="l"/>
                <a:tab pos="8181975" algn="l"/>
                <a:tab pos="9096375" algn="l"/>
                <a:tab pos="10010775" algn="l"/>
                <a:tab pos="10288588" algn="l"/>
                <a:tab pos="10737850" algn="l"/>
                <a:tab pos="10741025" algn="l"/>
                <a:tab pos="10744200" algn="l"/>
                <a:tab pos="10747375" algn="l"/>
                <a:tab pos="10750550" algn="l"/>
                <a:tab pos="10753725" algn="l"/>
                <a:tab pos="10756900" algn="l"/>
                <a:tab pos="10760075" algn="l"/>
                <a:tab pos="10763250" algn="l"/>
                <a:tab pos="10766425" algn="l"/>
                <a:tab pos="10769600" algn="l"/>
                <a:tab pos="10777538" algn="l"/>
                <a:tab pos="10779125" algn="l"/>
              </a:tabLst>
            </a:pPr>
            <a:r>
              <a:rPr lang="en-GB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ID interface : </a:t>
            </a:r>
            <a:r>
              <a:rPr lang="fr-FR" sz="3200" b="1">
                <a:latin typeface="Times New Roman" pitchFamily="18" charset="0"/>
                <a:cs typeface="Times New Roman" pitchFamily="18" charset="0"/>
              </a:rPr>
              <a:t>Adresse MAC sur 64 bits </a:t>
            </a:r>
          </a:p>
          <a:p>
            <a:pPr marL="1404938" indent="-1404938">
              <a:buFont typeface="Arial Black" pitchFamily="34" charset="0"/>
              <a:buNone/>
              <a:tabLst>
                <a:tab pos="1404938" algn="l"/>
                <a:tab pos="1781175" algn="l"/>
                <a:tab pos="2695575" algn="l"/>
                <a:tab pos="3609975" algn="l"/>
                <a:tab pos="4524375" algn="l"/>
                <a:tab pos="5438775" algn="l"/>
                <a:tab pos="6353175" algn="l"/>
                <a:tab pos="7267575" algn="l"/>
                <a:tab pos="8181975" algn="l"/>
                <a:tab pos="9096375" algn="l"/>
                <a:tab pos="10010775" algn="l"/>
                <a:tab pos="10288588" algn="l"/>
                <a:tab pos="10737850" algn="l"/>
                <a:tab pos="10741025" algn="l"/>
                <a:tab pos="10744200" algn="l"/>
                <a:tab pos="10747375" algn="l"/>
                <a:tab pos="10750550" algn="l"/>
                <a:tab pos="10753725" algn="l"/>
                <a:tab pos="10756900" algn="l"/>
                <a:tab pos="10760075" algn="l"/>
                <a:tab pos="10763250" algn="l"/>
                <a:tab pos="10766425" algn="l"/>
                <a:tab pos="10769600" algn="l"/>
                <a:tab pos="10777538" algn="l"/>
                <a:tab pos="10779125" algn="l"/>
              </a:tabLst>
            </a:pPr>
            <a:r>
              <a:rPr lang="en-GB" sz="3200">
                <a:solidFill>
                  <a:srgbClr val="000000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34821" name="ZoneTexte 6"/>
          <p:cNvSpPr txBox="1">
            <a:spLocks noChangeArrowheads="1"/>
          </p:cNvSpPr>
          <p:nvPr/>
        </p:nvSpPr>
        <p:spPr bwMode="auto">
          <a:xfrm>
            <a:off x="1143000" y="1214438"/>
            <a:ext cx="52752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latin typeface="Calibri" pitchFamily="34" charset="0"/>
              </a:rPr>
              <a:t>Adresse MAC sur 48 bits </a:t>
            </a:r>
            <a:r>
              <a:rPr lang="fr-FR">
                <a:latin typeface="Calibri" pitchFamily="34" charset="0"/>
                <a:sym typeface="Wingdings" pitchFamily="2" charset="2"/>
              </a:rPr>
              <a:t> transformation sur 64 bits </a:t>
            </a:r>
            <a:endParaRPr lang="fr-FR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431800" y="6229350"/>
            <a:ext cx="1890713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/>
          </p:nvPr>
        </p:nvSpPr>
        <p:spPr>
          <a:xfrm>
            <a:off x="468313" y="1700213"/>
            <a:ext cx="8175625" cy="2801937"/>
          </a:xfrm>
        </p:spPr>
        <p:txBody>
          <a:bodyPr lIns="0" tIns="0" rIns="0" bIns="0" rtlCol="0" anchor="t">
            <a:spAutoFit/>
          </a:bodyPr>
          <a:lstStyle/>
          <a:p>
            <a:pPr marL="719138" lvl="1" indent="-261938" algn="l" fontAlgn="auto">
              <a:lnSpc>
                <a:spcPct val="103000"/>
              </a:lnSpc>
              <a:spcBef>
                <a:spcPts val="7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Création</a:t>
            </a:r>
            <a:r>
              <a:rPr lang="en-GB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GB" sz="24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l'adresse</a:t>
            </a:r>
            <a:r>
              <a:rPr lang="en-GB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unicast</a:t>
            </a:r>
            <a:r>
              <a:rPr lang="en-GB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Lien local	</a:t>
            </a:r>
          </a:p>
          <a:p>
            <a:pPr marL="1143000" lvl="2" indent="-228600" algn="l" fontAlgn="auto">
              <a:lnSpc>
                <a:spcPct val="103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fe80::xxxx:xxxx:xxxx:xxxx</a:t>
            </a:r>
          </a:p>
          <a:p>
            <a:pPr marL="1143000" lvl="2" indent="-228600" algn="l" fontAlgn="auto">
              <a:lnSpc>
                <a:spcPct val="103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0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Vérification</a:t>
            </a:r>
            <a:r>
              <a:rPr lang="en-GB" sz="2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GB" sz="20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l'unicité</a:t>
            </a:r>
            <a:r>
              <a:rPr lang="en-GB" sz="2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GB" sz="20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Sollicitation</a:t>
            </a:r>
            <a:r>
              <a:rPr lang="en-GB" sz="2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multicast des </a:t>
            </a:r>
            <a:r>
              <a:rPr lang="en-GB" sz="20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voisins</a:t>
            </a:r>
            <a:r>
              <a:rPr lang="en-GB" sz="2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ff02::1</a:t>
            </a:r>
          </a:p>
          <a:p>
            <a:pPr marL="719138" lvl="1" indent="-261938" algn="l" fontAlgn="auto">
              <a:lnSpc>
                <a:spcPct val="103000"/>
              </a:lnSpc>
              <a:spcBef>
                <a:spcPts val="7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Création</a:t>
            </a:r>
            <a:r>
              <a:rPr lang="en-GB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GB" sz="24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l'adresse</a:t>
            </a:r>
            <a:r>
              <a:rPr lang="en-GB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unicast</a:t>
            </a:r>
            <a:r>
              <a:rPr lang="en-GB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globale</a:t>
            </a:r>
            <a:endParaRPr lang="en-GB" sz="24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0" lvl="2" indent="-228600" algn="l" fontAlgn="auto">
              <a:lnSpc>
                <a:spcPct val="103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0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Sollicitation</a:t>
            </a:r>
            <a:r>
              <a:rPr lang="en-GB" sz="2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multicast des </a:t>
            </a:r>
            <a:r>
              <a:rPr lang="en-GB" sz="20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routeurs</a:t>
            </a:r>
            <a:r>
              <a:rPr lang="en-GB" sz="2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ff02::2</a:t>
            </a:r>
          </a:p>
          <a:p>
            <a:pPr marL="1143000" lvl="2" indent="-228600" algn="l" fontAlgn="auto">
              <a:lnSpc>
                <a:spcPct val="103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0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Réponse</a:t>
            </a:r>
            <a:r>
              <a:rPr lang="en-GB" sz="2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contenant</a:t>
            </a:r>
            <a:r>
              <a:rPr lang="en-GB" sz="2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le </a:t>
            </a:r>
            <a:r>
              <a:rPr lang="en-GB" sz="20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prefixe</a:t>
            </a:r>
            <a:r>
              <a:rPr lang="en-GB" sz="2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2001:660:6101:1::/64</a:t>
            </a:r>
          </a:p>
          <a:p>
            <a:pPr marL="1143000" lvl="2" indent="-228600" algn="l" fontAlgn="auto">
              <a:lnSpc>
                <a:spcPct val="103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0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Création</a:t>
            </a:r>
            <a:r>
              <a:rPr lang="en-GB" sz="2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GB" sz="20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l'adresse</a:t>
            </a:r>
            <a:r>
              <a:rPr lang="en-GB" sz="2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globale</a:t>
            </a:r>
            <a:r>
              <a:rPr lang="en-GB" sz="20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2001:660:6101:1:xxxx:xxxx:xxxx:xxxx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Remarque </a:t>
            </a:r>
          </a:p>
        </p:txBody>
      </p:sp>
      <p:sp>
        <p:nvSpPr>
          <p:cNvPr id="3891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C’est possible de ne pas utiliser la configuration automatique , mais attribuer des adresses IPV6 d’une façon statique ( par exemple des machine qui doivent avoir des adresses connues )</a:t>
            </a:r>
          </a:p>
          <a:p>
            <a:pPr>
              <a:lnSpc>
                <a:spcPct val="9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Exemple :</a:t>
            </a:r>
          </a:p>
          <a:p>
            <a:pPr lvl="1">
              <a:lnSpc>
                <a:spcPct val="9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2001:4340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:7104 :4000::1/52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serveur web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2001:4340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:7104 :4000::2/52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serveur mail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2001:4340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:7104 :4000::3/52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routeur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smtClean="0">
                <a:latin typeface="Times New Roman" pitchFamily="18" charset="0"/>
                <a:cs typeface="Times New Roman" pitchFamily="18" charset="0"/>
              </a:rPr>
              <a:t>Protocole de routage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Routage statique : 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route     -A   inet6   add  2000::/3 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gw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3ffe:ffff:0:f101::1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Utiliser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commande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ping6 pour tester la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connectivité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ping6   3ffe:ffff:0:f101::1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Routage dynamique : </a:t>
            </a:r>
          </a:p>
          <a:p>
            <a:pPr lvl="1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RIPng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: RIP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next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generation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 err="1" smtClean="0">
                <a:latin typeface="Times New Roman" pitchFamily="18" charset="0"/>
                <a:cs typeface="Times New Roman" pitchFamily="18" charset="0"/>
              </a:rPr>
              <a:t>OSPFng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OSPF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next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fr-FR" sz="20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generation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</a:p>
          <a:p>
            <a:pPr lvl="1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0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Les nouveau routeur supportent IPv6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431800" y="6229350"/>
            <a:ext cx="1890713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body"/>
          </p:nvPr>
        </p:nvSpPr>
        <p:spPr>
          <a:xfrm>
            <a:off x="457200" y="1885950"/>
            <a:ext cx="8175625" cy="3843338"/>
          </a:xfrm>
        </p:spPr>
        <p:txBody>
          <a:bodyPr lIns="0" tIns="0" rIns="0" bIns="0" rtlCol="0" anchor="t">
            <a:spAutoFit/>
          </a:bodyPr>
          <a:lstStyle/>
          <a:p>
            <a:pPr marL="319088" indent="-319088" algn="l" fontAlgn="auto">
              <a:spcBef>
                <a:spcPts val="8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systèmes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 smtClean="0">
                <a:latin typeface="Times New Roman" pitchFamily="18" charset="0"/>
                <a:cs typeface="Times New Roman" pitchFamily="18" charset="0"/>
              </a:rPr>
              <a:t>d'exploitation</a:t>
            </a: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 smtClean="0">
                <a:latin typeface="Times New Roman" pitchFamily="18" charset="0"/>
                <a:cs typeface="Times New Roman" pitchFamily="18" charset="0"/>
              </a:rPr>
              <a:t>supportant</a:t>
            </a: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 IPV6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719138" lvl="1" indent="-261938" fontAlgn="auto">
              <a:lnSpc>
                <a:spcPct val="106000"/>
              </a:lnSpc>
              <a:spcBef>
                <a:spcPts val="7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LINUX : </a:t>
            </a:r>
            <a:r>
              <a:rPr lang="en-GB" sz="24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Redhat</a:t>
            </a:r>
            <a:r>
              <a:rPr lang="en-GB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/ Fedora </a:t>
            </a:r>
            <a:r>
              <a:rPr lang="en-GB" sz="24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depuis</a:t>
            </a:r>
            <a:r>
              <a:rPr lang="en-GB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la 7.2 , </a:t>
            </a:r>
            <a:r>
              <a:rPr lang="en-GB" sz="24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Debian</a:t>
            </a:r>
            <a:r>
              <a:rPr lang="en-GB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, Mandrake</a:t>
            </a:r>
          </a:p>
          <a:p>
            <a:pPr marL="719138" lvl="1" indent="-261938" fontAlgn="auto">
              <a:lnSpc>
                <a:spcPct val="106000"/>
              </a:lnSpc>
              <a:spcBef>
                <a:spcPts val="7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UNIX : </a:t>
            </a:r>
            <a:r>
              <a:rPr lang="en-GB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FREEBSD, SOLARIS</a:t>
            </a:r>
          </a:p>
          <a:p>
            <a:pPr marL="719138" lvl="1" indent="-261938" fontAlgn="auto">
              <a:lnSpc>
                <a:spcPct val="106000"/>
              </a:lnSpc>
              <a:spcBef>
                <a:spcPts val="70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Microsoft : </a:t>
            </a:r>
            <a:r>
              <a:rPr lang="en-GB" sz="24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XP SP2 , Windows 2003 server , Windows Vista .</a:t>
            </a:r>
          </a:p>
          <a:p>
            <a:pPr marL="719138" lvl="1" indent="-261938" fontAlgn="auto">
              <a:lnSpc>
                <a:spcPct val="106000"/>
              </a:lnSpc>
              <a:spcBef>
                <a:spcPts val="700"/>
              </a:spcBef>
              <a:spcAft>
                <a:spcPts val="0"/>
              </a:spcAft>
              <a:buClr>
                <a:srgbClr val="FFCC00"/>
              </a:buClr>
              <a:buFont typeface="Monotype Sorts" charset="2"/>
              <a:buChar char="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400" dirty="0">
              <a:solidFill>
                <a:sysClr val="windowText" lastClr="000000"/>
              </a:solidFill>
              <a:latin typeface="Tahoma" pitchFamily="34" charset="0"/>
            </a:endParaRPr>
          </a:p>
          <a:p>
            <a:pPr marL="719138" lvl="1" indent="-261938" fontAlgn="auto">
              <a:lnSpc>
                <a:spcPct val="106000"/>
              </a:lnSpc>
              <a:spcBef>
                <a:spcPts val="700"/>
              </a:spcBef>
              <a:spcAft>
                <a:spcPts val="0"/>
              </a:spcAft>
              <a:buClr>
                <a:srgbClr val="FFCC00"/>
              </a:buClr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400" dirty="0">
              <a:solidFill>
                <a:sysClr val="windowText" lastClr="000000"/>
              </a:solidFill>
              <a:latin typeface="Tahoma" pitchFamily="34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title" idx="1"/>
          </p:nvPr>
        </p:nvSpPr>
        <p:spPr>
          <a:xfrm>
            <a:off x="407988" y="228600"/>
            <a:ext cx="8356600" cy="584200"/>
          </a:xfrm>
        </p:spPr>
        <p:txBody>
          <a:bodyPr rtlCol="0" anchor="b">
            <a:spAutoFit/>
          </a:bodyPr>
          <a:lstStyle/>
          <a:p>
            <a:pPr marL="0" indent="0" algn="ctr" fontAlgn="auto"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Font typeface="Arial Black" pitchFamily="34" charset="0"/>
              <a:buNone/>
              <a:tabLst>
                <a:tab pos="0" algn="l"/>
                <a:tab pos="433388" algn="l"/>
                <a:tab pos="882650" algn="l"/>
                <a:tab pos="1331913" algn="l"/>
                <a:tab pos="1781175" algn="l"/>
                <a:tab pos="2230438" algn="l"/>
                <a:tab pos="2679700" algn="l"/>
                <a:tab pos="3128963" algn="l"/>
                <a:tab pos="3578225" algn="l"/>
                <a:tab pos="4027488" algn="l"/>
                <a:tab pos="4476750" algn="l"/>
                <a:tab pos="4926013" algn="l"/>
                <a:tab pos="5389563" algn="l"/>
                <a:tab pos="5824538" algn="l"/>
                <a:tab pos="6273800" algn="l"/>
                <a:tab pos="6723063" algn="l"/>
                <a:tab pos="7172325" algn="l"/>
                <a:tab pos="7621588" algn="l"/>
                <a:tab pos="8070850" algn="l"/>
                <a:tab pos="8520113" algn="l"/>
                <a:tab pos="8969375" algn="l"/>
                <a:tab pos="8970963" algn="l"/>
                <a:tab pos="9420225" algn="l"/>
                <a:tab pos="9869488" algn="l"/>
                <a:tab pos="10321925" algn="l"/>
                <a:tab pos="10779125" algn="l"/>
                <a:tab pos="10779125" algn="l"/>
                <a:tab pos="10780713" algn="l"/>
              </a:tabLst>
              <a:defRPr/>
            </a:pPr>
            <a:r>
              <a:rPr lang="en-GB" b="1" dirty="0" err="1" smtClean="0">
                <a:latin typeface="Times New Roman" pitchFamily="18" charset="0"/>
                <a:cs typeface="Times New Roman" pitchFamily="18" charset="0"/>
              </a:rPr>
              <a:t>Utiliser</a:t>
            </a:r>
            <a:r>
              <a:rPr lang="en-GB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IPV6</a:t>
            </a:r>
            <a:endParaRPr lang="en-GB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431800" y="6229350"/>
            <a:ext cx="1890713" cy="452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body"/>
          </p:nvPr>
        </p:nvSpPr>
        <p:spPr>
          <a:xfrm>
            <a:off x="468313" y="1619250"/>
            <a:ext cx="8170862" cy="1741488"/>
          </a:xfrm>
        </p:spPr>
        <p:txBody>
          <a:bodyPr lIns="0" tIns="0" rIns="0" bIns="0" rtlCol="0" anchor="t">
            <a:spAutoFit/>
          </a:bodyPr>
          <a:lstStyle/>
          <a:p>
            <a:pPr marL="514350" indent="-514350" algn="l" fontAlgn="auto"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err="1" smtClean="0">
                <a:latin typeface="Times New Roman" pitchFamily="18" charset="0"/>
                <a:cs typeface="Times New Roman" pitchFamily="18" charset="0"/>
              </a:rPr>
              <a:t>Navigateurs</a:t>
            </a: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Firefox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Mozilla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, MS 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Internet explorer 6</a:t>
            </a:r>
          </a:p>
          <a:p>
            <a:pPr marL="514350" indent="-514350" algn="l" fontAlgn="auto">
              <a:lnSpc>
                <a:spcPct val="106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Mail :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Thunderbird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Mozilla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-mail</a:t>
            </a:r>
          </a:p>
          <a:p>
            <a:pPr marL="514350" indent="-514350" algn="l" fontAlgn="auto">
              <a:lnSpc>
                <a:spcPct val="106000"/>
              </a:lnSpc>
              <a:spcBef>
                <a:spcPts val="800"/>
              </a:spcBef>
              <a:spcAft>
                <a:spcPts val="0"/>
              </a:spcAft>
              <a:buClr>
                <a:schemeClr val="tx1"/>
              </a:buClr>
              <a:buFont typeface="Arial" pitchFamily="34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dirty="0" smtClean="0">
                <a:latin typeface="Times New Roman" pitchFamily="18" charset="0"/>
                <a:cs typeface="Times New Roman" pitchFamily="18" charset="0"/>
              </a:rPr>
              <a:t>FTP :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Gftp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SmartFTP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(Windows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407988" y="314325"/>
            <a:ext cx="8356600" cy="709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 Black" pitchFamily="34" charset="0"/>
              <a:buNone/>
              <a:tabLst>
                <a:tab pos="0" algn="l"/>
                <a:tab pos="433388" algn="l"/>
                <a:tab pos="882650" algn="l"/>
                <a:tab pos="1331913" algn="l"/>
                <a:tab pos="1781175" algn="l"/>
                <a:tab pos="2230438" algn="l"/>
                <a:tab pos="2679700" algn="l"/>
                <a:tab pos="3128963" algn="l"/>
                <a:tab pos="3578225" algn="l"/>
                <a:tab pos="4027488" algn="l"/>
                <a:tab pos="4476750" algn="l"/>
                <a:tab pos="4926013" algn="l"/>
                <a:tab pos="5389563" algn="l"/>
                <a:tab pos="5824538" algn="l"/>
                <a:tab pos="6273800" algn="l"/>
                <a:tab pos="6723063" algn="l"/>
                <a:tab pos="7172325" algn="l"/>
                <a:tab pos="7621588" algn="l"/>
                <a:tab pos="8070850" algn="l"/>
                <a:tab pos="8520113" algn="l"/>
                <a:tab pos="8969375" algn="l"/>
                <a:tab pos="8970963" algn="l"/>
                <a:tab pos="9420225" algn="l"/>
                <a:tab pos="9869488" algn="l"/>
                <a:tab pos="10321925" algn="l"/>
                <a:tab pos="10779125" algn="l"/>
                <a:tab pos="10779125" algn="l"/>
                <a:tab pos="10780713" algn="l"/>
              </a:tabLst>
              <a:defRPr/>
            </a:pPr>
            <a:r>
              <a:rPr lang="en-GB" sz="3200" dirty="0">
                <a:solidFill>
                  <a:srgbClr val="000000"/>
                </a:solidFill>
                <a:latin typeface="Arial Black" pitchFamily="34" charset="0"/>
                <a:cs typeface="+mn-cs"/>
              </a:rPr>
              <a:t>				</a:t>
            </a:r>
            <a:r>
              <a:rPr lang="en-GB" sz="4000" b="1" dirty="0">
                <a:latin typeface="Times New Roman" pitchFamily="18" charset="0"/>
                <a:ea typeface="+mj-ea"/>
                <a:cs typeface="Times New Roman" pitchFamily="18" charset="0"/>
              </a:rPr>
              <a:t>Les </a:t>
            </a:r>
            <a:r>
              <a:rPr lang="en-GB" sz="4000" b="1" dirty="0" err="1">
                <a:latin typeface="Times New Roman" pitchFamily="18" charset="0"/>
                <a:ea typeface="+mj-ea"/>
                <a:cs typeface="Times New Roman" pitchFamily="18" charset="0"/>
              </a:rPr>
              <a:t>logiciels</a:t>
            </a:r>
            <a:r>
              <a:rPr lang="en-GB" sz="40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GB" sz="4000" b="1" dirty="0" err="1">
                <a:latin typeface="Times New Roman" pitchFamily="18" charset="0"/>
                <a:ea typeface="+mj-ea"/>
                <a:cs typeface="Times New Roman" pitchFamily="18" charset="0"/>
              </a:rPr>
              <a:t>supportés</a:t>
            </a:r>
            <a:endParaRPr lang="en-GB" sz="4000" b="1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0CEC81-0506-493B-BCDC-9F135DFE008A}" type="slidenum">
              <a:rPr lang="fr-FR"/>
              <a:pPr>
                <a:defRPr/>
              </a:pPr>
              <a:t>4</a:t>
            </a:fld>
            <a:endParaRPr lang="fr-FR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333375"/>
            <a:ext cx="8686800" cy="868363"/>
          </a:xfrm>
        </p:spPr>
        <p:txBody>
          <a:bodyPr/>
          <a:lstStyle/>
          <a:p>
            <a:r>
              <a:rPr lang="en-GB" altLang="en-GB" sz="2800" b="1" smtClean="0">
                <a:latin typeface="Times New Roman" pitchFamily="18" charset="0"/>
                <a:cs typeface="Times New Roman" pitchFamily="18" charset="0"/>
              </a:rPr>
              <a:t>Adresses </a:t>
            </a: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en-GB" altLang="en-GB" sz="2800" b="1" smtClean="0">
                <a:latin typeface="Times New Roman" pitchFamily="18" charset="0"/>
                <a:cs typeface="Times New Roman" pitchFamily="18" charset="0"/>
              </a:rPr>
              <a:t> privées </a:t>
            </a:r>
            <a:r>
              <a:rPr lang="en-GB" altLang="en-GB" sz="2800" b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Utilisés dans un réseau Privé  </a:t>
            </a:r>
            <a:endParaRPr lang="fr-FR" altLang="en-GB" sz="28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428625" y="1500188"/>
            <a:ext cx="8143875" cy="463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endParaRPr lang="fr-FR" sz="2400" b="1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Si les machines d'un réseau ne sont pas connectés à d'autres réseaux ou ont pas besoin d'être visibles de l'extérieur.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fr-FR" sz="2400">
                <a:latin typeface="Times New Roman" pitchFamily="18" charset="0"/>
                <a:cs typeface="Times New Roman" pitchFamily="18" charset="0"/>
              </a:rPr>
              <a:t>Cela ne nécessitent pas d'avoir une adresse IP public  </a:t>
            </a:r>
            <a:r>
              <a:rPr lang="fr-FR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fr-FR" sz="2400">
                <a:latin typeface="Times New Roman" pitchFamily="18" charset="0"/>
                <a:cs typeface="Times New Roman" pitchFamily="18" charset="0"/>
              </a:rPr>
              <a:t>on peut alors utiliser des adresses de réseau privé .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fr-FR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fr-FR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fr-FR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1 réseau de classe A :</a:t>
            </a:r>
            <a:r>
              <a:rPr lang="en-GB" altLang="en-GB" sz="200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Classe A: </a:t>
            </a:r>
            <a:r>
              <a:rPr lang="en-GB" altLang="en-GB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10.0.0.0  </a:t>
            </a:r>
            <a:r>
              <a:rPr lang="en-GB" altLang="en-GB" sz="200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GB" altLang="en-GB" sz="2000">
              <a:solidFill>
                <a:srgbClr val="FF66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16 réseaux de classe B :  </a:t>
            </a:r>
            <a:r>
              <a:rPr lang="en-GB" altLang="en-GB" sz="200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Classe B: </a:t>
            </a:r>
            <a:r>
              <a:rPr lang="en-GB" altLang="en-GB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172.16.0.0  176.31.0.0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GB" altLang="en-GB" sz="2000">
              <a:solidFill>
                <a:srgbClr val="FF66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256 réseaux de classe C  </a:t>
            </a:r>
            <a:r>
              <a:rPr lang="en-GB" altLang="en-GB" sz="200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Classe C: </a:t>
            </a:r>
            <a:r>
              <a:rPr lang="en-GB" altLang="en-GB" sz="20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192.168.0.0 192.168.255.0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fr-FR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r>
              <a:rPr lang="fr-FR" altLang="en-GB" sz="2800" b="1" smtClean="0">
                <a:latin typeface="Times New Roman" pitchFamily="18" charset="0"/>
                <a:cs typeface="Times New Roman" pitchFamily="18" charset="0"/>
              </a:rPr>
              <a:t>Allocation des adresses </a:t>
            </a:r>
            <a:r>
              <a:rPr lang="en-GB" sz="2800" smtClean="0">
                <a:latin typeface="Times New Roman" pitchFamily="18" charset="0"/>
                <a:cs typeface="Times New Roman" pitchFamily="18" charset="0"/>
              </a:rPr>
              <a:t>IPV6</a:t>
            </a:r>
            <a:endParaRPr lang="fr-FR" altLang="en-GB" sz="28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 marL="0">
              <a:lnSpc>
                <a:spcPct val="90000"/>
              </a:lnSpc>
              <a:spcAft>
                <a:spcPct val="50000"/>
              </a:spcAft>
              <a:buClr>
                <a:schemeClr val="tx1"/>
              </a:buClr>
              <a:buSzPct val="150000"/>
              <a:tabLst>
                <a:tab pos="450850" algn="l"/>
              </a:tabLst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L’attribution des adresses est délègué  à des organisme régionales puis locales, dans chaque pays, appelées « Internet Registries ».</a:t>
            </a:r>
          </a:p>
          <a:p>
            <a:pPr marL="0">
              <a:lnSpc>
                <a:spcPct val="90000"/>
              </a:lnSpc>
              <a:spcAft>
                <a:spcPct val="50000"/>
              </a:spcAft>
              <a:buClr>
                <a:schemeClr val="tx1"/>
              </a:buClr>
              <a:buSzPct val="150000"/>
              <a:tabLst>
                <a:tab pos="450850" algn="l"/>
              </a:tabLst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Il y a 5 « Regional Internet Registries » (RIR) : </a:t>
            </a:r>
          </a:p>
          <a:p>
            <a:pPr marL="0" lvl="1">
              <a:lnSpc>
                <a:spcPct val="90000"/>
              </a:lnSpc>
              <a:spcAft>
                <a:spcPct val="5000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tabLst>
                <a:tab pos="450850" algn="l"/>
              </a:tabLst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APNIC (Asia Pacific Network Information Center) pour la région Asie-Pacifique, </a:t>
            </a:r>
          </a:p>
          <a:p>
            <a:pPr marL="0" lvl="1">
              <a:lnSpc>
                <a:spcPct val="90000"/>
              </a:lnSpc>
              <a:spcAft>
                <a:spcPct val="5000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tabLst>
                <a:tab pos="450850" algn="l"/>
              </a:tabLst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ARIN (American Registry for Internet Numbers) pour l’Amérique de Nord</a:t>
            </a:r>
          </a:p>
          <a:p>
            <a:pPr marL="0" lvl="1">
              <a:lnSpc>
                <a:spcPct val="90000"/>
              </a:lnSpc>
              <a:spcAft>
                <a:spcPct val="5000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tabLst>
                <a:tab pos="450850" algn="l"/>
              </a:tabLst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LACNIC (Latin American and Caribbean IP address Regional Registry) pour l’Amérique latine et les caraïbes</a:t>
            </a:r>
          </a:p>
          <a:p>
            <a:pPr marL="0" lvl="1">
              <a:lnSpc>
                <a:spcPct val="90000"/>
              </a:lnSpc>
              <a:spcAft>
                <a:spcPct val="5000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tabLst>
                <a:tab pos="450850" algn="l"/>
              </a:tabLst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RIPE NCC (Réseau IP européen Network Coordination Center) pour l’Europe </a:t>
            </a:r>
          </a:p>
          <a:p>
            <a:pPr marL="0" lvl="1">
              <a:lnSpc>
                <a:spcPct val="90000"/>
              </a:lnSpc>
              <a:spcAft>
                <a:spcPct val="5000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tabLst>
                <a:tab pos="450850" algn="l"/>
              </a:tabLst>
            </a:pP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AfriNIC pour l’Afrique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9238" y="1285875"/>
            <a:ext cx="8466137" cy="5286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642938" y="857250"/>
            <a:ext cx="7132637" cy="444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8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solidFill>
                  <a:srgbClr val="000000"/>
                </a:solidFill>
                <a:latin typeface="Calibri" pitchFamily="34" charset="0"/>
              </a:rPr>
              <a:t>Zones de compétence des organismes régionaux (</a:t>
            </a:r>
            <a:r>
              <a:rPr lang="en-GB" sz="2800">
                <a:solidFill>
                  <a:srgbClr val="000000"/>
                </a:solidFill>
                <a:latin typeface="Calibri" pitchFamily="34" charset="0"/>
              </a:rPr>
              <a:t>R.I.R)</a:t>
            </a:r>
          </a:p>
        </p:txBody>
      </p:sp>
      <p:sp>
        <p:nvSpPr>
          <p:cNvPr id="7172" name="Rectangle 7"/>
          <p:cNvSpPr>
            <a:spLocks noGrp="1" noChangeArrowheads="1"/>
          </p:cNvSpPr>
          <p:nvPr>
            <p:ph type="title"/>
          </p:nvPr>
        </p:nvSpPr>
        <p:spPr>
          <a:xfrm>
            <a:off x="360363" y="-163513"/>
            <a:ext cx="7753350" cy="677863"/>
          </a:xfrm>
        </p:spPr>
        <p:txBody>
          <a:bodyPr lIns="0" tIns="0" rIns="0" bIns="0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b="1" smtClean="0"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fr-FR" altLang="en-GB" sz="2800" b="1" dirty="0" smtClean="0">
                <a:latin typeface="Times New Roman" pitchFamily="18" charset="0"/>
                <a:cs typeface="Times New Roman" pitchFamily="18" charset="0"/>
              </a:rPr>
              <a:t>Problèmes d’adressage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IPV4</a:t>
            </a:r>
            <a:endParaRPr lang="fr-FR" altLang="en-GB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5" y="1000125"/>
            <a:ext cx="8358188" cy="5357813"/>
          </a:xfrm>
        </p:spPr>
        <p:txBody>
          <a:bodyPr rtlCol="0">
            <a:noAutofit/>
          </a:bodyPr>
          <a:lstStyle/>
          <a:p>
            <a:pPr marL="0" fontAlgn="auto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tabLst>
                <a:tab pos="450850" algn="l"/>
              </a:tabLst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politique d’allocation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d’adresses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IP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inefficace</a:t>
            </a:r>
          </a:p>
          <a:p>
            <a:pPr marL="0" indent="-319088" fontAlgn="auto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tabLst>
                <a:tab pos="450850" algn="l"/>
              </a:tabLst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Fortes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inégalités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géographiques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répartition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des </a:t>
            </a: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adresses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Ipv4 :</a:t>
            </a:r>
          </a:p>
          <a:p>
            <a:pPr marL="914400" lvl="4" fontAlgn="auto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tabLst>
                <a:tab pos="450850" algn="l"/>
              </a:tabLst>
              <a:defRPr/>
            </a:pP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Etats-unis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: 74%</a:t>
            </a:r>
          </a:p>
          <a:p>
            <a:pPr marL="914400" lvl="4" fontAlgn="auto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tabLst>
                <a:tab pos="450850" algn="l"/>
              </a:tabLst>
              <a:defRPr/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Europe : 17%</a:t>
            </a:r>
          </a:p>
          <a:p>
            <a:pPr marL="914400" lvl="4" fontAlgn="auto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buFont typeface="Arial" pitchFamily="34" charset="0"/>
              <a:buChar char="•"/>
              <a:tabLst>
                <a:tab pos="450850" algn="l"/>
              </a:tabLst>
              <a:defRPr/>
            </a:pPr>
            <a:r>
              <a:rPr lang="en-GB" sz="2400" dirty="0" err="1" smtClean="0">
                <a:latin typeface="Times New Roman" pitchFamily="18" charset="0"/>
                <a:cs typeface="Times New Roman" pitchFamily="18" charset="0"/>
              </a:rPr>
              <a:t>Asie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: 9%</a:t>
            </a:r>
          </a:p>
          <a:p>
            <a:pPr marL="0" fontAlgn="auto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tabLst>
                <a:tab pos="450850" algn="l"/>
              </a:tabLst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Prévision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pénurie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des adresse IPv4 :</a:t>
            </a:r>
          </a:p>
          <a:p>
            <a:pPr marL="800100" lvl="2" fontAlgn="auto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tabLst>
                <a:tab pos="450850" algn="l"/>
              </a:tabLst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Plus d’adresse de la classe A et B depuis quelque temps .  </a:t>
            </a:r>
          </a:p>
          <a:p>
            <a:pPr marL="800100" lvl="2" fontAlgn="auto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tabLst>
                <a:tab pos="450850" algn="l"/>
              </a:tabLst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Pour la classe C , prévision en 2010.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marL="0" fontAlgn="auto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tabLst>
                <a:tab pos="450850" algn="l"/>
              </a:tabLst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Table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de routage en croissance exponentielle</a:t>
            </a:r>
          </a:p>
          <a:p>
            <a:pPr marL="0" fontAlgn="auto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50000"/>
              <a:tabLst>
                <a:tab pos="450850" algn="l"/>
              </a:tabLst>
              <a:defRPr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L’adressage IPv4 ne gèrent pas la mobilité des machines.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pitchFamily="34" charset="0"/>
              <a:buNone/>
            </a:pPr>
            <a:endParaRPr lang="fr-FR" b="1" smtClean="0"/>
          </a:p>
          <a:p>
            <a:pPr algn="ctr">
              <a:buFont typeface="Arial" pitchFamily="34" charset="0"/>
              <a:buNone/>
            </a:pPr>
            <a:r>
              <a:rPr lang="fr-FR" b="1" smtClean="0">
                <a:latin typeface="Times New Roman" pitchFamily="18" charset="0"/>
                <a:cs typeface="Times New Roman" pitchFamily="18" charset="0"/>
              </a:rPr>
              <a:t>Tout ceci associé aux prévisions de pénurie</a:t>
            </a:r>
          </a:p>
          <a:p>
            <a:pPr algn="ctr">
              <a:buFont typeface="Arial" pitchFamily="34" charset="0"/>
              <a:buNone/>
            </a:pPr>
            <a:r>
              <a:rPr lang="fr-FR" b="1" smtClean="0">
                <a:latin typeface="Times New Roman" pitchFamily="18" charset="0"/>
                <a:cs typeface="Times New Roman" pitchFamily="18" charset="0"/>
              </a:rPr>
              <a:t>d’allocation d’adresse 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IPV4 </a:t>
            </a:r>
            <a:r>
              <a:rPr lang="fr-FR" b="1" smtClean="0">
                <a:latin typeface="Times New Roman" pitchFamily="18" charset="0"/>
                <a:cs typeface="Times New Roman" pitchFamily="18" charset="0"/>
              </a:rPr>
              <a:t>ont justifié le</a:t>
            </a:r>
          </a:p>
          <a:p>
            <a:pPr algn="ctr">
              <a:buFont typeface="Arial" pitchFamily="34" charset="0"/>
              <a:buNone/>
            </a:pPr>
            <a:r>
              <a:rPr lang="fr-FR" b="1" smtClean="0">
                <a:latin typeface="Times New Roman" pitchFamily="18" charset="0"/>
                <a:cs typeface="Times New Roman" pitchFamily="18" charset="0"/>
              </a:rPr>
              <a:t>besoin d’une nouvelle génération de</a:t>
            </a:r>
          </a:p>
          <a:p>
            <a:pPr algn="ctr">
              <a:buFont typeface="Arial" pitchFamily="34" charset="0"/>
              <a:buNone/>
            </a:pPr>
            <a:r>
              <a:rPr lang="fr-FR" b="1" smtClean="0">
                <a:latin typeface="Times New Roman" pitchFamily="18" charset="0"/>
                <a:cs typeface="Times New Roman" pitchFamily="18" charset="0"/>
              </a:rPr>
              <a:t>protocole 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fr-FR" b="1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Font typeface="Arial" pitchFamily="34" charset="0"/>
              <a:buNone/>
            </a:pPr>
            <a:r>
              <a:rPr lang="fr-FR" b="1" smtClean="0">
                <a:latin typeface="Times New Roman" pitchFamily="18" charset="0"/>
                <a:cs typeface="Times New Roman" pitchFamily="18" charset="0"/>
              </a:rPr>
              <a:t>Ipng : 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IPV</a:t>
            </a:r>
            <a:r>
              <a:rPr lang="fr-FR" b="1" smtClean="0">
                <a:latin typeface="Times New Roman" pitchFamily="18" charset="0"/>
                <a:cs typeface="Times New Roman" pitchFamily="18" charset="0"/>
              </a:rPr>
              <a:t>next Génération </a:t>
            </a:r>
          </a:p>
          <a:p>
            <a:pPr algn="ctr">
              <a:buFont typeface="Arial" pitchFamily="34" charset="0"/>
              <a:buNone/>
            </a:pPr>
            <a:r>
              <a:rPr lang="en-GB" smtClean="0">
                <a:latin typeface="Times New Roman" pitchFamily="18" charset="0"/>
                <a:cs typeface="Times New Roman" pitchFamily="18" charset="0"/>
              </a:rPr>
              <a:t>IPV6</a:t>
            </a:r>
            <a:r>
              <a:rPr lang="fr-FR" b="1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GB" smtClean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fr-FR" b="1" smtClean="0">
                <a:latin typeface="Times New Roman" pitchFamily="18" charset="0"/>
                <a:cs typeface="Times New Roman" pitchFamily="18" charset="0"/>
              </a:rPr>
              <a:t> vesrion 6 </a:t>
            </a:r>
          </a:p>
          <a:p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en-GB" sz="2800" b="1" smtClean="0">
                <a:latin typeface="Times New Roman" pitchFamily="18" charset="0"/>
                <a:cs typeface="Times New Roman" pitchFamily="18" charset="0"/>
              </a:rPr>
              <a:t>Les caractéristiques de </a:t>
            </a:r>
            <a:r>
              <a:rPr lang="fr-FR" sz="2800" smtClean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fr-FR" altLang="en-GB" sz="2800" b="1" smtClean="0">
                <a:latin typeface="Times New Roman" pitchFamily="18" charset="0"/>
                <a:cs typeface="Times New Roman" pitchFamily="18" charset="0"/>
              </a:rPr>
              <a:t>v6 </a:t>
            </a:r>
            <a:br>
              <a:rPr lang="fr-FR" altLang="en-GB" sz="2800" b="1" smtClean="0">
                <a:latin typeface="Times New Roman" pitchFamily="18" charset="0"/>
                <a:cs typeface="Times New Roman" pitchFamily="18" charset="0"/>
              </a:rPr>
            </a:br>
            <a:endParaRPr lang="fr-FR" altLang="en-GB" sz="28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Extension de la plage d’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addressage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32 bits à  128 bits ( 3,4.10</a:t>
            </a:r>
            <a:r>
              <a:rPr lang="fr-FR" sz="2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38 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adresses )</a:t>
            </a:r>
          </a:p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Système hiérarchique pour la gestion des adresses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Mécanisme d’auto configuration intégré :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optention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de l’adresse IP d’une façon automatique .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Simplification du format des entêtes 40 octets</a:t>
            </a:r>
          </a:p>
          <a:p>
            <a:endParaRPr lang="fr-FR" dirty="0" smtClean="0"/>
          </a:p>
        </p:txBody>
      </p:sp>
      <p:sp>
        <p:nvSpPr>
          <p:cNvPr id="4" name="Rectangle 3"/>
          <p:cNvSpPr/>
          <p:nvPr/>
        </p:nvSpPr>
        <p:spPr>
          <a:xfrm>
            <a:off x="2714625" y="4500563"/>
            <a:ext cx="3571875" cy="5000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tx1"/>
                </a:solidFill>
              </a:rPr>
              <a:t>IPV4 : 32 bits </a:t>
            </a:r>
          </a:p>
        </p:txBody>
      </p:sp>
      <p:sp>
        <p:nvSpPr>
          <p:cNvPr id="5" name="Rectangle 4"/>
          <p:cNvSpPr/>
          <p:nvPr/>
        </p:nvSpPr>
        <p:spPr>
          <a:xfrm>
            <a:off x="1000125" y="5786438"/>
            <a:ext cx="7358063" cy="5000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tx1"/>
                </a:solidFill>
              </a:rPr>
              <a:t>IPV6 : 128 bits </a:t>
            </a:r>
          </a:p>
        </p:txBody>
      </p:sp>
      <p:cxnSp>
        <p:nvCxnSpPr>
          <p:cNvPr id="7" name="Connecteur droit 6"/>
          <p:cNvCxnSpPr/>
          <p:nvPr/>
        </p:nvCxnSpPr>
        <p:spPr>
          <a:xfrm rot="10800000" flipV="1">
            <a:off x="1000125" y="5000625"/>
            <a:ext cx="1714500" cy="78581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286500" y="5000625"/>
            <a:ext cx="2071688" cy="78581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pv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ipv6</Template>
  <TotalTime>85</TotalTime>
  <Words>2102</Words>
  <Application>Microsoft Office PowerPoint</Application>
  <PresentationFormat>Affichage à l'écran (4:3)</PresentationFormat>
  <Paragraphs>347</Paragraphs>
  <Slides>38</Slides>
  <Notes>38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39" baseType="lpstr">
      <vt:lpstr>ipv6</vt:lpstr>
      <vt:lpstr>Couche réseaux </vt:lpstr>
      <vt:lpstr>Rappel  sur l’adressage IP   </vt:lpstr>
      <vt:lpstr>Allocation des adresse IPV4 Adresses réseau public</vt:lpstr>
      <vt:lpstr>Adresses IP privées Utilisés dans un réseau Privé  </vt:lpstr>
      <vt:lpstr>Allocation des adresses IPV6</vt:lpstr>
      <vt:lpstr>Diapositive 6</vt:lpstr>
      <vt:lpstr>Problèmes d’adressage IPV4</vt:lpstr>
      <vt:lpstr>Diapositive 8</vt:lpstr>
      <vt:lpstr>Les caractéristiques de IPv6  </vt:lpstr>
      <vt:lpstr>Les adresses IPv6</vt:lpstr>
      <vt:lpstr>Diapositive 11</vt:lpstr>
      <vt:lpstr>Structure d’une adresse IPV6</vt:lpstr>
      <vt:lpstr>Masque réseaux </vt:lpstr>
      <vt:lpstr>Types d’adresse IPV6 </vt:lpstr>
      <vt:lpstr> Les adresses Adresses Unicast</vt:lpstr>
      <vt:lpstr>Diapositive 16</vt:lpstr>
      <vt:lpstr>Adresse lien local  </vt:lpstr>
      <vt:lpstr>Adresse site  local </vt:lpstr>
      <vt:lpstr>Adresse site local  </vt:lpstr>
      <vt:lpstr>L'adresse IPV6 mappée </vt:lpstr>
      <vt:lpstr>Diapositive 21</vt:lpstr>
      <vt:lpstr>L'adresse de loopback: </vt:lpstr>
      <vt:lpstr>L'adresse indéterminée </vt:lpstr>
      <vt:lpstr>Diapositive 24</vt:lpstr>
      <vt:lpstr>Adresse Globale </vt:lpstr>
      <vt:lpstr>La topologie publique (48 bits) </vt:lpstr>
      <vt:lpstr>La topologie de site (16 bits) </vt:lpstr>
      <vt:lpstr>L’exemple d’adressage IPV6 agrégées </vt:lpstr>
      <vt:lpstr>Diapositive 29</vt:lpstr>
      <vt:lpstr>Diapositive 30</vt:lpstr>
      <vt:lpstr>Diapositive 31</vt:lpstr>
      <vt:lpstr>Mécanisme de configuration automatique de l’adresse IPV6</vt:lpstr>
      <vt:lpstr>Diapositive 33</vt:lpstr>
      <vt:lpstr>Diapositive 34</vt:lpstr>
      <vt:lpstr>Remarque </vt:lpstr>
      <vt:lpstr>Protocole de routage </vt:lpstr>
      <vt:lpstr>Utiliser IPV6</vt:lpstr>
      <vt:lpstr>Diapositive 38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Couche réseaux </dc:title>
  <dc:creator>Miroud</dc:creator>
  <cp:lastModifiedBy>oguab</cp:lastModifiedBy>
  <cp:revision>2</cp:revision>
  <dcterms:created xsi:type="dcterms:W3CDTF">2010-01-25T07:23:03Z</dcterms:created>
  <dcterms:modified xsi:type="dcterms:W3CDTF">2011-02-05T15:08:56Z</dcterms:modified>
</cp:coreProperties>
</file>