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notesMasterIdLst>
    <p:notesMasterId r:id="rId34"/>
  </p:notesMasterIdLst>
  <p:sldIdLst>
    <p:sldId id="256" r:id="rId2"/>
    <p:sldId id="286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88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12192000" cy="6858000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0019" autoAdjust="0"/>
  </p:normalViewPr>
  <p:slideViewPr>
    <p:cSldViewPr snapToGrid="0">
      <p:cViewPr varScale="1">
        <p:scale>
          <a:sx n="60" d="100"/>
          <a:sy n="60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716FBB0-109F-4751-862B-67085B6E4B6B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756E04-0AF7-4D3E-BB7A-BEF93BE68C80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2874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56E04-0AF7-4D3E-BB7A-BEF93BE68C80}" type="slidenum">
              <a:rPr lang="ar-DZ" smtClean="0"/>
              <a:t>21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09843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6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42551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3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94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53829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47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8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9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7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78620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51218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1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5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224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2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50697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EC9197-AF9A-4088-B9FF-174122BC3478}" type="datetimeFigureOut">
              <a:rPr lang="ar-DZ" smtClean="0"/>
              <a:t>15-03-1444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EA7591-72F1-4EF0-9BF6-7F91F19951B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160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Organe" TargetMode="External"/><Relationship Id="rId2" Type="http://schemas.openxmlformats.org/officeDocument/2006/relationships/hyperlink" Target="https://fr.wikipedia.org/wiki/Organisme_(biologie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Organite" TargetMode="External"/><Relationship Id="rId5" Type="http://schemas.openxmlformats.org/officeDocument/2006/relationships/hyperlink" Target="https://fr.wikipedia.org/wiki/Cellule_(biologie)" TargetMode="External"/><Relationship Id="rId4" Type="http://schemas.openxmlformats.org/officeDocument/2006/relationships/hyperlink" Target="https://fr.wikipedia.org/wiki/Tissu_biologiqu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6685" y="2799819"/>
            <a:ext cx="6815669" cy="1515533"/>
          </a:xfrm>
        </p:spPr>
        <p:txBody>
          <a:bodyPr/>
          <a:lstStyle/>
          <a:p>
            <a:r>
              <a:rPr lang="ar-DZ" b="1" dirty="0" err="1" smtClean="0">
                <a:solidFill>
                  <a:srgbClr val="FF0000"/>
                </a:solidFill>
              </a:rPr>
              <a:t>Anatomie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br>
              <a:rPr lang="ar-DZ" b="1" dirty="0" smtClean="0">
                <a:solidFill>
                  <a:srgbClr val="FF0000"/>
                </a:solidFill>
              </a:rPr>
            </a:br>
            <a:r>
              <a:rPr lang="ar-DZ" b="1" dirty="0" err="1" smtClean="0">
                <a:solidFill>
                  <a:srgbClr val="FF0000"/>
                </a:solidFill>
              </a:rPr>
              <a:t>et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br>
              <a:rPr lang="ar-DZ" b="1" dirty="0" smtClean="0">
                <a:solidFill>
                  <a:srgbClr val="FF0000"/>
                </a:solidFill>
              </a:rPr>
            </a:br>
            <a:r>
              <a:rPr lang="ar-DZ" b="1" dirty="0" err="1" smtClean="0">
                <a:solidFill>
                  <a:srgbClr val="FF0000"/>
                </a:solidFill>
              </a:rPr>
              <a:t>physiologie</a:t>
            </a:r>
            <a:r>
              <a:rPr lang="ar-DZ" b="1" dirty="0" smtClean="0">
                <a:solidFill>
                  <a:srgbClr val="FF0000"/>
                </a:solidFill>
              </a:rPr>
              <a:t> végétale</a:t>
            </a:r>
            <a:endParaRPr lang="ar-D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5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6" y="740871"/>
            <a:ext cx="104155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rtl="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r-FR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Application agricole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Chez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Monocotylédone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n’existe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pas de formation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secondaire</a:t>
            </a:r>
            <a:r>
              <a:rPr lang="ar-D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importe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ne pas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épandre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engrais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 pied de la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plutôt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tout le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cercle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qui se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trouve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sous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extrémités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branches.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C’est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cette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zone que se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trouve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radicelles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les zones de divisions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cellulaires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poils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absorbants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radicelles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c’est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qu’on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arroser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L’oxygène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indispensable à la respiration, sans respiration, pas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d’absorption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retrouvent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souvent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mince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couche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sol car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l’air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plus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rapidement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renouvelé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surface.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5678" y="791490"/>
            <a:ext cx="181492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tige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850" y="1384794"/>
            <a:ext cx="5795963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aérienne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principal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élément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soutien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Elle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s’élève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direction du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soleil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portent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feuilles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photosynthèse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et les bourgeons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pousses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recouvertes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d'écailles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protectrices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résulte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développement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tigelle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possède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nœuds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qui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points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d'attache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feuilles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et des entre-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nœuds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qui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segments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entre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nœuds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À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l'intersection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d'une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feuille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la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trouve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 bourgeon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axillaire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Jules Verne Horticulture - La ti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1384794"/>
            <a:ext cx="5505450" cy="50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562" y="570646"/>
            <a:ext cx="6096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structure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anatomique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d’une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monocotylédone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A- Structure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primaire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Chez 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Monocotylédones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où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n’y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pas de formations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secondaires</a:t>
            </a:r>
            <a:r>
              <a:rPr lang="ar-DZ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D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retrouve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l’extérieur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l’intérieur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épiderme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un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parenchyme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où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ne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peut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séparer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cylindre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central du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parenchyme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cortical,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l’écorce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absente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très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réduite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moelle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très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développée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observe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plusieurs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cercles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concentriques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faisceaux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criblovasculaires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un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anneau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sclérenchyme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qui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entoure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cercle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faisceaux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diamètre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faisceaux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criblovasculaires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diminue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allant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périphérie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les plus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anciens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repoussés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786562" y="0"/>
            <a:ext cx="5405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563" y="0"/>
            <a:ext cx="1116806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800"/>
              </a:spcAft>
              <a:tabLst>
                <a:tab pos="1943735" algn="l"/>
                <a:tab pos="5274310" algn="r"/>
              </a:tabLs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structure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anatomique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d’une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tige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dicotylédone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  <a:spcAft>
                <a:spcPts val="800"/>
              </a:spcAft>
              <a:tabLst>
                <a:tab pos="3435985" algn="l"/>
                <a:tab pos="5274310" algn="r"/>
              </a:tabLs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A- Structure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primaire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D’abord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épiderme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puis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peut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trouver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collenchyme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un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parenchyme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cortical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très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réduit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un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anneau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sclérenchyme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continu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existe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dans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partie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profonde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l’écorce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au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dessus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xylème 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trouve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phloème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entre les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deux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trouve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des cellules du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cambium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qui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seront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à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l’origine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des structures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secondaires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ar-DZ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463" y="2144177"/>
            <a:ext cx="10388516" cy="47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118" y="492522"/>
            <a:ext cx="10777536" cy="171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B- Structure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secondaire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 observe de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l'extérieur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la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tige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l'intérieur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Un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périderme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collenchyme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parenchyme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cortical,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Phloème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primaire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Phloème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secondaire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zone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génératrice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libéro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ligneuse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cambium, xylème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secondaire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puis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xylème</a:t>
            </a: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et la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moelle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ar-DZ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Entre le xylème et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phloème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primaires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trouvent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coincées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quelques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cellules qui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à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l’origine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 cambium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ar-DZ" dirty="0"/>
          </a:p>
        </p:txBody>
      </p:sp>
      <p:pic>
        <p:nvPicPr>
          <p:cNvPr id="1026" name="Picture 2" descr="Structure secondaire de la tige de Dicotylédones | BOTANIQU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3" y="2210941"/>
            <a:ext cx="872690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1" y="664653"/>
            <a:ext cx="10301287" cy="53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FEUILLE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feuilles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photosynthèse</a:t>
            </a:r>
            <a:r>
              <a:rPr lang="ar-DZ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plus, de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nombreuses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applications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agricoles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découles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fonctions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remplies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 la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feuille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soit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transpiration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réalisation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échanges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gazeux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la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respiration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la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transformation des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glucides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synthétisés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 la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chlorophylle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vaisseaux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conducteurs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xylème (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nervures de la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feuille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apportent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l'eau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les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minéraux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nécessaires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à la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photosynthèse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stomates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permettent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l'entrée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gaz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l'apport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 CO2. La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photosynthèse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permet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synthèse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matières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organiques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seront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redistribuées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aux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autres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 le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phloème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9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12" y="871766"/>
            <a:ext cx="10467975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  <a:spcAft>
                <a:spcPts val="800"/>
              </a:spcAft>
            </a:pPr>
            <a:r>
              <a:rPr lang="ar-DZ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.1.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Morphologie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feuille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0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feuille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typique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constituée d'un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limbe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mince et plat,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maintenu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 des nervures; d'un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pétiole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(queue de la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feuille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et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d'une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base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foliaire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point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feuille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s'insère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 la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La feuille, c'est … ce qui tombe à l'autom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728912"/>
            <a:ext cx="6986587" cy="2771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17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721" y="1020041"/>
            <a:ext cx="10239627" cy="380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rtl="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structure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anatomique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la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feuille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feuille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appendice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latéral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la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tige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sur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laquelle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elle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s'insère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au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niveau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d'un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nœud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aplatie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permet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capter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maximum de lumière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qui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permet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photosynthèse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les cellules du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parenchyme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8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héma feuille vue en coupe – Cultures vivriè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1" y="112295"/>
            <a:ext cx="11935326" cy="6745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86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euille: définition, photos et dessins, typ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28675"/>
            <a:ext cx="8643938" cy="5386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29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05884"/>
            <a:ext cx="1110113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1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INTRODUCTION: 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</a:t>
            </a:r>
            <a:r>
              <a:rPr lang="en-US" sz="3100" b="1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anatomie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= au travers ; -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tomie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coupe)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l'étude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structure interne de </a:t>
            </a:r>
            <a:r>
              <a:rPr lang="en-US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fr-FR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lante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c'est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-à-dire de la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répartition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tissus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fonction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organes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de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l'âge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individus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des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taxons</a:t>
            </a:r>
            <a:r>
              <a:rPr lang="en-US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algn="l"/>
            <a:endParaRPr lang="en-US" sz="310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fr-FR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 </a:t>
            </a:r>
            <a:r>
              <a:rPr lang="fr-FR" sz="3200" b="1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physiologie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fr-FR" sz="3200" dirty="0" smtClean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fr-FR" sz="3200" i="1" dirty="0" err="1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phusis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la </a:t>
            </a:r>
            <a:r>
              <a:rPr lang="fr-FR" sz="3200" dirty="0" smtClean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nature et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fr-FR" sz="3200" i="1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logos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l'étude, la science) étudie le rôle, le fonctionnement et l'organisation mécanique, physique et biochimique des </a:t>
            </a:r>
            <a:r>
              <a:rPr lang="fr-FR" sz="3200" dirty="0">
                <a:solidFill>
                  <a:srgbClr val="795CB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 tooltip="Organisme (biologie)"/>
              </a:rPr>
              <a:t>organismes vivants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et de leurs composants (</a:t>
            </a:r>
            <a:r>
              <a:rPr lang="fr-FR" sz="3200" dirty="0">
                <a:solidFill>
                  <a:srgbClr val="795CB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 tooltip="Organe"/>
              </a:rPr>
              <a:t>organes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 </a:t>
            </a:r>
            <a:r>
              <a:rPr lang="fr-FR" sz="3200" dirty="0">
                <a:solidFill>
                  <a:srgbClr val="795CB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 tooltip="Tissu biologique"/>
              </a:rPr>
              <a:t>tissus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 </a:t>
            </a:r>
            <a:r>
              <a:rPr lang="fr-FR" sz="3200" dirty="0">
                <a:solidFill>
                  <a:srgbClr val="795CB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 tooltip="Cellule (biologie)"/>
              </a:rPr>
              <a:t>cellules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et </a:t>
            </a:r>
            <a:r>
              <a:rPr lang="fr-FR" sz="3200" dirty="0">
                <a:solidFill>
                  <a:srgbClr val="795CB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 tooltip="Organite"/>
              </a:rPr>
              <a:t>organites cellulaires</a:t>
            </a:r>
            <a:r>
              <a:rPr lang="fr-FR" sz="3200" dirty="0">
                <a:solidFill>
                  <a:srgbClr val="2021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 </a:t>
            </a:r>
            <a:endParaRPr lang="ar-DZ" sz="3100" dirty="0" smtClean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80162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449" y="595734"/>
            <a:ext cx="10696575" cy="6023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rtl="0">
              <a:lnSpc>
                <a:spcPct val="150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La photosynthèse </a:t>
            </a:r>
            <a:endParaRPr lang="en-US" sz="28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photosynthèse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transformation de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lumineuse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autrement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permettant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synthétiser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organique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sucres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à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partir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lumière du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Elle se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réalise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chloroplastes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cellulaires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spécialisées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consommation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dioxyde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d’eau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produire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dioxygène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organiques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telles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le glucose. </a:t>
            </a: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lumière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absorbée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grâce aux pigments,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les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chlorophylles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et b, les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caroténoides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6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688" y="596347"/>
            <a:ext cx="6096000" cy="55938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lvl="2" indent="-228600" algn="l" rtl="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fr-FR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chloroplaste</a:t>
            </a:r>
            <a:endParaRPr lang="en-US" sz="32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chloroplaste est un organite semi-autonome de la cellule végétale, il possède donc, comme la mitochondrie, son propre matériel génétique, ainsi qu’une double membrane phospholipidique (membrane externe et membrane interne). 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fr-F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membrane externe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une double couche phospholipidique formée comme toute membrane biologique de phospholipides et de protéines. Elle a la propriété d’être relativement perméable.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fr-F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membrane interne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contrairement à la précédente, la propriété d’être peu perméable et de présenter des replis appelés des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thylakoïdes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thylakoïdes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riches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pigments et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protéines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 2" descr="Chap 2 Thème 3 Du Carbone minéral aux composants du vivant : la  photo-autotrophie pour le carbone Certains organismes (végétaux et quelques  bactéries) en présence de lumière prélèvent dans le milieu du C minéral (C  oxydé) présent dans le CO2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46" y="16042"/>
            <a:ext cx="55483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86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207571"/>
            <a:ext cx="10810875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l" rtl="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 phase 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claire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photochimique</a:t>
            </a:r>
            <a:r>
              <a:rPr lang="fr-FR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l" rtl="0">
              <a:lnSpc>
                <a:spcPct val="150000"/>
              </a:lnSpc>
            </a:pP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ensemble de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réactions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photochimiques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qui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dépendent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la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lumière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L’absorption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cette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énergie</a:t>
            </a:r>
            <a:r>
              <a:rPr lang="ar-D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aura 2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conséquences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un transport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d’électrons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une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libération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protons</a:t>
            </a:r>
            <a:endParaRPr lang="ar-D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l" rtl="0">
              <a:lnSpc>
                <a:spcPct val="150000"/>
              </a:lnSpc>
            </a:pPr>
            <a:r>
              <a:rPr lang="ar-D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phase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claire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permet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donc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directement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transformation de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l’énergie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lumineuse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énergie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chimique</a:t>
            </a:r>
            <a:endParaRPr lang="ar-D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8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987" y="382265"/>
            <a:ext cx="6096000" cy="64786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rtl="0">
              <a:lnSpc>
                <a:spcPct val="150000"/>
              </a:lnSpc>
              <a:spcAft>
                <a:spcPts val="1500"/>
              </a:spcAft>
              <a:buFont typeface="+mj-lt"/>
              <a:buAutoNum type="alphaLcParenR"/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transport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endParaRPr lang="en-US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50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pigment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photon au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l’antenne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collectrice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formée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protéines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excité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excitation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transmise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pigment à pigment pour arriver au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réactionnel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niveau</a:t>
            </a:r>
            <a:r>
              <a:rPr lang="ar-D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D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ar-D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D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ar-D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lumineuse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convertie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Il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membrane des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thylakoïdes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réactionnels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avec des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antennes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collectrices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appelés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photosystème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PSI et PSII au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desquels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transportés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produire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l’ATP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riche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et du NADPH + H</a:t>
            </a:r>
            <a:r>
              <a:rPr lang="en-US" sz="20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potentiel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réducteur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87" y="0"/>
            <a:ext cx="5305425" cy="3500438"/>
          </a:xfrm>
          <a:prstGeom prst="rect">
            <a:avLst/>
          </a:prstGeom>
        </p:spPr>
      </p:pic>
      <p:pic>
        <p:nvPicPr>
          <p:cNvPr id="5" name="Image 4" descr="Chaîne de transport d'électrons — Wikipéd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7" y="3500438"/>
            <a:ext cx="5434013" cy="3357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166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974" y="449751"/>
            <a:ext cx="11053763" cy="594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15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transport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cyclique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électrons</a:t>
            </a:r>
            <a:endParaRPr lang="en-US" sz="3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IL ne se fait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qu’au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niveau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PSI. </a:t>
            </a:r>
          </a:p>
          <a:p>
            <a:pPr algn="l" rtl="0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L’antenne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reçoit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les photons,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concentre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réactionnel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fait de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chlorophylle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d’un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accepteur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primaire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d’électrons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La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chlorophylle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alors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l’état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excité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électron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l’accepteur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primaire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d’une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réaction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…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d’oxydoréduction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L’accepteur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primaire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transfère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ensuite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l’électron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chaîne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transporteurs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situés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membrane du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thylakoïde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qui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retourne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finalement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réactionnel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photosystème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Tout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transportant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électrons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chaîne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transport fait passer des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ions H+ du stroma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vers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l’espace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intrathylakoïdien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Les ions H+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ainsi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concentrés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l’espace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intrathylakoïdien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retournent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 stroma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passant par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l’ATP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synthase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produisant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ainsi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l’ATP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93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75" y="857251"/>
            <a:ext cx="9329738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99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449" y="797570"/>
            <a:ext cx="10725151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transport non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cyclique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photosystèmes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utilisés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photosystème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absorbe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photons,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son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primaire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 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cède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son tour à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chaîne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transport.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réactionnel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photosystème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passage des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aura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passage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d’ions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H+ du stroma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l’espace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intrathylakoïdien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ions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diffuseront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stroma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passant par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l’ATP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synthase.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aura production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d’ATP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photosystème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perdu 2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profit de son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primaire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-ci 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cède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chaîne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transport qui 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conduira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NADP+ au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stroma. Le NADP+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dernier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deuxième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chaîne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se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NADPH +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H+.Les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perdus du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photosystème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remplacés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ceux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provenant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photosystème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2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chaîne photosynthétique La chaîne photosynthétique commence par un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47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137" y="658721"/>
            <a:ext cx="4010026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fr-FR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photolyse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photosystème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toujours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remplacé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perdus.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ar-D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enzyme qui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prend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PSII.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libère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l’oxygène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Elle se fait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l’espace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intrathylakoidale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 2" descr="La chaîne photosynthétique La chaîne photosynthétique commence par un... |  Download Scientific Diagr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800100"/>
            <a:ext cx="7360284" cy="4672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609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064" y="382211"/>
            <a:ext cx="1095675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  <a:spcAft>
                <a:spcPts val="1500"/>
              </a:spcAft>
            </a:pPr>
            <a:r>
              <a:rPr lang="en-US" sz="3200" b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La phase non </a:t>
            </a:r>
            <a:r>
              <a:rPr lang="en-US" sz="3200" b="1" dirty="0" err="1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photochimique</a:t>
            </a:r>
            <a:r>
              <a:rPr lang="en-US" sz="3200" b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 </a:t>
            </a:r>
            <a:r>
              <a:rPr lang="en-US" sz="3200" b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 somber</a:t>
            </a:r>
            <a:r>
              <a:rPr lang="fr-FR" sz="3200" b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 smtClean="0">
              <a:solidFill>
                <a:srgbClr val="92D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fr-FR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 au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 de Calvin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déroule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stroma.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La lumière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n’est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utile.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L’ATP et le NADPH2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utilisés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réduire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CO2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l’air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 CO2 se fixe sur un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glucide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5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 ribulose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stroma du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chloroplaste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L’ATP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cède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ADP. - Le NADPH2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cède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hydrogène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NADP.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50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İl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former des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intermédiaires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conduisant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des trioses,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utilisés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ensuite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synthèse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glucoses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l’amidon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polymère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glucoses).Les trioses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régénèrent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ribulose initial.</a:t>
            </a:r>
          </a:p>
          <a:p>
            <a:pPr algn="ctr">
              <a:lnSpc>
                <a:spcPct val="150000"/>
              </a:lnSpc>
              <a:spcAft>
                <a:spcPts val="15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CO2 + 9 ATP + 6 NADPH + eau</a:t>
            </a:r>
            <a:r>
              <a:rPr lang="fr-FR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Glycéraldéhyde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3-phosphate + 8 Pi + 9 ADP + 6 NADP+ •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779" y="997565"/>
            <a:ext cx="10042357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1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sz="31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différence</a:t>
            </a:r>
            <a:r>
              <a:rPr lang="en-US" sz="31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entre les </a:t>
            </a:r>
            <a:r>
              <a:rPr lang="en-US" sz="31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plantes</a:t>
            </a:r>
            <a:r>
              <a:rPr lang="en-US" sz="31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monocotylédones</a:t>
            </a:r>
            <a:r>
              <a:rPr lang="en-US" sz="31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31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dicotylédones</a:t>
            </a:r>
            <a:r>
              <a:rPr lang="en-US" sz="31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Parmi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Angiospermes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plantes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à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fleurs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les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monocotylédones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comprennent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végétaux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dont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plantule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typique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présente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qu'un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seul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cotylédon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l'embryon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À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cette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particularité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principale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s'ajoutent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caractéristiques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citées</a:t>
            </a:r>
            <a:r>
              <a:rPr lang="ar-SA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DZ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dans</a:t>
            </a:r>
            <a:r>
              <a:rPr lang="ar-DZ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ar-DZ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tableau</a:t>
            </a:r>
            <a:r>
              <a:rPr lang="ar-DZ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suivant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767227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4362" y="5043309"/>
            <a:ext cx="11315700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glycéraldéhyde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3-phosphate (G3P)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produit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chloroplaste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rapidement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transporté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vers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cytoplasme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où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permet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synthèse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saccharose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saccharose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principale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transport de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glucides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entre les cellules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végétales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pour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fournir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glucides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reste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végétal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Aucune description de photo dispon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97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éactions du cycle de Calvin-Benson : défini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671513"/>
            <a:ext cx="10387013" cy="4557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13063" y="5373171"/>
            <a:ext cx="10251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photosynthèse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6 CO2 + 12 H2O ----&gt; C6H12O6 + 6 O2 + </a:t>
            </a:r>
            <a:r>
              <a:rPr lang="en-US" sz="2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H2O</a:t>
            </a:r>
            <a:r>
              <a:rPr lang="ar-DZ" sz="2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37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49" y="614149"/>
            <a:ext cx="10331355" cy="54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3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DZ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229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4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0172" y="546184"/>
            <a:ext cx="1994457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rtl="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629" y="1714411"/>
            <a:ext cx="10532784" cy="2968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racines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parties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souterraines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Les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principales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fonctions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racines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maintenir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sol et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d'absorber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l'eau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(au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niveau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poils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absorbants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et les substances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minérales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disponibles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2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537" y="1583517"/>
            <a:ext cx="10487025" cy="380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rtl="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croissance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primaire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racines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possèdent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éléments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conducteurs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(xylème et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phloème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qui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forment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cylindre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placé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entouré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d’un cortex et de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l’épiderme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(sans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stomate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cuticule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chloroplaste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à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moins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d’une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aérienne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3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200650" y="0"/>
            <a:ext cx="699135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261" y="657225"/>
            <a:ext cx="4524375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en-US" sz="2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monocotyles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Dans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leurs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xylème et le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phloème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alternent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à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l'intérieur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stèle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tissus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conducteurs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entourent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grappe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cellules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parenchymateuses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appelée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moelle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0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0">
              <a:lnSpc>
                <a:spcPct val="150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en-US" sz="2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dicotyles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Dans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leurs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vaisseaux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xylème se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propagent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à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partir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rayonnant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phloème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développe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entre les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rayons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4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850" y="653712"/>
            <a:ext cx="6096000" cy="5341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coiffe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L'extrémité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recouverte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d'une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coiffe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fonction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protéger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méristème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rugosité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 sol.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zone de multiplication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division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La zone de division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juste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au-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dessus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coiffe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comprend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méristème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apical et 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méristèmes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primaires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qui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dérivent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C’est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à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endroit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 se fait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l’absorption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minéraux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zone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d'élongation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Au-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dessus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zone de division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cellulaire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les cellules du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méristèmes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deviennent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environ 10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fois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plus longue et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permettent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à la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s'enfoncer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sol.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zone de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différenciation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Avant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d'avoir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terminer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leur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croissance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les cellules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commencent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à se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spécialiser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iversité Paris 11- S1SV- 2001/ ppt video online télécharg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42925"/>
            <a:ext cx="5391150" cy="582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34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891" y="1177409"/>
            <a:ext cx="10892339" cy="219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croissance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secondaire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les ramifications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l" rtl="0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plus de la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croissance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longueur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primaire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la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plupart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plantes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vasculaires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croissance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secondaire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diamètre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94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3033</TotalTime>
  <Words>1679</Words>
  <Application>Microsoft Office PowerPoint</Application>
  <PresentationFormat>Grand écran</PresentationFormat>
  <Paragraphs>82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 Unicode MS</vt:lpstr>
      <vt:lpstr>Arial</vt:lpstr>
      <vt:lpstr>Calibri</vt:lpstr>
      <vt:lpstr>Garamond</vt:lpstr>
      <vt:lpstr>Times New Roman</vt:lpstr>
      <vt:lpstr>Organique</vt:lpstr>
      <vt:lpstr>Anatomie  et  physiologie végétale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 et  physiologie végétale</dc:title>
  <dc:creator>CAMELIA MOSBAH</dc:creator>
  <cp:lastModifiedBy>CAMELIA MOSBAH</cp:lastModifiedBy>
  <cp:revision>33</cp:revision>
  <dcterms:created xsi:type="dcterms:W3CDTF">2021-02-02T16:35:34Z</dcterms:created>
  <dcterms:modified xsi:type="dcterms:W3CDTF">2022-10-11T21:34:56Z</dcterms:modified>
</cp:coreProperties>
</file>