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0" r:id="rId1"/>
    <p:sldMasterId id="2147483792" r:id="rId2"/>
    <p:sldMasterId id="2147483804" r:id="rId3"/>
  </p:sldMasterIdLst>
  <p:notesMasterIdLst>
    <p:notesMasterId r:id="rId29"/>
  </p:notesMasterIdLst>
  <p:handoutMasterIdLst>
    <p:handoutMasterId r:id="rId30"/>
  </p:handoutMasterIdLst>
  <p:sldIdLst>
    <p:sldId id="259" r:id="rId4"/>
    <p:sldId id="258" r:id="rId5"/>
    <p:sldId id="325" r:id="rId6"/>
    <p:sldId id="336" r:id="rId7"/>
    <p:sldId id="313" r:id="rId8"/>
    <p:sldId id="317" r:id="rId9"/>
    <p:sldId id="326" r:id="rId10"/>
    <p:sldId id="337" r:id="rId11"/>
    <p:sldId id="338" r:id="rId12"/>
    <p:sldId id="339" r:id="rId13"/>
    <p:sldId id="321" r:id="rId14"/>
    <p:sldId id="341" r:id="rId15"/>
    <p:sldId id="340" r:id="rId16"/>
    <p:sldId id="342" r:id="rId17"/>
    <p:sldId id="343" r:id="rId18"/>
    <p:sldId id="322" r:id="rId19"/>
    <p:sldId id="344" r:id="rId20"/>
    <p:sldId id="345" r:id="rId21"/>
    <p:sldId id="346" r:id="rId22"/>
    <p:sldId id="347" r:id="rId23"/>
    <p:sldId id="327" r:id="rId24"/>
    <p:sldId id="323" r:id="rId25"/>
    <p:sldId id="328" r:id="rId26"/>
    <p:sldId id="276" r:id="rId27"/>
    <p:sldId id="275" r:id="rId2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24" autoAdjust="0"/>
  </p:normalViewPr>
  <p:slideViewPr>
    <p:cSldViewPr>
      <p:cViewPr varScale="1">
        <p:scale>
          <a:sx n="69" d="100"/>
          <a:sy n="69" d="100"/>
        </p:scale>
        <p:origin x="1356"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27B4698-4CBC-717A-CA15-B8853CA9776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DB0D17AE-BBDD-39A3-E6D5-8878AC1B5F4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17B1514-F178-489F-BCE5-E0A1A2B3AD5F}" type="datetime12">
              <a:rPr lang="ar-SA" smtClean="0"/>
              <a:t>03/12/2024 06:58 م</a:t>
            </a:fld>
            <a:endParaRPr lang="fr-FR"/>
          </a:p>
        </p:txBody>
      </p:sp>
      <p:sp>
        <p:nvSpPr>
          <p:cNvPr id="4" name="Espace réservé du pied de page 3">
            <a:extLst>
              <a:ext uri="{FF2B5EF4-FFF2-40B4-BE49-F238E27FC236}">
                <a16:creationId xmlns:a16="http://schemas.microsoft.com/office/drawing/2014/main" id="{D84F45D7-A4ED-6D14-6EF0-F7CE58122E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FDEDE3BC-0FF6-49FD-0260-00595EA8563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02E3ACA-E6F2-4240-8F88-664CFF176EED}" type="slidenum">
              <a:rPr lang="fr-FR" smtClean="0"/>
              <a:t>‹N°›</a:t>
            </a:fld>
            <a:endParaRPr lang="fr-FR"/>
          </a:p>
        </p:txBody>
      </p:sp>
    </p:spTree>
    <p:extLst>
      <p:ext uri="{BB962C8B-B14F-4D97-AF65-F5344CB8AC3E}">
        <p14:creationId xmlns:p14="http://schemas.microsoft.com/office/powerpoint/2010/main" val="3567395219"/>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C5313DD-6A1F-409C-9ABF-BCCE91E1F574}" type="datetime12">
              <a:rPr lang="ar-SA" smtClean="0"/>
              <a:t>03/12/2024 06:58 م</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E2342FB-EEDC-4836-80AE-9478FDE595DC}" type="slidenum">
              <a:rPr lang="ar-SA" smtClean="0"/>
              <a:pPr/>
              <a:t>‹N°›</a:t>
            </a:fld>
            <a:endParaRPr lang="ar-SA"/>
          </a:p>
        </p:txBody>
      </p:sp>
    </p:spTree>
  </p:cSld>
  <p:clrMap bg1="lt1" tx1="dk1" bg2="lt2" tx2="dk2" accent1="accent1" accent2="accent2" accent3="accent3" accent4="accent4" accent5="accent5" accent6="accent6" hlink="hlink" folHlink="folHlink"/>
  <p:hf hdr="0" ftr="0"/>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7EDBA3-F7C6-D830-59A3-5B894130A9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B6A7E81-DF8C-AF52-AEE6-574A36A314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8E5B82-DEFE-71E6-AFB0-2DD6190F33DC}"/>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533043BD-9A98-9A4E-D4BD-8188958D4127}"/>
              </a:ext>
            </a:extLst>
          </p:cNvPr>
          <p:cNvSpPr>
            <a:spLocks noGrp="1"/>
          </p:cNvSpPr>
          <p:nvPr>
            <p:ph type="sldNum" sz="quarter" idx="10"/>
          </p:nvPr>
        </p:nvSpPr>
        <p:spPr/>
        <p:txBody>
          <a:bodyPr/>
          <a:lstStyle/>
          <a:p>
            <a:fld id="{2E2342FB-EEDC-4836-80AE-9478FDE595DC}" type="slidenum">
              <a:rPr lang="ar-SA" smtClean="0"/>
              <a:pPr/>
              <a:t>3</a:t>
            </a:fld>
            <a:endParaRPr lang="ar-SA"/>
          </a:p>
        </p:txBody>
      </p:sp>
      <p:sp>
        <p:nvSpPr>
          <p:cNvPr id="5" name="Espace réservé de la date 4">
            <a:extLst>
              <a:ext uri="{FF2B5EF4-FFF2-40B4-BE49-F238E27FC236}">
                <a16:creationId xmlns:a16="http://schemas.microsoft.com/office/drawing/2014/main" id="{1C24FF43-0D82-12A6-2715-ABFDC378F299}"/>
              </a:ext>
            </a:extLst>
          </p:cNvPr>
          <p:cNvSpPr>
            <a:spLocks noGrp="1"/>
          </p:cNvSpPr>
          <p:nvPr>
            <p:ph type="dt" idx="1"/>
          </p:nvPr>
        </p:nvSpPr>
        <p:spPr/>
        <p:txBody>
          <a:bodyPr/>
          <a:lstStyle/>
          <a:p>
            <a:fld id="{CC672753-7475-481E-8084-AD6601CB2466}" type="datetime12">
              <a:rPr lang="ar-SA" smtClean="0"/>
              <a:t>03/12/2024 06:58 م</a:t>
            </a:fld>
            <a:endParaRPr lang="ar-SA"/>
          </a:p>
        </p:txBody>
      </p:sp>
    </p:spTree>
    <p:extLst>
      <p:ext uri="{BB962C8B-B14F-4D97-AF65-F5344CB8AC3E}">
        <p14:creationId xmlns:p14="http://schemas.microsoft.com/office/powerpoint/2010/main" val="5267910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E511CC-1033-2BA6-43EB-89E50D3133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C4B029-A335-A5D2-B58E-B934EA9BCA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0C4449-DC88-7617-522A-F075DC7F2960}"/>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7F7BE342-0292-FEAC-9158-202212213673}"/>
              </a:ext>
            </a:extLst>
          </p:cNvPr>
          <p:cNvSpPr>
            <a:spLocks noGrp="1"/>
          </p:cNvSpPr>
          <p:nvPr>
            <p:ph type="sldNum" sz="quarter" idx="10"/>
          </p:nvPr>
        </p:nvSpPr>
        <p:spPr/>
        <p:txBody>
          <a:bodyPr/>
          <a:lstStyle/>
          <a:p>
            <a:fld id="{2E2342FB-EEDC-4836-80AE-9478FDE595DC}" type="slidenum">
              <a:rPr lang="ar-SA" smtClean="0"/>
              <a:pPr/>
              <a:t>12</a:t>
            </a:fld>
            <a:endParaRPr lang="ar-SA"/>
          </a:p>
        </p:txBody>
      </p:sp>
      <p:sp>
        <p:nvSpPr>
          <p:cNvPr id="5" name="Espace réservé de la date 4">
            <a:extLst>
              <a:ext uri="{FF2B5EF4-FFF2-40B4-BE49-F238E27FC236}">
                <a16:creationId xmlns:a16="http://schemas.microsoft.com/office/drawing/2014/main" id="{B8080C35-0B52-EC3C-133C-58AD64E145B6}"/>
              </a:ext>
            </a:extLst>
          </p:cNvPr>
          <p:cNvSpPr>
            <a:spLocks noGrp="1"/>
          </p:cNvSpPr>
          <p:nvPr>
            <p:ph type="dt" idx="1"/>
          </p:nvPr>
        </p:nvSpPr>
        <p:spPr/>
        <p:txBody>
          <a:bodyPr/>
          <a:lstStyle/>
          <a:p>
            <a:fld id="{1656461F-A761-4A2E-A195-5676D7636662}" type="datetime12">
              <a:rPr lang="ar-SA" smtClean="0"/>
              <a:t>03/12/2024 09:57 م</a:t>
            </a:fld>
            <a:endParaRPr lang="ar-SA"/>
          </a:p>
        </p:txBody>
      </p:sp>
    </p:spTree>
    <p:extLst>
      <p:ext uri="{BB962C8B-B14F-4D97-AF65-F5344CB8AC3E}">
        <p14:creationId xmlns:p14="http://schemas.microsoft.com/office/powerpoint/2010/main" val="22062551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6EDE3D-057D-FED2-B1BA-3FCABF0C03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4F08B96-348F-1C65-3094-B2537EEE31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8E6DC9-7364-E3F9-493F-FCBB181C15E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014C0700-538D-789E-CB4B-5A9CDC0FDA03}"/>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13</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8C7B514C-6571-E6D8-781C-29FE3366D66C}"/>
              </a:ext>
            </a:extLst>
          </p:cNvPr>
          <p:cNvSpPr>
            <a:spLocks noGrp="1"/>
          </p:cNvSpPr>
          <p:nvPr>
            <p:ph type="dt" idx="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D75A31C9-33F4-4F68-9A1B-82757FC507B6}" type="datetime12">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03/12/2024 09:56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1536482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93B8A-47D3-B1EB-F7C4-8DCD4EF0F6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DE853A-05DC-0C83-A5C6-43020301A8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26721-9D63-0DB6-D47F-596201C88ABC}"/>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3F6292CA-AC26-D2CB-B8FF-456A0B1CAC8B}"/>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8A00A022-2FC4-CCE2-6B4F-41592CEC1B29}"/>
              </a:ext>
            </a:extLst>
          </p:cNvPr>
          <p:cNvSpPr>
            <a:spLocks noGrp="1"/>
          </p:cNvSpPr>
          <p:nvPr>
            <p:ph type="dt" idx="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D75A31C9-33F4-4F68-9A1B-82757FC507B6}" type="datetime12">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03/12/2024 10:37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23722717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30772-D9D7-CCD9-A622-4950859D00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8CBAC90-EAB8-6342-2DEA-25442C25FA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EC07EF-0964-5BC7-94F5-F59B32F7CA6F}"/>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2567E8C8-510E-3539-2264-32138FEF67A4}"/>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15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D949F82F-E0FE-9A13-05D5-40235E8A2D6F}"/>
              </a:ext>
            </a:extLst>
          </p:cNvPr>
          <p:cNvSpPr>
            <a:spLocks noGrp="1"/>
          </p:cNvSpPr>
          <p:nvPr>
            <p:ph type="dt" idx="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D75A31C9-33F4-4F68-9A1B-82757FC507B6}" type="datetime12">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03/12/2024 10:38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75207248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2B8A93-64F1-BE06-BA21-D7A770AB12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CD185E-D289-F9F8-18BB-71B4FF02AB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7E9D04-1B30-0299-80EC-F23DC473DD42}"/>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FB3AF365-902D-AA4A-2BBB-6C99ACD4DA00}"/>
              </a:ext>
            </a:extLst>
          </p:cNvPr>
          <p:cNvSpPr>
            <a:spLocks noGrp="1"/>
          </p:cNvSpPr>
          <p:nvPr>
            <p:ph type="sldNum" sz="quarter" idx="10"/>
          </p:nvPr>
        </p:nvSpPr>
        <p:spPr/>
        <p:txBody>
          <a:bodyPr/>
          <a:lstStyle/>
          <a:p>
            <a:fld id="{2E2342FB-EEDC-4836-80AE-9478FDE595DC}" type="slidenum">
              <a:rPr lang="ar-SA" smtClean="0"/>
              <a:pPr/>
              <a:t>16</a:t>
            </a:fld>
            <a:endParaRPr lang="ar-SA"/>
          </a:p>
        </p:txBody>
      </p:sp>
      <p:sp>
        <p:nvSpPr>
          <p:cNvPr id="5" name="Espace réservé de la date 4">
            <a:extLst>
              <a:ext uri="{FF2B5EF4-FFF2-40B4-BE49-F238E27FC236}">
                <a16:creationId xmlns:a16="http://schemas.microsoft.com/office/drawing/2014/main" id="{8BFF0C93-0EC6-F729-BC09-56089D0C4CBB}"/>
              </a:ext>
            </a:extLst>
          </p:cNvPr>
          <p:cNvSpPr>
            <a:spLocks noGrp="1"/>
          </p:cNvSpPr>
          <p:nvPr>
            <p:ph type="dt" idx="1"/>
          </p:nvPr>
        </p:nvSpPr>
        <p:spPr/>
        <p:txBody>
          <a:bodyPr/>
          <a:lstStyle/>
          <a:p>
            <a:fld id="{B7FB03D6-FB07-4729-AF90-797BEF06A8AA}" type="datetime12">
              <a:rPr lang="ar-SA" smtClean="0"/>
              <a:t>03/12/2024 06:58 م</a:t>
            </a:fld>
            <a:endParaRPr lang="ar-SA"/>
          </a:p>
        </p:txBody>
      </p:sp>
    </p:spTree>
    <p:extLst>
      <p:ext uri="{BB962C8B-B14F-4D97-AF65-F5344CB8AC3E}">
        <p14:creationId xmlns:p14="http://schemas.microsoft.com/office/powerpoint/2010/main" val="26520203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CBB1B-03CA-B392-D4D5-696E7C2C894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C88B3E-E564-13FE-4647-332E3AA98F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6B97D0-37C9-3172-8CBC-51BCD848EFE1}"/>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206858DE-5A89-97F9-4569-7822869C57FD}"/>
              </a:ext>
            </a:extLst>
          </p:cNvPr>
          <p:cNvSpPr>
            <a:spLocks noGrp="1"/>
          </p:cNvSpPr>
          <p:nvPr>
            <p:ph type="sldNum" sz="quarter" idx="10"/>
          </p:nvPr>
        </p:nvSpPr>
        <p:spPr/>
        <p:txBody>
          <a:bodyPr/>
          <a:lstStyle/>
          <a:p>
            <a:fld id="{2E2342FB-EEDC-4836-80AE-9478FDE595DC}" type="slidenum">
              <a:rPr lang="ar-SA" smtClean="0"/>
              <a:pPr/>
              <a:t>17</a:t>
            </a:fld>
            <a:endParaRPr lang="ar-SA"/>
          </a:p>
        </p:txBody>
      </p:sp>
      <p:sp>
        <p:nvSpPr>
          <p:cNvPr id="5" name="Espace réservé de la date 4">
            <a:extLst>
              <a:ext uri="{FF2B5EF4-FFF2-40B4-BE49-F238E27FC236}">
                <a16:creationId xmlns:a16="http://schemas.microsoft.com/office/drawing/2014/main" id="{3A3103DB-83A7-1680-E46E-AEE31BAE3D53}"/>
              </a:ext>
            </a:extLst>
          </p:cNvPr>
          <p:cNvSpPr>
            <a:spLocks noGrp="1"/>
          </p:cNvSpPr>
          <p:nvPr>
            <p:ph type="dt" idx="1"/>
          </p:nvPr>
        </p:nvSpPr>
        <p:spPr/>
        <p:txBody>
          <a:bodyPr/>
          <a:lstStyle/>
          <a:p>
            <a:fld id="{B7FB03D6-FB07-4729-AF90-797BEF06A8AA}" type="datetime12">
              <a:rPr lang="ar-SA" smtClean="0"/>
              <a:t>03/12/2024 10:40 م</a:t>
            </a:fld>
            <a:endParaRPr lang="ar-SA"/>
          </a:p>
        </p:txBody>
      </p:sp>
    </p:spTree>
    <p:extLst>
      <p:ext uri="{BB962C8B-B14F-4D97-AF65-F5344CB8AC3E}">
        <p14:creationId xmlns:p14="http://schemas.microsoft.com/office/powerpoint/2010/main" val="36083132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08150-0504-5C9C-8F26-4C2137CADA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B2EB4-91FD-5FF7-8F67-6F13E2F565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E289C3-E1E0-D763-952C-DB2CAE450FAA}"/>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B23509A0-BDE7-310C-B905-AC1C6F7F3A9E}"/>
              </a:ext>
            </a:extLst>
          </p:cNvPr>
          <p:cNvSpPr>
            <a:spLocks noGrp="1"/>
          </p:cNvSpPr>
          <p:nvPr>
            <p:ph type="sldNum" sz="quarter" idx="10"/>
          </p:nvPr>
        </p:nvSpPr>
        <p:spPr/>
        <p:txBody>
          <a:bodyPr/>
          <a:lstStyle/>
          <a:p>
            <a:fld id="{2E2342FB-EEDC-4836-80AE-9478FDE595DC}" type="slidenum">
              <a:rPr lang="ar-SA" smtClean="0"/>
              <a:pPr/>
              <a:t>18</a:t>
            </a:fld>
            <a:endParaRPr lang="ar-SA"/>
          </a:p>
        </p:txBody>
      </p:sp>
      <p:sp>
        <p:nvSpPr>
          <p:cNvPr id="5" name="Espace réservé de la date 4">
            <a:extLst>
              <a:ext uri="{FF2B5EF4-FFF2-40B4-BE49-F238E27FC236}">
                <a16:creationId xmlns:a16="http://schemas.microsoft.com/office/drawing/2014/main" id="{A51898BE-CF18-51FD-AB58-83524DAB3866}"/>
              </a:ext>
            </a:extLst>
          </p:cNvPr>
          <p:cNvSpPr>
            <a:spLocks noGrp="1"/>
          </p:cNvSpPr>
          <p:nvPr>
            <p:ph type="dt" idx="1"/>
          </p:nvPr>
        </p:nvSpPr>
        <p:spPr/>
        <p:txBody>
          <a:bodyPr/>
          <a:lstStyle/>
          <a:p>
            <a:fld id="{B7FB03D6-FB07-4729-AF90-797BEF06A8AA}" type="datetime12">
              <a:rPr lang="ar-SA" smtClean="0"/>
              <a:t>03/12/2024 10:41 م</a:t>
            </a:fld>
            <a:endParaRPr lang="ar-SA"/>
          </a:p>
        </p:txBody>
      </p:sp>
    </p:spTree>
    <p:extLst>
      <p:ext uri="{BB962C8B-B14F-4D97-AF65-F5344CB8AC3E}">
        <p14:creationId xmlns:p14="http://schemas.microsoft.com/office/powerpoint/2010/main" val="12849047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3C3CB3-4F0E-D7C4-2FCC-AC38F3DE0E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34BB77-0CDD-465B-0B98-E67AAF485C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07FE1C-5C67-213E-E155-05440F085F68}"/>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2178B54A-245F-BAA0-88DA-3F7894D82BA9}"/>
              </a:ext>
            </a:extLst>
          </p:cNvPr>
          <p:cNvSpPr>
            <a:spLocks noGrp="1"/>
          </p:cNvSpPr>
          <p:nvPr>
            <p:ph type="sldNum" sz="quarter" idx="10"/>
          </p:nvPr>
        </p:nvSpPr>
        <p:spPr/>
        <p:txBody>
          <a:bodyPr/>
          <a:lstStyle/>
          <a:p>
            <a:fld id="{2E2342FB-EEDC-4836-80AE-9478FDE595DC}" type="slidenum">
              <a:rPr lang="ar-SA" smtClean="0"/>
              <a:pPr/>
              <a:t>19</a:t>
            </a:fld>
            <a:endParaRPr lang="ar-SA"/>
          </a:p>
        </p:txBody>
      </p:sp>
      <p:sp>
        <p:nvSpPr>
          <p:cNvPr id="5" name="Espace réservé de la date 4">
            <a:extLst>
              <a:ext uri="{FF2B5EF4-FFF2-40B4-BE49-F238E27FC236}">
                <a16:creationId xmlns:a16="http://schemas.microsoft.com/office/drawing/2014/main" id="{0BC3B51E-E049-B2F9-E01B-5332EC88345F}"/>
              </a:ext>
            </a:extLst>
          </p:cNvPr>
          <p:cNvSpPr>
            <a:spLocks noGrp="1"/>
          </p:cNvSpPr>
          <p:nvPr>
            <p:ph type="dt" idx="1"/>
          </p:nvPr>
        </p:nvSpPr>
        <p:spPr/>
        <p:txBody>
          <a:bodyPr/>
          <a:lstStyle/>
          <a:p>
            <a:fld id="{B7FB03D6-FB07-4729-AF90-797BEF06A8AA}" type="datetime12">
              <a:rPr lang="ar-SA" smtClean="0"/>
              <a:t>03/12/2024 10:42 م</a:t>
            </a:fld>
            <a:endParaRPr lang="ar-SA"/>
          </a:p>
        </p:txBody>
      </p:sp>
    </p:spTree>
    <p:extLst>
      <p:ext uri="{BB962C8B-B14F-4D97-AF65-F5344CB8AC3E}">
        <p14:creationId xmlns:p14="http://schemas.microsoft.com/office/powerpoint/2010/main" val="291396991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E42AED-DB33-C1B3-0DBA-BCAAB470C6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9A2EF7-4CB8-6215-9ADF-3CC5E2FD9F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67B5A49-58BB-80DE-D86F-6974F55CFB10}"/>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CFC8F62-F83F-C98E-2570-51AB4F81BA63}"/>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20</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363BD0D9-7FD6-7C85-365A-4FE60F455538}"/>
              </a:ext>
            </a:extLst>
          </p:cNvPr>
          <p:cNvSpPr>
            <a:spLocks noGrp="1"/>
          </p:cNvSpPr>
          <p:nvPr>
            <p:ph type="dt" idx="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D75A31C9-33F4-4F68-9A1B-82757FC507B6}" type="datetime12">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08/12/2024 05:57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Tree>
    <p:extLst>
      <p:ext uri="{BB962C8B-B14F-4D97-AF65-F5344CB8AC3E}">
        <p14:creationId xmlns:p14="http://schemas.microsoft.com/office/powerpoint/2010/main" val="37174511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24A2D-E792-A0D0-A41D-512F56084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F50331-1F35-3617-3B17-2118E4BC6E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8C7DC5-F8B5-05CE-8EB7-EC26BD782E62}"/>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6531A9C4-A3D1-9F2F-9D26-1F80D1ED4113}"/>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21</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E5442F93-2669-FF6F-1404-201C43DC93FB}"/>
              </a:ext>
            </a:extLst>
          </p:cNvPr>
          <p:cNvSpPr>
            <a:spLocks noGrp="1"/>
          </p:cNvSpPr>
          <p:nvPr>
            <p:ph type="dt" idx="1"/>
          </p:nvPr>
        </p:nvSpPr>
        <p:spPr/>
        <p:txBody>
          <a:bodyPr/>
          <a:lstStyle/>
          <a:p>
            <a:fld id="{1FB1A02D-938F-4C39-BC89-E7BAC54CAF72}" type="datetime12">
              <a:rPr lang="ar-SA" smtClean="0"/>
              <a:t>03/12/2024 06:58 م</a:t>
            </a:fld>
            <a:endParaRPr lang="ar-SA"/>
          </a:p>
        </p:txBody>
      </p:sp>
    </p:spTree>
    <p:extLst>
      <p:ext uri="{BB962C8B-B14F-4D97-AF65-F5344CB8AC3E}">
        <p14:creationId xmlns:p14="http://schemas.microsoft.com/office/powerpoint/2010/main" val="3411996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4</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C8C46047-BECC-47B5-8EFC-7D33DD4DAA03}" type="datetime12">
              <a:rPr kumimoji="0" lang="ar-SA" sz="1200" b="0" i="0" u="none" strike="noStrike" kern="1200" cap="none" spc="0" normalizeH="0" baseline="0" noProof="0" smtClean="0">
                <a:ln>
                  <a:noFill/>
                </a:ln>
                <a:solidFill>
                  <a:prstClr val="black"/>
                </a:solidFill>
                <a:effectLst/>
                <a:uLnTx/>
                <a:uFillTx/>
                <a:latin typeface="Calibri"/>
                <a:ea typeface="+mn-ea"/>
                <a:cs typeface="+mn-cs"/>
              </a:rPr>
              <a:t>03/12/2024 06:58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901DFE56-0226-4307-923D-F5C90F6D045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سنة 1 ماستر : تخصص إدارة الأعمال</a:t>
            </a:r>
          </a:p>
        </p:txBody>
      </p:sp>
    </p:spTree>
    <p:extLst>
      <p:ext uri="{BB962C8B-B14F-4D97-AF65-F5344CB8AC3E}">
        <p14:creationId xmlns:p14="http://schemas.microsoft.com/office/powerpoint/2010/main" val="278221858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A8558-E543-CDD4-D373-2E3D95FA00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5FC6D3-4A0D-0465-DCC2-1C472AE65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047793-30F3-3D73-2806-569714E6010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1E2070FE-DC47-0F52-C375-6566215B34B4}"/>
              </a:ext>
            </a:extLst>
          </p:cNvPr>
          <p:cNvSpPr>
            <a:spLocks noGrp="1"/>
          </p:cNvSpPr>
          <p:nvPr>
            <p:ph type="sldNum" sz="quarter" idx="10"/>
          </p:nvPr>
        </p:nvSpPr>
        <p:spPr/>
        <p:txBody>
          <a:bodyPr/>
          <a:lstStyle/>
          <a:p>
            <a:fld id="{2E2342FB-EEDC-4836-80AE-9478FDE595DC}" type="slidenum">
              <a:rPr lang="ar-SA" smtClean="0"/>
              <a:pPr/>
              <a:t>22</a:t>
            </a:fld>
            <a:endParaRPr lang="ar-SA"/>
          </a:p>
        </p:txBody>
      </p:sp>
      <p:sp>
        <p:nvSpPr>
          <p:cNvPr id="5" name="Espace réservé de la date 4">
            <a:extLst>
              <a:ext uri="{FF2B5EF4-FFF2-40B4-BE49-F238E27FC236}">
                <a16:creationId xmlns:a16="http://schemas.microsoft.com/office/drawing/2014/main" id="{25A198FB-47F5-B09B-30CF-911C43C8F0D2}"/>
              </a:ext>
            </a:extLst>
          </p:cNvPr>
          <p:cNvSpPr>
            <a:spLocks noGrp="1"/>
          </p:cNvSpPr>
          <p:nvPr>
            <p:ph type="dt" idx="1"/>
          </p:nvPr>
        </p:nvSpPr>
        <p:spPr/>
        <p:txBody>
          <a:bodyPr/>
          <a:lstStyle/>
          <a:p>
            <a:fld id="{9640A2B9-5219-49F6-8774-E18407AD14F9}" type="datetime12">
              <a:rPr lang="ar-SA" smtClean="0"/>
              <a:t>03/12/2024 06:58 م</a:t>
            </a:fld>
            <a:endParaRPr lang="ar-SA"/>
          </a:p>
        </p:txBody>
      </p:sp>
    </p:spTree>
    <p:extLst>
      <p:ext uri="{BB962C8B-B14F-4D97-AF65-F5344CB8AC3E}">
        <p14:creationId xmlns:p14="http://schemas.microsoft.com/office/powerpoint/2010/main" val="254075270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A5F20-9988-1C7F-F68D-C63466BCB2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CE65D1-4BBC-8BF0-B5EF-6814DA33C5B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42CE41-4B18-0CEF-C34E-2B14AD0D3B3D}"/>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F87F4981-F6C3-5AAD-ADB3-1B9CC96F416A}"/>
              </a:ext>
            </a:extLst>
          </p:cNvPr>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23</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Espace réservé de la date 4">
            <a:extLst>
              <a:ext uri="{FF2B5EF4-FFF2-40B4-BE49-F238E27FC236}">
                <a16:creationId xmlns:a16="http://schemas.microsoft.com/office/drawing/2014/main" id="{9E9E87A5-CDF6-0D6B-E8C4-9D06FD60AFD6}"/>
              </a:ext>
            </a:extLst>
          </p:cNvPr>
          <p:cNvSpPr>
            <a:spLocks noGrp="1"/>
          </p:cNvSpPr>
          <p:nvPr>
            <p:ph type="dt" idx="1"/>
          </p:nvPr>
        </p:nvSpPr>
        <p:spPr/>
        <p:txBody>
          <a:bodyPr/>
          <a:lstStyle/>
          <a:p>
            <a:fld id="{C1658DD4-3722-4A87-AA37-59FF941A8077}" type="datetime12">
              <a:rPr lang="ar-SA" smtClean="0"/>
              <a:t>03/12/2024 06:58 م</a:t>
            </a:fld>
            <a:endParaRPr lang="ar-SA"/>
          </a:p>
        </p:txBody>
      </p:sp>
    </p:spTree>
    <p:extLst>
      <p:ext uri="{BB962C8B-B14F-4D97-AF65-F5344CB8AC3E}">
        <p14:creationId xmlns:p14="http://schemas.microsoft.com/office/powerpoint/2010/main" val="8226263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E2342FB-EEDC-4836-80AE-9478FDE595DC}" type="slidenum">
              <a:rPr lang="ar-SA" smtClean="0"/>
              <a:pPr/>
              <a:t>24</a:t>
            </a:fld>
            <a:endParaRPr lang="ar-SA"/>
          </a:p>
        </p:txBody>
      </p:sp>
      <p:sp>
        <p:nvSpPr>
          <p:cNvPr id="5" name="Footer Placeholder 4">
            <a:extLst>
              <a:ext uri="{FF2B5EF4-FFF2-40B4-BE49-F238E27FC236}">
                <a16:creationId xmlns:a16="http://schemas.microsoft.com/office/drawing/2014/main" id="{418E6151-B621-47DD-B576-940B504BDCA8}"/>
              </a:ext>
            </a:extLst>
          </p:cNvPr>
          <p:cNvSpPr>
            <a:spLocks noGrp="1"/>
          </p:cNvSpPr>
          <p:nvPr>
            <p:ph type="ftr" sz="quarter" idx="4"/>
          </p:nvPr>
        </p:nvSpPr>
        <p:spPr/>
        <p:txBody>
          <a:bodyPr/>
          <a:lstStyle/>
          <a:p>
            <a:endParaRPr lang="ar-SA"/>
          </a:p>
        </p:txBody>
      </p:sp>
      <p:sp>
        <p:nvSpPr>
          <p:cNvPr id="6" name="Espace réservé de la date 5">
            <a:extLst>
              <a:ext uri="{FF2B5EF4-FFF2-40B4-BE49-F238E27FC236}">
                <a16:creationId xmlns:a16="http://schemas.microsoft.com/office/drawing/2014/main" id="{58B0764D-416D-5673-22BE-E03C539814B1}"/>
              </a:ext>
            </a:extLst>
          </p:cNvPr>
          <p:cNvSpPr>
            <a:spLocks noGrp="1"/>
          </p:cNvSpPr>
          <p:nvPr>
            <p:ph type="dt" idx="1"/>
          </p:nvPr>
        </p:nvSpPr>
        <p:spPr/>
        <p:txBody>
          <a:bodyPr/>
          <a:lstStyle/>
          <a:p>
            <a:fld id="{950B4118-5336-4E1F-9AEC-6F8FEE3281A9}" type="datetime12">
              <a:rPr lang="ar-SA" smtClean="0"/>
              <a:t>03/12/2024 06:58 م</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5</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798203DB-7C3B-4E3F-888D-E2C847429E5B}" type="datetime12">
              <a:rPr kumimoji="0" lang="ar-SA" sz="1200" b="0" i="0" u="none" strike="noStrike" kern="1200" cap="none" spc="0" normalizeH="0" baseline="0" noProof="0" smtClean="0">
                <a:ln>
                  <a:noFill/>
                </a:ln>
                <a:solidFill>
                  <a:prstClr val="black"/>
                </a:solidFill>
                <a:effectLst/>
                <a:uLnTx/>
                <a:uFillTx/>
                <a:latin typeface="Calibri"/>
                <a:ea typeface="+mn-ea"/>
                <a:cs typeface="+mn-cs"/>
              </a:rPr>
              <a:t>03/12/2024 06:58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54FC2033-3117-4FCB-9373-5DB8BA111DE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سنة 1 ماستر : تخصص إدارة الأعمال</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2E2342FB-EEDC-4836-80AE-9478FDE595DC}" type="slidenum">
              <a:rPr kumimoji="0" lang="ar-SA" sz="1200" b="0" i="0" u="none" strike="noStrike" kern="1200" cap="none" spc="0" normalizeH="0" baseline="0" noProof="0" smtClean="0">
                <a:ln>
                  <a:noFill/>
                </a:ln>
                <a:solidFill>
                  <a:prstClr val="black"/>
                </a:solidFill>
                <a:effectLst/>
                <a:uLnTx/>
                <a:uFillTx/>
                <a:latin typeface="Calibri"/>
                <a:ea typeface="+mn-ea"/>
                <a:cs typeface="Arial" panose="020B0604020202020204" pitchFamily="34" charset="0"/>
              </a:rPr>
              <a:pPr marL="0" marR="0" lvl="0" indent="0" algn="l" defTabSz="914400" rtl="1" eaLnBrk="1" fontAlgn="auto" latinLnBrk="0" hangingPunct="1">
                <a:lnSpc>
                  <a:spcPct val="100000"/>
                </a:lnSpc>
                <a:spcBef>
                  <a:spcPts val="0"/>
                </a:spcBef>
                <a:spcAft>
                  <a:spcPts val="0"/>
                </a:spcAft>
                <a:buClrTx/>
                <a:buSzTx/>
                <a:buFontTx/>
                <a:buNone/>
                <a:tabLst/>
                <a:defRPr/>
              </a:pPr>
              <a:t>6</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5" name="Date Placeholder 4"/>
          <p:cNvSpPr>
            <a:spLocks noGrp="1"/>
          </p:cNvSpPr>
          <p:nvPr>
            <p:ph type="dt" idx="11"/>
          </p:nvPr>
        </p:nvSpPr>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fld id="{1E7803CF-219F-4F2B-AF95-0D4067ADC94C}" type="datetime12">
              <a:rPr kumimoji="0" lang="ar-SA" sz="1200" b="0" i="0" u="none" strike="noStrike" kern="1200" cap="none" spc="0" normalizeH="0" baseline="0" noProof="0" smtClean="0">
                <a:ln>
                  <a:noFill/>
                </a:ln>
                <a:solidFill>
                  <a:prstClr val="black"/>
                </a:solidFill>
                <a:effectLst/>
                <a:uLnTx/>
                <a:uFillTx/>
                <a:latin typeface="Calibri"/>
                <a:ea typeface="+mn-ea"/>
                <a:cs typeface="+mn-cs"/>
              </a:rPr>
              <a:t>03/12/2024 06:58 م</a:t>
            </a:fld>
            <a:endPar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endParaRPr>
          </a:p>
        </p:txBody>
      </p:sp>
      <p:sp>
        <p:nvSpPr>
          <p:cNvPr id="6" name="Footer Placeholder 5">
            <a:extLst>
              <a:ext uri="{FF2B5EF4-FFF2-40B4-BE49-F238E27FC236}">
                <a16:creationId xmlns:a16="http://schemas.microsoft.com/office/drawing/2014/main" id="{F6F734A2-7465-472E-A5DD-3A5C54A5ABFB}"/>
              </a:ext>
            </a:extLst>
          </p:cNvPr>
          <p:cNvSpPr>
            <a:spLocks noGrp="1"/>
          </p:cNvSpPr>
          <p:nvPr>
            <p:ph type="ftr" sz="quarter" idx="4"/>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prstClr val="black"/>
                </a:solidFill>
                <a:effectLst/>
                <a:uLnTx/>
                <a:uFillTx/>
                <a:latin typeface="Calibri"/>
                <a:ea typeface="+mn-ea"/>
                <a:cs typeface="Arial" panose="020B0604020202020204" pitchFamily="34" charset="0"/>
              </a:rPr>
              <a:t>سنة 1 ماستر : تخصص إدارة الأعمال</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48534-9D33-2DFC-E012-2D2F2215B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9CCDC0-AA84-45C3-007C-AA07BA4813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A7BEF61-57FF-D748-6A48-E6E3E4746B0B}"/>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9AA695D9-5AF9-A0F0-A164-A78377DA7E71}"/>
              </a:ext>
            </a:extLst>
          </p:cNvPr>
          <p:cNvSpPr>
            <a:spLocks noGrp="1"/>
          </p:cNvSpPr>
          <p:nvPr>
            <p:ph type="sldNum" sz="quarter" idx="10"/>
          </p:nvPr>
        </p:nvSpPr>
        <p:spPr/>
        <p:txBody>
          <a:bodyPr/>
          <a:lstStyle/>
          <a:p>
            <a:fld id="{2E2342FB-EEDC-4836-80AE-9478FDE595DC}" type="slidenum">
              <a:rPr lang="ar-SA" smtClean="0"/>
              <a:pPr/>
              <a:t>7</a:t>
            </a:fld>
            <a:endParaRPr lang="ar-SA"/>
          </a:p>
        </p:txBody>
      </p:sp>
      <p:sp>
        <p:nvSpPr>
          <p:cNvPr id="5" name="Espace réservé de la date 4">
            <a:extLst>
              <a:ext uri="{FF2B5EF4-FFF2-40B4-BE49-F238E27FC236}">
                <a16:creationId xmlns:a16="http://schemas.microsoft.com/office/drawing/2014/main" id="{A0571EAF-AFE5-FDE7-12C9-41DFB7C47B20}"/>
              </a:ext>
            </a:extLst>
          </p:cNvPr>
          <p:cNvSpPr>
            <a:spLocks noGrp="1"/>
          </p:cNvSpPr>
          <p:nvPr>
            <p:ph type="dt" idx="1"/>
          </p:nvPr>
        </p:nvSpPr>
        <p:spPr/>
        <p:txBody>
          <a:bodyPr/>
          <a:lstStyle/>
          <a:p>
            <a:fld id="{D75A31C9-33F4-4F68-9A1B-82757FC507B6}" type="datetime12">
              <a:rPr lang="ar-SA" smtClean="0"/>
              <a:t>03/12/2024 06:58 م</a:t>
            </a:fld>
            <a:endParaRPr lang="ar-SA"/>
          </a:p>
        </p:txBody>
      </p:sp>
    </p:spTree>
    <p:extLst>
      <p:ext uri="{BB962C8B-B14F-4D97-AF65-F5344CB8AC3E}">
        <p14:creationId xmlns:p14="http://schemas.microsoft.com/office/powerpoint/2010/main" val="1909923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0C4CA-0CB7-16E0-04D5-7FDAA541A93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4B6E76-A994-B7FC-4538-4F781129096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992B94-758A-D48F-08B3-0AC5E112E455}"/>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960A9314-41FF-52FB-011A-E515D5586ED4}"/>
              </a:ext>
            </a:extLst>
          </p:cNvPr>
          <p:cNvSpPr>
            <a:spLocks noGrp="1"/>
          </p:cNvSpPr>
          <p:nvPr>
            <p:ph type="sldNum" sz="quarter" idx="10"/>
          </p:nvPr>
        </p:nvSpPr>
        <p:spPr/>
        <p:txBody>
          <a:bodyPr/>
          <a:lstStyle/>
          <a:p>
            <a:fld id="{2E2342FB-EEDC-4836-80AE-9478FDE595DC}" type="slidenum">
              <a:rPr lang="ar-SA" smtClean="0"/>
              <a:pPr/>
              <a:t>8</a:t>
            </a:fld>
            <a:endParaRPr lang="ar-SA"/>
          </a:p>
        </p:txBody>
      </p:sp>
      <p:sp>
        <p:nvSpPr>
          <p:cNvPr id="5" name="Espace réservé de la date 4">
            <a:extLst>
              <a:ext uri="{FF2B5EF4-FFF2-40B4-BE49-F238E27FC236}">
                <a16:creationId xmlns:a16="http://schemas.microsoft.com/office/drawing/2014/main" id="{6180D713-7FF2-88AA-E8A8-564152F79D62}"/>
              </a:ext>
            </a:extLst>
          </p:cNvPr>
          <p:cNvSpPr>
            <a:spLocks noGrp="1"/>
          </p:cNvSpPr>
          <p:nvPr>
            <p:ph type="dt" idx="1"/>
          </p:nvPr>
        </p:nvSpPr>
        <p:spPr/>
        <p:txBody>
          <a:bodyPr/>
          <a:lstStyle/>
          <a:p>
            <a:fld id="{D75A31C9-33F4-4F68-9A1B-82757FC507B6}" type="datetime12">
              <a:rPr lang="ar-SA" smtClean="0"/>
              <a:t>03/12/2024 09:39 م</a:t>
            </a:fld>
            <a:endParaRPr lang="ar-SA"/>
          </a:p>
        </p:txBody>
      </p:sp>
    </p:spTree>
    <p:extLst>
      <p:ext uri="{BB962C8B-B14F-4D97-AF65-F5344CB8AC3E}">
        <p14:creationId xmlns:p14="http://schemas.microsoft.com/office/powerpoint/2010/main" val="24667279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8214FE-36CB-147D-AA19-DEF48C4F62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A8909C-8D10-723D-8AC9-4712CBA8BE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1BCB20-D7D2-1D2C-2D90-36E7F4732E4D}"/>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DC06F902-1307-D313-1CF1-9ECE2F1C6E79}"/>
              </a:ext>
            </a:extLst>
          </p:cNvPr>
          <p:cNvSpPr>
            <a:spLocks noGrp="1"/>
          </p:cNvSpPr>
          <p:nvPr>
            <p:ph type="sldNum" sz="quarter" idx="10"/>
          </p:nvPr>
        </p:nvSpPr>
        <p:spPr/>
        <p:txBody>
          <a:bodyPr/>
          <a:lstStyle/>
          <a:p>
            <a:fld id="{2E2342FB-EEDC-4836-80AE-9478FDE595DC}" type="slidenum">
              <a:rPr lang="ar-SA" smtClean="0"/>
              <a:pPr/>
              <a:t>9</a:t>
            </a:fld>
            <a:endParaRPr lang="ar-SA"/>
          </a:p>
        </p:txBody>
      </p:sp>
      <p:sp>
        <p:nvSpPr>
          <p:cNvPr id="5" name="Espace réservé de la date 4">
            <a:extLst>
              <a:ext uri="{FF2B5EF4-FFF2-40B4-BE49-F238E27FC236}">
                <a16:creationId xmlns:a16="http://schemas.microsoft.com/office/drawing/2014/main" id="{D3D153A2-FBF1-9555-DF11-562AABF1718F}"/>
              </a:ext>
            </a:extLst>
          </p:cNvPr>
          <p:cNvSpPr>
            <a:spLocks noGrp="1"/>
          </p:cNvSpPr>
          <p:nvPr>
            <p:ph type="dt" idx="1"/>
          </p:nvPr>
        </p:nvSpPr>
        <p:spPr/>
        <p:txBody>
          <a:bodyPr/>
          <a:lstStyle/>
          <a:p>
            <a:fld id="{D75A31C9-33F4-4F68-9A1B-82757FC507B6}" type="datetime12">
              <a:rPr lang="ar-SA" smtClean="0"/>
              <a:t>03/12/2024 09:41 م</a:t>
            </a:fld>
            <a:endParaRPr lang="ar-SA"/>
          </a:p>
        </p:txBody>
      </p:sp>
    </p:spTree>
    <p:extLst>
      <p:ext uri="{BB962C8B-B14F-4D97-AF65-F5344CB8AC3E}">
        <p14:creationId xmlns:p14="http://schemas.microsoft.com/office/powerpoint/2010/main" val="3419374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19A59E-C389-57E6-E728-691A967ECF8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762368-FA77-DA67-17DA-0A8403E6AD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89F0DF-3600-3DC1-201D-6347BD299AE7}"/>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1B9427D1-BB38-9F59-F3AE-DD3BEAFA06FE}"/>
              </a:ext>
            </a:extLst>
          </p:cNvPr>
          <p:cNvSpPr>
            <a:spLocks noGrp="1"/>
          </p:cNvSpPr>
          <p:nvPr>
            <p:ph type="sldNum" sz="quarter" idx="10"/>
          </p:nvPr>
        </p:nvSpPr>
        <p:spPr/>
        <p:txBody>
          <a:bodyPr/>
          <a:lstStyle/>
          <a:p>
            <a:fld id="{2E2342FB-EEDC-4836-80AE-9478FDE595DC}" type="slidenum">
              <a:rPr lang="ar-SA" smtClean="0"/>
              <a:pPr/>
              <a:t>10</a:t>
            </a:fld>
            <a:endParaRPr lang="ar-SA"/>
          </a:p>
        </p:txBody>
      </p:sp>
      <p:sp>
        <p:nvSpPr>
          <p:cNvPr id="5" name="Espace réservé de la date 4">
            <a:extLst>
              <a:ext uri="{FF2B5EF4-FFF2-40B4-BE49-F238E27FC236}">
                <a16:creationId xmlns:a16="http://schemas.microsoft.com/office/drawing/2014/main" id="{62CF139D-19E8-13AF-FC2F-31A5E93F28AD}"/>
              </a:ext>
            </a:extLst>
          </p:cNvPr>
          <p:cNvSpPr>
            <a:spLocks noGrp="1"/>
          </p:cNvSpPr>
          <p:nvPr>
            <p:ph type="dt" idx="1"/>
          </p:nvPr>
        </p:nvSpPr>
        <p:spPr/>
        <p:txBody>
          <a:bodyPr/>
          <a:lstStyle/>
          <a:p>
            <a:fld id="{D75A31C9-33F4-4F68-9A1B-82757FC507B6}" type="datetime12">
              <a:rPr lang="ar-SA" smtClean="0"/>
              <a:t>03/12/2024 09:49 م</a:t>
            </a:fld>
            <a:endParaRPr lang="ar-SA"/>
          </a:p>
        </p:txBody>
      </p:sp>
    </p:spTree>
    <p:extLst>
      <p:ext uri="{BB962C8B-B14F-4D97-AF65-F5344CB8AC3E}">
        <p14:creationId xmlns:p14="http://schemas.microsoft.com/office/powerpoint/2010/main" val="2554057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1ACA1-AB87-1F05-D02A-BE76932D0D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A4FE31-221F-5701-7F2D-70F0766A2D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9523FC-73F3-B4F6-4909-25333B8440C2}"/>
              </a:ext>
            </a:extLst>
          </p:cNvPr>
          <p:cNvSpPr>
            <a:spLocks noGrp="1"/>
          </p:cNvSpPr>
          <p:nvPr>
            <p:ph type="body" idx="1"/>
          </p:nvPr>
        </p:nvSpPr>
        <p:spPr/>
        <p:txBody>
          <a:bodyPr>
            <a:normAutofit/>
          </a:bodyPr>
          <a:lstStyle/>
          <a:p>
            <a:endParaRPr lang="ar-SA"/>
          </a:p>
        </p:txBody>
      </p:sp>
      <p:sp>
        <p:nvSpPr>
          <p:cNvPr id="4" name="Slide Number Placeholder 3">
            <a:extLst>
              <a:ext uri="{FF2B5EF4-FFF2-40B4-BE49-F238E27FC236}">
                <a16:creationId xmlns:a16="http://schemas.microsoft.com/office/drawing/2014/main" id="{7AE42596-80A1-EBFE-8295-EEB92A2C7A6E}"/>
              </a:ext>
            </a:extLst>
          </p:cNvPr>
          <p:cNvSpPr>
            <a:spLocks noGrp="1"/>
          </p:cNvSpPr>
          <p:nvPr>
            <p:ph type="sldNum" sz="quarter" idx="10"/>
          </p:nvPr>
        </p:nvSpPr>
        <p:spPr/>
        <p:txBody>
          <a:bodyPr/>
          <a:lstStyle/>
          <a:p>
            <a:fld id="{2E2342FB-EEDC-4836-80AE-9478FDE595DC}" type="slidenum">
              <a:rPr lang="ar-SA" smtClean="0"/>
              <a:pPr/>
              <a:t>11</a:t>
            </a:fld>
            <a:endParaRPr lang="ar-SA"/>
          </a:p>
        </p:txBody>
      </p:sp>
      <p:sp>
        <p:nvSpPr>
          <p:cNvPr id="5" name="Espace réservé de la date 4">
            <a:extLst>
              <a:ext uri="{FF2B5EF4-FFF2-40B4-BE49-F238E27FC236}">
                <a16:creationId xmlns:a16="http://schemas.microsoft.com/office/drawing/2014/main" id="{E4FF1445-B3B9-7F08-FD6B-C63DC88CEA18}"/>
              </a:ext>
            </a:extLst>
          </p:cNvPr>
          <p:cNvSpPr>
            <a:spLocks noGrp="1"/>
          </p:cNvSpPr>
          <p:nvPr>
            <p:ph type="dt" idx="1"/>
          </p:nvPr>
        </p:nvSpPr>
        <p:spPr/>
        <p:txBody>
          <a:bodyPr/>
          <a:lstStyle/>
          <a:p>
            <a:fld id="{1656461F-A761-4A2E-A195-5676D7636662}" type="datetime12">
              <a:rPr lang="ar-SA" smtClean="0"/>
              <a:t>03/12/2024 06:58 م</a:t>
            </a:fld>
            <a:endParaRPr lang="ar-SA"/>
          </a:p>
        </p:txBody>
      </p:sp>
    </p:spTree>
    <p:extLst>
      <p:ext uri="{BB962C8B-B14F-4D97-AF65-F5344CB8AC3E}">
        <p14:creationId xmlns:p14="http://schemas.microsoft.com/office/powerpoint/2010/main" val="3199491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7D175602-10FD-4030-8048-F88D04D00889}" type="datetime1">
              <a:rPr lang="fr-FR" smtClean="0"/>
              <a:t>03/12/2024</a:t>
            </a:fld>
            <a:endParaRPr lang="ar-SA"/>
          </a:p>
        </p:txBody>
      </p:sp>
      <p:sp>
        <p:nvSpPr>
          <p:cNvPr id="17" name="Footer Placeholder 16"/>
          <p:cNvSpPr>
            <a:spLocks noGrp="1"/>
          </p:cNvSpPr>
          <p:nvPr>
            <p:ph type="ftr" sz="quarter" idx="11"/>
          </p:nvPr>
        </p:nvSpPr>
        <p:spPr/>
        <p:txBody>
          <a:bodyPr/>
          <a:lstStyle/>
          <a:p>
            <a:r>
              <a:rPr lang="ar-SA"/>
              <a:t>سنة 3 محاسبة : التسيير المالي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62FFF94D-81D0-43E8-A933-4F0909C4837F}"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A663DEC-28BA-4B35-92AE-B3F527BBD790}"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E02985D-0E8C-4BA5-9DD9-AF60E16D229E}" type="datetime1">
              <a:rPr lang="fr-FR" smtClean="0"/>
              <a:t>03/12/2024</a:t>
            </a:fld>
            <a:endParaRPr lang="ar-SA"/>
          </a:p>
        </p:txBody>
      </p:sp>
      <p:sp>
        <p:nvSpPr>
          <p:cNvPr id="17" name="Footer Placeholder 16"/>
          <p:cNvSpPr>
            <a:spLocks noGrp="1"/>
          </p:cNvSpPr>
          <p:nvPr>
            <p:ph type="ftr" sz="quarter" idx="11"/>
          </p:nvPr>
        </p:nvSpPr>
        <p:spPr/>
        <p:txBody>
          <a:bodyPr/>
          <a:lstStyle/>
          <a:p>
            <a:r>
              <a:rPr lang="ar-SA"/>
              <a:t>سنة 3 محاسبة : التسيير المالي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extLst>
      <p:ext uri="{BB962C8B-B14F-4D97-AF65-F5344CB8AC3E}">
        <p14:creationId xmlns:p14="http://schemas.microsoft.com/office/powerpoint/2010/main" val="2413292457"/>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1B7936C8-96F4-43D0-AC46-5D7C94FE5AEF}"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671548224"/>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4" name="Date Placeholder 3"/>
          <p:cNvSpPr>
            <a:spLocks noGrp="1"/>
          </p:cNvSpPr>
          <p:nvPr>
            <p:ph type="dt" sz="half" idx="10"/>
          </p:nvPr>
        </p:nvSpPr>
        <p:spPr/>
        <p:txBody>
          <a:bodyPr/>
          <a:lstStyle/>
          <a:p>
            <a:fld id="{54DA0779-BDD8-4408-AED4-BE127E1866D6}" type="datetime1">
              <a:rPr lang="fr-FR" smtClean="0"/>
              <a:t>03/12/2024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2680495247"/>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1A2F35A5-121A-48E6-98E6-58911FD9C0A0}" type="datetime1">
              <a:rPr lang="fr-FR" smtClean="0"/>
              <a:t>03/12/2024</a:t>
            </a:fld>
            <a:endParaRPr lang="ar-SA"/>
          </a:p>
        </p:txBody>
      </p:sp>
      <p:sp>
        <p:nvSpPr>
          <p:cNvPr id="6" name="Footer Placeholder 5"/>
          <p:cNvSpPr>
            <a:spLocks noGrp="1"/>
          </p:cNvSpPr>
          <p:nvPr>
            <p:ph type="ftr" sz="quarter" idx="11"/>
          </p:nvPr>
        </p:nvSpPr>
        <p:spPr/>
        <p:txBody>
          <a:bodyPr/>
          <a:lstStyle/>
          <a:p>
            <a:r>
              <a:rPr lang="ar-SA"/>
              <a:t>سنة 3 محاسبة : التسيير المالي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1268069691"/>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633BE2A0-0C0F-4019-9FBA-65FB85A1642B}" type="datetime1">
              <a:rPr lang="fr-FR" smtClean="0"/>
              <a:t>03/12/2024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محاسبة : التسيير المالي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extLst>
      <p:ext uri="{BB962C8B-B14F-4D97-AF65-F5344CB8AC3E}">
        <p14:creationId xmlns:p14="http://schemas.microsoft.com/office/powerpoint/2010/main" val="1777974427"/>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5F6C451C-8124-48FE-B9A3-86DA538035A0}" type="datetime1">
              <a:rPr lang="fr-FR" smtClean="0"/>
              <a:t>03/12/2024</a:t>
            </a:fld>
            <a:endParaRPr lang="ar-SA"/>
          </a:p>
        </p:txBody>
      </p:sp>
      <p:sp>
        <p:nvSpPr>
          <p:cNvPr id="4" name="Footer Placeholder 3"/>
          <p:cNvSpPr>
            <a:spLocks noGrp="1"/>
          </p:cNvSpPr>
          <p:nvPr>
            <p:ph type="ftr" sz="quarter" idx="11"/>
          </p:nvPr>
        </p:nvSpPr>
        <p:spPr/>
        <p:txBody>
          <a:bodyPr/>
          <a:lstStyle/>
          <a:p>
            <a:r>
              <a:rPr lang="ar-SA"/>
              <a:t>سنة 3 محاسبة : التسيير المالي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24103296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52E27AB6-DD5E-4506-AD40-D0105F2B3EBD}" type="datetime1">
              <a:rPr lang="fr-FR" smtClean="0"/>
              <a:t>03/12/2024</a:t>
            </a:fld>
            <a:endParaRPr lang="ar-SA"/>
          </a:p>
        </p:txBody>
      </p:sp>
      <p:sp>
        <p:nvSpPr>
          <p:cNvPr id="3" name="Footer Placeholder 2"/>
          <p:cNvSpPr>
            <a:spLocks noGrp="1"/>
          </p:cNvSpPr>
          <p:nvPr>
            <p:ph type="ftr" sz="quarter" idx="11"/>
          </p:nvPr>
        </p:nvSpPr>
        <p:spPr/>
        <p:txBody>
          <a:bodyPr/>
          <a:lstStyle/>
          <a:p>
            <a:r>
              <a:rPr lang="ar-SA"/>
              <a:t>سنة 3 محاسبة : التسيير المالي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extLst>
      <p:ext uri="{BB962C8B-B14F-4D97-AF65-F5344CB8AC3E}">
        <p14:creationId xmlns:p14="http://schemas.microsoft.com/office/powerpoint/2010/main" val="16870643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3782390-F7F0-4354-AB98-80D95FE59E62}" type="datetime1">
              <a:rPr lang="fr-FR" smtClean="0"/>
              <a:t>03/12/2024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محاسبة : التسيير المالي                     أ. د بوداح عبدالجليل</a:t>
            </a:r>
          </a:p>
        </p:txBody>
      </p:sp>
    </p:spTree>
    <p:extLst>
      <p:ext uri="{BB962C8B-B14F-4D97-AF65-F5344CB8AC3E}">
        <p14:creationId xmlns:p14="http://schemas.microsoft.com/office/powerpoint/2010/main" val="1825297652"/>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0D38A034-4348-4005-9F93-9A63E063CA38}"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8BDFBC58-306C-4B65-8DE1-DE6711F7EDBF}" type="datetime1">
              <a:rPr lang="fr-FR" smtClean="0"/>
              <a:t>03/12/2024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محاسبة : التسيير المالي                     أ. د بوداح عبدالجليل</a:t>
            </a:r>
          </a:p>
        </p:txBody>
      </p:sp>
    </p:spTree>
    <p:extLst>
      <p:ext uri="{BB962C8B-B14F-4D97-AF65-F5344CB8AC3E}">
        <p14:creationId xmlns:p14="http://schemas.microsoft.com/office/powerpoint/2010/main" val="1980055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864B5A-784C-4316-8051-148AFEA9620D}"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4264763271"/>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BB9F408-80BA-4B5B-B39C-4FB168901381}"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extLst>
      <p:ext uri="{BB962C8B-B14F-4D97-AF65-F5344CB8AC3E}">
        <p14:creationId xmlns:p14="http://schemas.microsoft.com/office/powerpoint/2010/main" val="1059081986"/>
      </p:ext>
    </p:extLst>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D0949231-CDF6-46DC-9FF8-870960AB746C}" type="datetime1">
              <a:rPr lang="fr-FR" smtClean="0"/>
              <a:t>03/12/2024</a:t>
            </a:fld>
            <a:endParaRPr lang="ar-SA"/>
          </a:p>
        </p:txBody>
      </p:sp>
      <p:sp>
        <p:nvSpPr>
          <p:cNvPr id="17" name="Footer Placeholder 16"/>
          <p:cNvSpPr>
            <a:spLocks noGrp="1"/>
          </p:cNvSpPr>
          <p:nvPr>
            <p:ph type="ftr" sz="quarter" idx="11"/>
          </p:nvPr>
        </p:nvSpPr>
        <p:spPr/>
        <p:txBody>
          <a:bodyPr/>
          <a:lstStyle/>
          <a:p>
            <a:r>
              <a:rPr lang="ar-SA"/>
              <a:t>سنة 3 محاسبة : التسيير المالي                     أ. د بوداح عبدالجليل</a:t>
            </a:r>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extLst>
      <p:ext uri="{BB962C8B-B14F-4D97-AF65-F5344CB8AC3E}">
        <p14:creationId xmlns:p14="http://schemas.microsoft.com/office/powerpoint/2010/main" val="1011476710"/>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fld id="{E89DA4C5-E31D-4A6C-A969-44E40251814C}"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a:xfrm>
            <a:off x="4361688" y="1026372"/>
            <a:ext cx="457200" cy="441325"/>
          </a:xfrm>
        </p:spPr>
        <p:txBody>
          <a:bodyPr/>
          <a:lstStyle/>
          <a:p>
            <a:fld id="{520A17BE-F3C5-43D9-8B6B-FF47DB5F0742}" type="slidenum">
              <a:rPr lang="ar-SA" smtClean="0"/>
              <a:pPr/>
              <a:t>‹N°›</a:t>
            </a:fld>
            <a:endParaRPr lang="ar-SA"/>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154449777"/>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4" name="Date Placeholder 3"/>
          <p:cNvSpPr>
            <a:spLocks noGrp="1"/>
          </p:cNvSpPr>
          <p:nvPr>
            <p:ph type="dt" sz="half" idx="10"/>
          </p:nvPr>
        </p:nvSpPr>
        <p:spPr/>
        <p:txBody>
          <a:bodyPr/>
          <a:lstStyle/>
          <a:p>
            <a:fld id="{63F28A6F-296A-4280-A3F5-019E488C886C}" type="datetime1">
              <a:rPr lang="fr-FR" smtClean="0"/>
              <a:t>03/12/2024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extLst>
      <p:ext uri="{BB962C8B-B14F-4D97-AF65-F5344CB8AC3E}">
        <p14:creationId xmlns:p14="http://schemas.microsoft.com/office/powerpoint/2010/main" val="394545006"/>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0AA5AE40-754F-4904-89C7-1DA54975E873}" type="datetime1">
              <a:rPr lang="fr-FR" smtClean="0"/>
              <a:t>03/12/2024</a:t>
            </a:fld>
            <a:endParaRPr lang="ar-SA"/>
          </a:p>
        </p:txBody>
      </p:sp>
      <p:sp>
        <p:nvSpPr>
          <p:cNvPr id="6" name="Footer Placeholder 5"/>
          <p:cNvSpPr>
            <a:spLocks noGrp="1"/>
          </p:cNvSpPr>
          <p:nvPr>
            <p:ph type="ftr" sz="quarter" idx="11"/>
          </p:nvPr>
        </p:nvSpPr>
        <p:spPr/>
        <p:txBody>
          <a:bodyPr/>
          <a:lstStyle/>
          <a:p>
            <a:r>
              <a:rPr lang="ar-SA"/>
              <a:t>سنة 3 محاسبة : التسيير المالي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extLst>
      <p:ext uri="{BB962C8B-B14F-4D97-AF65-F5344CB8AC3E}">
        <p14:creationId xmlns:p14="http://schemas.microsoft.com/office/powerpoint/2010/main" val="3875791085"/>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35D1A550-B0C9-45DF-9C11-44A81DFC1720}" type="datetime1">
              <a:rPr lang="fr-FR" smtClean="0"/>
              <a:t>03/12/2024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محاسبة : التسيير المالي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extLst>
      <p:ext uri="{BB962C8B-B14F-4D97-AF65-F5344CB8AC3E}">
        <p14:creationId xmlns:p14="http://schemas.microsoft.com/office/powerpoint/2010/main" val="4054526280"/>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0F802921-FF7B-400E-B714-628AEDAD8078}" type="datetime1">
              <a:rPr lang="fr-FR" smtClean="0"/>
              <a:t>03/12/2024</a:t>
            </a:fld>
            <a:endParaRPr lang="ar-SA"/>
          </a:p>
        </p:txBody>
      </p:sp>
      <p:sp>
        <p:nvSpPr>
          <p:cNvPr id="4" name="Footer Placeholder 3"/>
          <p:cNvSpPr>
            <a:spLocks noGrp="1"/>
          </p:cNvSpPr>
          <p:nvPr>
            <p:ph type="ftr" sz="quarter" idx="11"/>
          </p:nvPr>
        </p:nvSpPr>
        <p:spPr/>
        <p:txBody>
          <a:bodyPr/>
          <a:lstStyle/>
          <a:p>
            <a:r>
              <a:rPr lang="ar-SA"/>
              <a:t>سنة 3 محاسبة : التسيير المالي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27926095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61670F56-9D6F-4107-960C-843DDDA30DAE}" type="datetime1">
              <a:rPr lang="fr-FR" smtClean="0"/>
              <a:t>03/12/2024</a:t>
            </a:fld>
            <a:endParaRPr lang="ar-SA"/>
          </a:p>
        </p:txBody>
      </p:sp>
      <p:sp>
        <p:nvSpPr>
          <p:cNvPr id="3" name="Footer Placeholder 2"/>
          <p:cNvSpPr>
            <a:spLocks noGrp="1"/>
          </p:cNvSpPr>
          <p:nvPr>
            <p:ph type="ftr" sz="quarter" idx="11"/>
          </p:nvPr>
        </p:nvSpPr>
        <p:spPr/>
        <p:txBody>
          <a:bodyPr/>
          <a:lstStyle/>
          <a:p>
            <a:r>
              <a:rPr lang="ar-SA"/>
              <a:t>سنة 3 محاسبة : التسيير المالي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extLst>
      <p:ext uri="{BB962C8B-B14F-4D97-AF65-F5344CB8AC3E}">
        <p14:creationId xmlns:p14="http://schemas.microsoft.com/office/powerpoint/2010/main" val="373571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4" name="Date Placeholder 3"/>
          <p:cNvSpPr>
            <a:spLocks noGrp="1"/>
          </p:cNvSpPr>
          <p:nvPr>
            <p:ph type="dt" sz="half" idx="10"/>
          </p:nvPr>
        </p:nvSpPr>
        <p:spPr/>
        <p:txBody>
          <a:bodyPr/>
          <a:lstStyle/>
          <a:p>
            <a:fld id="{B9778887-BE9D-437F-8CAF-D4FCB86DAB0F}" type="datetime1">
              <a:rPr lang="fr-FR" smtClean="0"/>
              <a:t>03/12/2024</a:t>
            </a:fld>
            <a:endParaRPr lang="ar-SA"/>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BE14F741-CB36-4C28-9EEC-B0B1CF10B00D}" type="datetime1">
              <a:rPr lang="fr-FR" smtClean="0"/>
              <a:t>03/12/2024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محاسبة : التسيير المالي                     أ. د بوداح عبدالجليل</a:t>
            </a:r>
          </a:p>
        </p:txBody>
      </p:sp>
    </p:spTree>
    <p:extLst>
      <p:ext uri="{BB962C8B-B14F-4D97-AF65-F5344CB8AC3E}">
        <p14:creationId xmlns:p14="http://schemas.microsoft.com/office/powerpoint/2010/main" val="2673197294"/>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9917CBAF-522E-4200-9BB8-91C6374E1187}" type="datetime1">
              <a:rPr lang="fr-FR" smtClean="0"/>
              <a:t>03/12/2024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محاسبة : التسيير المالي                     أ. د بوداح عبدالجليل</a:t>
            </a:r>
          </a:p>
        </p:txBody>
      </p:sp>
    </p:spTree>
    <p:extLst>
      <p:ext uri="{BB962C8B-B14F-4D97-AF65-F5344CB8AC3E}">
        <p14:creationId xmlns:p14="http://schemas.microsoft.com/office/powerpoint/2010/main" val="34142351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0D9AED2-3B8A-420C-8BA0-F7D2CEF0E2BA}"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6" name="Slide Number Placeholder 5"/>
          <p:cNvSpPr>
            <a:spLocks noGrp="1"/>
          </p:cNvSpPr>
          <p:nvPr>
            <p:ph type="sldNum" sz="quarter" idx="12"/>
          </p:nvPr>
        </p:nvSpPr>
        <p:spPr/>
        <p:txBody>
          <a:bodyPr/>
          <a:lstStyle/>
          <a:p>
            <a:fld id="{520A17BE-F3C5-43D9-8B6B-FF47DB5F0742}" type="slidenum">
              <a:rPr lang="ar-SA" smtClean="0"/>
              <a:pPr/>
              <a:t>‹N°›</a:t>
            </a:fld>
            <a:endParaRPr lang="ar-SA"/>
          </a:p>
        </p:txBody>
      </p:sp>
    </p:spTree>
    <p:extLst>
      <p:ext uri="{BB962C8B-B14F-4D97-AF65-F5344CB8AC3E}">
        <p14:creationId xmlns:p14="http://schemas.microsoft.com/office/powerpoint/2010/main" val="126718120"/>
      </p:ext>
    </p:extLst>
  </p:cSld>
  <p:clrMapOvr>
    <a:overrideClrMapping bg1="lt1" tx1="dk1" bg2="lt2" tx2="dk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520A17BE-F3C5-43D9-8B6B-FF47DB5F0742}" type="slidenum">
              <a:rPr lang="ar-SA" smtClean="0"/>
              <a:pPr/>
              <a:t>‹N°›</a:t>
            </a:fld>
            <a:endParaRPr lang="ar-SA"/>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751A7E7-B99E-4BD5-B30C-1E08B349CF3C}" type="datetime1">
              <a:rPr lang="fr-FR" smtClean="0"/>
              <a:t>03/12/2024</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extLst>
      <p:ext uri="{BB962C8B-B14F-4D97-AF65-F5344CB8AC3E}">
        <p14:creationId xmlns:p14="http://schemas.microsoft.com/office/powerpoint/2010/main" val="102021398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fld id="{3616F27F-ECE5-4439-9C90-2F1F25F1A776}" type="datetime1">
              <a:rPr lang="fr-FR" smtClean="0"/>
              <a:t>03/12/2024</a:t>
            </a:fld>
            <a:endParaRPr lang="ar-SA"/>
          </a:p>
        </p:txBody>
      </p:sp>
      <p:sp>
        <p:nvSpPr>
          <p:cNvPr id="6" name="Footer Placeholder 5"/>
          <p:cNvSpPr>
            <a:spLocks noGrp="1"/>
          </p:cNvSpPr>
          <p:nvPr>
            <p:ph type="ftr" sz="quarter" idx="11"/>
          </p:nvPr>
        </p:nvSpPr>
        <p:spPr/>
        <p:txBody>
          <a:bodyPr/>
          <a:lstStyle/>
          <a:p>
            <a:r>
              <a:rPr lang="ar-SA"/>
              <a:t>سنة 3 محاسبة : التسيير المالي                     أ. د بوداح عبدالجليل</a:t>
            </a:r>
          </a:p>
        </p:txBody>
      </p:sp>
      <p:sp>
        <p:nvSpPr>
          <p:cNvPr id="7" name="Slide Number Placeholder 6"/>
          <p:cNvSpPr>
            <a:spLocks noGrp="1"/>
          </p:cNvSpPr>
          <p:nvPr>
            <p:ph type="sldNum" sz="quarter" idx="12"/>
          </p:nvPr>
        </p:nvSpPr>
        <p:spPr/>
        <p:txBody>
          <a:bodyPr/>
          <a:lstStyle/>
          <a:p>
            <a:fld id="{520A17BE-F3C5-43D9-8B6B-FF47DB5F0742}" type="slidenum">
              <a:rPr lang="ar-SA" smtClean="0"/>
              <a:pPr/>
              <a:t>‹N°›</a:t>
            </a:fld>
            <a:endParaRPr lang="ar-SA"/>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51FECA70-8280-4EFE-B8C6-94F8CF9B5F84}" type="datetime1">
              <a:rPr lang="fr-FR" smtClean="0"/>
              <a:t>03/12/2024</a:t>
            </a:fld>
            <a:endParaRPr lang="ar-SA"/>
          </a:p>
        </p:txBody>
      </p:sp>
      <p:sp>
        <p:nvSpPr>
          <p:cNvPr id="8" name="Footer Placeholder 7"/>
          <p:cNvSpPr>
            <a:spLocks noGrp="1"/>
          </p:cNvSpPr>
          <p:nvPr>
            <p:ph type="ftr" sz="quarter" idx="11"/>
          </p:nvPr>
        </p:nvSpPr>
        <p:spPr>
          <a:xfrm>
            <a:off x="304800" y="6409944"/>
            <a:ext cx="3581400" cy="365760"/>
          </a:xfrm>
        </p:spPr>
        <p:txBody>
          <a:bodyPr/>
          <a:lstStyle/>
          <a:p>
            <a:r>
              <a:rPr lang="ar-SA"/>
              <a:t>سنة 3 محاسبة : التسيير المالي                     أ. د بوداح عبدالجليل</a:t>
            </a:r>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520A17BE-F3C5-43D9-8B6B-FF47DB5F0742}" type="slidenum">
              <a:rPr lang="ar-SA" smtClean="0"/>
              <a:pPr/>
              <a:t>‹N°›</a:t>
            </a:fld>
            <a:endParaRPr lang="ar-SA"/>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967411B-4780-4565-B758-CE0D52EF50C7}" type="datetime1">
              <a:rPr lang="fr-FR" smtClean="0"/>
              <a:t>03/12/2024</a:t>
            </a:fld>
            <a:endParaRPr lang="ar-SA"/>
          </a:p>
        </p:txBody>
      </p:sp>
      <p:sp>
        <p:nvSpPr>
          <p:cNvPr id="4" name="Footer Placeholder 3"/>
          <p:cNvSpPr>
            <a:spLocks noGrp="1"/>
          </p:cNvSpPr>
          <p:nvPr>
            <p:ph type="ftr" sz="quarter" idx="11"/>
          </p:nvPr>
        </p:nvSpPr>
        <p:spPr/>
        <p:txBody>
          <a:bodyPr/>
          <a:lstStyle/>
          <a:p>
            <a:r>
              <a:rPr lang="ar-SA"/>
              <a:t>سنة 3 محاسبة : التسيير المالي                     أ. د بوداح عبدالجليل</a:t>
            </a:r>
          </a:p>
        </p:txBody>
      </p:sp>
      <p:sp>
        <p:nvSpPr>
          <p:cNvPr id="5" name="Slide Number Placeholder 4"/>
          <p:cNvSpPr>
            <a:spLocks noGrp="1"/>
          </p:cNvSpPr>
          <p:nvPr>
            <p:ph type="sldNum" sz="quarter" idx="12"/>
          </p:nvPr>
        </p:nvSpPr>
        <p:spPr>
          <a:xfrm>
            <a:off x="4343400" y="1036020"/>
            <a:ext cx="457200" cy="441325"/>
          </a:xfrm>
        </p:spPr>
        <p:txBody>
          <a:bodyPr/>
          <a:lstStyle/>
          <a:p>
            <a:fld id="{520A17BE-F3C5-43D9-8B6B-FF47DB5F0742}" type="slidenum">
              <a:rPr lang="ar-SA" smtClean="0"/>
              <a:pPr/>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2C55ABCD-E757-4445-AF39-B36FE740F80C}" type="datetime1">
              <a:rPr lang="fr-FR" smtClean="0"/>
              <a:t>03/12/2024</a:t>
            </a:fld>
            <a:endParaRPr lang="ar-SA"/>
          </a:p>
        </p:txBody>
      </p:sp>
      <p:sp>
        <p:nvSpPr>
          <p:cNvPr id="3" name="Footer Placeholder 2"/>
          <p:cNvSpPr>
            <a:spLocks noGrp="1"/>
          </p:cNvSpPr>
          <p:nvPr>
            <p:ph type="ftr" sz="quarter" idx="11"/>
          </p:nvPr>
        </p:nvSpPr>
        <p:spPr/>
        <p:txBody>
          <a:bodyPr/>
          <a:lstStyle/>
          <a:p>
            <a:r>
              <a:rPr lang="ar-SA"/>
              <a:t>سنة 3 محاسبة : التسيير المالي                     أ. د بوداح عبدالجليل</a:t>
            </a:r>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520A17BE-F3C5-43D9-8B6B-FF47DB5F0742}"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20A17BE-F3C5-43D9-8B6B-FF47DB5F0742}" type="slidenum">
              <a:rPr lang="ar-SA" smtClean="0"/>
              <a:pPr/>
              <a:t>‹N°›</a:t>
            </a:fld>
            <a:endParaRPr lang="ar-SA"/>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7665ADAE-944E-42D1-B7F9-E9EF0546DF1A}" type="datetime1">
              <a:rPr lang="fr-FR" smtClean="0"/>
              <a:t>03/12/2024</a:t>
            </a:fld>
            <a:endParaRPr lang="ar-SA"/>
          </a:p>
        </p:txBody>
      </p:sp>
      <p:sp>
        <p:nvSpPr>
          <p:cNvPr id="6" name="Footer Placeholder 5"/>
          <p:cNvSpPr>
            <a:spLocks noGrp="1"/>
          </p:cNvSpPr>
          <p:nvPr>
            <p:ph type="ftr" sz="quarter" idx="11"/>
          </p:nvPr>
        </p:nvSpPr>
        <p:spPr>
          <a:xfrm>
            <a:off x="301752" y="6410848"/>
            <a:ext cx="3383280" cy="365760"/>
          </a:xfrm>
        </p:spPr>
        <p:txBody>
          <a:bodyPr/>
          <a:lstStyle/>
          <a:p>
            <a:r>
              <a:rPr lang="ar-SA"/>
              <a:t>سنة 3 محاسبة : التسيير المالي                     أ. د بوداح عبدالجليل</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520A17BE-F3C5-43D9-8B6B-FF47DB5F0742}" type="slidenum">
              <a:rPr lang="ar-SA" smtClean="0"/>
              <a:pPr/>
              <a:t>‹N°›</a:t>
            </a:fld>
            <a:endParaRPr lang="ar-SA"/>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12C7319-2EB1-4923-B9EC-2711239EC596}" type="datetime1">
              <a:rPr lang="fr-FR" smtClean="0"/>
              <a:t>03/12/2024</a:t>
            </a:fld>
            <a:endParaRPr lang="ar-SA"/>
          </a:p>
        </p:txBody>
      </p:sp>
      <p:sp>
        <p:nvSpPr>
          <p:cNvPr id="6" name="Footer Placeholder 5"/>
          <p:cNvSpPr>
            <a:spLocks noGrp="1"/>
          </p:cNvSpPr>
          <p:nvPr>
            <p:ph type="ftr" sz="quarter" idx="11"/>
          </p:nvPr>
        </p:nvSpPr>
        <p:spPr>
          <a:xfrm>
            <a:off x="301752" y="6410848"/>
            <a:ext cx="3584448" cy="365760"/>
          </a:xfrm>
        </p:spPr>
        <p:txBody>
          <a:bodyPr/>
          <a:lstStyle/>
          <a:p>
            <a:r>
              <a:rPr lang="ar-SA"/>
              <a:t>سنة 3 محاسبة : التسيير المالي                     أ. د بوداح عبدالجليل</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E7FDB4F-F8C6-404E-B4F2-D5475AA77411}" type="datetime1">
              <a:rPr lang="fr-FR" smtClean="0"/>
              <a:t>03/12/2024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محاسبة : التسيير المالي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C543887-737D-452C-A98A-EF7D00DDDC11}" type="datetime1">
              <a:rPr lang="fr-FR" smtClean="0"/>
              <a:t>03/12/2024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محاسبة : التسيير المالي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134168244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8E132B0D-FF20-46AC-9800-013446C01445}" type="datetime1">
              <a:rPr lang="fr-FR" smtClean="0"/>
              <a:t>03/12/2024</a:t>
            </a:fld>
            <a:endParaRPr lang="ar-SA"/>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r>
              <a:rPr lang="ar-SA"/>
              <a:t>سنة 3 محاسبة : التسيير المالي                     أ. د بوداح عبدالجليل</a:t>
            </a: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20A17BE-F3C5-43D9-8B6B-FF47DB5F0742}" type="slidenum">
              <a:rPr lang="ar-SA" smtClean="0"/>
              <a:pPr/>
              <a:t>‹N°›</a:t>
            </a:fld>
            <a:endParaRPr lang="ar-SA"/>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extLst>
      <p:ext uri="{BB962C8B-B14F-4D97-AF65-F5344CB8AC3E}">
        <p14:creationId xmlns:p14="http://schemas.microsoft.com/office/powerpoint/2010/main" val="1359254195"/>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hdr="0"/>
  <p:txStyles>
    <p:titleStyle>
      <a:lvl1pPr algn="ctr" rtl="1"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r" rtl="1"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r" rtl="1"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r" rtl="1"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r" rtl="1"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r" rtl="1"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r" rtl="1"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r" rtl="1"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r" rtl="1"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5936704"/>
          </a:xfrm>
        </p:spPr>
        <p:style>
          <a:lnRef idx="1">
            <a:schemeClr val="accent3"/>
          </a:lnRef>
          <a:fillRef idx="3">
            <a:schemeClr val="accent3"/>
          </a:fillRef>
          <a:effectRef idx="2">
            <a:schemeClr val="accent3"/>
          </a:effectRef>
          <a:fontRef idx="minor">
            <a:schemeClr val="lt1"/>
          </a:fontRef>
        </p:style>
        <p:txBody>
          <a:bodyPr anchor="ctr">
            <a:normAutofit/>
          </a:bodyPr>
          <a:lstStyle/>
          <a:p>
            <a:endParaRPr lang="ar-SA" sz="6000" dirty="0">
              <a:solidFill>
                <a:schemeClr val="tx1"/>
              </a:solidFill>
            </a:endParaRPr>
          </a:p>
        </p:txBody>
      </p:sp>
      <p:pic>
        <p:nvPicPr>
          <p:cNvPr id="2050" name="Picture 2"/>
          <p:cNvPicPr>
            <a:picLocks noChangeAspect="1" noChangeArrowheads="1"/>
          </p:cNvPicPr>
          <p:nvPr/>
        </p:nvPicPr>
        <p:blipFill>
          <a:blip r:embed="rId2" cstate="print"/>
          <a:srcRect/>
          <a:stretch>
            <a:fillRect/>
          </a:stretch>
        </p:blipFill>
        <p:spPr bwMode="auto">
          <a:xfrm>
            <a:off x="0" y="1412776"/>
            <a:ext cx="8892480" cy="4248472"/>
          </a:xfrm>
          <a:prstGeom prst="rect">
            <a:avLst/>
          </a:prstGeom>
          <a:noFill/>
          <a:ln w="9525">
            <a:noFill/>
            <a:miter lim="800000"/>
            <a:headEnd/>
            <a:tailEnd/>
          </a:ln>
        </p:spPr>
      </p:pic>
      <p:sp>
        <p:nvSpPr>
          <p:cNvPr id="4" name="Date Placeholder 3"/>
          <p:cNvSpPr>
            <a:spLocks noGrp="1"/>
          </p:cNvSpPr>
          <p:nvPr>
            <p:ph type="dt" sz="half" idx="10"/>
          </p:nvPr>
        </p:nvSpPr>
        <p:spPr/>
        <p:txBody>
          <a:bodyPr/>
          <a:lstStyle/>
          <a:p>
            <a:fld id="{D0683CC9-E67C-4976-A3A8-AEAD74F728B9}" type="datetime1">
              <a:rPr lang="fr-FR" smtClean="0"/>
              <a:t>03/12/2024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1</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A9BC7-6C9E-AEA4-D807-53ECCEC95EA7}"/>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21D9CEE-29C1-3C70-7118-B16FF20527AD}"/>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3540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r>
              <a:rPr lang="ar-DZ" sz="2800" b="1" dirty="0">
                <a:solidFill>
                  <a:schemeClr val="tx1"/>
                </a:solidFill>
              </a:rPr>
              <a:t>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تعريف رأس المال العامل</a:t>
            </a:r>
            <a:r>
              <a:rPr kumimoji="0" lang="ar-DZ"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المعياري</a:t>
            </a:r>
            <a:endPar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الصافي أو الدائم </a:t>
            </a:r>
            <a:r>
              <a:rPr kumimoji="0" lang="fr-FR"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FRN</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ويمكن التعبير عن رأس المال العامل الصافي أو الدائم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أو المعياري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من خلال الشكل الموضح أدناه</a:t>
            </a:r>
            <a:endPar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lang="ar-DZ" sz="2400" b="0" spc="0" dirty="0">
              <a:solidFill>
                <a:prstClr val="black"/>
              </a:solidFill>
              <a:latin typeface="Georgi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lang="ar-DZ" sz="2400" b="0" spc="0" dirty="0">
                <a:solidFill>
                  <a:prstClr val="black"/>
                </a:solidFill>
                <a:latin typeface="Georgia"/>
                <a:cs typeface="Times New Roman" panose="02020603050405020304" pitchFamily="18" charset="0"/>
              </a:rPr>
              <a:t>   								</a:t>
            </a:r>
            <a:r>
              <a:rPr lang="en-GB" sz="2400" b="0" spc="0" dirty="0">
                <a:solidFill>
                  <a:prstClr val="black"/>
                </a:solidFill>
                <a:latin typeface="Georgia"/>
                <a:cs typeface="Times New Roman" panose="02020603050405020304" pitchFamily="18" charset="0"/>
              </a:rPr>
              <a:t>FRN</a:t>
            </a:r>
            <a:r>
              <a:rPr lang="ar-DZ" sz="2400" b="0" spc="0" dirty="0">
                <a:solidFill>
                  <a:prstClr val="black"/>
                </a:solidFill>
                <a:latin typeface="Georgia"/>
                <a:cs typeface="Times New Roman" panose="02020603050405020304" pitchFamily="18" charset="0"/>
              </a:rPr>
              <a:t>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B0E39115-919C-3127-D396-068EB2D552F6}"/>
              </a:ext>
            </a:extLst>
          </p:cNvPr>
          <p:cNvSpPr>
            <a:spLocks noGrp="1"/>
          </p:cNvSpPr>
          <p:nvPr>
            <p:ph type="ctrTitle"/>
          </p:nvPr>
        </p:nvSpPr>
        <p:spPr>
          <a:xfrm>
            <a:off x="323528"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D39D6946-08F2-5F52-D8F5-F785F4EF852B}"/>
              </a:ext>
            </a:extLst>
          </p:cNvPr>
          <p:cNvSpPr>
            <a:spLocks noGrp="1"/>
          </p:cNvSpPr>
          <p:nvPr>
            <p:ph type="dt" sz="half" idx="10"/>
          </p:nvPr>
        </p:nvSpPr>
        <p:spPr/>
        <p:txBody>
          <a:bodyPr/>
          <a:lstStyle/>
          <a:p>
            <a:fld id="{5A197510-DA18-4477-BA6E-1F1CC5073B8B}" type="datetime1">
              <a:rPr lang="fr-FR" smtClean="0"/>
              <a:t>03/12/2024</a:t>
            </a:fld>
            <a:endParaRPr lang="ar-SA" dirty="0"/>
          </a:p>
        </p:txBody>
      </p:sp>
      <p:sp>
        <p:nvSpPr>
          <p:cNvPr id="5" name="Slide Number Placeholder 4">
            <a:extLst>
              <a:ext uri="{FF2B5EF4-FFF2-40B4-BE49-F238E27FC236}">
                <a16:creationId xmlns:a16="http://schemas.microsoft.com/office/drawing/2014/main" id="{1FDBBA51-69E5-8ADD-04BF-ADFADEF27812}"/>
              </a:ext>
            </a:extLst>
          </p:cNvPr>
          <p:cNvSpPr>
            <a:spLocks noGrp="1"/>
          </p:cNvSpPr>
          <p:nvPr>
            <p:ph type="sldNum" sz="quarter" idx="12"/>
          </p:nvPr>
        </p:nvSpPr>
        <p:spPr/>
        <p:txBody>
          <a:bodyPr/>
          <a:lstStyle/>
          <a:p>
            <a:fld id="{520A17BE-F3C5-43D9-8B6B-FF47DB5F0742}" type="slidenum">
              <a:rPr lang="ar-SA" smtClean="0"/>
              <a:pPr/>
              <a:t>10</a:t>
            </a:fld>
            <a:endParaRPr lang="ar-SA"/>
          </a:p>
        </p:txBody>
      </p:sp>
      <p:sp>
        <p:nvSpPr>
          <p:cNvPr id="6" name="Footer Placeholder 5">
            <a:extLst>
              <a:ext uri="{FF2B5EF4-FFF2-40B4-BE49-F238E27FC236}">
                <a16:creationId xmlns:a16="http://schemas.microsoft.com/office/drawing/2014/main" id="{99AC1490-A349-5633-BF0A-1C304D295608}"/>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pic>
        <p:nvPicPr>
          <p:cNvPr id="9" name="Image 8">
            <a:extLst>
              <a:ext uri="{FF2B5EF4-FFF2-40B4-BE49-F238E27FC236}">
                <a16:creationId xmlns:a16="http://schemas.microsoft.com/office/drawing/2014/main" id="{1832FFA9-AF96-FC34-FE4A-77E8EC42A582}"/>
              </a:ext>
            </a:extLst>
          </p:cNvPr>
          <p:cNvPicPr>
            <a:picLocks noChangeAspect="1"/>
          </p:cNvPicPr>
          <p:nvPr/>
        </p:nvPicPr>
        <p:blipFill>
          <a:blip r:embed="rId3"/>
          <a:stretch>
            <a:fillRect/>
          </a:stretch>
        </p:blipFill>
        <p:spPr>
          <a:xfrm>
            <a:off x="1907704" y="3645024"/>
            <a:ext cx="5279594" cy="2267909"/>
          </a:xfrm>
          <a:prstGeom prst="rect">
            <a:avLst/>
          </a:prstGeom>
        </p:spPr>
      </p:pic>
    </p:spTree>
    <p:extLst>
      <p:ext uri="{BB962C8B-B14F-4D97-AF65-F5344CB8AC3E}">
        <p14:creationId xmlns:p14="http://schemas.microsoft.com/office/powerpoint/2010/main" val="3873289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58D14-3584-402A-4FA2-BDED56BBD259}"/>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72182BF-4016-088C-0EB4-039D2FB424E8}"/>
              </a:ext>
            </a:extLst>
          </p:cNvPr>
          <p:cNvSpPr>
            <a:spLocks noGrp="1"/>
          </p:cNvSpPr>
          <p:nvPr>
            <p:ph type="subTitle" idx="1"/>
          </p:nvPr>
        </p:nvSpPr>
        <p:spPr>
          <a:xfrm>
            <a:off x="323528" y="2640775"/>
            <a:ext cx="8424936" cy="3668545"/>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600" dirty="0">
                <a:solidFill>
                  <a:schemeClr val="tx1"/>
                </a:solidFill>
              </a:rPr>
              <a:t> </a:t>
            </a:r>
            <a:r>
              <a:rPr lang="ar-DZ" sz="2600" b="1" dirty="0">
                <a:solidFill>
                  <a:schemeClr val="tx1"/>
                </a:solidFill>
              </a:rPr>
              <a:t>تعريف</a:t>
            </a:r>
            <a:r>
              <a:rPr lang="ar-DZ" sz="2600" dirty="0">
                <a:solidFill>
                  <a:schemeClr val="tx1"/>
                </a:solidFill>
              </a:rPr>
              <a:t> </a:t>
            </a:r>
            <a:r>
              <a:rPr lang="ar-DZ" sz="2800" b="1" dirty="0">
                <a:solidFill>
                  <a:schemeClr val="tx1"/>
                </a:solidFill>
              </a:rPr>
              <a:t>رأس المال العامل الخاص</a:t>
            </a:r>
          </a:p>
          <a:p>
            <a:pPr marL="1179513" lvl="2" algn="just">
              <a:buClr>
                <a:srgbClr val="D16349"/>
              </a:buClr>
              <a:buSzPct val="85000"/>
              <a:tabLst>
                <a:tab pos="1254125" algn="l"/>
              </a:tabLst>
              <a:defRPr/>
            </a:pPr>
            <a:r>
              <a:rPr kumimoji="0" lang="ar-SA" sz="26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يعبر عن هذا المفهوم بالمعادلة التالية:</a:t>
            </a:r>
          </a:p>
          <a:p>
            <a:pPr marL="1179513" lvl="2" algn="just">
              <a:buClr>
                <a:srgbClr val="D16349"/>
              </a:buClr>
              <a:buSzPct val="85000"/>
              <a:tabLst>
                <a:tab pos="1254125" algn="l"/>
              </a:tabLst>
              <a:defRPr/>
            </a:pPr>
            <a:endParaRPr kumimoji="0" lang="ar-SA" sz="26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endParaRPr kumimoji="0" lang="ar-DZ" sz="28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r>
              <a:rPr kumimoji="0" lang="ar-SA" sz="28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أو بعبارة أخرى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tabLst>
                <a:tab pos="1254125" algn="l"/>
              </a:tabLst>
            </a:pPr>
            <a:endParaRPr lang="ar-DZ" sz="2800" b="1" dirty="0">
              <a:solidFill>
                <a:schemeClr val="tx1"/>
              </a:solidFill>
            </a:endParaRPr>
          </a:p>
        </p:txBody>
      </p:sp>
      <p:sp>
        <p:nvSpPr>
          <p:cNvPr id="2" name="Title 1">
            <a:extLst>
              <a:ext uri="{FF2B5EF4-FFF2-40B4-BE49-F238E27FC236}">
                <a16:creationId xmlns:a16="http://schemas.microsoft.com/office/drawing/2014/main" id="{F64D2AD8-1693-5018-2BA1-4AB74CFAE363}"/>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44A1E671-CAC4-4742-FA2F-F9963BEC026A}"/>
              </a:ext>
            </a:extLst>
          </p:cNvPr>
          <p:cNvSpPr>
            <a:spLocks noGrp="1"/>
          </p:cNvSpPr>
          <p:nvPr>
            <p:ph type="dt" sz="half" idx="10"/>
          </p:nvPr>
        </p:nvSpPr>
        <p:spPr/>
        <p:txBody>
          <a:bodyPr/>
          <a:lstStyle/>
          <a:p>
            <a:fld id="{0ABBC5FC-950F-4A31-849A-C80DC42A4AD3}" type="datetime1">
              <a:rPr lang="fr-FR" smtClean="0"/>
              <a:t>03/12/2024</a:t>
            </a:fld>
            <a:endParaRPr lang="ar-SA"/>
          </a:p>
        </p:txBody>
      </p:sp>
      <p:sp>
        <p:nvSpPr>
          <p:cNvPr id="5" name="Slide Number Placeholder 4">
            <a:extLst>
              <a:ext uri="{FF2B5EF4-FFF2-40B4-BE49-F238E27FC236}">
                <a16:creationId xmlns:a16="http://schemas.microsoft.com/office/drawing/2014/main" id="{9A6003CC-07D3-4FB5-128E-771FF67B66A8}"/>
              </a:ext>
            </a:extLst>
          </p:cNvPr>
          <p:cNvSpPr>
            <a:spLocks noGrp="1"/>
          </p:cNvSpPr>
          <p:nvPr>
            <p:ph type="sldNum" sz="quarter" idx="12"/>
          </p:nvPr>
        </p:nvSpPr>
        <p:spPr/>
        <p:txBody>
          <a:bodyPr/>
          <a:lstStyle/>
          <a:p>
            <a:fld id="{520A17BE-F3C5-43D9-8B6B-FF47DB5F0742}" type="slidenum">
              <a:rPr lang="ar-SA" smtClean="0"/>
              <a:pPr/>
              <a:t>11</a:t>
            </a:fld>
            <a:endParaRPr lang="ar-SA"/>
          </a:p>
        </p:txBody>
      </p:sp>
      <p:sp>
        <p:nvSpPr>
          <p:cNvPr id="6" name="Footer Placeholder 5">
            <a:extLst>
              <a:ext uri="{FF2B5EF4-FFF2-40B4-BE49-F238E27FC236}">
                <a16:creationId xmlns:a16="http://schemas.microsoft.com/office/drawing/2014/main" id="{2B89AA99-EF08-1E5D-5301-599CB00EBC1E}"/>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pic>
        <p:nvPicPr>
          <p:cNvPr id="8" name="Image 7">
            <a:extLst>
              <a:ext uri="{FF2B5EF4-FFF2-40B4-BE49-F238E27FC236}">
                <a16:creationId xmlns:a16="http://schemas.microsoft.com/office/drawing/2014/main" id="{E8FB4632-FC56-70CA-39D8-8F683694A91B}"/>
              </a:ext>
            </a:extLst>
          </p:cNvPr>
          <p:cNvPicPr>
            <a:picLocks noChangeAspect="1"/>
          </p:cNvPicPr>
          <p:nvPr/>
        </p:nvPicPr>
        <p:blipFill>
          <a:blip r:embed="rId3"/>
          <a:stretch>
            <a:fillRect/>
          </a:stretch>
        </p:blipFill>
        <p:spPr>
          <a:xfrm>
            <a:off x="539552" y="3645024"/>
            <a:ext cx="8023031" cy="755970"/>
          </a:xfrm>
          <a:prstGeom prst="rect">
            <a:avLst/>
          </a:prstGeom>
        </p:spPr>
      </p:pic>
      <p:pic>
        <p:nvPicPr>
          <p:cNvPr id="10" name="Image 9">
            <a:extLst>
              <a:ext uri="{FF2B5EF4-FFF2-40B4-BE49-F238E27FC236}">
                <a16:creationId xmlns:a16="http://schemas.microsoft.com/office/drawing/2014/main" id="{7ED1D1C8-1AC7-2EAD-3199-30D170D6030A}"/>
              </a:ext>
            </a:extLst>
          </p:cNvPr>
          <p:cNvPicPr>
            <a:picLocks noChangeAspect="1"/>
          </p:cNvPicPr>
          <p:nvPr/>
        </p:nvPicPr>
        <p:blipFill>
          <a:blip r:embed="rId4"/>
          <a:stretch>
            <a:fillRect/>
          </a:stretch>
        </p:blipFill>
        <p:spPr>
          <a:xfrm>
            <a:off x="539552" y="5301208"/>
            <a:ext cx="8016935" cy="749873"/>
          </a:xfrm>
          <a:prstGeom prst="rect">
            <a:avLst/>
          </a:prstGeom>
        </p:spPr>
      </p:pic>
    </p:spTree>
    <p:extLst>
      <p:ext uri="{BB962C8B-B14F-4D97-AF65-F5344CB8AC3E}">
        <p14:creationId xmlns:p14="http://schemas.microsoft.com/office/powerpoint/2010/main" val="4198177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7E3D97-DB82-BC9E-1608-32BA6A9E43C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5237EE15-C93A-1E72-F43D-BBB08D187AF2}"/>
              </a:ext>
            </a:extLst>
          </p:cNvPr>
          <p:cNvSpPr>
            <a:spLocks noGrp="1"/>
          </p:cNvSpPr>
          <p:nvPr>
            <p:ph type="subTitle" idx="1"/>
          </p:nvPr>
        </p:nvSpPr>
        <p:spPr>
          <a:xfrm>
            <a:off x="323528" y="2640775"/>
            <a:ext cx="8424936" cy="3668545"/>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600" dirty="0">
                <a:solidFill>
                  <a:schemeClr val="tx1"/>
                </a:solidFill>
              </a:rPr>
              <a:t> </a:t>
            </a:r>
            <a:r>
              <a:rPr lang="ar-DZ" sz="2600" b="1" dirty="0">
                <a:solidFill>
                  <a:schemeClr val="tx1"/>
                </a:solidFill>
              </a:rPr>
              <a:t>تعريف</a:t>
            </a:r>
            <a:r>
              <a:rPr lang="ar-DZ" sz="2600" dirty="0">
                <a:solidFill>
                  <a:schemeClr val="tx1"/>
                </a:solidFill>
              </a:rPr>
              <a:t> </a:t>
            </a:r>
            <a:r>
              <a:rPr lang="ar-DZ" sz="2800" b="1" dirty="0">
                <a:solidFill>
                  <a:schemeClr val="tx1"/>
                </a:solidFill>
              </a:rPr>
              <a:t>رأس المال العامل الخارجي</a:t>
            </a:r>
          </a:p>
          <a:p>
            <a:pPr marL="1179513" lvl="2" algn="just">
              <a:buClr>
                <a:srgbClr val="D16349"/>
              </a:buClr>
              <a:buSzPct val="85000"/>
              <a:tabLst>
                <a:tab pos="1254125" algn="l"/>
              </a:tabLst>
              <a:defRPr/>
            </a:pPr>
            <a:r>
              <a:rPr kumimoji="0" lang="ar-SA" sz="26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يعبر عن هذا المفهوم بالمعادلة التالية:</a:t>
            </a:r>
          </a:p>
          <a:p>
            <a:pPr marL="1179513" lvl="2" algn="just">
              <a:buClr>
                <a:srgbClr val="D16349"/>
              </a:buClr>
              <a:buSzPct val="85000"/>
              <a:tabLst>
                <a:tab pos="1254125" algn="l"/>
              </a:tabLst>
              <a:defRPr/>
            </a:pPr>
            <a:endParaRPr kumimoji="0" lang="ar-SA" sz="26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endParaRPr kumimoji="0" lang="ar-DZ" sz="28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722313" lvl="1" algn="just">
              <a:buClr>
                <a:srgbClr val="D16349"/>
              </a:buClr>
              <a:buSzPct val="85000"/>
              <a:tabLst>
                <a:tab pos="1254125" algn="l"/>
              </a:tabLst>
              <a:defRPr/>
            </a:pPr>
            <a:r>
              <a:rPr kumimoji="0" lang="ar-SA" sz="280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أو بعبارة أخرى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tabLst>
                <a:tab pos="1254125" algn="l"/>
              </a:tabLst>
            </a:pPr>
            <a:endParaRPr lang="ar-DZ" sz="2800" b="1" dirty="0">
              <a:solidFill>
                <a:schemeClr val="tx1"/>
              </a:solidFill>
            </a:endParaRPr>
          </a:p>
        </p:txBody>
      </p:sp>
      <p:sp>
        <p:nvSpPr>
          <p:cNvPr id="2" name="Title 1">
            <a:extLst>
              <a:ext uri="{FF2B5EF4-FFF2-40B4-BE49-F238E27FC236}">
                <a16:creationId xmlns:a16="http://schemas.microsoft.com/office/drawing/2014/main" id="{417330A5-87E7-9E86-2F57-2107BA22C32B}"/>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C82D206D-B92A-4EC0-5EAC-5FA54D27F583}"/>
              </a:ext>
            </a:extLst>
          </p:cNvPr>
          <p:cNvSpPr>
            <a:spLocks noGrp="1"/>
          </p:cNvSpPr>
          <p:nvPr>
            <p:ph type="dt" sz="half" idx="10"/>
          </p:nvPr>
        </p:nvSpPr>
        <p:spPr/>
        <p:txBody>
          <a:bodyPr/>
          <a:lstStyle/>
          <a:p>
            <a:fld id="{0ABBC5FC-950F-4A31-849A-C80DC42A4AD3}" type="datetime1">
              <a:rPr lang="fr-FR" smtClean="0"/>
              <a:t>03/12/2024</a:t>
            </a:fld>
            <a:endParaRPr lang="ar-SA"/>
          </a:p>
        </p:txBody>
      </p:sp>
      <p:sp>
        <p:nvSpPr>
          <p:cNvPr id="5" name="Slide Number Placeholder 4">
            <a:extLst>
              <a:ext uri="{FF2B5EF4-FFF2-40B4-BE49-F238E27FC236}">
                <a16:creationId xmlns:a16="http://schemas.microsoft.com/office/drawing/2014/main" id="{2BEAC47D-C01A-B171-6794-FCB3FB8B5FAB}"/>
              </a:ext>
            </a:extLst>
          </p:cNvPr>
          <p:cNvSpPr>
            <a:spLocks noGrp="1"/>
          </p:cNvSpPr>
          <p:nvPr>
            <p:ph type="sldNum" sz="quarter" idx="12"/>
          </p:nvPr>
        </p:nvSpPr>
        <p:spPr/>
        <p:txBody>
          <a:bodyPr/>
          <a:lstStyle/>
          <a:p>
            <a:fld id="{520A17BE-F3C5-43D9-8B6B-FF47DB5F0742}" type="slidenum">
              <a:rPr lang="ar-SA" smtClean="0"/>
              <a:pPr/>
              <a:t>12</a:t>
            </a:fld>
            <a:endParaRPr lang="ar-SA"/>
          </a:p>
        </p:txBody>
      </p:sp>
      <p:sp>
        <p:nvSpPr>
          <p:cNvPr id="6" name="Footer Placeholder 5">
            <a:extLst>
              <a:ext uri="{FF2B5EF4-FFF2-40B4-BE49-F238E27FC236}">
                <a16:creationId xmlns:a16="http://schemas.microsoft.com/office/drawing/2014/main" id="{DB8ADB15-3105-B6CC-8688-BF088ABB8E90}"/>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pic>
        <p:nvPicPr>
          <p:cNvPr id="14" name="Image 13">
            <a:extLst>
              <a:ext uri="{FF2B5EF4-FFF2-40B4-BE49-F238E27FC236}">
                <a16:creationId xmlns:a16="http://schemas.microsoft.com/office/drawing/2014/main" id="{D863BD9C-CAFD-EAC3-0B62-4993A6B50769}"/>
              </a:ext>
            </a:extLst>
          </p:cNvPr>
          <p:cNvPicPr>
            <a:picLocks noChangeAspect="1"/>
          </p:cNvPicPr>
          <p:nvPr/>
        </p:nvPicPr>
        <p:blipFill>
          <a:blip r:embed="rId3"/>
          <a:stretch>
            <a:fillRect/>
          </a:stretch>
        </p:blipFill>
        <p:spPr>
          <a:xfrm>
            <a:off x="467544" y="3645024"/>
            <a:ext cx="8016935" cy="749873"/>
          </a:xfrm>
          <a:prstGeom prst="rect">
            <a:avLst/>
          </a:prstGeom>
        </p:spPr>
      </p:pic>
      <p:pic>
        <p:nvPicPr>
          <p:cNvPr id="16" name="Image 15">
            <a:extLst>
              <a:ext uri="{FF2B5EF4-FFF2-40B4-BE49-F238E27FC236}">
                <a16:creationId xmlns:a16="http://schemas.microsoft.com/office/drawing/2014/main" id="{E7080FF2-8468-0450-7B51-E04F2C5B2467}"/>
              </a:ext>
            </a:extLst>
          </p:cNvPr>
          <p:cNvPicPr>
            <a:picLocks noChangeAspect="1"/>
          </p:cNvPicPr>
          <p:nvPr/>
        </p:nvPicPr>
        <p:blipFill>
          <a:blip r:embed="rId4"/>
          <a:stretch>
            <a:fillRect/>
          </a:stretch>
        </p:blipFill>
        <p:spPr>
          <a:xfrm>
            <a:off x="251520" y="5157192"/>
            <a:ext cx="8023031" cy="755970"/>
          </a:xfrm>
          <a:prstGeom prst="rect">
            <a:avLst/>
          </a:prstGeom>
        </p:spPr>
      </p:pic>
    </p:spTree>
    <p:extLst>
      <p:ext uri="{BB962C8B-B14F-4D97-AF65-F5344CB8AC3E}">
        <p14:creationId xmlns:p14="http://schemas.microsoft.com/office/powerpoint/2010/main" val="42270210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A36589-A85C-DACB-A81E-625354E8FBB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14ECE87-14AB-F9DF-EB07-BB6A2237F156}"/>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623888" lvl="1" indent="276225" algn="r">
              <a:buClr>
                <a:srgbClr val="D16349"/>
              </a:buClr>
              <a:buSzPct val="85000"/>
              <a:buFont typeface="Wingdings" pitchFamily="2" charset="2"/>
              <a:buChar char="Ø"/>
              <a:tabLst>
                <a:tab pos="1254125" algn="l"/>
              </a:tabLst>
              <a:defRPr/>
            </a:pPr>
            <a:r>
              <a:rPr kumimoji="0" lang="ar-SA" sz="30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الدلالة المالية لرأس المال العامل الصافي</a:t>
            </a:r>
            <a:endParaRPr kumimoji="0" lang="ar-SA" sz="3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من خلال حساب رأس المال العامل الصافي من أسفل الميزانية يمكن تصور الوضعيات المالية المختلفة المعبرة عن التوازنات المالية كما يلي:</a:t>
            </a: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endParaRPr kumimoji="0" lang="en-US" sz="2000" b="1" i="0" u="none" strike="noStrike" kern="1200" cap="all" spc="250" normalizeH="0" baseline="0" noProof="0" dirty="0">
              <a:ln>
                <a:noFill/>
              </a:ln>
              <a:solidFill>
                <a:prstClr val="black"/>
              </a:solidFill>
              <a:effectLst/>
              <a:uLnTx/>
              <a:uFillTx/>
              <a:latin typeface="Georgia"/>
              <a:ea typeface="+mn-ea"/>
              <a:cs typeface="+mn-cs"/>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en-US" sz="2300" b="0" i="0" u="none" strike="noStrike" kern="1200" cap="all" spc="250" normalizeH="0" baseline="0" noProof="0" dirty="0">
                <a:ln>
                  <a:noFill/>
                </a:ln>
                <a:solidFill>
                  <a:prstClr val="black"/>
                </a:solidFill>
                <a:effectLst/>
                <a:uLnTx/>
                <a:uFillTx/>
                <a:latin typeface="Georgia"/>
                <a:ea typeface="+mn-ea"/>
                <a:cs typeface="+mn-cs"/>
              </a:rPr>
              <a:t>AC = DCT            FRN=0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en-US" sz="24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AC &gt;DCT            FRN&gt;0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en-US" sz="15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AC &lt;DCT            FRN&lt;0</a:t>
            </a:r>
            <a:r>
              <a:rPr kumimoji="0" lang="en-US" sz="1500" b="0" i="0" u="none" strike="noStrike" kern="1200" cap="all" spc="250" normalizeH="0" baseline="0" noProof="0" dirty="0">
                <a:ln>
                  <a:noFill/>
                </a:ln>
                <a:solidFill>
                  <a:prstClr val="black"/>
                </a:solidFill>
                <a:effectLst/>
                <a:uLnTx/>
                <a:uFillTx/>
                <a:latin typeface="Georgia"/>
                <a:ea typeface="+mn-ea"/>
                <a:cs typeface="+mn-cs"/>
              </a:rPr>
              <a:t>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DZ" sz="1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في حالة </a:t>
            </a:r>
            <a:r>
              <a:rPr kumimoji="0" lang="en-US" sz="1600" b="1" i="0" u="none" strike="noStrike" kern="1200" cap="all" spc="0" normalizeH="0" baseline="0" noProof="0" dirty="0">
                <a:ln>
                  <a:noFill/>
                </a:ln>
                <a:solidFill>
                  <a:prstClr val="black"/>
                </a:solidFill>
                <a:effectLst/>
                <a:uLnTx/>
                <a:uFillTx/>
                <a:latin typeface="Georgia"/>
                <a:ea typeface="+mn-ea"/>
                <a:cs typeface="+mn-cs"/>
              </a:rPr>
              <a:t>FRN&gt;0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معناه أن السيولة المحصلة من الأصول المتداولة (الأصول الجارية) بإمكانها تغطية مستحقات الديون في الأجل القصير (الخصوم الجارية). أما عند </a:t>
            </a:r>
            <a:r>
              <a:rPr kumimoji="0" lang="en-US" sz="1600" b="1" i="0" u="none" strike="noStrike" kern="1200" cap="all" spc="0" normalizeH="0" baseline="0" noProof="0" dirty="0">
                <a:ln>
                  <a:noFill/>
                </a:ln>
                <a:solidFill>
                  <a:prstClr val="black"/>
                </a:solidFill>
                <a:effectLst/>
                <a:uLnTx/>
                <a:uFillTx/>
                <a:latin typeface="Georgia"/>
                <a:ea typeface="+mn-ea"/>
                <a:cs typeface="+mn-cs"/>
              </a:rPr>
              <a:t>FRN&lt;0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فمعنى ذلك أن الديون قصيرة الأجل تفوق السيولة المحصلة من الأصول المتداولة. أخيرا فإن صفرية رأس المال العامل تعني تساوي سيولة الأصول المتداولة بمستحقات الديون قصيرة الأجل ، وناذرا </a:t>
            </a:r>
            <a:r>
              <a:rPr kumimoji="0" lang="ar-DZ" sz="1600" b="1"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ماتحدث</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مثل هذه الحالة من الناحية العملية.</a:t>
            </a:r>
            <a:endParaRPr kumimoji="0" lang="ar-SA"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15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492B1489-7267-27FF-B21B-18B1415138CA}"/>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B0DBA2E8-0503-33B3-D92D-860C80415AFC}"/>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5A197510-DA18-4477-BA6E-1F1CC5073B8B}"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03/12/2024</a:t>
            </a:fld>
            <a:endParaRPr kumimoji="0" lang="ar-SA" sz="14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EA3429AD-1DDF-6DCE-69BC-3289534CF0FB}"/>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13</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F5869AB9-374D-06E2-2300-0E51A862CDD2}"/>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pic>
        <p:nvPicPr>
          <p:cNvPr id="7" name="Image 6">
            <a:extLst>
              <a:ext uri="{FF2B5EF4-FFF2-40B4-BE49-F238E27FC236}">
                <a16:creationId xmlns:a16="http://schemas.microsoft.com/office/drawing/2014/main" id="{9B919591-9DD9-DAA8-D567-3DEF9F93543C}"/>
              </a:ext>
            </a:extLst>
          </p:cNvPr>
          <p:cNvPicPr>
            <a:picLocks noChangeAspect="1"/>
          </p:cNvPicPr>
          <p:nvPr/>
        </p:nvPicPr>
        <p:blipFill>
          <a:blip r:embed="rId3"/>
          <a:stretch>
            <a:fillRect/>
          </a:stretch>
        </p:blipFill>
        <p:spPr>
          <a:xfrm>
            <a:off x="4283968" y="3645024"/>
            <a:ext cx="1194920" cy="408467"/>
          </a:xfrm>
          <a:prstGeom prst="rect">
            <a:avLst/>
          </a:prstGeom>
        </p:spPr>
      </p:pic>
      <p:pic>
        <p:nvPicPr>
          <p:cNvPr id="8" name="Image 7">
            <a:extLst>
              <a:ext uri="{FF2B5EF4-FFF2-40B4-BE49-F238E27FC236}">
                <a16:creationId xmlns:a16="http://schemas.microsoft.com/office/drawing/2014/main" id="{AB932B57-EFE2-F345-F830-99903AEC2CFA}"/>
              </a:ext>
            </a:extLst>
          </p:cNvPr>
          <p:cNvPicPr>
            <a:picLocks noChangeAspect="1"/>
          </p:cNvPicPr>
          <p:nvPr/>
        </p:nvPicPr>
        <p:blipFill>
          <a:blip r:embed="rId3"/>
          <a:stretch>
            <a:fillRect/>
          </a:stretch>
        </p:blipFill>
        <p:spPr>
          <a:xfrm>
            <a:off x="4283968" y="4077072"/>
            <a:ext cx="1194920" cy="408467"/>
          </a:xfrm>
          <a:prstGeom prst="rect">
            <a:avLst/>
          </a:prstGeom>
        </p:spPr>
      </p:pic>
      <p:pic>
        <p:nvPicPr>
          <p:cNvPr id="9" name="Image 8">
            <a:extLst>
              <a:ext uri="{FF2B5EF4-FFF2-40B4-BE49-F238E27FC236}">
                <a16:creationId xmlns:a16="http://schemas.microsoft.com/office/drawing/2014/main" id="{90CCACA1-2C89-2823-57BE-91F496B86390}"/>
              </a:ext>
            </a:extLst>
          </p:cNvPr>
          <p:cNvPicPr>
            <a:picLocks noChangeAspect="1"/>
          </p:cNvPicPr>
          <p:nvPr/>
        </p:nvPicPr>
        <p:blipFill>
          <a:blip r:embed="rId3"/>
          <a:stretch>
            <a:fillRect/>
          </a:stretch>
        </p:blipFill>
        <p:spPr>
          <a:xfrm>
            <a:off x="4355976" y="4509120"/>
            <a:ext cx="1194920" cy="408467"/>
          </a:xfrm>
          <a:prstGeom prst="rect">
            <a:avLst/>
          </a:prstGeom>
        </p:spPr>
      </p:pic>
    </p:spTree>
    <p:extLst>
      <p:ext uri="{BB962C8B-B14F-4D97-AF65-F5344CB8AC3E}">
        <p14:creationId xmlns:p14="http://schemas.microsoft.com/office/powerpoint/2010/main" val="739006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C45F3-1327-DEE2-02CC-B385525476A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D43735E-16C6-402F-1B6A-552FD929908B}"/>
              </a:ext>
            </a:extLst>
          </p:cNvPr>
          <p:cNvSpPr>
            <a:spLocks noGrp="1"/>
          </p:cNvSpPr>
          <p:nvPr>
            <p:ph type="subTitle" idx="1"/>
          </p:nvPr>
        </p:nvSpPr>
        <p:spPr>
          <a:xfrm>
            <a:off x="323528" y="1916832"/>
            <a:ext cx="8424936" cy="4464497"/>
          </a:xfrm>
          <a:ln/>
        </p:spPr>
        <p:style>
          <a:lnRef idx="2">
            <a:schemeClr val="dk1"/>
          </a:lnRef>
          <a:fillRef idx="1002">
            <a:schemeClr val="lt1"/>
          </a:fillRef>
          <a:effectRef idx="0">
            <a:schemeClr val="dk1"/>
          </a:effectRef>
          <a:fontRef idx="minor">
            <a:schemeClr val="dk1"/>
          </a:fontRef>
        </p:style>
        <p:txBody>
          <a:bodyPr anchor="t">
            <a:noAutofit/>
          </a:bodyPr>
          <a:lstStyle/>
          <a:p>
            <a:pPr marL="900113" lvl="1" indent="457200" algn="r">
              <a:buClr>
                <a:srgbClr val="D16349"/>
              </a:buClr>
              <a:buSzPct val="85000"/>
              <a:buFont typeface="Wingdings" pitchFamily="2" charset="2"/>
              <a:buChar char="Ø"/>
              <a:tabLst>
                <a:tab pos="1254125" algn="l"/>
              </a:tabLst>
              <a:defRPr/>
            </a:pP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حالات خاصة في إدارة رأس المال العامل الصافي وتحقيق التوازن المالي</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تحقيق مستوى التوازن المالي من خلال حساب رأس المال العامل الصافي يكون عندما رأس المال العامل موجب </a:t>
            </a:r>
            <a:r>
              <a:rPr kumimoji="0" lang="en-US" sz="2500" b="1" i="0" u="none" strike="noStrike" kern="1200" cap="all" spc="0" normalizeH="0" baseline="0" noProof="0" dirty="0">
                <a:ln>
                  <a:noFill/>
                </a:ln>
                <a:solidFill>
                  <a:prstClr val="black"/>
                </a:solidFill>
                <a:effectLst/>
                <a:uLnTx/>
                <a:uFillTx/>
                <a:latin typeface="Georgia"/>
                <a:ea typeface="+mn-ea"/>
                <a:cs typeface="+mn-cs"/>
              </a:rPr>
              <a:t>FRN&gt;0</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لكن هناك حالات يكون فيها </a:t>
            </a:r>
            <a:r>
              <a:rPr kumimoji="0" lang="en-US" sz="2500" b="1" i="0" u="none" strike="noStrike" kern="1200" cap="all" spc="0" normalizeH="0" baseline="0" noProof="0" dirty="0">
                <a:ln>
                  <a:noFill/>
                </a:ln>
                <a:solidFill>
                  <a:prstClr val="black"/>
                </a:solidFill>
                <a:effectLst/>
                <a:uLnTx/>
                <a:uFillTx/>
                <a:latin typeface="Georgia"/>
                <a:ea typeface="+mn-ea"/>
                <a:cs typeface="+mn-cs"/>
              </a:rPr>
              <a:t>FRN&lt;0</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ومع ذلك يتحقق التوزان المالي المطلوب، والعكس من هذا قد يكون</a:t>
            </a:r>
            <a:r>
              <a:rPr kumimoji="0" lang="en-US" sz="2500" b="0" i="0" u="none" strike="noStrike" kern="1200" cap="all" spc="0" normalizeH="0" baseline="0" noProof="0" dirty="0">
                <a:ln>
                  <a:noFill/>
                </a:ln>
                <a:solidFill>
                  <a:prstClr val="black"/>
                </a:solidFill>
                <a:effectLst/>
                <a:uLnTx/>
                <a:uFillTx/>
                <a:latin typeface="Georgia"/>
                <a:ea typeface="+mn-ea"/>
                <a:cs typeface="+mn-cs"/>
              </a:rPr>
              <a:t> </a:t>
            </a:r>
            <a:r>
              <a:rPr kumimoji="0" lang="en-US" sz="2500" b="1" i="0" u="none" strike="noStrike" kern="1200" cap="all" spc="0" normalizeH="0" baseline="0" noProof="0" dirty="0">
                <a:ln>
                  <a:noFill/>
                </a:ln>
                <a:solidFill>
                  <a:prstClr val="black"/>
                </a:solidFill>
                <a:effectLst/>
                <a:uLnTx/>
                <a:uFillTx/>
                <a:latin typeface="Georgia"/>
                <a:ea typeface="+mn-ea"/>
                <a:cs typeface="+mn-cs"/>
              </a:rPr>
              <a:t>FRN&gt;0</a:t>
            </a:r>
            <a:r>
              <a:rPr kumimoji="0" lang="ar-SA" sz="25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ولكن لا يوجد توازن مالي وهذا بسبب دوران الأصول المتداولة مقارنة بالديون قصيرة الأجل.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حالة دوران الأصول المتداولة (الجارية) بوتيرة أسرع من الديون قصيرة الأجل (الخصوم الجارية).</a:t>
            </a:r>
            <a:r>
              <a:rPr kumimoji="0" lang="ar-DZ"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0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حالة دوران الأصول المتداولة (الجارية) بوتيرة أقل سرعة من الديون قصيرة الأجل (الخصوم الجارية).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15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B617EA6B-B98A-74AE-0B9C-ED1F09BB8D3F}"/>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A323A524-540C-B719-74FC-1F3ED93CA412}"/>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5A197510-DA18-4477-BA6E-1F1CC5073B8B}"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03/12/2024</a:t>
            </a:fld>
            <a:endParaRPr kumimoji="0" lang="ar-SA" sz="14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0824F66C-415C-3AC1-08FA-F8B2B7048481}"/>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14</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D3A28936-0E80-D3E4-CAB3-1C4C43B45A05}"/>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1657849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944E6-53CD-370D-908C-EF9BEBFEFD4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E7FF40C-B258-EA66-4314-4C75DBA2AB9A}"/>
              </a:ext>
            </a:extLst>
          </p:cNvPr>
          <p:cNvSpPr>
            <a:spLocks noGrp="1"/>
          </p:cNvSpPr>
          <p:nvPr>
            <p:ph type="subTitle" idx="1"/>
          </p:nvPr>
        </p:nvSpPr>
        <p:spPr>
          <a:xfrm>
            <a:off x="323528" y="1916832"/>
            <a:ext cx="8424936" cy="4464497"/>
          </a:xfrm>
          <a:ln/>
        </p:spPr>
        <p:style>
          <a:lnRef idx="2">
            <a:schemeClr val="dk1"/>
          </a:lnRef>
          <a:fillRef idx="1002">
            <a:schemeClr val="lt1"/>
          </a:fillRef>
          <a:effectRef idx="0">
            <a:schemeClr val="dk1"/>
          </a:effectRef>
          <a:fontRef idx="minor">
            <a:schemeClr val="dk1"/>
          </a:fontRef>
        </p:style>
        <p:txBody>
          <a:bodyPr anchor="t">
            <a:noAutofit/>
          </a:bodyPr>
          <a:lstStyle/>
          <a:p>
            <a:pPr marL="900113" lvl="1" indent="457200" algn="r">
              <a:buClr>
                <a:srgbClr val="D16349"/>
              </a:buClr>
              <a:buSzPct val="85000"/>
              <a:buFont typeface="Wingdings" pitchFamily="2" charset="2"/>
              <a:buChar char="Ø"/>
              <a:tabLst>
                <a:tab pos="1254125" algn="l"/>
              </a:tabLst>
              <a:defRPr/>
            </a:pP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حالات خاصة في إدارة رأس المال العامل الصافي وتحقيق التوازن المالي</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تحقيق مستوى التوازن المالي من خلال حساب رأس المال العامل الصافي يكون عندما رأس المال العامل موجب </a:t>
            </a:r>
            <a:r>
              <a:rPr kumimoji="0" lang="en-US" sz="2500" b="1" i="0" u="none" strike="noStrike" kern="1200" cap="all" spc="0" normalizeH="0" baseline="0" noProof="0" dirty="0">
                <a:ln>
                  <a:noFill/>
                </a:ln>
                <a:solidFill>
                  <a:prstClr val="black"/>
                </a:solidFill>
                <a:effectLst/>
                <a:uLnTx/>
                <a:uFillTx/>
                <a:latin typeface="Georgia"/>
                <a:ea typeface="+mn-ea"/>
                <a:cs typeface="+mn-cs"/>
              </a:rPr>
              <a:t>FRN&gt;0</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 لكن هناك حالات يكون فيها </a:t>
            </a:r>
            <a:r>
              <a:rPr kumimoji="0" lang="en-US" sz="2500" b="1" i="0" u="none" strike="noStrike" kern="1200" cap="all" spc="0" normalizeH="0" baseline="0" noProof="0" dirty="0">
                <a:ln>
                  <a:noFill/>
                </a:ln>
                <a:solidFill>
                  <a:prstClr val="black"/>
                </a:solidFill>
                <a:effectLst/>
                <a:uLnTx/>
                <a:uFillTx/>
                <a:latin typeface="Georgia"/>
                <a:ea typeface="+mn-ea"/>
                <a:cs typeface="+mn-cs"/>
              </a:rPr>
              <a:t>FRN&lt;0</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ومع ذلك يتحقق التوزان المالي المطلوب، والعكس من هذا قد يكون</a:t>
            </a:r>
            <a:r>
              <a:rPr kumimoji="0" lang="en-US" sz="2500" b="0" i="0" u="none" strike="noStrike" kern="1200" cap="all" spc="0" normalizeH="0" baseline="0" noProof="0" dirty="0">
                <a:ln>
                  <a:noFill/>
                </a:ln>
                <a:solidFill>
                  <a:prstClr val="black"/>
                </a:solidFill>
                <a:effectLst/>
                <a:uLnTx/>
                <a:uFillTx/>
                <a:latin typeface="Georgia"/>
                <a:ea typeface="+mn-ea"/>
                <a:cs typeface="+mn-cs"/>
              </a:rPr>
              <a:t> </a:t>
            </a:r>
            <a:r>
              <a:rPr kumimoji="0" lang="en-US" sz="2500" b="1" i="0" u="none" strike="noStrike" kern="1200" cap="all" spc="0" normalizeH="0" baseline="0" noProof="0" dirty="0">
                <a:ln>
                  <a:noFill/>
                </a:ln>
                <a:solidFill>
                  <a:prstClr val="black"/>
                </a:solidFill>
                <a:effectLst/>
                <a:uLnTx/>
                <a:uFillTx/>
                <a:latin typeface="Georgia"/>
                <a:ea typeface="+mn-ea"/>
                <a:cs typeface="+mn-cs"/>
              </a:rPr>
              <a:t>FRN&gt;0</a:t>
            </a:r>
            <a:r>
              <a:rPr kumimoji="0" lang="ar-SA" sz="25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ولكن لا يوجد توازن مالي وهذا بسبب دوران الأصول المتداولة مقارنة بالديون قصيرة الأجل.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حالة دوران الأصول المتداولة (الجارية) بوتيرة أسرع من الديون قصيرة الأجل (الخصوم الجارية).</a:t>
            </a:r>
            <a:r>
              <a:rPr kumimoji="0" lang="ar-DZ"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endPar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0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حالة دوران الأصول المتداولة (الجارية) بوتيرة أقل سرعة من الديون قصيرة الأجل (الخصوم الجارية).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15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83B70AF7-B8BA-1D63-46CA-5AF7036E07E6}"/>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A06CC913-70E5-29D0-C7D9-62E532DF1960}"/>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5A197510-DA18-4477-BA6E-1F1CC5073B8B}"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03/12/2024</a:t>
            </a:fld>
            <a:endParaRPr kumimoji="0" lang="ar-SA" sz="14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08065BB8-CF08-F27E-A2C9-86C6F8BEF74E}"/>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15</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C87A2737-0BF2-FDC2-741A-63096EAC855D}"/>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3203973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99270-CE12-5828-749F-094EE30D800F}"/>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089B0F9-FE1E-004D-C447-D2DCCAF0B2EB}"/>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800" b="1" dirty="0">
                <a:solidFill>
                  <a:schemeClr val="tx1"/>
                </a:solidFill>
              </a:rPr>
              <a:t>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يحسب الاحتياج إلى رأس المال العامل بطريقتين مختلفتين هما :</a:t>
            </a:r>
            <a:endParaRPr kumimoji="0" lang="ar-SA" sz="26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الأولى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رأس المال العامل الصافي وبين النقدية.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الثانية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استخدامات الدورة وموارد الدورة.</a:t>
            </a: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r" defTabSz="914400" rtl="0"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الطريقة الأولى</a:t>
            </a: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 </a:t>
            </a:r>
            <a:r>
              <a:rPr kumimoji="0" lang="en-GB" sz="2400" b="0" i="0" u="none" strike="noStrike" kern="1200" cap="all" spc="250" normalizeH="0" baseline="0" noProof="0" dirty="0">
                <a:ln>
                  <a:noFill/>
                </a:ln>
                <a:solidFill>
                  <a:prstClr val="black"/>
                </a:solidFill>
                <a:effectLst/>
                <a:uLnTx/>
                <a:uFillTx/>
                <a:latin typeface="Georgia"/>
                <a:ea typeface="+mn-ea"/>
                <a:cs typeface="+mn-cs"/>
              </a:rPr>
              <a:t>BFR= FRN – </a:t>
            </a:r>
            <a:r>
              <a:rPr kumimoji="0" lang="en-GB" sz="2400" b="0" i="0" u="none" strike="noStrike" kern="1200" cap="all" spc="250" normalizeH="0" baseline="0" noProof="0" dirty="0" err="1">
                <a:ln>
                  <a:noFill/>
                </a:ln>
                <a:solidFill>
                  <a:prstClr val="black"/>
                </a:solidFill>
                <a:effectLst/>
                <a:uLnTx/>
                <a:uFillTx/>
                <a:latin typeface="Georgia"/>
                <a:ea typeface="+mn-ea"/>
                <a:cs typeface="+mn-cs"/>
              </a:rPr>
              <a:t>T</a:t>
            </a:r>
            <a:r>
              <a:rPr kumimoji="0" lang="en-GB" sz="1800" b="0" i="0" u="none" strike="noStrike" kern="1200" cap="all" spc="250" normalizeH="0" baseline="0" noProof="0" dirty="0" err="1">
                <a:ln>
                  <a:noFill/>
                </a:ln>
                <a:solidFill>
                  <a:prstClr val="black"/>
                </a:solidFill>
                <a:effectLst/>
                <a:uLnTx/>
                <a:uFillTx/>
                <a:latin typeface="Georgia"/>
                <a:ea typeface="+mn-ea"/>
                <a:cs typeface="+mn-cs"/>
              </a:rPr>
              <a:t>resorerie</a:t>
            </a:r>
            <a:r>
              <a:rPr kumimoji="0" lang="en-GB" sz="1800" b="0" i="0" u="none" strike="noStrike" kern="1200" cap="all" spc="250" normalizeH="0" baseline="0" noProof="0" dirty="0">
                <a:ln>
                  <a:noFill/>
                </a:ln>
                <a:solidFill>
                  <a:prstClr val="black"/>
                </a:solidFill>
                <a:effectLst/>
                <a:uLnTx/>
                <a:uFillTx/>
                <a:latin typeface="Georgia"/>
                <a:ea typeface="+mn-ea"/>
                <a:cs typeface="+mn-cs"/>
              </a:rPr>
              <a:t> Net</a:t>
            </a: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0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الاحتياج إلى رأس المال العامل</a:t>
            </a:r>
            <a:r>
              <a:rPr kumimoji="0" lang="ar-DZ" sz="20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endPar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الطريقة الثانية : </a:t>
            </a:r>
            <a:r>
              <a:rPr kumimoji="0" lang="en-US" sz="2400" b="0" i="0" u="none" strike="noStrike" kern="1200" cap="all" spc="0" normalizeH="0" baseline="0" noProof="0" dirty="0">
                <a:ln>
                  <a:noFill/>
                </a:ln>
                <a:solidFill>
                  <a:prstClr val="black"/>
                </a:solidFill>
                <a:effectLst/>
                <a:uLnTx/>
                <a:uFillTx/>
                <a:latin typeface="Georgia"/>
                <a:ea typeface="+mn-ea"/>
                <a:cs typeface="+mn-cs"/>
              </a:rPr>
              <a:t>BFR = EC – RC</a:t>
            </a:r>
            <a:endParaRPr kumimoji="0" lang="ar-SA" sz="3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en-US" sz="1800" b="0" i="0" u="none" strike="noStrike" kern="1200" cap="all" spc="0" normalizeH="0" baseline="0" noProof="0" dirty="0">
                <a:ln>
                  <a:noFill/>
                </a:ln>
                <a:solidFill>
                  <a:prstClr val="black"/>
                </a:solidFill>
                <a:effectLst/>
                <a:uLnTx/>
                <a:uFillTx/>
                <a:latin typeface="Georgia"/>
                <a:ea typeface="+mn-ea"/>
                <a:cs typeface="+mn-cs"/>
              </a:rPr>
              <a:t>BFR = </a:t>
            </a:r>
            <a:r>
              <a:rPr kumimoji="0" lang="en-US" sz="1800" b="0" i="0" u="none" strike="noStrike" kern="1200" cap="all" spc="0" normalizeH="0" baseline="0" noProof="0" dirty="0" err="1">
                <a:ln>
                  <a:noFill/>
                </a:ln>
                <a:solidFill>
                  <a:prstClr val="black"/>
                </a:solidFill>
                <a:effectLst/>
                <a:uLnTx/>
                <a:uFillTx/>
                <a:latin typeface="Georgia"/>
                <a:ea typeface="+mn-ea"/>
                <a:cs typeface="+mn-cs"/>
              </a:rPr>
              <a:t>Emplois</a:t>
            </a:r>
            <a:r>
              <a:rPr kumimoji="0" lang="en-US" sz="1800" b="0" i="0" u="none" strike="noStrike" kern="1200" cap="all" spc="0" normalizeH="0" baseline="0" noProof="0" dirty="0">
                <a:ln>
                  <a:noFill/>
                </a:ln>
                <a:solidFill>
                  <a:prstClr val="black"/>
                </a:solidFill>
                <a:effectLst/>
                <a:uLnTx/>
                <a:uFillTx/>
                <a:latin typeface="Georgia"/>
                <a:ea typeface="+mn-ea"/>
                <a:cs typeface="+mn-cs"/>
              </a:rPr>
              <a:t> </a:t>
            </a:r>
            <a:r>
              <a:rPr kumimoji="0" lang="en-US" sz="1800" b="0" i="0" u="none" strike="noStrike" kern="1200" cap="all" spc="0" normalizeH="0" baseline="0" noProof="0" dirty="0" err="1">
                <a:ln>
                  <a:noFill/>
                </a:ln>
                <a:solidFill>
                  <a:prstClr val="black"/>
                </a:solidFill>
                <a:effectLst/>
                <a:uLnTx/>
                <a:uFillTx/>
                <a:latin typeface="Georgia"/>
                <a:ea typeface="+mn-ea"/>
                <a:cs typeface="+mn-cs"/>
              </a:rPr>
              <a:t>Cycliques</a:t>
            </a:r>
            <a:r>
              <a:rPr kumimoji="0" lang="en-US" sz="1800" b="0" i="0" u="none" strike="noStrike" kern="1200" cap="all" spc="0" normalizeH="0" baseline="0" noProof="0" dirty="0">
                <a:ln>
                  <a:noFill/>
                </a:ln>
                <a:solidFill>
                  <a:prstClr val="black"/>
                </a:solidFill>
                <a:effectLst/>
                <a:uLnTx/>
                <a:uFillTx/>
                <a:latin typeface="Georgia"/>
                <a:ea typeface="+mn-ea"/>
                <a:cs typeface="+mn-cs"/>
              </a:rPr>
              <a:t> – </a:t>
            </a:r>
            <a:r>
              <a:rPr kumimoji="0" lang="en-US" sz="1800" b="0" i="0" u="none" strike="noStrike" kern="1200" cap="all" spc="0" normalizeH="0" baseline="0" noProof="0" dirty="0" err="1">
                <a:ln>
                  <a:noFill/>
                </a:ln>
                <a:solidFill>
                  <a:prstClr val="black"/>
                </a:solidFill>
                <a:effectLst/>
                <a:uLnTx/>
                <a:uFillTx/>
                <a:latin typeface="Georgia"/>
                <a:ea typeface="+mn-ea"/>
                <a:cs typeface="+mn-cs"/>
              </a:rPr>
              <a:t>Ressources</a:t>
            </a:r>
            <a:r>
              <a:rPr kumimoji="0" lang="en-US" sz="1800" b="0" i="0" u="none" strike="noStrike" kern="1200" cap="all" spc="0" normalizeH="0" baseline="0" noProof="0" dirty="0">
                <a:ln>
                  <a:noFill/>
                </a:ln>
                <a:solidFill>
                  <a:prstClr val="black"/>
                </a:solidFill>
                <a:effectLst/>
                <a:uLnTx/>
                <a:uFillTx/>
                <a:latin typeface="Georgia"/>
                <a:ea typeface="+mn-ea"/>
                <a:cs typeface="+mn-cs"/>
              </a:rPr>
              <a:t> </a:t>
            </a:r>
            <a:r>
              <a:rPr kumimoji="0" lang="en-US" sz="1800" b="0" i="0" u="none" strike="noStrike" kern="1200" cap="all" spc="0" normalizeH="0" baseline="0" noProof="0" dirty="0" err="1">
                <a:ln>
                  <a:noFill/>
                </a:ln>
                <a:solidFill>
                  <a:prstClr val="black"/>
                </a:solidFill>
                <a:effectLst/>
                <a:uLnTx/>
                <a:uFillTx/>
                <a:latin typeface="Georgia"/>
                <a:ea typeface="+mn-ea"/>
                <a:cs typeface="+mn-cs"/>
              </a:rPr>
              <a:t>Cycliques</a:t>
            </a: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2F2BC80E-7B43-94ED-715D-00D2BCDE3FC9}"/>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14D25890-8199-7D29-A659-5F7C0FB3EB27}"/>
              </a:ext>
            </a:extLst>
          </p:cNvPr>
          <p:cNvSpPr>
            <a:spLocks noGrp="1"/>
          </p:cNvSpPr>
          <p:nvPr>
            <p:ph type="dt" sz="half" idx="10"/>
          </p:nvPr>
        </p:nvSpPr>
        <p:spPr/>
        <p:txBody>
          <a:bodyPr/>
          <a:lstStyle/>
          <a:p>
            <a:fld id="{51DFAB89-60AE-40A6-9EBE-C732430ADF75}" type="datetime1">
              <a:rPr lang="fr-FR" smtClean="0"/>
              <a:t>03/12/2024</a:t>
            </a:fld>
            <a:endParaRPr lang="ar-SA"/>
          </a:p>
        </p:txBody>
      </p:sp>
      <p:sp>
        <p:nvSpPr>
          <p:cNvPr id="5" name="Slide Number Placeholder 4">
            <a:extLst>
              <a:ext uri="{FF2B5EF4-FFF2-40B4-BE49-F238E27FC236}">
                <a16:creationId xmlns:a16="http://schemas.microsoft.com/office/drawing/2014/main" id="{3F8E2B89-4E45-98B9-5037-3B704707DD3A}"/>
              </a:ext>
            </a:extLst>
          </p:cNvPr>
          <p:cNvSpPr>
            <a:spLocks noGrp="1"/>
          </p:cNvSpPr>
          <p:nvPr>
            <p:ph type="sldNum" sz="quarter" idx="12"/>
          </p:nvPr>
        </p:nvSpPr>
        <p:spPr/>
        <p:txBody>
          <a:bodyPr/>
          <a:lstStyle/>
          <a:p>
            <a:fld id="{520A17BE-F3C5-43D9-8B6B-FF47DB5F0742}" type="slidenum">
              <a:rPr lang="ar-SA" smtClean="0"/>
              <a:pPr/>
              <a:t>16</a:t>
            </a:fld>
            <a:endParaRPr lang="ar-SA"/>
          </a:p>
        </p:txBody>
      </p:sp>
      <p:sp>
        <p:nvSpPr>
          <p:cNvPr id="6" name="Footer Placeholder 5">
            <a:extLst>
              <a:ext uri="{FF2B5EF4-FFF2-40B4-BE49-F238E27FC236}">
                <a16:creationId xmlns:a16="http://schemas.microsoft.com/office/drawing/2014/main" id="{362147D1-784E-D494-C557-42894842D3F5}"/>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40305045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F932B1-0224-BCEF-146E-6E9AD749B631}"/>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CB03C68-9A53-FA8A-C4A1-A90FBD39397F}"/>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800" b="1" dirty="0">
                <a:solidFill>
                  <a:schemeClr val="tx1"/>
                </a:solidFill>
              </a:rPr>
              <a:t>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الأولى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رأس المال العامل الصافي وبين النقدية.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2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في هذه الحالة يتم حساب رأس المال العامل الصافي بطريقتين مختلفتين ، من أعلى الميزانية ومن أسفل الميزانية. والتأكد حينها من صحة النتيجة التي يجب أن تكون واحدة. بعدها يتم حساب النقدية التي تكون محصلة الفرق بين نقدية الأصول ونقدية الخصوم.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2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ويكون الاحتياج إلى رأس المال العامل موجب عندما يكون رأس المال العامل الصافي أكبر من النقدية، ما يدل على أن المنشأة في حالة نشاط متزايد على مستوى الاستغلال يعبر عنه بزيادة المخزون من المواد والمنتجات وزيادة المبيعات وخاصة الآجلة (الأصول الجارية) ، وانخفاض في الديون قصيرة الأجل (الخصوم الجارية). ويمكن تفسير حالة </a:t>
            </a:r>
            <a:r>
              <a:rPr kumimoji="0" lang="en-GB" sz="2200" b="0" i="0" u="none" strike="noStrike" kern="1200" cap="all" spc="250" normalizeH="0" baseline="0" noProof="0" dirty="0">
                <a:ln>
                  <a:noFill/>
                </a:ln>
                <a:solidFill>
                  <a:prstClr val="black"/>
                </a:solidFill>
                <a:effectLst/>
                <a:uLnTx/>
                <a:uFillTx/>
                <a:latin typeface="Georgia"/>
                <a:ea typeface="+mn-ea"/>
                <a:cs typeface="+mn-cs"/>
              </a:rPr>
              <a:t>BFR</a:t>
            </a:r>
            <a:r>
              <a:rPr kumimoji="0" lang="ar-DZ" sz="22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2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موجبة في ظل وجود تمويل مستقر من مصدر الأموال الدائمة ( يقصد بالأموال الدائمة : رؤوس الأموال الخاصة + الديون من الخصوم الثابتة). </a:t>
            </a: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9380DA90-27F3-5995-FE55-14E663D155B2}"/>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F5CE4797-5555-E7AC-B97F-965CB61BD7E9}"/>
              </a:ext>
            </a:extLst>
          </p:cNvPr>
          <p:cNvSpPr>
            <a:spLocks noGrp="1"/>
          </p:cNvSpPr>
          <p:nvPr>
            <p:ph type="dt" sz="half" idx="10"/>
          </p:nvPr>
        </p:nvSpPr>
        <p:spPr/>
        <p:txBody>
          <a:bodyPr/>
          <a:lstStyle/>
          <a:p>
            <a:fld id="{51DFAB89-60AE-40A6-9EBE-C732430ADF75}" type="datetime1">
              <a:rPr lang="fr-FR" smtClean="0"/>
              <a:t>03/12/2024</a:t>
            </a:fld>
            <a:endParaRPr lang="ar-SA"/>
          </a:p>
        </p:txBody>
      </p:sp>
      <p:sp>
        <p:nvSpPr>
          <p:cNvPr id="5" name="Slide Number Placeholder 4">
            <a:extLst>
              <a:ext uri="{FF2B5EF4-FFF2-40B4-BE49-F238E27FC236}">
                <a16:creationId xmlns:a16="http://schemas.microsoft.com/office/drawing/2014/main" id="{19A2049A-5E84-7FE4-44AC-C1D6D8C06C25}"/>
              </a:ext>
            </a:extLst>
          </p:cNvPr>
          <p:cNvSpPr>
            <a:spLocks noGrp="1"/>
          </p:cNvSpPr>
          <p:nvPr>
            <p:ph type="sldNum" sz="quarter" idx="12"/>
          </p:nvPr>
        </p:nvSpPr>
        <p:spPr/>
        <p:txBody>
          <a:bodyPr/>
          <a:lstStyle/>
          <a:p>
            <a:fld id="{520A17BE-F3C5-43D9-8B6B-FF47DB5F0742}" type="slidenum">
              <a:rPr lang="ar-SA" smtClean="0"/>
              <a:pPr/>
              <a:t>17</a:t>
            </a:fld>
            <a:endParaRPr lang="ar-SA"/>
          </a:p>
        </p:txBody>
      </p:sp>
      <p:sp>
        <p:nvSpPr>
          <p:cNvPr id="6" name="Footer Placeholder 5">
            <a:extLst>
              <a:ext uri="{FF2B5EF4-FFF2-40B4-BE49-F238E27FC236}">
                <a16:creationId xmlns:a16="http://schemas.microsoft.com/office/drawing/2014/main" id="{6EE0C83E-D0B9-6A02-2D79-5A4B8E630F4D}"/>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7238358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5D799D-1E59-410C-C09A-D757B584E7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E3373C8-DBF1-DEA7-FD5D-83F3A72917CC}"/>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800" b="1" dirty="0">
                <a:solidFill>
                  <a:schemeClr val="tx1"/>
                </a:solidFill>
              </a:rPr>
              <a:t>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الأولى :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الفرق بين رأس المال العامل الصافي وبين النقدية.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ويكون الاحتياج إلى رأس المال العامل سالب عندما يكون رأس المال العامل الصافي أقل من النقدية، ما يدل على أن المنشأة في حالة فتور وتراجع على مستوى الاستغلال يعبر عنه بانخفاض في  المخزون من المواد والمنتجات وتراجع في المبيعات (الأصول الجارية) ، وانخفاض في الديون قصيرة الأجل (الخصوم الجارية) . ويمكن تفسير حالة </a:t>
            </a:r>
            <a:r>
              <a:rPr kumimoji="0" lang="en-GB" sz="2400" b="0" i="0" u="none" strike="noStrike" kern="1200" cap="all" spc="250" normalizeH="0" baseline="0" noProof="0" dirty="0">
                <a:ln>
                  <a:noFill/>
                </a:ln>
                <a:solidFill>
                  <a:prstClr val="black"/>
                </a:solidFill>
                <a:effectLst/>
                <a:uLnTx/>
                <a:uFillTx/>
                <a:latin typeface="Georgia"/>
                <a:ea typeface="+mn-ea"/>
                <a:cs typeface="+mn-cs"/>
              </a:rPr>
              <a:t>BFR</a:t>
            </a:r>
            <a:r>
              <a:rPr kumimoji="0" lang="ar-DZ"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سالبة في ظل وجود تمويل في شكل سلفيات مصرفية ترفع من قيمة خزينة الخصوم السلبية.</a:t>
            </a: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C4321BC1-CB52-118D-24D6-DE1F2951DF3C}"/>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61BDD6EB-4F11-1AF0-E9E6-201095F9F27F}"/>
              </a:ext>
            </a:extLst>
          </p:cNvPr>
          <p:cNvSpPr>
            <a:spLocks noGrp="1"/>
          </p:cNvSpPr>
          <p:nvPr>
            <p:ph type="dt" sz="half" idx="10"/>
          </p:nvPr>
        </p:nvSpPr>
        <p:spPr/>
        <p:txBody>
          <a:bodyPr/>
          <a:lstStyle/>
          <a:p>
            <a:fld id="{51DFAB89-60AE-40A6-9EBE-C732430ADF75}" type="datetime1">
              <a:rPr lang="fr-FR" smtClean="0"/>
              <a:t>03/12/2024</a:t>
            </a:fld>
            <a:endParaRPr lang="ar-SA"/>
          </a:p>
        </p:txBody>
      </p:sp>
      <p:sp>
        <p:nvSpPr>
          <p:cNvPr id="5" name="Slide Number Placeholder 4">
            <a:extLst>
              <a:ext uri="{FF2B5EF4-FFF2-40B4-BE49-F238E27FC236}">
                <a16:creationId xmlns:a16="http://schemas.microsoft.com/office/drawing/2014/main" id="{C3C49172-6BED-7900-24E4-43335AB05E1B}"/>
              </a:ext>
            </a:extLst>
          </p:cNvPr>
          <p:cNvSpPr>
            <a:spLocks noGrp="1"/>
          </p:cNvSpPr>
          <p:nvPr>
            <p:ph type="sldNum" sz="quarter" idx="12"/>
          </p:nvPr>
        </p:nvSpPr>
        <p:spPr/>
        <p:txBody>
          <a:bodyPr/>
          <a:lstStyle/>
          <a:p>
            <a:fld id="{520A17BE-F3C5-43D9-8B6B-FF47DB5F0742}" type="slidenum">
              <a:rPr lang="ar-SA" smtClean="0"/>
              <a:pPr/>
              <a:t>18</a:t>
            </a:fld>
            <a:endParaRPr lang="ar-SA"/>
          </a:p>
        </p:txBody>
      </p:sp>
      <p:sp>
        <p:nvSpPr>
          <p:cNvPr id="6" name="Footer Placeholder 5">
            <a:extLst>
              <a:ext uri="{FF2B5EF4-FFF2-40B4-BE49-F238E27FC236}">
                <a16:creationId xmlns:a16="http://schemas.microsoft.com/office/drawing/2014/main" id="{9E45A574-F543-FAA1-DCD9-6EAE1D4C6189}"/>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651961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40311-3D72-8AD7-E002-0FF2AED5A69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703206DE-CA4C-A3DE-B79A-6325668C08C2}"/>
              </a:ext>
            </a:extLst>
          </p:cNvPr>
          <p:cNvSpPr>
            <a:spLocks noGrp="1"/>
          </p:cNvSpPr>
          <p:nvPr>
            <p:ph type="subTitle" idx="1"/>
          </p:nvPr>
        </p:nvSpPr>
        <p:spPr>
          <a:xfrm>
            <a:off x="323528" y="1844825"/>
            <a:ext cx="8424936" cy="4464496"/>
          </a:xfrm>
          <a:ln/>
        </p:spPr>
        <p:style>
          <a:lnRef idx="2">
            <a:schemeClr val="dk1"/>
          </a:lnRef>
          <a:fillRef idx="1002">
            <a:schemeClr val="lt1"/>
          </a:fillRef>
          <a:effectRef idx="0">
            <a:schemeClr val="dk1"/>
          </a:effectRef>
          <a:fontRef idx="minor">
            <a:schemeClr val="dk1"/>
          </a:fontRef>
        </p:style>
        <p:txBody>
          <a:bodyPr anchor="t">
            <a:noAutofit/>
          </a:bodyPr>
          <a:lstStyle/>
          <a:p>
            <a:pPr marL="909638" lvl="1" algn="r">
              <a:buFont typeface="Wingdings" pitchFamily="2" charset="2"/>
              <a:buChar char="Ø"/>
              <a:tabLst>
                <a:tab pos="1254125" algn="l"/>
              </a:tabLst>
            </a:pPr>
            <a:r>
              <a:rPr lang="ar-DZ" sz="2800" b="1" dirty="0">
                <a:solidFill>
                  <a:schemeClr val="tx1"/>
                </a:solidFill>
              </a:rPr>
              <a:t>الاحتياج إلى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24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الطريقة الثانية : </a:t>
            </a:r>
            <a:r>
              <a:rPr kumimoji="0" lang="en-US" sz="2400" b="0" i="0" u="none" strike="noStrike" kern="1200" cap="all" spc="0" normalizeH="0" baseline="0" noProof="0" dirty="0">
                <a:ln>
                  <a:noFill/>
                </a:ln>
                <a:solidFill>
                  <a:prstClr val="black"/>
                </a:solidFill>
                <a:effectLst/>
                <a:uLnTx/>
                <a:uFillTx/>
                <a:latin typeface="Georgia"/>
                <a:ea typeface="+mn-ea"/>
                <a:cs typeface="+mn-cs"/>
              </a:rPr>
              <a:t>BFR = EC – RC</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في مثل هذه الحالة يتم استخدام أسفل الميزانية أي الأصول الجارية في مقابل الخصوم الجارية، حيث يتم استثناء النقدية من عملية الحساب لتصبح استخدامات الدورة كل الأصول الجارية ماعدا النقدية، وموارد الدورة كل الخصوم الجارية باستثناء خصوم النقدية التي تدرج ضمنها السلفيات المصرفية. </a:t>
            </a: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909638" lvl="1" algn="r">
              <a:buFont typeface="Wingdings" pitchFamily="2" charset="2"/>
              <a:buChar char="Ø"/>
              <a:tabLst>
                <a:tab pos="1254125" algn="l"/>
              </a:tabLst>
            </a:pPr>
            <a:endParaRPr lang="ar-SA" sz="2400" b="0" dirty="0">
              <a:solidFill>
                <a:schemeClr val="tx1"/>
              </a:solidFill>
            </a:endParaRPr>
          </a:p>
        </p:txBody>
      </p:sp>
      <p:sp>
        <p:nvSpPr>
          <p:cNvPr id="2" name="Title 1">
            <a:extLst>
              <a:ext uri="{FF2B5EF4-FFF2-40B4-BE49-F238E27FC236}">
                <a16:creationId xmlns:a16="http://schemas.microsoft.com/office/drawing/2014/main" id="{90D26A3E-87B4-FF35-A34C-5F92B71FC66A}"/>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5B3149DB-96CA-A6B7-F4B6-E222DC16E4BC}"/>
              </a:ext>
            </a:extLst>
          </p:cNvPr>
          <p:cNvSpPr>
            <a:spLocks noGrp="1"/>
          </p:cNvSpPr>
          <p:nvPr>
            <p:ph type="dt" sz="half" idx="10"/>
          </p:nvPr>
        </p:nvSpPr>
        <p:spPr/>
        <p:txBody>
          <a:bodyPr/>
          <a:lstStyle/>
          <a:p>
            <a:fld id="{51DFAB89-60AE-40A6-9EBE-C732430ADF75}" type="datetime1">
              <a:rPr lang="fr-FR" smtClean="0"/>
              <a:t>03/12/2024</a:t>
            </a:fld>
            <a:endParaRPr lang="ar-SA"/>
          </a:p>
        </p:txBody>
      </p:sp>
      <p:sp>
        <p:nvSpPr>
          <p:cNvPr id="5" name="Slide Number Placeholder 4">
            <a:extLst>
              <a:ext uri="{FF2B5EF4-FFF2-40B4-BE49-F238E27FC236}">
                <a16:creationId xmlns:a16="http://schemas.microsoft.com/office/drawing/2014/main" id="{0CD7BBAC-4446-E96D-5CCB-CE3734FD13D6}"/>
              </a:ext>
            </a:extLst>
          </p:cNvPr>
          <p:cNvSpPr>
            <a:spLocks noGrp="1"/>
          </p:cNvSpPr>
          <p:nvPr>
            <p:ph type="sldNum" sz="quarter" idx="12"/>
          </p:nvPr>
        </p:nvSpPr>
        <p:spPr/>
        <p:txBody>
          <a:bodyPr/>
          <a:lstStyle/>
          <a:p>
            <a:fld id="{520A17BE-F3C5-43D9-8B6B-FF47DB5F0742}" type="slidenum">
              <a:rPr lang="ar-SA" smtClean="0"/>
              <a:pPr/>
              <a:t>19</a:t>
            </a:fld>
            <a:endParaRPr lang="ar-SA"/>
          </a:p>
        </p:txBody>
      </p:sp>
      <p:sp>
        <p:nvSpPr>
          <p:cNvPr id="6" name="Footer Placeholder 5">
            <a:extLst>
              <a:ext uri="{FF2B5EF4-FFF2-40B4-BE49-F238E27FC236}">
                <a16:creationId xmlns:a16="http://schemas.microsoft.com/office/drawing/2014/main" id="{623E5D1D-9D86-5EA4-5837-03275893E842}"/>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8052624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43608" y="2924944"/>
            <a:ext cx="6840760" cy="2592288"/>
          </a:xfrm>
          <a:scene3d>
            <a:camera prst="orthographicFront"/>
            <a:lightRig rig="threePt" dir="t"/>
          </a:scene3d>
          <a:sp3d>
            <a:bevelT prst="convex"/>
          </a:sp3d>
        </p:spPr>
        <p:style>
          <a:lnRef idx="3">
            <a:schemeClr val="lt1"/>
          </a:lnRef>
          <a:fillRef idx="1001">
            <a:schemeClr val="lt1"/>
          </a:fillRef>
          <a:effectRef idx="1">
            <a:schemeClr val="accent5"/>
          </a:effectRef>
          <a:fontRef idx="minor">
            <a:schemeClr val="lt1"/>
          </a:fontRef>
        </p:style>
        <p:txBody>
          <a:bodyPr anchor="ctr">
            <a:noAutofit/>
          </a:bodyPr>
          <a:lstStyle/>
          <a:p>
            <a:pPr algn="ctr"/>
            <a:r>
              <a:rPr lang="ar-SA" sz="3600" spc="0" dirty="0">
                <a:solidFill>
                  <a:schemeClr val="tx1"/>
                </a:solidFill>
              </a:rPr>
              <a:t>سنة </a:t>
            </a:r>
            <a:r>
              <a:rPr lang="ar-DZ" sz="3600" spc="0" dirty="0">
                <a:solidFill>
                  <a:schemeClr val="tx1"/>
                </a:solidFill>
              </a:rPr>
              <a:t>ثالثة محاسبة: محاسبة</a:t>
            </a:r>
            <a:endParaRPr lang="ar-SA" sz="3600" spc="0" dirty="0">
              <a:solidFill>
                <a:schemeClr val="tx1"/>
              </a:solidFill>
            </a:endParaRPr>
          </a:p>
          <a:p>
            <a:pPr algn="ctr"/>
            <a:r>
              <a:rPr lang="ar-SA" sz="2800" spc="0" dirty="0">
                <a:solidFill>
                  <a:schemeClr val="tx1"/>
                </a:solidFill>
              </a:rPr>
              <a:t>مقياس: </a:t>
            </a:r>
            <a:r>
              <a:rPr lang="ar-DZ" sz="2800" spc="0" dirty="0">
                <a:solidFill>
                  <a:schemeClr val="tx1"/>
                </a:solidFill>
              </a:rPr>
              <a:t>التسيير المالي</a:t>
            </a:r>
            <a:endParaRPr lang="ar-SA" sz="2800" spc="0" dirty="0">
              <a:solidFill>
                <a:schemeClr val="tx1"/>
              </a:solidFill>
            </a:endParaRPr>
          </a:p>
        </p:txBody>
      </p:sp>
      <p:sp>
        <p:nvSpPr>
          <p:cNvPr id="2" name="Title 1"/>
          <p:cNvSpPr>
            <a:spLocks noGrp="1"/>
          </p:cNvSpPr>
          <p:nvPr>
            <p:ph type="ctrTitle"/>
          </p:nvPr>
        </p:nvSpPr>
        <p:spPr>
          <a:xfrm>
            <a:off x="179512" y="188640"/>
            <a:ext cx="8712968" cy="1872208"/>
          </a:xfrm>
        </p:spPr>
        <p:style>
          <a:lnRef idx="2">
            <a:schemeClr val="accent5"/>
          </a:lnRef>
          <a:fillRef idx="1">
            <a:schemeClr val="lt1"/>
          </a:fillRef>
          <a:effectRef idx="0">
            <a:schemeClr val="accent5"/>
          </a:effectRef>
          <a:fontRef idx="minor">
            <a:schemeClr val="dk1"/>
          </a:fontRef>
        </p:style>
        <p:txBody>
          <a:bodyPr anchor="t">
            <a:normAutofit fontScale="90000"/>
            <a:scene3d>
              <a:camera prst="perspectiveRelaxed"/>
              <a:lightRig rig="threePt" dir="t"/>
            </a:scene3d>
          </a:bodyPr>
          <a:lstStyle/>
          <a:p>
            <a:r>
              <a:rPr lang="ar-SA" sz="3100" b="1" dirty="0">
                <a:solidFill>
                  <a:schemeClr val="tx1"/>
                </a:solidFill>
              </a:rPr>
              <a:t>الجمهورية الجزائرية الديمقراطية الشعبية</a:t>
            </a:r>
            <a:br>
              <a:rPr lang="ar-SA" sz="4400" b="1" dirty="0">
                <a:solidFill>
                  <a:schemeClr val="tx1"/>
                </a:solidFill>
              </a:rPr>
            </a:br>
            <a:r>
              <a:rPr lang="ar-SA" sz="2700" b="1" dirty="0">
                <a:solidFill>
                  <a:schemeClr val="tx1"/>
                </a:solidFill>
              </a:rPr>
              <a:t>وزارة التعليم العالي والبحث العلمي</a:t>
            </a:r>
            <a:br>
              <a:rPr lang="ar-SA" sz="2800" b="1" dirty="0">
                <a:solidFill>
                  <a:schemeClr val="tx1"/>
                </a:solidFill>
              </a:rPr>
            </a:br>
            <a:r>
              <a:rPr lang="ar-SA" sz="2400" b="1" dirty="0">
                <a:solidFill>
                  <a:schemeClr val="tx1"/>
                </a:solidFill>
              </a:rPr>
              <a:t>جامعة أم الواقي–العربي بن مهيدي</a:t>
            </a:r>
            <a:br>
              <a:rPr lang="ar-SA" sz="2000" b="1" dirty="0">
                <a:solidFill>
                  <a:schemeClr val="tx1"/>
                </a:solidFill>
              </a:rPr>
            </a:br>
            <a:r>
              <a:rPr lang="ar-SA" sz="2200" b="1" dirty="0">
                <a:solidFill>
                  <a:schemeClr val="tx1"/>
                </a:solidFill>
              </a:rPr>
              <a:t>كلية العلوم الاقتصادية والتجارة والتسيير</a:t>
            </a:r>
            <a:br>
              <a:rPr lang="ar-SA" sz="2000" b="1" dirty="0">
                <a:solidFill>
                  <a:schemeClr val="tx1"/>
                </a:solidFill>
              </a:rPr>
            </a:br>
            <a:r>
              <a:rPr lang="ar-SA" sz="2000" b="1" dirty="0">
                <a:solidFill>
                  <a:schemeClr val="tx1"/>
                </a:solidFill>
              </a:rPr>
              <a:t>قسم </a:t>
            </a:r>
            <a:r>
              <a:rPr lang="ar-DZ" sz="2000" b="1" dirty="0">
                <a:solidFill>
                  <a:schemeClr val="tx1"/>
                </a:solidFill>
              </a:rPr>
              <a:t>التسيير</a:t>
            </a:r>
            <a:br>
              <a:rPr lang="ar-SA" sz="2200" b="1" dirty="0"/>
            </a:br>
            <a:br>
              <a:rPr lang="ar-SA" sz="3100" b="1" dirty="0"/>
            </a:br>
            <a:br>
              <a:rPr lang="ar-SA" sz="3600" b="1" dirty="0"/>
            </a:br>
            <a:br>
              <a:rPr lang="ar-SA" sz="2000" dirty="0"/>
            </a:br>
            <a:br>
              <a:rPr lang="ar-SA" sz="3600" b="1" dirty="0"/>
            </a:br>
            <a:endParaRPr lang="ar-SA" sz="2000" dirty="0"/>
          </a:p>
        </p:txBody>
      </p:sp>
      <p:sp>
        <p:nvSpPr>
          <p:cNvPr id="4" name="Date Placeholder 3"/>
          <p:cNvSpPr>
            <a:spLocks noGrp="1"/>
          </p:cNvSpPr>
          <p:nvPr>
            <p:ph type="dt" sz="half" idx="10"/>
          </p:nvPr>
        </p:nvSpPr>
        <p:spPr/>
        <p:txBody>
          <a:bodyPr/>
          <a:lstStyle/>
          <a:p>
            <a:fld id="{AF2320AA-6AAD-448D-B278-AF21A27AD708}" type="datetime1">
              <a:rPr lang="fr-FR" smtClean="0"/>
              <a:t>03/12/2024</a:t>
            </a:fld>
            <a:endParaRPr lang="ar-SA" dirty="0"/>
          </a:p>
        </p:txBody>
      </p:sp>
      <p:sp>
        <p:nvSpPr>
          <p:cNvPr id="5" name="Slide Number Placeholder 4"/>
          <p:cNvSpPr>
            <a:spLocks noGrp="1"/>
          </p:cNvSpPr>
          <p:nvPr>
            <p:ph type="sldNum" sz="quarter" idx="12"/>
          </p:nvPr>
        </p:nvSpPr>
        <p:spPr/>
        <p:txBody>
          <a:bodyPr/>
          <a:lstStyle/>
          <a:p>
            <a:fld id="{520A17BE-F3C5-43D9-8B6B-FF47DB5F0742}" type="slidenum">
              <a:rPr lang="ar-SA" smtClean="0"/>
              <a:pPr/>
              <a:t>2</a:t>
            </a:fld>
            <a:endParaRPr lang="ar-SA"/>
          </a:p>
        </p:txBody>
      </p:sp>
      <p:sp>
        <p:nvSpPr>
          <p:cNvPr id="6" name="Footer Placeholder 5"/>
          <p:cNvSpPr>
            <a:spLocks noGrp="1"/>
          </p:cNvSpPr>
          <p:nvPr>
            <p:ph type="ftr" sz="quarter" idx="11"/>
          </p:nvPr>
        </p:nvSpPr>
        <p:spPr>
          <a:xfrm>
            <a:off x="304800" y="6410848"/>
            <a:ext cx="54864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740177-34DC-DC72-0869-51A566D8815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CF9840DF-9B15-218C-E47A-0C090C7948CF}"/>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442913" lvl="3" indent="276225" algn="r">
              <a:buClr>
                <a:srgbClr val="D16349"/>
              </a:buClr>
              <a:buSzPct val="85000"/>
              <a:buFont typeface="Wingdings" pitchFamily="2" charset="2"/>
              <a:buChar char="Ø"/>
              <a:tabLst>
                <a:tab pos="1254125" algn="l"/>
              </a:tabLst>
              <a:defRPr/>
            </a:pP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الدلالة المالية ل</a:t>
            </a:r>
            <a:r>
              <a:rPr kumimoji="0" lang="ar-DZ"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احتياج </a:t>
            </a:r>
            <a:r>
              <a:rPr kumimoji="0" lang="ar-SA" sz="28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rPr>
              <a:t>رأس المال العامل</a:t>
            </a:r>
            <a:endParaRPr kumimoji="0" lang="ar-SA" sz="3600" b="1"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من خلال حساب </a:t>
            </a:r>
            <a:r>
              <a:rPr kumimoji="0" lang="ar-DZ"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الاحتياج إلى </a:t>
            </a: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يمكن تصور الوضعيات المالية المختلفة المعبرة عن التوازنات المالية</a:t>
            </a:r>
            <a:r>
              <a:rPr kumimoji="0" lang="ar-DZ"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والنشاط الاستغلالي</a:t>
            </a:r>
            <a:r>
              <a:rPr kumimoji="0" lang="ar-SA" sz="21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كما يلي:</a:t>
            </a:r>
          </a:p>
          <a:p>
            <a:pPr marL="9001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endParaRPr kumimoji="0" lang="en-US" sz="2000" b="1" i="0" u="none" strike="noStrike" kern="1200" cap="all" spc="250" normalizeH="0" baseline="0" noProof="0" dirty="0">
              <a:ln>
                <a:noFill/>
              </a:ln>
              <a:solidFill>
                <a:prstClr val="black"/>
              </a:solidFill>
              <a:effectLst/>
              <a:uLnTx/>
              <a:uFillTx/>
              <a:latin typeface="Georgia"/>
              <a:ea typeface="+mn-ea"/>
              <a:cs typeface="+mn-cs"/>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 pos="7716838" algn="l"/>
              </a:tabLst>
              <a:defRPr/>
            </a:pPr>
            <a:r>
              <a:rPr kumimoji="0" lang="en-US" sz="2300" b="0" i="0" u="none" strike="noStrike" kern="1200" cap="all" spc="250" normalizeH="0" baseline="0" noProof="0" dirty="0">
                <a:ln>
                  <a:noFill/>
                </a:ln>
                <a:solidFill>
                  <a:prstClr val="black"/>
                </a:solidFill>
                <a:effectLst/>
                <a:uLnTx/>
                <a:uFillTx/>
                <a:latin typeface="Georgia"/>
                <a:ea typeface="+mn-ea"/>
                <a:cs typeface="+mn-cs"/>
              </a:rPr>
              <a:t>EC = RC             BFRN=0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 pos="7716838" algn="l"/>
              </a:tabLst>
              <a:defRPr/>
            </a:pPr>
            <a:r>
              <a:rPr kumimoji="0" lang="en-US" sz="24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EC &gt; RC             BFRN&gt;0                  </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 pos="7716838" algn="l"/>
              </a:tabLst>
              <a:defRPr/>
            </a:pPr>
            <a:r>
              <a:rPr kumimoji="0" lang="en-US" sz="1500" b="0" i="0" u="none" strike="noStrike" kern="1200" cap="all" spc="250" normalizeH="0" baseline="0" noProof="0" dirty="0">
                <a:ln>
                  <a:noFill/>
                </a:ln>
                <a:solidFill>
                  <a:prstClr val="black"/>
                </a:solidFill>
                <a:effectLst/>
                <a:uLnTx/>
                <a:uFillTx/>
                <a:latin typeface="Georgia"/>
                <a:ea typeface="+mn-ea"/>
                <a:cs typeface="+mn-cs"/>
              </a:rPr>
              <a:t> </a:t>
            </a:r>
            <a:r>
              <a:rPr kumimoji="0" lang="en-US" sz="2300" b="0" i="0" u="none" strike="noStrike" kern="1200" cap="all" spc="250" normalizeH="0" baseline="0" noProof="0" dirty="0">
                <a:ln>
                  <a:noFill/>
                </a:ln>
                <a:solidFill>
                  <a:prstClr val="black"/>
                </a:solidFill>
                <a:effectLst/>
                <a:uLnTx/>
                <a:uFillTx/>
                <a:latin typeface="Georgia"/>
                <a:ea typeface="+mn-ea"/>
                <a:cs typeface="+mn-cs"/>
              </a:rPr>
              <a:t>EC &lt; RC             BFRN&lt;0       </a:t>
            </a:r>
            <a:r>
              <a:rPr kumimoji="0" lang="en-US" sz="1500" b="0" i="0" u="none" strike="noStrike" kern="1200" cap="all" spc="250" normalizeH="0" baseline="0" noProof="0" dirty="0">
                <a:ln>
                  <a:noFill/>
                </a:ln>
                <a:solidFill>
                  <a:prstClr val="black"/>
                </a:solidFill>
                <a:effectLst/>
                <a:uLnTx/>
                <a:uFillTx/>
                <a:latin typeface="Georgia"/>
                <a:ea typeface="+mn-ea"/>
                <a:cs typeface="+mn-cs"/>
              </a:rPr>
              <a:t>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DZ" sz="15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في حالة </a:t>
            </a:r>
            <a:r>
              <a:rPr kumimoji="0" lang="en-GB"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B</a:t>
            </a:r>
            <a:r>
              <a:rPr kumimoji="0" lang="en-US" sz="1600" b="1" i="0" u="none" strike="noStrike" kern="1200" cap="all" spc="0" normalizeH="0" baseline="0" noProof="0" dirty="0">
                <a:ln>
                  <a:noFill/>
                </a:ln>
                <a:solidFill>
                  <a:prstClr val="black"/>
                </a:solidFill>
                <a:effectLst/>
                <a:uLnTx/>
                <a:uFillTx/>
                <a:latin typeface="Georgia"/>
                <a:ea typeface="+mn-ea"/>
                <a:cs typeface="+mn-cs"/>
              </a:rPr>
              <a:t>FRN&gt;0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معناه أن الموارد المتاحة في الأجل القصير أقل من  الاستخدامات في ظل نشاط استغلالي يدور بوتيرة متزايدة. أما عند </a:t>
            </a:r>
            <a:r>
              <a:rPr kumimoji="0" lang="en-GB"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B</a:t>
            </a:r>
            <a:r>
              <a:rPr kumimoji="0" lang="en-US" sz="1600" b="1" i="0" u="none" strike="noStrike" kern="1200" cap="all" spc="0" normalizeH="0" baseline="0" noProof="0" dirty="0">
                <a:ln>
                  <a:noFill/>
                </a:ln>
                <a:solidFill>
                  <a:prstClr val="black"/>
                </a:solidFill>
                <a:effectLst/>
                <a:uLnTx/>
                <a:uFillTx/>
                <a:latin typeface="Georgia"/>
                <a:ea typeface="+mn-ea"/>
                <a:cs typeface="+mn-cs"/>
              </a:rPr>
              <a:t>FRN&lt;0</a:t>
            </a:r>
            <a:r>
              <a:rPr kumimoji="0" lang="ar-DZ"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فمعنى ذلك أن الديون قصيرة الأجل ، أو الموارد في الأجل القصير تفوق متطلب الاستخدامات في الأجل القصير. أخيرا فإن صفرية الاحتياج إلى رأس المال العامل فتعني تساوي الاستخدامات بالموارد في الأجل القصير وأن النشاط الدوري أو الاستغلالي يسير بوتيرة منتظمة جدا. </a:t>
            </a:r>
            <a:endParaRPr kumimoji="0" lang="ar-SA" sz="16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endParaRPr kumimoji="0" lang="ar-SA" sz="1500" b="0" i="0" u="none" strike="noStrike" kern="1200" cap="all" spc="25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04472BBD-5D28-6970-7E73-0E8747FAD15D}"/>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163347DA-9DB1-0795-A98C-6750EFFC7D5D}"/>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5A197510-DA18-4477-BA6E-1F1CC5073B8B}" type="datetime1">
              <a:rPr kumimoji="0" lang="fr-FR" sz="1400" b="0" i="0" u="none" strike="noStrike" kern="1200" cap="none" spc="0" normalizeH="0" baseline="0" noProof="0" smtClean="0">
                <a:ln>
                  <a:noFill/>
                </a:ln>
                <a:solidFill>
                  <a:srgbClr val="FFFFFF"/>
                </a:solidFill>
                <a:effectLst/>
                <a:uLnTx/>
                <a:uFillTx/>
                <a:latin typeface="Georgia"/>
                <a:ea typeface="+mn-ea"/>
                <a:cs typeface="+mn-cs"/>
              </a:rPr>
              <a:pPr marL="0" marR="0" lvl="0" indent="0" algn="r" defTabSz="914400" rtl="1" eaLnBrk="1" fontAlgn="auto" latinLnBrk="0" hangingPunct="1">
                <a:lnSpc>
                  <a:spcPct val="100000"/>
                </a:lnSpc>
                <a:spcBef>
                  <a:spcPts val="0"/>
                </a:spcBef>
                <a:spcAft>
                  <a:spcPts val="0"/>
                </a:spcAft>
                <a:buClrTx/>
                <a:buSzTx/>
                <a:buFontTx/>
                <a:buNone/>
                <a:tabLst/>
                <a:defRPr/>
              </a:pPr>
              <a:t>08/12/2024</a:t>
            </a:fld>
            <a:endParaRPr kumimoji="0" lang="ar-SA" sz="14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F71384E8-5F2C-B2C3-4E1E-137B4EF36833}"/>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20</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83BCDF75-DC11-59B0-D002-AD508FAB4839}"/>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pic>
        <p:nvPicPr>
          <p:cNvPr id="7" name="Image 6">
            <a:extLst>
              <a:ext uri="{FF2B5EF4-FFF2-40B4-BE49-F238E27FC236}">
                <a16:creationId xmlns:a16="http://schemas.microsoft.com/office/drawing/2014/main" id="{70DBF779-F185-4465-939C-00E452FE67D9}"/>
              </a:ext>
            </a:extLst>
          </p:cNvPr>
          <p:cNvPicPr>
            <a:picLocks noChangeAspect="1"/>
          </p:cNvPicPr>
          <p:nvPr/>
        </p:nvPicPr>
        <p:blipFill>
          <a:blip r:embed="rId3"/>
          <a:stretch>
            <a:fillRect/>
          </a:stretch>
        </p:blipFill>
        <p:spPr>
          <a:xfrm>
            <a:off x="3851920" y="3573016"/>
            <a:ext cx="1194920" cy="408467"/>
          </a:xfrm>
          <a:prstGeom prst="rect">
            <a:avLst/>
          </a:prstGeom>
        </p:spPr>
      </p:pic>
      <p:pic>
        <p:nvPicPr>
          <p:cNvPr id="8" name="Image 7">
            <a:extLst>
              <a:ext uri="{FF2B5EF4-FFF2-40B4-BE49-F238E27FC236}">
                <a16:creationId xmlns:a16="http://schemas.microsoft.com/office/drawing/2014/main" id="{C388174E-8D87-14E8-AAAA-6B70437E88AC}"/>
              </a:ext>
            </a:extLst>
          </p:cNvPr>
          <p:cNvPicPr>
            <a:picLocks noChangeAspect="1"/>
          </p:cNvPicPr>
          <p:nvPr/>
        </p:nvPicPr>
        <p:blipFill>
          <a:blip r:embed="rId3"/>
          <a:stretch>
            <a:fillRect/>
          </a:stretch>
        </p:blipFill>
        <p:spPr>
          <a:xfrm>
            <a:off x="3923928" y="4005064"/>
            <a:ext cx="1194920" cy="408467"/>
          </a:xfrm>
          <a:prstGeom prst="rect">
            <a:avLst/>
          </a:prstGeom>
        </p:spPr>
      </p:pic>
      <p:pic>
        <p:nvPicPr>
          <p:cNvPr id="9" name="Image 8">
            <a:extLst>
              <a:ext uri="{FF2B5EF4-FFF2-40B4-BE49-F238E27FC236}">
                <a16:creationId xmlns:a16="http://schemas.microsoft.com/office/drawing/2014/main" id="{B02616C2-D907-FADE-0486-D62388A133AB}"/>
              </a:ext>
            </a:extLst>
          </p:cNvPr>
          <p:cNvPicPr>
            <a:picLocks noChangeAspect="1"/>
          </p:cNvPicPr>
          <p:nvPr/>
        </p:nvPicPr>
        <p:blipFill>
          <a:blip r:embed="rId3"/>
          <a:stretch>
            <a:fillRect/>
          </a:stretch>
        </p:blipFill>
        <p:spPr>
          <a:xfrm>
            <a:off x="3851920" y="4437112"/>
            <a:ext cx="1194920" cy="408467"/>
          </a:xfrm>
          <a:prstGeom prst="rect">
            <a:avLst/>
          </a:prstGeom>
        </p:spPr>
      </p:pic>
    </p:spTree>
    <p:extLst>
      <p:ext uri="{BB962C8B-B14F-4D97-AF65-F5344CB8AC3E}">
        <p14:creationId xmlns:p14="http://schemas.microsoft.com/office/powerpoint/2010/main" val="378594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CAB864-6BE0-8D62-9566-578C078D5C44}"/>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DAF0CC1-3976-5965-550C-98D3D094C0FC}"/>
              </a:ext>
            </a:extLst>
          </p:cNvPr>
          <p:cNvSpPr>
            <a:spLocks noGrp="1"/>
          </p:cNvSpPr>
          <p:nvPr>
            <p:ph type="subTitle" idx="1"/>
          </p:nvPr>
        </p:nvSpPr>
        <p:spPr>
          <a:xfrm>
            <a:off x="323528" y="2640775"/>
            <a:ext cx="8424936" cy="3812561"/>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en-GB" sz="2800" b="1" spc="0" dirty="0">
                <a:solidFill>
                  <a:schemeClr val="tx1"/>
                </a:solidFill>
              </a:rPr>
              <a:t>II</a:t>
            </a:r>
            <a:r>
              <a:rPr lang="ar-DZ" sz="2800" b="1" spc="0" dirty="0">
                <a:solidFill>
                  <a:schemeClr val="tx1"/>
                </a:solidFill>
              </a:rPr>
              <a:t> - النقدية و</a:t>
            </a:r>
            <a:r>
              <a:rPr lang="ar-DZ" sz="2800" b="1" dirty="0">
                <a:solidFill>
                  <a:schemeClr val="tx1"/>
                </a:solidFill>
              </a:rPr>
              <a:t>الدلالة المالية لعناصر دورة الاستغلال</a:t>
            </a:r>
          </a:p>
          <a:p>
            <a:pPr marL="360363" lvl="1" algn="just">
              <a:tabLst>
                <a:tab pos="1254125" algn="l"/>
              </a:tabLst>
            </a:pPr>
            <a:r>
              <a:rPr lang="ar-DZ" sz="2400" spc="0" dirty="0">
                <a:solidFill>
                  <a:schemeClr val="tx1"/>
                </a:solidFill>
              </a:rPr>
              <a:t>تتحدد عناصر دورة الاستغلال في ثلاث مكونات أساسية ؛ المخزون، والمدينون من جهة الأصول الجارية، والدائنين من جهة الخصوم الجارية. والملاحظ أن دورة الاستغلال تبدأ من بدأ النشاط الذي تحتاج فيه المؤسسة إلى الاستعانة بالمورد باعتباره القاعدة الخلفية لدورة الاستغلال، وإلى غاية الانتهاء التي تكون عند الزبون أو العميل. وتتخلل عملية النشاط التعامل بالنقد، أو بأسلوب الأجل. بمعنى ان عملية الشراء من عند المورد منها ما يتم نقدا ومنها ما يكون لأجل. وكذلك عند التعامل بالزبون. </a:t>
            </a:r>
            <a:r>
              <a:rPr lang="ar-DZ" sz="2400" b="0" spc="0" dirty="0">
                <a:solidFill>
                  <a:schemeClr val="tx1"/>
                </a:solidFill>
              </a:rPr>
              <a:t>ومنه تبرز معنا الدلالة المالية لدورة الاستغلال. </a:t>
            </a:r>
            <a:endParaRPr lang="ar-SA" sz="2400" b="0" dirty="0">
              <a:solidFill>
                <a:schemeClr val="tx1"/>
              </a:solidFill>
            </a:endParaRPr>
          </a:p>
        </p:txBody>
      </p:sp>
      <p:sp>
        <p:nvSpPr>
          <p:cNvPr id="2" name="Title 1">
            <a:extLst>
              <a:ext uri="{FF2B5EF4-FFF2-40B4-BE49-F238E27FC236}">
                <a16:creationId xmlns:a16="http://schemas.microsoft.com/office/drawing/2014/main" id="{8F426DA2-5449-5D30-AEE6-FF97490D3224}"/>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DA4000B9-38F2-E200-D301-87E0CB0148ED}"/>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FEEB57E5-39BF-4FAD-BC99-1B6AB481A2B6}"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03/12/2024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59C4BAD8-DE8B-4539-5FA7-DA5249430635}"/>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21</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D4F26559-2170-738C-F42A-26B7B225F163}"/>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3804262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80C8C3-CED9-CE52-15FD-004A8207C0A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DAA922C0-099C-3CC9-359F-2760A8C2F2E2}"/>
              </a:ext>
            </a:extLst>
          </p:cNvPr>
          <p:cNvSpPr>
            <a:spLocks noGrp="1"/>
          </p:cNvSpPr>
          <p:nvPr>
            <p:ph type="subTitle" idx="1"/>
          </p:nvPr>
        </p:nvSpPr>
        <p:spPr>
          <a:xfrm>
            <a:off x="323528" y="2640775"/>
            <a:ext cx="8424936" cy="3596537"/>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buFont typeface="Wingdings" pitchFamily="2" charset="2"/>
              <a:buChar char="Ø"/>
              <a:tabLst>
                <a:tab pos="1254125" algn="l"/>
              </a:tabLst>
            </a:pPr>
            <a:r>
              <a:rPr lang="ar-DZ" sz="2800" b="1" spc="0" dirty="0">
                <a:solidFill>
                  <a:schemeClr val="tx1"/>
                </a:solidFill>
              </a:rPr>
              <a:t> الدلالة المالية للنقدية</a:t>
            </a:r>
          </a:p>
          <a:p>
            <a:pPr marL="263525" lvl="1" algn="just">
              <a:tabLst>
                <a:tab pos="1254125" algn="l"/>
              </a:tabLst>
            </a:pPr>
            <a:r>
              <a:rPr lang="ar-DZ" sz="2400" dirty="0">
                <a:solidFill>
                  <a:schemeClr val="tx1"/>
                </a:solidFill>
              </a:rPr>
              <a:t>ينظر إلى النقدية من منظور مالي نظرة مختلفة عن النظرة المحاسبية الصرفة. فالنقدية الصافية محاسبيا هي الفرق بين النقدية – أصول، والنقدية – خصوم، لكن النظرة المالية تنحصر في مفهوم السيولة، أي أن توفر النقدية معناه القدرة على تسوية التزامات الشركة من النقدية وقت الحاجة، سواء ارتبطت هذه الحاجة بالنشاط الاستغلالي المباشر أو غير المباشر، أو بتسوية ديون. لأجل كل هذا، يتم استخدام النقدية في مجالات التحليل المالي الديناميكي لمعرفة حقيقة النقدية المتاحة، وبالتالي مدى قدرة المؤسسة على تحقيق التوازن المالي لنشاطاتها الاستغلالية (العملياتية)، والاستثمارية، والمالية.  </a:t>
            </a:r>
            <a:r>
              <a:rPr lang="ar-DZ" sz="2400" spc="0" dirty="0">
                <a:solidFill>
                  <a:schemeClr val="tx1"/>
                </a:solidFill>
              </a:rPr>
              <a:t> </a:t>
            </a:r>
          </a:p>
          <a:p>
            <a:pPr marL="909638" lvl="1" algn="r">
              <a:tabLst>
                <a:tab pos="1254125" algn="l"/>
              </a:tabLst>
            </a:pPr>
            <a:endParaRPr lang="ar-DZ" sz="2800" b="1" spc="0" dirty="0">
              <a:solidFill>
                <a:schemeClr val="tx1"/>
              </a:solidFill>
            </a:endParaRPr>
          </a:p>
          <a:p>
            <a:pPr marL="909638" lvl="1" algn="r">
              <a:tabLst>
                <a:tab pos="1254125" algn="l"/>
              </a:tabLst>
            </a:pPr>
            <a:endParaRPr lang="ar-DZ" sz="2800" b="1" spc="0" dirty="0">
              <a:solidFill>
                <a:schemeClr val="tx1"/>
              </a:solidFill>
            </a:endParaRPr>
          </a:p>
          <a:p>
            <a:pPr marL="909638" lvl="1" algn="r">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6C121783-885A-8B4B-E408-908DD415C322}"/>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8D4927BA-6DF8-405B-E9E2-6163605E69AA}"/>
              </a:ext>
            </a:extLst>
          </p:cNvPr>
          <p:cNvSpPr>
            <a:spLocks noGrp="1"/>
          </p:cNvSpPr>
          <p:nvPr>
            <p:ph type="dt" sz="half" idx="10"/>
          </p:nvPr>
        </p:nvSpPr>
        <p:spPr/>
        <p:txBody>
          <a:bodyPr/>
          <a:lstStyle/>
          <a:p>
            <a:fld id="{65EE0C14-C910-4487-B899-0C4A0B4F03EB}" type="datetime1">
              <a:rPr lang="fr-FR" smtClean="0"/>
              <a:t>03/12/2024</a:t>
            </a:fld>
            <a:endParaRPr lang="ar-SA"/>
          </a:p>
        </p:txBody>
      </p:sp>
      <p:sp>
        <p:nvSpPr>
          <p:cNvPr id="5" name="Slide Number Placeholder 4">
            <a:extLst>
              <a:ext uri="{FF2B5EF4-FFF2-40B4-BE49-F238E27FC236}">
                <a16:creationId xmlns:a16="http://schemas.microsoft.com/office/drawing/2014/main" id="{7293A829-B947-D56C-3438-8C213CF7E3BC}"/>
              </a:ext>
            </a:extLst>
          </p:cNvPr>
          <p:cNvSpPr>
            <a:spLocks noGrp="1"/>
          </p:cNvSpPr>
          <p:nvPr>
            <p:ph type="sldNum" sz="quarter" idx="12"/>
          </p:nvPr>
        </p:nvSpPr>
        <p:spPr/>
        <p:txBody>
          <a:bodyPr/>
          <a:lstStyle/>
          <a:p>
            <a:fld id="{520A17BE-F3C5-43D9-8B6B-FF47DB5F0742}" type="slidenum">
              <a:rPr lang="ar-SA" smtClean="0"/>
              <a:pPr/>
              <a:t>22</a:t>
            </a:fld>
            <a:endParaRPr lang="ar-SA"/>
          </a:p>
        </p:txBody>
      </p:sp>
      <p:sp>
        <p:nvSpPr>
          <p:cNvPr id="6" name="Footer Placeholder 5">
            <a:extLst>
              <a:ext uri="{FF2B5EF4-FFF2-40B4-BE49-F238E27FC236}">
                <a16:creationId xmlns:a16="http://schemas.microsoft.com/office/drawing/2014/main" id="{35E40FCF-FB6D-097A-733F-2B276509F256}"/>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1954782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5516FC-2D10-70C1-EF79-81596A2F31D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98F0E2E-85CF-9A2D-A649-B500B8E9EEFF}"/>
              </a:ext>
            </a:extLst>
          </p:cNvPr>
          <p:cNvSpPr>
            <a:spLocks noGrp="1"/>
          </p:cNvSpPr>
          <p:nvPr>
            <p:ph type="subTitle" idx="1"/>
          </p:nvPr>
        </p:nvSpPr>
        <p:spPr>
          <a:xfrm>
            <a:off x="323528" y="2132857"/>
            <a:ext cx="8424936" cy="3816424"/>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ar-DZ" sz="2800" b="1" spc="0" dirty="0">
                <a:solidFill>
                  <a:schemeClr val="tx1"/>
                </a:solidFill>
              </a:rPr>
              <a:t>خلاصة</a:t>
            </a:r>
          </a:p>
          <a:p>
            <a:pPr marL="360363" lvl="1" algn="just">
              <a:tabLst>
                <a:tab pos="1254125" algn="l"/>
              </a:tabLst>
            </a:pPr>
            <a:r>
              <a:rPr lang="ar-DZ" sz="2400" dirty="0">
                <a:solidFill>
                  <a:schemeClr val="tx1"/>
                </a:solidFill>
              </a:rPr>
              <a:t>يعبر موضوع رأس المال العامل بتفاصيله التي وردت معنا في هذا الفصل على الأهمية البالغة التي يكتسبها هذا الموضوع في مجال التسيير المالي، وتحديدا في مجالات التشخيص المالي والتحليل المالي، وما يرتبط ذلك بضرورة استخلاص المؤشرات ذات المفهوم المالي التي تساعد على فهم حقيقة الأموال المحصلة والمستخدمة. إضافة إلى هذا، فإن إدراج المؤسسة ضمن البورصة يزيد هذا الموضوع أهمية كبيرة، نظرا لما يوفره السوق المالي من آليات وأدوات مالية مساعدة على التمويل وعلى تطوير النشاط الاستثماري، والعملياتي، والمالية للمؤسسة الاقتصادية.  </a:t>
            </a:r>
            <a:endParaRPr lang="ar-SA" sz="2000" dirty="0">
              <a:solidFill>
                <a:schemeClr val="tx1"/>
              </a:solidFill>
            </a:endParaRPr>
          </a:p>
        </p:txBody>
      </p:sp>
      <p:sp>
        <p:nvSpPr>
          <p:cNvPr id="2" name="Title 1">
            <a:extLst>
              <a:ext uri="{FF2B5EF4-FFF2-40B4-BE49-F238E27FC236}">
                <a16:creationId xmlns:a16="http://schemas.microsoft.com/office/drawing/2014/main" id="{B6F54F5B-6F09-C748-B82E-0D07027A06A7}"/>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2151BC76-6245-AD69-6031-C4EFDCFC7ED9}"/>
              </a:ext>
            </a:extLst>
          </p:cNvPr>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88478233-AA86-4BDF-B35D-B7744362FF42}"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03/12/2024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a:extLst>
              <a:ext uri="{FF2B5EF4-FFF2-40B4-BE49-F238E27FC236}">
                <a16:creationId xmlns:a16="http://schemas.microsoft.com/office/drawing/2014/main" id="{8AF28628-9D7D-9273-BC70-1B72619B34A3}"/>
              </a:ext>
            </a:extLst>
          </p:cNvPr>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23</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a:extLst>
              <a:ext uri="{FF2B5EF4-FFF2-40B4-BE49-F238E27FC236}">
                <a16:creationId xmlns:a16="http://schemas.microsoft.com/office/drawing/2014/main" id="{3F6C9A7B-9378-E377-089D-C1A623897BCC}"/>
              </a:ext>
            </a:extLst>
          </p:cNvPr>
          <p:cNvSpPr>
            <a:spLocks noGrp="1"/>
          </p:cNvSpPr>
          <p:nvPr>
            <p:ph type="ftr" sz="quarter" idx="11"/>
          </p:nvPr>
        </p:nvSpPr>
        <p:spPr>
          <a:xfrm>
            <a:off x="304800" y="6410848"/>
            <a:ext cx="42672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8349080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628800"/>
            <a:ext cx="8712968" cy="4536504"/>
          </a:xfrm>
          <a:ln/>
        </p:spPr>
        <p:style>
          <a:lnRef idx="2">
            <a:schemeClr val="dk1"/>
          </a:lnRef>
          <a:fillRef idx="1002">
            <a:schemeClr val="lt1"/>
          </a:fillRef>
          <a:effectRef idx="0">
            <a:schemeClr val="dk1"/>
          </a:effectRef>
          <a:fontRef idx="minor">
            <a:schemeClr val="dk1"/>
          </a:fontRef>
        </p:style>
        <p:txBody>
          <a:bodyPr anchor="ctr">
            <a:noAutofit/>
          </a:bodyPr>
          <a:lstStyle/>
          <a:p>
            <a:pPr algn="just" rtl="0">
              <a:buFont typeface="Wingdings" pitchFamily="2" charset="2"/>
              <a:buChar char="q"/>
            </a:pPr>
            <a:r>
              <a:rPr lang="en-US" dirty="0">
                <a:solidFill>
                  <a:schemeClr val="tx1"/>
                </a:solidFill>
              </a:rPr>
              <a:t> </a:t>
            </a:r>
            <a:r>
              <a:rPr lang="en-US" b="0" dirty="0" err="1">
                <a:solidFill>
                  <a:schemeClr val="tx1"/>
                </a:solidFill>
                <a:latin typeface="Adobe Gurmukhi" pitchFamily="50" charset="0"/>
                <a:cs typeface="Adobe Gurmukhi" pitchFamily="50" charset="0"/>
              </a:rPr>
              <a:t>albouy,m</a:t>
            </a:r>
            <a:r>
              <a:rPr lang="en-US" b="0" dirty="0">
                <a:solidFill>
                  <a:schemeClr val="tx1"/>
                </a:solidFill>
                <a:latin typeface="Adobe Gurmukhi" pitchFamily="50" charset="0"/>
                <a:cs typeface="Adobe Gurmukhi" pitchFamily="50" charset="0"/>
              </a:rPr>
              <a:t>.</a:t>
            </a:r>
            <a:r>
              <a:rPr lang="en-US"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decisions financière et creation de </a:t>
            </a:r>
            <a:r>
              <a:rPr lang="en-US" u="sng" dirty="0" err="1">
                <a:solidFill>
                  <a:schemeClr val="tx1"/>
                </a:solidFill>
                <a:latin typeface="Adobe Gurmukhi" pitchFamily="50" charset="0"/>
                <a:cs typeface="Adobe Gurmukhi" pitchFamily="50" charset="0"/>
              </a:rPr>
              <a:t>valeur</a:t>
            </a: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economica</a:t>
            </a:r>
            <a:r>
              <a:rPr lang="en-US" b="0" dirty="0">
                <a:solidFill>
                  <a:schemeClr val="tx1"/>
                </a:solidFill>
                <a:latin typeface="Adobe Gurmukhi" pitchFamily="50" charset="0"/>
                <a:cs typeface="Adobe Gurmukhi" pitchFamily="50" charset="0"/>
              </a:rPr>
              <a:t>, Paris, 2003</a:t>
            </a:r>
            <a:r>
              <a:rPr lang="en-US" dirty="0">
                <a:solidFill>
                  <a:schemeClr val="tx1"/>
                </a:solidFill>
                <a:latin typeface="Adobe Gurmukhi" pitchFamily="50" charset="0"/>
                <a:cs typeface="Adobe Gurmukhi" pitchFamily="50" charset="0"/>
              </a:rPr>
              <a:t>.</a:t>
            </a:r>
          </a:p>
          <a:p>
            <a:pPr algn="just" rtl="0">
              <a:buFont typeface="Wingdings" pitchFamily="2" charset="2"/>
              <a:buChar char="q"/>
            </a:pPr>
            <a:r>
              <a:rPr lang="en-US"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brealey&amp;myers</a:t>
            </a:r>
            <a:r>
              <a:rPr lang="en-US" dirty="0">
                <a:solidFill>
                  <a:schemeClr val="tx1"/>
                </a:solidFill>
                <a:latin typeface="Adobe Gurmukhi" pitchFamily="50" charset="0"/>
                <a:cs typeface="Adobe Gurmukhi" pitchFamily="50" charset="0"/>
              </a:rPr>
              <a:t>.,</a:t>
            </a:r>
            <a:r>
              <a:rPr lang="en-US" u="sng" dirty="0" err="1">
                <a:solidFill>
                  <a:schemeClr val="tx1"/>
                </a:solidFill>
                <a:latin typeface="Adobe Gurmukhi" pitchFamily="50" charset="0"/>
                <a:cs typeface="Adobe Gurmukhi" pitchFamily="50" charset="0"/>
              </a:rPr>
              <a:t>Principes</a:t>
            </a:r>
            <a:r>
              <a:rPr lang="en-US" u="sng" dirty="0">
                <a:solidFill>
                  <a:schemeClr val="tx1"/>
                </a:solidFill>
                <a:latin typeface="Adobe Gurmukhi" pitchFamily="50" charset="0"/>
                <a:cs typeface="Adobe Gurmukhi" pitchFamily="50" charset="0"/>
              </a:rPr>
              <a:t> de gestion  financière</a:t>
            </a:r>
            <a:r>
              <a:rPr lang="en-US" b="0" u="sng"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Pearson education, </a:t>
            </a:r>
            <a:r>
              <a:rPr lang="en-US" b="0" dirty="0" err="1">
                <a:solidFill>
                  <a:schemeClr val="tx1"/>
                </a:solidFill>
                <a:latin typeface="Adobe Gurmukhi" pitchFamily="50" charset="0"/>
                <a:cs typeface="Adobe Gurmukhi" pitchFamily="50" charset="0"/>
              </a:rPr>
              <a:t>paris</a:t>
            </a:r>
            <a:r>
              <a:rPr lang="en-US" b="0" dirty="0">
                <a:solidFill>
                  <a:schemeClr val="tx1"/>
                </a:solidFill>
                <a:latin typeface="Adobe Gurmukhi" pitchFamily="50" charset="0"/>
                <a:cs typeface="Adobe Gurmukhi" pitchFamily="50" charset="0"/>
              </a:rPr>
              <a:t>,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brigham&amp;myers</a:t>
            </a:r>
            <a:r>
              <a:rPr lang="en-US" dirty="0">
                <a:solidFill>
                  <a:schemeClr val="tx1"/>
                </a:solidFill>
                <a:latin typeface="Adobe Gurmukhi" pitchFamily="50" charset="0"/>
                <a:cs typeface="Adobe Gurmukhi" pitchFamily="50" charset="0"/>
              </a:rPr>
              <a:t>.</a:t>
            </a:r>
            <a:r>
              <a:rPr lang="en-US" b="0" dirty="0">
                <a:solidFill>
                  <a:schemeClr val="tx1"/>
                </a:solidFill>
                <a:latin typeface="Adobe Gurmukhi" pitchFamily="50" charset="0"/>
                <a:cs typeface="Adobe Gurmukhi" pitchFamily="50" charset="0"/>
              </a:rPr>
              <a:t>, </a:t>
            </a:r>
            <a:r>
              <a:rPr lang="en-US" u="sng" dirty="0">
                <a:solidFill>
                  <a:schemeClr val="tx1"/>
                </a:solidFill>
                <a:latin typeface="Adobe Gurmukhi" pitchFamily="50" charset="0"/>
                <a:cs typeface="Adobe Gurmukhi" pitchFamily="50" charset="0"/>
              </a:rPr>
              <a:t>Fundamentals of financial management</a:t>
            </a:r>
            <a:r>
              <a:rPr lang="en-US" b="0" dirty="0">
                <a:solidFill>
                  <a:schemeClr val="tx1"/>
                </a:solidFill>
                <a:latin typeface="Adobe Gurmukhi" pitchFamily="50" charset="0"/>
                <a:cs typeface="Adobe Gurmukhi" pitchFamily="50" charset="0"/>
              </a:rPr>
              <a:t>, 10</a:t>
            </a:r>
            <a:r>
              <a:rPr lang="en-US" b="0" baseline="30000" dirty="0">
                <a:solidFill>
                  <a:schemeClr val="tx1"/>
                </a:solidFill>
                <a:latin typeface="Adobe Gurmukhi" pitchFamily="50" charset="0"/>
                <a:cs typeface="Adobe Gurmukhi" pitchFamily="50" charset="0"/>
              </a:rPr>
              <a:t>th</a:t>
            </a:r>
            <a:r>
              <a:rPr lang="en-US" b="0" dirty="0">
                <a:solidFill>
                  <a:schemeClr val="tx1"/>
                </a:solidFill>
                <a:latin typeface="Adobe Gurmukhi" pitchFamily="50" charset="0"/>
                <a:cs typeface="Adobe Gurmukhi" pitchFamily="50" charset="0"/>
              </a:rPr>
              <a:t> edition, NY, 2008.</a:t>
            </a:r>
          </a:p>
          <a:p>
            <a:pPr algn="just" rtl="0">
              <a:buFont typeface="Wingdings" pitchFamily="2" charset="2"/>
              <a:buChar char="q"/>
            </a:pPr>
            <a:r>
              <a:rPr lang="en-US" b="0" dirty="0">
                <a:solidFill>
                  <a:schemeClr val="tx1"/>
                </a:solidFill>
                <a:latin typeface="Adobe Gurmukhi" pitchFamily="50" charset="0"/>
                <a:cs typeface="Adobe Gurmukhi" pitchFamily="50" charset="0"/>
              </a:rPr>
              <a:t> Stephane Griffiths, </a:t>
            </a:r>
            <a:r>
              <a:rPr lang="en-US" u="sng" dirty="0">
                <a:solidFill>
                  <a:schemeClr val="tx1"/>
                </a:solidFill>
                <a:latin typeface="Adobe Gurmukhi" pitchFamily="50" charset="0"/>
                <a:cs typeface="Adobe Gurmukhi" pitchFamily="50" charset="0"/>
              </a:rPr>
              <a:t>Gestion financière</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chihab</a:t>
            </a:r>
            <a:r>
              <a:rPr lang="en-US" b="0" dirty="0">
                <a:solidFill>
                  <a:schemeClr val="tx1"/>
                </a:solidFill>
                <a:latin typeface="Adobe Gurmukhi" pitchFamily="50" charset="0"/>
                <a:cs typeface="Adobe Gurmukhi" pitchFamily="50" charset="0"/>
              </a:rPr>
              <a:t> –</a:t>
            </a:r>
            <a:r>
              <a:rPr lang="en-US" b="0" dirty="0" err="1">
                <a:solidFill>
                  <a:schemeClr val="tx1"/>
                </a:solidFill>
                <a:latin typeface="Adobe Gurmukhi" pitchFamily="50" charset="0"/>
                <a:cs typeface="Adobe Gurmukhi" pitchFamily="50" charset="0"/>
              </a:rPr>
              <a:t>eyrolles</a:t>
            </a:r>
            <a:r>
              <a:rPr lang="en-US" b="0" dirty="0">
                <a:solidFill>
                  <a:schemeClr val="tx1"/>
                </a:solidFill>
                <a:latin typeface="Adobe Gurmukhi" pitchFamily="50" charset="0"/>
                <a:cs typeface="Adobe Gurmukhi" pitchFamily="50" charset="0"/>
              </a:rPr>
              <a:t>, 1996</a:t>
            </a:r>
          </a:p>
          <a:p>
            <a:pPr algn="just" rtl="0">
              <a:buFont typeface="Wingdings" pitchFamily="2" charset="2"/>
              <a:buChar char="q"/>
            </a:pPr>
            <a:r>
              <a:rPr lang="en-US" b="0" dirty="0">
                <a:solidFill>
                  <a:schemeClr val="tx1"/>
                </a:solidFill>
                <a:latin typeface="Adobe Gurmukhi" pitchFamily="50" charset="0"/>
                <a:cs typeface="Adobe Gurmukhi" pitchFamily="50" charset="0"/>
              </a:rPr>
              <a:t> Stanley block, Geoffrey </a:t>
            </a:r>
            <a:r>
              <a:rPr lang="en-US" b="0" dirty="0" err="1">
                <a:solidFill>
                  <a:schemeClr val="tx1"/>
                </a:solidFill>
                <a:latin typeface="Adobe Gurmukhi" pitchFamily="50" charset="0"/>
                <a:cs typeface="Adobe Gurmukhi" pitchFamily="50" charset="0"/>
              </a:rPr>
              <a:t>hirt</a:t>
            </a:r>
            <a:r>
              <a:rPr lang="en-US" b="0" dirty="0">
                <a:solidFill>
                  <a:schemeClr val="tx1"/>
                </a:solidFill>
                <a:latin typeface="Adobe Gurmukhi" pitchFamily="50" charset="0"/>
                <a:cs typeface="Adobe Gurmukhi" pitchFamily="50" charset="0"/>
              </a:rPr>
              <a:t>, and </a:t>
            </a:r>
            <a:r>
              <a:rPr lang="en-US" b="0" dirty="0" err="1">
                <a:solidFill>
                  <a:schemeClr val="tx1"/>
                </a:solidFill>
                <a:latin typeface="Adobe Gurmukhi" pitchFamily="50" charset="0"/>
                <a:cs typeface="Adobe Gurmukhi" pitchFamily="50" charset="0"/>
              </a:rPr>
              <a:t>bartley</a:t>
            </a:r>
            <a:r>
              <a:rPr lang="en-US" b="0" dirty="0">
                <a:solidFill>
                  <a:schemeClr val="tx1"/>
                </a:solidFill>
                <a:latin typeface="Adobe Gurmukhi" pitchFamily="50" charset="0"/>
                <a:cs typeface="Adobe Gurmukhi" pitchFamily="50" charset="0"/>
              </a:rPr>
              <a:t> Danielsen, </a:t>
            </a:r>
            <a:r>
              <a:rPr lang="en-US" u="sng" dirty="0">
                <a:solidFill>
                  <a:schemeClr val="tx1"/>
                </a:solidFill>
                <a:latin typeface="Adobe Gurmukhi" pitchFamily="50" charset="0"/>
                <a:cs typeface="Adobe Gurmukhi" pitchFamily="50" charset="0"/>
              </a:rPr>
              <a:t>foundation of financial management</a:t>
            </a:r>
            <a:r>
              <a:rPr lang="en-US" b="0" dirty="0">
                <a:solidFill>
                  <a:schemeClr val="tx1"/>
                </a:solidFill>
                <a:latin typeface="Adobe Gurmukhi" pitchFamily="50" charset="0"/>
                <a:cs typeface="Adobe Gurmukhi" pitchFamily="50" charset="0"/>
              </a:rPr>
              <a:t>, 20ed., </a:t>
            </a:r>
            <a:r>
              <a:rPr lang="en-US" b="0" dirty="0" err="1">
                <a:solidFill>
                  <a:schemeClr val="tx1"/>
                </a:solidFill>
                <a:latin typeface="Adobe Gurmukhi" pitchFamily="50" charset="0"/>
                <a:cs typeface="Adobe Gurmukhi" pitchFamily="50" charset="0"/>
              </a:rPr>
              <a:t>mcgraw-hill</a:t>
            </a:r>
            <a:r>
              <a:rPr lang="en-US" b="0" dirty="0">
                <a:solidFill>
                  <a:schemeClr val="tx1"/>
                </a:solidFill>
                <a:latin typeface="Adobe Gurmukhi" pitchFamily="50" charset="0"/>
                <a:cs typeface="Adobe Gurmukhi" pitchFamily="50" charset="0"/>
              </a:rPr>
              <a:t> Irwin, 2010.</a:t>
            </a:r>
          </a:p>
          <a:p>
            <a:pPr algn="just">
              <a:buFont typeface="Wingdings" pitchFamily="2" charset="2"/>
              <a:buChar char="q"/>
            </a:pPr>
            <a:r>
              <a:rPr lang="ar-SA" sz="2000" b="0" dirty="0">
                <a:solidFill>
                  <a:schemeClr val="tx1"/>
                </a:solidFill>
                <a:latin typeface="Adobe Gurmukhi" pitchFamily="50" charset="0"/>
              </a:rPr>
              <a:t> </a:t>
            </a:r>
            <a:r>
              <a:rPr lang="ar-SA" sz="1800" spc="0" dirty="0">
                <a:solidFill>
                  <a:schemeClr val="tx1"/>
                </a:solidFill>
                <a:latin typeface="Adobe Gurmukhi" pitchFamily="50" charset="0"/>
              </a:rPr>
              <a:t>مفلح محمد عقل ، </a:t>
            </a:r>
            <a:r>
              <a:rPr lang="ar-SA" sz="1800" u="sng" spc="0" dirty="0">
                <a:solidFill>
                  <a:schemeClr val="tx1"/>
                </a:solidFill>
                <a:latin typeface="Adobe Gurmukhi" pitchFamily="50" charset="0"/>
              </a:rPr>
              <a:t>مقدمة في الإدارة المالية</a:t>
            </a:r>
            <a:r>
              <a:rPr lang="ar-SA" sz="1800" spc="0" dirty="0">
                <a:solidFill>
                  <a:schemeClr val="tx1"/>
                </a:solidFill>
                <a:latin typeface="Adobe Gurmukhi" pitchFamily="50" charset="0"/>
              </a:rPr>
              <a:t>، مكتبة المجتمع العربي للنشر والتوزيع، عمان، ط1، 2009.</a:t>
            </a:r>
          </a:p>
          <a:p>
            <a:pPr algn="just">
              <a:buFont typeface="Wingdings" pitchFamily="2" charset="2"/>
              <a:buChar char="q"/>
            </a:pPr>
            <a:r>
              <a:rPr lang="ar-SA" sz="1800" spc="0" dirty="0">
                <a:solidFill>
                  <a:schemeClr val="tx1"/>
                </a:solidFill>
                <a:latin typeface="Adobe Gurmukhi" pitchFamily="50" charset="0"/>
              </a:rPr>
              <a:t> دريد كامل آل الشيب، </a:t>
            </a:r>
            <a:r>
              <a:rPr lang="ar-SA" sz="1800" u="sng" spc="0" dirty="0">
                <a:solidFill>
                  <a:schemeClr val="tx1"/>
                </a:solidFill>
                <a:latin typeface="Adobe Gurmukhi" pitchFamily="50" charset="0"/>
              </a:rPr>
              <a:t>مقدمة في الإدارة المالية المعاصرة</a:t>
            </a:r>
            <a:r>
              <a:rPr lang="ar-SA" sz="1800" spc="0" dirty="0">
                <a:solidFill>
                  <a:schemeClr val="tx1"/>
                </a:solidFill>
                <a:latin typeface="Adobe Gurmukhi" pitchFamily="50" charset="0"/>
              </a:rPr>
              <a:t>، دار المسيرة، ط2، عمان، 2007.</a:t>
            </a:r>
            <a:endParaRPr lang="ar-DZ" sz="1800" spc="0" dirty="0">
              <a:solidFill>
                <a:schemeClr val="tx1"/>
              </a:solidFill>
              <a:latin typeface="Adobe Gurmukhi" pitchFamily="50" charset="0"/>
            </a:endParaRPr>
          </a:p>
          <a:p>
            <a:pPr algn="just">
              <a:buFont typeface="Wingdings" pitchFamily="2" charset="2"/>
              <a:buChar char="q"/>
            </a:pPr>
            <a:r>
              <a:rPr lang="ar-DZ" sz="1800" spc="0" dirty="0">
                <a:solidFill>
                  <a:schemeClr val="tx1"/>
                </a:solidFill>
                <a:latin typeface="Adobe Gurmukhi" pitchFamily="50" charset="0"/>
              </a:rPr>
              <a:t> عبدالقادر محمد عبدالله، وخالد عبدالعزيز السهلاوي، </a:t>
            </a:r>
            <a:r>
              <a:rPr lang="ar-DZ" sz="1800" u="sng" spc="0" dirty="0">
                <a:solidFill>
                  <a:schemeClr val="tx1"/>
                </a:solidFill>
                <a:latin typeface="Adobe Gurmukhi" pitchFamily="50" charset="0"/>
              </a:rPr>
              <a:t>أساسيات الإدارة المالية</a:t>
            </a:r>
            <a:r>
              <a:rPr lang="ar-DZ" sz="1800" spc="0" dirty="0">
                <a:solidFill>
                  <a:schemeClr val="tx1"/>
                </a:solidFill>
                <a:latin typeface="Adobe Gurmukhi" pitchFamily="50" charset="0"/>
              </a:rPr>
              <a:t>، مطابع السروات، ط 3 ، المملكة العربية السعودية، 2011 .</a:t>
            </a:r>
          </a:p>
          <a:p>
            <a:pPr algn="just">
              <a:buFont typeface="Wingdings" pitchFamily="2" charset="2"/>
              <a:buChar char="q"/>
            </a:pPr>
            <a:r>
              <a:rPr lang="ar-DZ" sz="1800" spc="0" dirty="0">
                <a:solidFill>
                  <a:schemeClr val="tx1"/>
                </a:solidFill>
                <a:latin typeface="Adobe Gurmukhi" pitchFamily="50" charset="0"/>
              </a:rPr>
              <a:t> الجريدة الرسمية للجمهورية الجزائرية، </a:t>
            </a:r>
            <a:r>
              <a:rPr lang="ar-DZ" sz="1800" u="sng" spc="0" dirty="0">
                <a:solidFill>
                  <a:schemeClr val="tx1"/>
                </a:solidFill>
                <a:latin typeface="Adobe Gurmukhi" pitchFamily="50" charset="0"/>
              </a:rPr>
              <a:t>النظام المحاسبي المالي (</a:t>
            </a:r>
            <a:r>
              <a:rPr lang="en-US" sz="1800" u="sng" spc="0" dirty="0" err="1">
                <a:solidFill>
                  <a:schemeClr val="tx1"/>
                </a:solidFill>
                <a:latin typeface="Adobe Gurmukhi" pitchFamily="50" charset="0"/>
              </a:rPr>
              <a:t>scf</a:t>
            </a:r>
            <a:r>
              <a:rPr lang="ar-DZ" sz="1800" u="sng" spc="0" dirty="0">
                <a:solidFill>
                  <a:schemeClr val="tx1"/>
                </a:solidFill>
                <a:latin typeface="Adobe Gurmukhi" pitchFamily="50" charset="0"/>
              </a:rPr>
              <a:t>) </a:t>
            </a:r>
            <a:r>
              <a:rPr lang="ar-DZ" sz="1800" spc="0" dirty="0">
                <a:solidFill>
                  <a:schemeClr val="tx1"/>
                </a:solidFill>
                <a:latin typeface="Adobe Gurmukhi" pitchFamily="50" charset="0"/>
              </a:rPr>
              <a:t>، العدد 19 ، الصادر 25 مارس 2009 .</a:t>
            </a:r>
          </a:p>
          <a:p>
            <a:pPr algn="just">
              <a:buFont typeface="Wingdings" pitchFamily="2" charset="2"/>
              <a:buChar char="q"/>
            </a:pPr>
            <a:endParaRPr lang="ar-SA" sz="2400" spc="0" dirty="0">
              <a:solidFill>
                <a:schemeClr val="tx1"/>
              </a:solidFill>
            </a:endParaRPr>
          </a:p>
        </p:txBody>
      </p:sp>
      <p:sp>
        <p:nvSpPr>
          <p:cNvPr id="2" name="Title 1"/>
          <p:cNvSpPr>
            <a:spLocks noGrp="1"/>
          </p:cNvSpPr>
          <p:nvPr>
            <p:ph type="ctrTitle"/>
          </p:nvPr>
        </p:nvSpPr>
        <p:spPr>
          <a:xfrm>
            <a:off x="251520" y="332656"/>
            <a:ext cx="8568952" cy="936104"/>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4400" b="1" dirty="0">
                <a:solidFill>
                  <a:schemeClr val="tx1"/>
                </a:solidFill>
              </a:rPr>
              <a:t>مراجع المقرر</a:t>
            </a:r>
            <a:endParaRPr lang="ar-SA" sz="4000" b="1" dirty="0"/>
          </a:p>
        </p:txBody>
      </p:sp>
      <p:sp>
        <p:nvSpPr>
          <p:cNvPr id="4" name="Date Placeholder 3"/>
          <p:cNvSpPr>
            <a:spLocks noGrp="1"/>
          </p:cNvSpPr>
          <p:nvPr>
            <p:ph type="dt" sz="half" idx="10"/>
          </p:nvPr>
        </p:nvSpPr>
        <p:spPr/>
        <p:txBody>
          <a:bodyPr/>
          <a:lstStyle/>
          <a:p>
            <a:fld id="{CBC1B4DA-108A-45E2-9C5E-C08BCD12C39F}" type="datetime1">
              <a:rPr lang="fr-FR" smtClean="0"/>
              <a:t>03/12/2024</a:t>
            </a:fld>
            <a:endParaRPr lang="ar-SA"/>
          </a:p>
        </p:txBody>
      </p:sp>
      <p:sp>
        <p:nvSpPr>
          <p:cNvPr id="5" name="Slide Number Placeholder 4"/>
          <p:cNvSpPr>
            <a:spLocks noGrp="1"/>
          </p:cNvSpPr>
          <p:nvPr>
            <p:ph type="sldNum" sz="quarter" idx="12"/>
          </p:nvPr>
        </p:nvSpPr>
        <p:spPr/>
        <p:txBody>
          <a:bodyPr/>
          <a:lstStyle/>
          <a:p>
            <a:fld id="{520A17BE-F3C5-43D9-8B6B-FF47DB5F0742}" type="slidenum">
              <a:rPr lang="ar-SA" smtClean="0"/>
              <a:pPr/>
              <a:t>24</a:t>
            </a:fld>
            <a:endParaRPr lang="ar-SA"/>
          </a:p>
        </p:txBody>
      </p:sp>
      <p:sp>
        <p:nvSpPr>
          <p:cNvPr id="6" name="Footer Placeholder 5"/>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528" y="692696"/>
            <a:ext cx="8496944" cy="5544616"/>
          </a:xfrm>
          <a:solidFill>
            <a:schemeClr val="accent2">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357188">
              <a:tabLst>
                <a:tab pos="1431925" algn="l"/>
              </a:tabLst>
            </a:pPr>
            <a:r>
              <a:rPr lang="ar-SA" sz="3200" dirty="0"/>
              <a:t>	 </a:t>
            </a:r>
          </a:p>
          <a:p>
            <a:endParaRPr lang="ar-SA" sz="4000" dirty="0"/>
          </a:p>
          <a:p>
            <a:endParaRPr lang="ar-SA" sz="4000" dirty="0"/>
          </a:p>
          <a:p>
            <a:r>
              <a:rPr lang="ar-SA" sz="4000" dirty="0">
                <a:solidFill>
                  <a:srgbClr val="FF0000"/>
                </a:solidFill>
              </a:rPr>
              <a:t>شكرا لكم على حسن المتابعة</a:t>
            </a:r>
          </a:p>
        </p:txBody>
      </p:sp>
      <p:sp>
        <p:nvSpPr>
          <p:cNvPr id="3" name="Date Placeholder 2"/>
          <p:cNvSpPr>
            <a:spLocks noGrp="1"/>
          </p:cNvSpPr>
          <p:nvPr>
            <p:ph type="dt" sz="half" idx="10"/>
          </p:nvPr>
        </p:nvSpPr>
        <p:spPr/>
        <p:txBody>
          <a:bodyPr/>
          <a:lstStyle/>
          <a:p>
            <a:fld id="{22CEFD30-87AA-4F25-8C1F-A176B6FA1BA6}" type="datetime1">
              <a:rPr lang="fr-FR" smtClean="0"/>
              <a:t>03/12/2024</a:t>
            </a:fld>
            <a:endParaRPr lang="ar-SA"/>
          </a:p>
        </p:txBody>
      </p:sp>
      <p:sp>
        <p:nvSpPr>
          <p:cNvPr id="4" name="Slide Number Placeholder 3"/>
          <p:cNvSpPr>
            <a:spLocks noGrp="1"/>
          </p:cNvSpPr>
          <p:nvPr>
            <p:ph type="sldNum" sz="quarter" idx="12"/>
          </p:nvPr>
        </p:nvSpPr>
        <p:spPr/>
        <p:txBody>
          <a:bodyPr/>
          <a:lstStyle/>
          <a:p>
            <a:fld id="{520A17BE-F3C5-43D9-8B6B-FF47DB5F0742}" type="slidenum">
              <a:rPr lang="ar-SA" smtClean="0"/>
              <a:pPr/>
              <a:t>25</a:t>
            </a:fld>
            <a:endParaRPr lang="ar-SA"/>
          </a:p>
        </p:txBody>
      </p:sp>
      <p:sp>
        <p:nvSpPr>
          <p:cNvPr id="5" name="Footer Placeholder 4"/>
          <p:cNvSpPr>
            <a:spLocks noGrp="1"/>
          </p:cNvSpPr>
          <p:nvPr>
            <p:ph type="ftr" sz="quarter" idx="11"/>
          </p:nvPr>
        </p:nvSpPr>
        <p:spPr/>
        <p:txBody>
          <a:bodyPr/>
          <a:lstStyle/>
          <a:p>
            <a:r>
              <a:rPr lang="ar-SA"/>
              <a:t>سنة 3 محاسبة : التسيير المالي                     أ. د بوداح عبدالجليل</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2D065D-52A3-8908-DB13-B69682B2A70E}"/>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087ED70C-E3DE-08DB-56E2-580044BC4A2E}"/>
              </a:ext>
            </a:extLst>
          </p:cNvPr>
          <p:cNvSpPr>
            <a:spLocks noGrp="1"/>
          </p:cNvSpPr>
          <p:nvPr>
            <p:ph type="subTitle" idx="1"/>
          </p:nvPr>
        </p:nvSpPr>
        <p:spPr>
          <a:xfrm>
            <a:off x="323528" y="2640775"/>
            <a:ext cx="8424936" cy="3092481"/>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en-GB" sz="2600" b="1" dirty="0">
                <a:solidFill>
                  <a:schemeClr val="tx1"/>
                </a:solidFill>
              </a:rPr>
              <a:t>I</a:t>
            </a:r>
            <a:r>
              <a:rPr lang="ar-DZ" sz="2600" b="1" dirty="0">
                <a:solidFill>
                  <a:schemeClr val="tx1"/>
                </a:solidFill>
              </a:rPr>
              <a:t>- </a:t>
            </a:r>
            <a:r>
              <a:rPr lang="ar-DZ" sz="2800" b="1" dirty="0">
                <a:solidFill>
                  <a:schemeClr val="tx1"/>
                </a:solidFill>
              </a:rPr>
              <a:t>رأس المال العامل المعياري و الاحتياج إلى رأس المال العامل </a:t>
            </a:r>
          </a:p>
          <a:p>
            <a:pPr marL="360363" lvl="1" algn="r">
              <a:tabLst>
                <a:tab pos="1254125" algn="l"/>
              </a:tabLst>
            </a:pPr>
            <a:r>
              <a:rPr lang="en-GB" sz="2800" b="1" spc="0" dirty="0">
                <a:solidFill>
                  <a:schemeClr val="tx1"/>
                </a:solidFill>
              </a:rPr>
              <a:t>II</a:t>
            </a:r>
            <a:r>
              <a:rPr lang="ar-DZ" sz="2800" b="1" spc="0" dirty="0">
                <a:solidFill>
                  <a:schemeClr val="tx1"/>
                </a:solidFill>
              </a:rPr>
              <a:t> - النقدية و</a:t>
            </a:r>
            <a:r>
              <a:rPr lang="ar-DZ" sz="2800" b="1" dirty="0">
                <a:solidFill>
                  <a:schemeClr val="tx1"/>
                </a:solidFill>
              </a:rPr>
              <a:t>الدلالة المالية لعناصر دورة الاستغلال</a:t>
            </a:r>
            <a:endParaRPr lang="ar-SA" sz="3400" b="0" spc="0"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B863F648-DBCA-D06A-D31F-54C5921FEF2B}"/>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A85D3CD4-E224-12A7-D50A-54AF8643683B}"/>
              </a:ext>
            </a:extLst>
          </p:cNvPr>
          <p:cNvSpPr>
            <a:spLocks noGrp="1"/>
          </p:cNvSpPr>
          <p:nvPr>
            <p:ph type="dt" sz="half" idx="10"/>
          </p:nvPr>
        </p:nvSpPr>
        <p:spPr/>
        <p:txBody>
          <a:bodyPr/>
          <a:lstStyle/>
          <a:p>
            <a:fld id="{171106A0-EC0E-4A42-B6AF-BAD543195646}" type="datetime1">
              <a:rPr lang="fr-FR" smtClean="0"/>
              <a:t>03/12/2024</a:t>
            </a:fld>
            <a:endParaRPr lang="ar-SA"/>
          </a:p>
        </p:txBody>
      </p:sp>
      <p:sp>
        <p:nvSpPr>
          <p:cNvPr id="5" name="Slide Number Placeholder 4">
            <a:extLst>
              <a:ext uri="{FF2B5EF4-FFF2-40B4-BE49-F238E27FC236}">
                <a16:creationId xmlns:a16="http://schemas.microsoft.com/office/drawing/2014/main" id="{3017340D-0A34-8842-0835-A158543A7D1A}"/>
              </a:ext>
            </a:extLst>
          </p:cNvPr>
          <p:cNvSpPr>
            <a:spLocks noGrp="1"/>
          </p:cNvSpPr>
          <p:nvPr>
            <p:ph type="sldNum" sz="quarter" idx="12"/>
          </p:nvPr>
        </p:nvSpPr>
        <p:spPr/>
        <p:txBody>
          <a:bodyPr/>
          <a:lstStyle/>
          <a:p>
            <a:fld id="{520A17BE-F3C5-43D9-8B6B-FF47DB5F0742}" type="slidenum">
              <a:rPr lang="ar-SA" smtClean="0"/>
              <a:pPr/>
              <a:t>3</a:t>
            </a:fld>
            <a:endParaRPr lang="ar-SA"/>
          </a:p>
        </p:txBody>
      </p:sp>
      <p:sp>
        <p:nvSpPr>
          <p:cNvPr id="6" name="Footer Placeholder 5">
            <a:extLst>
              <a:ext uri="{FF2B5EF4-FFF2-40B4-BE49-F238E27FC236}">
                <a16:creationId xmlns:a16="http://schemas.microsoft.com/office/drawing/2014/main" id="{B5848755-023E-DE9C-FB1D-B1DBFCC0788D}"/>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84138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2060848"/>
            <a:ext cx="8712968" cy="4248472"/>
          </a:xfrm>
          <a:ln/>
        </p:spPr>
        <p:style>
          <a:lnRef idx="2">
            <a:schemeClr val="dk1"/>
          </a:lnRef>
          <a:fillRef idx="1002">
            <a:schemeClr val="lt1"/>
          </a:fillRef>
          <a:effectRef idx="0">
            <a:schemeClr val="dk1"/>
          </a:effectRef>
          <a:fontRef idx="minor">
            <a:schemeClr val="dk1"/>
          </a:fontRef>
        </p:style>
        <p:txBody>
          <a:bodyPr anchor="ctr">
            <a:noAutofit/>
          </a:bodyPr>
          <a:lstStyle/>
          <a:p>
            <a:pPr algn="r"/>
            <a:r>
              <a:rPr lang="ar-SA" sz="3200" spc="0" dirty="0">
                <a:solidFill>
                  <a:schemeClr val="tx1"/>
                </a:solidFill>
              </a:rPr>
              <a:t>تمهيد</a:t>
            </a:r>
          </a:p>
          <a:p>
            <a:pPr algn="just"/>
            <a:r>
              <a:rPr lang="ar-SA" sz="2800" b="0" spc="0" dirty="0">
                <a:solidFill>
                  <a:schemeClr val="tx1"/>
                </a:solidFill>
              </a:rPr>
              <a:t>قبل التطرق إلى دراسة مؤشرات التوازن المالي للمؤسسة الاقتصادية، والمتمثلة في رأس المال العامل،</a:t>
            </a:r>
            <a:r>
              <a:rPr lang="ar-DZ" sz="2800" b="0" spc="0" dirty="0">
                <a:solidFill>
                  <a:schemeClr val="tx1"/>
                </a:solidFill>
              </a:rPr>
              <a:t> والاحتياج إلى رأس المال العامل،</a:t>
            </a:r>
            <a:r>
              <a:rPr lang="ar-SA" sz="2800" b="0" spc="0" dirty="0">
                <a:solidFill>
                  <a:schemeClr val="tx1"/>
                </a:solidFill>
              </a:rPr>
              <a:t> يبدو من الأهمية بمكان التطرق إلى الدعائم التي تقوم على أساسها البنية المالية للمؤسسة والتي غالبا ماتهتم بدعامتين أساسيتين هما: الملاءة المالية، ومؤشر الأداء المالي والاقتصادي.</a:t>
            </a:r>
            <a:endParaRPr lang="ar-SA" sz="2400" b="0" spc="0" dirty="0">
              <a:solidFill>
                <a:schemeClr val="tx1"/>
              </a:solidFill>
            </a:endParaRPr>
          </a:p>
          <a:p>
            <a:pPr algn="r"/>
            <a:r>
              <a:rPr lang="ar-SA" sz="2400" b="0" dirty="0">
                <a:solidFill>
                  <a:schemeClr val="tx1"/>
                </a:solidFill>
              </a:rPr>
              <a:t> </a:t>
            </a:r>
          </a:p>
        </p:txBody>
      </p:sp>
      <p:sp>
        <p:nvSpPr>
          <p:cNvPr id="2" name="Title 1"/>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الفصل </a:t>
            </a:r>
            <a:r>
              <a:rPr kumimoji="0" lang="ar-DZ" sz="3600" b="1" i="0" u="none" strike="noStrike" kern="1200" cap="none" spc="0" normalizeH="0" baseline="0" noProof="0" dirty="0">
                <a:ln>
                  <a:noFill/>
                </a:ln>
                <a:solidFill>
                  <a:prstClr val="black"/>
                </a:solidFill>
                <a:effectLst/>
                <a:uLnTx/>
                <a:uFillTx/>
                <a:latin typeface="Adobe Caslon Pro" pitchFamily="18" charset="0"/>
                <a:ea typeface="+mn-ea"/>
                <a:cs typeface="Times New Roman" panose="02020603050405020304" pitchFamily="18" charset="0"/>
              </a:rPr>
              <a:t>5</a:t>
            </a:r>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تحليل احتياجات دورة الاستغلال: تقدير الاحتياج إلى رأس المال العامل المعياري(</a:t>
            </a:r>
            <a:r>
              <a:rPr kumimoji="0" lang="en-GB" sz="2400" b="1" i="0" u="none" strike="noStrike" kern="1200" cap="none" spc="0" normalizeH="0" baseline="0" noProof="0" dirty="0">
                <a:ln>
                  <a:noFill/>
                </a:ln>
                <a:solidFill>
                  <a:prstClr val="black"/>
                </a:solidFill>
                <a:effectLst/>
                <a:uLnTx/>
                <a:uFillTx/>
                <a:latin typeface="Georgia"/>
                <a:ea typeface="+mn-ea"/>
                <a:cs typeface="+mn-cs"/>
              </a:rPr>
              <a:t>BFRN</a:t>
            </a: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40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6D2F5DC4-D99D-4A5D-B8BE-2097209D7768}"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03/12/2024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4</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4915272"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extLst>
      <p:ext uri="{BB962C8B-B14F-4D97-AF65-F5344CB8AC3E}">
        <p14:creationId xmlns:p14="http://schemas.microsoft.com/office/powerpoint/2010/main" val="2846345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844824"/>
            <a:ext cx="8712968" cy="4560160"/>
          </a:xfrm>
          <a:ln/>
        </p:spPr>
        <p:style>
          <a:lnRef idx="2">
            <a:schemeClr val="dk1"/>
          </a:lnRef>
          <a:fillRef idx="1002">
            <a:schemeClr val="lt1"/>
          </a:fillRef>
          <a:effectRef idx="0">
            <a:schemeClr val="dk1"/>
          </a:effectRef>
          <a:fontRef idx="minor">
            <a:schemeClr val="dk1"/>
          </a:fontRef>
        </p:style>
        <p:txBody>
          <a:bodyPr anchor="ctr">
            <a:noAutofit/>
          </a:bodyPr>
          <a:lstStyle/>
          <a:p>
            <a:pPr algn="just">
              <a:buFont typeface="Wingdings" pitchFamily="2" charset="2"/>
              <a:buChar char="q"/>
            </a:pPr>
            <a:r>
              <a:rPr lang="ar-SA" sz="2400" dirty="0">
                <a:solidFill>
                  <a:schemeClr val="tx1"/>
                </a:solidFill>
              </a:rPr>
              <a:t> </a:t>
            </a:r>
            <a:r>
              <a:rPr lang="ar-SA" sz="3200" spc="0" dirty="0">
                <a:solidFill>
                  <a:schemeClr val="tx1"/>
                </a:solidFill>
              </a:rPr>
              <a:t>الملاءة المالية</a:t>
            </a:r>
            <a:endParaRPr lang="ar-DZ" sz="3200" spc="0" dirty="0">
              <a:solidFill>
                <a:schemeClr val="tx1"/>
              </a:solidFill>
            </a:endParaRPr>
          </a:p>
          <a:p>
            <a:pPr algn="just"/>
            <a:r>
              <a:rPr lang="ar-SA" sz="2800" b="0" spc="0" dirty="0">
                <a:solidFill>
                  <a:schemeClr val="tx1"/>
                </a:solidFill>
              </a:rPr>
              <a:t>تعرف الملاءة المالية عن قدرة المؤسسة الاقتصادية في تسوية جميع ديونها القصيرة، والمتوسطة، والطويلة. وهذا إلى جانب قدرتعا في توفير السيولة عند الحاجة والمرتبطة أساسا بالعمليات التشغيلية (الاستغلالية). وتبرز أهمية الملاءة من خلال المخاطر التي تواجه بها المؤسسة في إدارتها للأنشطة المختلفة. ومن مخاطر الملاءة: خسارة جزء من ممتلكات المؤسسة، الت</a:t>
            </a:r>
            <a:r>
              <a:rPr lang="ar-DZ" sz="2800" b="0" spc="0" dirty="0">
                <a:solidFill>
                  <a:schemeClr val="tx1"/>
                </a:solidFill>
              </a:rPr>
              <a:t>ع</a:t>
            </a:r>
            <a:r>
              <a:rPr lang="ar-SA" sz="2800" b="0" spc="0" dirty="0">
                <a:solidFill>
                  <a:schemeClr val="tx1"/>
                </a:solidFill>
              </a:rPr>
              <a:t>رض للعسر المالي أو الإفلاس، وفقدان السيطرة على النشاط.</a:t>
            </a:r>
            <a:r>
              <a:rPr lang="ar-SA" sz="3200" b="0" spc="0" dirty="0">
                <a:solidFill>
                  <a:schemeClr val="tx1"/>
                </a:solidFill>
              </a:rPr>
              <a:t>  </a:t>
            </a:r>
          </a:p>
          <a:p>
            <a:pPr algn="just"/>
            <a:r>
              <a:rPr lang="ar-SA" sz="2400" b="0" dirty="0">
                <a:solidFill>
                  <a:schemeClr val="tx1"/>
                </a:solidFill>
              </a:rPr>
              <a:t> </a:t>
            </a:r>
            <a:endParaRPr lang="ar-SA" sz="2800" dirty="0">
              <a:solidFill>
                <a:schemeClr val="tx1"/>
              </a:solidFill>
            </a:endParaRPr>
          </a:p>
        </p:txBody>
      </p:sp>
      <p:sp>
        <p:nvSpPr>
          <p:cNvPr id="2" name="Title 1"/>
          <p:cNvSpPr>
            <a:spLocks noGrp="1"/>
          </p:cNvSpPr>
          <p:nvPr>
            <p:ph type="ctrTitle"/>
          </p:nvPr>
        </p:nvSpPr>
        <p:spPr>
          <a:xfrm>
            <a:off x="323528" y="372176"/>
            <a:ext cx="8568952" cy="1040600"/>
          </a:xfrm>
          <a:ln/>
        </p:spPr>
        <p:style>
          <a:lnRef idx="1">
            <a:schemeClr val="accent3"/>
          </a:lnRef>
          <a:fillRef idx="2">
            <a:schemeClr val="accent3"/>
          </a:fillRef>
          <a:effectRef idx="1">
            <a:schemeClr val="accent3"/>
          </a:effectRef>
          <a:fontRef idx="minor">
            <a:schemeClr val="dk1"/>
          </a:fontRef>
        </p:style>
        <p:txBody>
          <a:bodyPr anchor="ctr">
            <a:normAutofit fontScale="90000"/>
          </a:bodyPr>
          <a:lstStyle/>
          <a:p>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الفصل </a:t>
            </a:r>
            <a:r>
              <a:rPr kumimoji="0" lang="ar-DZ" sz="3600" b="1" i="0" u="none" strike="noStrike" kern="1200" cap="none" spc="0" normalizeH="0" baseline="0" noProof="0" dirty="0">
                <a:ln>
                  <a:noFill/>
                </a:ln>
                <a:solidFill>
                  <a:prstClr val="black"/>
                </a:solidFill>
                <a:effectLst/>
                <a:uLnTx/>
                <a:uFillTx/>
                <a:latin typeface="Adobe Caslon Pro" pitchFamily="18" charset="0"/>
                <a:ea typeface="+mn-ea"/>
                <a:cs typeface="Times New Roman" panose="02020603050405020304" pitchFamily="18" charset="0"/>
              </a:rPr>
              <a:t>5</a:t>
            </a:r>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تحليل احتياجات دورة الاستغلال: تقدير الاحتياج إلى رأس المال العامل المعياري(</a:t>
            </a:r>
            <a:r>
              <a:rPr kumimoji="0" lang="en-GB" sz="2400" b="1" i="0" u="none" strike="noStrike" kern="1200" cap="none" spc="0" normalizeH="0" baseline="0" noProof="0" dirty="0">
                <a:ln>
                  <a:noFill/>
                </a:ln>
                <a:solidFill>
                  <a:prstClr val="black"/>
                </a:solidFill>
                <a:effectLst/>
                <a:uLnTx/>
                <a:uFillTx/>
                <a:latin typeface="Georgia"/>
                <a:ea typeface="+mn-ea"/>
                <a:cs typeface="+mn-cs"/>
              </a:rPr>
              <a:t>BFRN</a:t>
            </a: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40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1BD66889-BAED-4B3C-B5C4-59E5AD14CC84}"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03/12/2024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5</a:t>
            </a:fld>
            <a:endParaRPr kumimoji="0" lang="ar-SA" sz="1600" b="0" i="0" u="none" strike="noStrike" kern="1200" cap="none" spc="0" normalizeH="0" baseline="0" noProof="0" dirty="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534732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700808"/>
            <a:ext cx="8712968" cy="4608512"/>
          </a:xfrm>
          <a:ln/>
        </p:spPr>
        <p:style>
          <a:lnRef idx="2">
            <a:schemeClr val="dk1"/>
          </a:lnRef>
          <a:fillRef idx="1002">
            <a:schemeClr val="lt1"/>
          </a:fillRef>
          <a:effectRef idx="0">
            <a:schemeClr val="dk1"/>
          </a:effectRef>
          <a:fontRef idx="minor">
            <a:schemeClr val="dk1"/>
          </a:fontRef>
        </p:style>
        <p:txBody>
          <a:bodyPr anchor="ctr">
            <a:noAutofit/>
          </a:bodyPr>
          <a:lstStyle/>
          <a:p>
            <a:pPr algn="just">
              <a:buFont typeface="Wingdings" pitchFamily="2" charset="2"/>
              <a:buChar char="q"/>
            </a:pPr>
            <a:endParaRPr lang="ar-DZ" sz="3200" spc="0" dirty="0">
              <a:solidFill>
                <a:schemeClr val="tx1"/>
              </a:solidFill>
            </a:endParaRPr>
          </a:p>
          <a:p>
            <a:pPr algn="just">
              <a:buFont typeface="Wingdings" pitchFamily="2" charset="2"/>
              <a:buChar char="q"/>
            </a:pPr>
            <a:r>
              <a:rPr lang="ar-SA" sz="3200" spc="0" dirty="0">
                <a:solidFill>
                  <a:schemeClr val="tx1"/>
                </a:solidFill>
              </a:rPr>
              <a:t>الأداء المالي والاقتصادي</a:t>
            </a:r>
            <a:endParaRPr lang="ar-DZ" sz="3200" spc="0" dirty="0">
              <a:solidFill>
                <a:schemeClr val="tx1"/>
              </a:solidFill>
            </a:endParaRPr>
          </a:p>
          <a:p>
            <a:pPr algn="just"/>
            <a:r>
              <a:rPr lang="ar-SA" sz="2800" b="0" spc="0" dirty="0">
                <a:solidFill>
                  <a:schemeClr val="tx1"/>
                </a:solidFill>
              </a:rPr>
              <a:t>إن الاهتمام بالأداء المالي والاقتصادي يدعو بالضرورة إلى الإجابة على التساؤل التالي ” هل الأداء المالي والاقتصادي غاية في حد ذاته أم قيد ؟ غاية في حد ذاته معناه أن المؤسسة تعمل على تعريفه وتصمم المعايير بكل حرية وتعمل على تحقيقها. من بين مؤشرات الأداء المصممة والمستهدفة معدل النمو، رقم الأعمال (المبيعات)، معدل المردودية المالية والاقتصادية المعبر عنها بالرفع المالي، والعائد على الأصول</a:t>
            </a:r>
            <a:r>
              <a:rPr lang="ar-DZ" sz="2800" b="0" spc="0" dirty="0">
                <a:solidFill>
                  <a:schemeClr val="tx1"/>
                </a:solidFill>
              </a:rPr>
              <a:t>، والعائد على السهم</a:t>
            </a:r>
            <a:r>
              <a:rPr lang="ar-SA" sz="2800" b="0" spc="0" dirty="0">
                <a:solidFill>
                  <a:schemeClr val="tx1"/>
                </a:solidFill>
              </a:rPr>
              <a:t>. من جهة أخرى، فإن النظر إلى الأداء المالي كقيد مثل قيد الملاءة المالية معناه سعي المؤسسة إلى تجاوز مثل هذا القيد لتحقيق وبشكل دائم مبدأ التوازن المالي المستهدف.</a:t>
            </a:r>
            <a:r>
              <a:rPr lang="ar-SA" sz="2400" b="0" spc="0" dirty="0">
                <a:solidFill>
                  <a:schemeClr val="tx1"/>
                </a:solidFill>
              </a:rPr>
              <a:t>  </a:t>
            </a:r>
          </a:p>
          <a:p>
            <a:pPr algn="just"/>
            <a:r>
              <a:rPr lang="ar-SA" sz="2400" b="0" dirty="0">
                <a:solidFill>
                  <a:schemeClr val="tx1"/>
                </a:solidFill>
              </a:rPr>
              <a:t> </a:t>
            </a:r>
            <a:endParaRPr lang="ar-SA" sz="2800" dirty="0">
              <a:solidFill>
                <a:schemeClr val="tx1"/>
              </a:solidFill>
            </a:endParaRPr>
          </a:p>
        </p:txBody>
      </p:sp>
      <p:sp>
        <p:nvSpPr>
          <p:cNvPr id="2" name="Title 1"/>
          <p:cNvSpPr>
            <a:spLocks noGrp="1"/>
          </p:cNvSpPr>
          <p:nvPr>
            <p:ph type="ctrTitle"/>
          </p:nvPr>
        </p:nvSpPr>
        <p:spPr>
          <a:xfrm>
            <a:off x="251520" y="332656"/>
            <a:ext cx="8568952" cy="1008112"/>
          </a:xfrm>
          <a:ln/>
        </p:spPr>
        <p:style>
          <a:lnRef idx="1">
            <a:schemeClr val="accent3"/>
          </a:lnRef>
          <a:fillRef idx="2">
            <a:schemeClr val="accent3"/>
          </a:fillRef>
          <a:effectRef idx="1">
            <a:schemeClr val="accent3"/>
          </a:effectRef>
          <a:fontRef idx="minor">
            <a:schemeClr val="dk1"/>
          </a:fontRef>
        </p:style>
        <p:txBody>
          <a:bodyPr anchor="ctr">
            <a:normAutofit fontScale="90000"/>
          </a:bodyPr>
          <a:lstStyle/>
          <a:p>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الفصل </a:t>
            </a:r>
            <a:r>
              <a:rPr kumimoji="0" lang="ar-DZ" sz="3600" b="1" i="0" u="none" strike="noStrike" kern="1200" cap="none" spc="0" normalizeH="0" baseline="0" noProof="0" dirty="0">
                <a:ln>
                  <a:noFill/>
                </a:ln>
                <a:solidFill>
                  <a:prstClr val="black"/>
                </a:solidFill>
                <a:effectLst/>
                <a:uLnTx/>
                <a:uFillTx/>
                <a:latin typeface="Adobe Caslon Pro" pitchFamily="18" charset="0"/>
                <a:ea typeface="+mn-ea"/>
                <a:cs typeface="Times New Roman" panose="02020603050405020304" pitchFamily="18" charset="0"/>
              </a:rPr>
              <a:t>5</a:t>
            </a:r>
            <a:r>
              <a:rPr kumimoji="0" lang="ar-SA" sz="3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تحليل احتياجات دورة الاستغلال: تقدير الاحتياج إلى رأس المال العامل المعياري(</a:t>
            </a:r>
            <a:r>
              <a:rPr kumimoji="0" lang="en-GB" sz="2400" b="1" i="0" u="none" strike="noStrike" kern="1200" cap="none" spc="0" normalizeH="0" baseline="0" noProof="0" dirty="0">
                <a:ln>
                  <a:noFill/>
                </a:ln>
                <a:solidFill>
                  <a:prstClr val="black"/>
                </a:solidFill>
                <a:effectLst/>
                <a:uLnTx/>
                <a:uFillTx/>
                <a:latin typeface="Georgia"/>
                <a:ea typeface="+mn-ea"/>
                <a:cs typeface="+mn-cs"/>
              </a:rPr>
              <a:t>BFRN</a:t>
            </a:r>
            <a:r>
              <a:rPr kumimoji="0" lang="ar-DZ" sz="32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a:t>
            </a:r>
            <a:endParaRPr lang="ar-SA" sz="4000" b="1" dirty="0"/>
          </a:p>
        </p:txBody>
      </p:sp>
      <p:sp>
        <p:nvSpPr>
          <p:cNvPr id="4" name="Date Placeholder 3"/>
          <p:cNvSpPr>
            <a:spLocks noGrp="1"/>
          </p:cNvSpPr>
          <p:nvPr>
            <p:ph type="dt" sz="half" idx="10"/>
          </p:nvPr>
        </p:nvSpPr>
        <p:spPr/>
        <p:txBody>
          <a:bodyPr/>
          <a:lstStyle/>
          <a:p>
            <a:pPr marL="0" marR="0" lvl="0" indent="0" algn="r" defTabSz="914400" rtl="1" eaLnBrk="1" fontAlgn="auto" latinLnBrk="0" hangingPunct="1">
              <a:lnSpc>
                <a:spcPct val="100000"/>
              </a:lnSpc>
              <a:spcBef>
                <a:spcPts val="0"/>
              </a:spcBef>
              <a:spcAft>
                <a:spcPts val="0"/>
              </a:spcAft>
              <a:buClrTx/>
              <a:buSzTx/>
              <a:buFontTx/>
              <a:buNone/>
              <a:tabLst/>
              <a:defRPr/>
            </a:pPr>
            <a:fld id="{66E64E8B-6999-4E3C-9BBE-3508951E8CBD}" type="datetime1">
              <a:rPr kumimoji="0" lang="fr-FR" sz="1400" b="0" i="0" u="none" strike="noStrike" kern="1200" cap="none" spc="0" normalizeH="0" baseline="0" noProof="0" smtClean="0">
                <a:ln>
                  <a:noFill/>
                </a:ln>
                <a:solidFill>
                  <a:srgbClr val="FFFFFF"/>
                </a:solidFill>
                <a:effectLst/>
                <a:uLnTx/>
                <a:uFillTx/>
                <a:latin typeface="Georgia"/>
                <a:ea typeface="+mn-ea"/>
                <a:cs typeface="Times New Roman" panose="02020603050405020304" pitchFamily="18" charset="0"/>
              </a:rPr>
              <a:t>03/12/2024</a:t>
            </a:fld>
            <a:endParaRPr kumimoji="0" lang="ar-SA" sz="14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fld id="{520A17BE-F3C5-43D9-8B6B-FF47DB5F0742}" type="slidenum">
              <a:rPr kumimoji="0" lang="ar-SA" sz="1600" b="0" i="0" u="none" strike="noStrike" kern="1200" cap="none" spc="0" normalizeH="0" baseline="0" noProof="0" smtClean="0">
                <a:ln>
                  <a:noFill/>
                </a:ln>
                <a:solidFill>
                  <a:srgbClr val="8CADAE">
                    <a:shade val="75000"/>
                  </a:srgbClr>
                </a:solidFill>
                <a:effectLst/>
                <a:uLnTx/>
                <a:uFillTx/>
                <a:latin typeface="Georgia"/>
                <a:ea typeface="+mn-ea"/>
                <a:cs typeface="Times New Roman" panose="02020603050405020304" pitchFamily="18" charset="0"/>
              </a:rPr>
              <a:pPr marL="0" marR="0" lvl="0" indent="0" algn="ctr" defTabSz="914400" rtl="1" eaLnBrk="1" fontAlgn="auto" latinLnBrk="0" hangingPunct="1">
                <a:lnSpc>
                  <a:spcPct val="100000"/>
                </a:lnSpc>
                <a:spcBef>
                  <a:spcPts val="0"/>
                </a:spcBef>
                <a:spcAft>
                  <a:spcPts val="0"/>
                </a:spcAft>
                <a:buClrTx/>
                <a:buSzTx/>
                <a:buFontTx/>
                <a:buNone/>
                <a:tabLst/>
                <a:defRPr/>
              </a:pPr>
              <a:t>6</a:t>
            </a:fld>
            <a:endParaRPr kumimoji="0" lang="ar-SA" sz="1600" b="0" i="0" u="none" strike="noStrike" kern="1200" cap="none" spc="0" normalizeH="0" baseline="0" noProof="0">
              <a:ln>
                <a:noFill/>
              </a:ln>
              <a:solidFill>
                <a:srgbClr val="8CADAE">
                  <a:shade val="75000"/>
                </a:srgbClr>
              </a:solidFill>
              <a:effectLst/>
              <a:uLnTx/>
              <a:uFillTx/>
              <a:latin typeface="Georgia"/>
              <a:ea typeface="+mn-ea"/>
              <a:cs typeface="Times New Roman" panose="02020603050405020304" pitchFamily="18" charset="0"/>
            </a:endParaRPr>
          </a:p>
        </p:txBody>
      </p:sp>
      <p:sp>
        <p:nvSpPr>
          <p:cNvPr id="6" name="Footer Placeholder 5"/>
          <p:cNvSpPr>
            <a:spLocks noGrp="1"/>
          </p:cNvSpPr>
          <p:nvPr>
            <p:ph type="ftr" sz="quarter" idx="11"/>
          </p:nvPr>
        </p:nvSpPr>
        <p:spPr>
          <a:xfrm>
            <a:off x="304800" y="6410848"/>
            <a:ext cx="5486400" cy="365760"/>
          </a:xfrm>
        </p:spPr>
        <p:txBody>
          <a:bodyPr/>
          <a:lstStyle/>
          <a:p>
            <a:pPr marL="0" marR="0" lvl="0" indent="0" algn="l" defTabSz="914400" rtl="1" eaLnBrk="1" fontAlgn="auto" latinLnBrk="0" hangingPunct="1">
              <a:lnSpc>
                <a:spcPct val="100000"/>
              </a:lnSpc>
              <a:spcBef>
                <a:spcPts val="0"/>
              </a:spcBef>
              <a:spcAft>
                <a:spcPts val="0"/>
              </a:spcAft>
              <a:buClrTx/>
              <a:buSzTx/>
              <a:buFontTx/>
              <a:buNone/>
              <a:tabLst/>
              <a:defRPr/>
            </a:pPr>
            <a:r>
              <a:rPr kumimoji="0" lang="ar-SA" sz="1200" b="0" i="0" u="none" strike="noStrike" kern="1200" cap="none" spc="0" normalizeH="0" baseline="0" noProof="0">
                <a:ln>
                  <a:noFill/>
                </a:ln>
                <a:solidFill>
                  <a:srgbClr val="FFFFFF"/>
                </a:solidFill>
                <a:effectLst/>
                <a:uLnTx/>
                <a:uFillTx/>
                <a:latin typeface="Georgia"/>
                <a:ea typeface="+mn-ea"/>
                <a:cs typeface="Times New Roman" panose="02020603050405020304" pitchFamily="18" charset="0"/>
              </a:rPr>
              <a:t>سنة 3 محاسبة : التسيير المالي                     أ. د بوداح عبدالجليل</a:t>
            </a:r>
            <a:endParaRPr kumimoji="0" lang="ar-SA" sz="1200" b="0" i="0" u="none" strike="noStrike" kern="1200" cap="none" spc="0" normalizeH="0" baseline="0" noProof="0" dirty="0">
              <a:ln>
                <a:noFill/>
              </a:ln>
              <a:solidFill>
                <a:srgbClr val="FFFFFF"/>
              </a:solidFill>
              <a:effectLst/>
              <a:uLnTx/>
              <a:uFillTx/>
              <a:latin typeface="Georgia"/>
              <a:ea typeface="+mn-ea"/>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5F3043-479C-58CD-1ECF-8A7E05AA999A}"/>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EA0A691D-D222-14B0-0B9A-2AE09768528E}"/>
              </a:ext>
            </a:extLst>
          </p:cNvPr>
          <p:cNvSpPr>
            <a:spLocks noGrp="1"/>
          </p:cNvSpPr>
          <p:nvPr>
            <p:ph type="subTitle" idx="1"/>
          </p:nvPr>
        </p:nvSpPr>
        <p:spPr>
          <a:xfrm>
            <a:off x="323528" y="2640775"/>
            <a:ext cx="8424936" cy="3092481"/>
          </a:xfrm>
          <a:ln/>
        </p:spPr>
        <p:style>
          <a:lnRef idx="2">
            <a:schemeClr val="dk1"/>
          </a:lnRef>
          <a:fillRef idx="1002">
            <a:schemeClr val="lt1"/>
          </a:fillRef>
          <a:effectRef idx="0">
            <a:schemeClr val="dk1"/>
          </a:effectRef>
          <a:fontRef idx="minor">
            <a:schemeClr val="dk1"/>
          </a:fontRef>
        </p:style>
        <p:txBody>
          <a:bodyPr anchor="t">
            <a:noAutofit/>
          </a:bodyPr>
          <a:lstStyle/>
          <a:p>
            <a:pPr marL="360363" lvl="1" algn="r">
              <a:tabLst>
                <a:tab pos="1254125" algn="l"/>
              </a:tabLst>
            </a:pPr>
            <a:r>
              <a:rPr lang="en-GB" sz="2600" b="1" dirty="0">
                <a:solidFill>
                  <a:schemeClr val="tx1"/>
                </a:solidFill>
              </a:rPr>
              <a:t>I</a:t>
            </a:r>
            <a:r>
              <a:rPr lang="ar-DZ" sz="2600" b="1" dirty="0">
                <a:solidFill>
                  <a:schemeClr val="tx1"/>
                </a:solidFill>
              </a:rPr>
              <a:t>- </a:t>
            </a:r>
            <a:r>
              <a:rPr lang="ar-DZ" sz="2800" b="1" dirty="0">
                <a:solidFill>
                  <a:schemeClr val="tx1"/>
                </a:solidFill>
              </a:rPr>
              <a:t>رأس المال العامل المعياري و الاحتياج إلى رأس المال العامل</a:t>
            </a:r>
          </a:p>
          <a:p>
            <a:pPr marL="360363" marR="0" lvl="1" indent="0" algn="r" defTabSz="914400" rtl="1" eaLnBrk="1" fontAlgn="auto" latinLnBrk="0" hangingPunct="1">
              <a:lnSpc>
                <a:spcPct val="100000"/>
              </a:lnSpc>
              <a:spcBef>
                <a:spcPct val="20000"/>
              </a:spcBef>
              <a:spcAft>
                <a:spcPts val="0"/>
              </a:spcAft>
              <a:buClr>
                <a:srgbClr val="CCB400"/>
              </a:buClr>
              <a:buSzPct val="70000"/>
              <a:buFont typeface="Wingdings"/>
              <a:buNone/>
              <a:tabLst>
                <a:tab pos="1254125" algn="l"/>
              </a:tabLst>
              <a:defRPr/>
            </a:pPr>
            <a:r>
              <a:rPr lang="ar-DZ" sz="2800" b="1" dirty="0">
                <a:solidFill>
                  <a:schemeClr val="tx1"/>
                </a:solidFill>
              </a:rPr>
              <a:t> </a:t>
            </a:r>
            <a:r>
              <a:rPr kumimoji="0" lang="en-GB" sz="2800" b="1" i="0" u="none" strike="noStrike" kern="1200" cap="none" spc="0" normalizeH="0" baseline="0" noProof="0" dirty="0">
                <a:ln>
                  <a:noFill/>
                </a:ln>
                <a:solidFill>
                  <a:prstClr val="black"/>
                </a:solidFill>
                <a:effectLst/>
                <a:uLnTx/>
                <a:uFillTx/>
                <a:latin typeface="Georgia"/>
                <a:ea typeface="+mn-ea"/>
                <a:cs typeface="+mn-cs"/>
              </a:rPr>
              <a:t>II</a:t>
            </a:r>
            <a:r>
              <a:rPr kumimoji="0" lang="ar-DZ" sz="28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 النقدية والدلالة المالية لعناصر دورة الاستغلال</a:t>
            </a: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79772393-CD28-F784-37AF-94694EB3F88B}"/>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ED96E0AA-687E-0DE1-7F5E-CA7F04B12FF7}"/>
              </a:ext>
            </a:extLst>
          </p:cNvPr>
          <p:cNvSpPr>
            <a:spLocks noGrp="1"/>
          </p:cNvSpPr>
          <p:nvPr>
            <p:ph type="dt" sz="half" idx="10"/>
          </p:nvPr>
        </p:nvSpPr>
        <p:spPr/>
        <p:txBody>
          <a:bodyPr/>
          <a:lstStyle/>
          <a:p>
            <a:fld id="{5A197510-DA18-4477-BA6E-1F1CC5073B8B}" type="datetime1">
              <a:rPr lang="fr-FR" smtClean="0"/>
              <a:t>03/12/2024</a:t>
            </a:fld>
            <a:endParaRPr lang="ar-SA"/>
          </a:p>
        </p:txBody>
      </p:sp>
      <p:sp>
        <p:nvSpPr>
          <p:cNvPr id="5" name="Slide Number Placeholder 4">
            <a:extLst>
              <a:ext uri="{FF2B5EF4-FFF2-40B4-BE49-F238E27FC236}">
                <a16:creationId xmlns:a16="http://schemas.microsoft.com/office/drawing/2014/main" id="{9B20E035-9831-52E2-6A50-F5946E69B4C6}"/>
              </a:ext>
            </a:extLst>
          </p:cNvPr>
          <p:cNvSpPr>
            <a:spLocks noGrp="1"/>
          </p:cNvSpPr>
          <p:nvPr>
            <p:ph type="sldNum" sz="quarter" idx="12"/>
          </p:nvPr>
        </p:nvSpPr>
        <p:spPr/>
        <p:txBody>
          <a:bodyPr/>
          <a:lstStyle/>
          <a:p>
            <a:fld id="{520A17BE-F3C5-43D9-8B6B-FF47DB5F0742}" type="slidenum">
              <a:rPr lang="ar-SA" smtClean="0"/>
              <a:pPr/>
              <a:t>7</a:t>
            </a:fld>
            <a:endParaRPr lang="ar-SA"/>
          </a:p>
        </p:txBody>
      </p:sp>
      <p:sp>
        <p:nvSpPr>
          <p:cNvPr id="6" name="Footer Placeholder 5">
            <a:extLst>
              <a:ext uri="{FF2B5EF4-FFF2-40B4-BE49-F238E27FC236}">
                <a16:creationId xmlns:a16="http://schemas.microsoft.com/office/drawing/2014/main" id="{C49CC696-4910-6AE3-3CDD-37DBB20A99EA}"/>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318641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2F45F-813B-D7C6-F7E3-276F08A64992}"/>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BE3A35EC-2806-FAF3-3619-07C377471271}"/>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360363" marR="0" lvl="1" indent="0" algn="r" defTabSz="914400" rtl="1" eaLnBrk="1" fontAlgn="auto" latinLnBrk="0" hangingPunct="1">
              <a:lnSpc>
                <a:spcPct val="100000"/>
              </a:lnSpc>
              <a:spcBef>
                <a:spcPct val="20000"/>
              </a:spcBef>
              <a:spcAft>
                <a:spcPts val="0"/>
              </a:spcAft>
              <a:buClr>
                <a:srgbClr val="CCB400"/>
              </a:buClr>
              <a:buSzPct val="70000"/>
              <a:buFont typeface="Wingdings"/>
              <a:buNone/>
              <a:tabLst>
                <a:tab pos="1254125" algn="l"/>
              </a:tabLst>
              <a:defRPr/>
            </a:pPr>
            <a:r>
              <a:rPr kumimoji="0" lang="en-GB" sz="2600" b="1" i="0" u="none" strike="noStrike" kern="1200" cap="none" spc="0" normalizeH="0" baseline="0" noProof="0" dirty="0">
                <a:ln>
                  <a:noFill/>
                </a:ln>
                <a:solidFill>
                  <a:prstClr val="black"/>
                </a:solidFill>
                <a:effectLst/>
                <a:uLnTx/>
                <a:uFillTx/>
                <a:latin typeface="Georgia"/>
                <a:ea typeface="+mn-ea"/>
                <a:cs typeface="+mn-cs"/>
              </a:rPr>
              <a:t>I</a:t>
            </a:r>
            <a:r>
              <a:rPr kumimoji="0" lang="ar-DZ" sz="26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DZ" sz="2800" b="1" i="0" u="none" strike="noStrike" kern="1200" cap="none"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المعياري و الاحتياج إلى رأس المال العامل</a:t>
            </a:r>
          </a:p>
          <a:p>
            <a:pPr marL="3540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r>
              <a:rPr lang="ar-DZ" sz="2800" b="1" dirty="0">
                <a:solidFill>
                  <a:schemeClr val="tx1"/>
                </a:solidFill>
              </a:rPr>
              <a:t>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تعريف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يعبر</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عن المال الدوار الذي يستخدم لإعادة النشاطات العملياتية (الاستغلالية) والمرتبطة بدورة وطبيعة النشاط الإنتاجي أو الخدمي. </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ونظرا للأهمية التي يكتسبها مفهوم رأس المال العامل في الأدبيات المالية فقد وردت عنها عدة تعاريف مختلفة ومتنوعة يمكن حصرها في </a:t>
            </a:r>
            <a:r>
              <a:rPr kumimoji="0" lang="ar-SA" sz="2400" b="0" i="0" u="none" strike="noStrike" kern="1200" cap="all" spc="0" normalizeH="0" baseline="0" noProof="0" dirty="0" err="1">
                <a:ln>
                  <a:noFill/>
                </a:ln>
                <a:solidFill>
                  <a:prstClr val="black"/>
                </a:solidFill>
                <a:effectLst/>
                <a:uLnTx/>
                <a:uFillTx/>
                <a:latin typeface="Georgia"/>
                <a:ea typeface="+mn-ea"/>
                <a:cs typeface="Times New Roman" panose="02020603050405020304" pitchFamily="18" charset="0"/>
              </a:rPr>
              <a:t>مايلي</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الإجمالي</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رأس المال العامل الصافي أو الدائم</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رأس المال العامل الخاص</a:t>
            </a:r>
          </a:p>
          <a:p>
            <a:pPr marL="265113" marR="0" lvl="0" indent="0" algn="just" defTabSz="914400" rtl="1" eaLnBrk="1" fontAlgn="auto" latinLnBrk="0" hangingPunct="1">
              <a:lnSpc>
                <a:spcPct val="100000"/>
              </a:lnSpc>
              <a:spcBef>
                <a:spcPct val="20000"/>
              </a:spcBef>
              <a:spcAft>
                <a:spcPts val="0"/>
              </a:spcAft>
              <a:buClr>
                <a:srgbClr val="D16349"/>
              </a:buClr>
              <a:buSzPct val="85000"/>
              <a:buFontTx/>
              <a:buChar char="-"/>
              <a:tabLst>
                <a:tab pos="1254125" algn="l"/>
              </a:tabLst>
              <a:defRPr/>
            </a:pP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الخارجي</a:t>
            </a:r>
            <a:r>
              <a:rPr kumimoji="0" lang="ar-SA" sz="28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a:t>
            </a: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D6F86A82-3770-6F1B-4606-3F189544276F}"/>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C417C442-7395-1631-10A0-05380A0A1605}"/>
              </a:ext>
            </a:extLst>
          </p:cNvPr>
          <p:cNvSpPr>
            <a:spLocks noGrp="1"/>
          </p:cNvSpPr>
          <p:nvPr>
            <p:ph type="dt" sz="half" idx="10"/>
          </p:nvPr>
        </p:nvSpPr>
        <p:spPr/>
        <p:txBody>
          <a:bodyPr/>
          <a:lstStyle/>
          <a:p>
            <a:fld id="{5A197510-DA18-4477-BA6E-1F1CC5073B8B}" type="datetime1">
              <a:rPr lang="fr-FR" smtClean="0"/>
              <a:t>03/12/2024</a:t>
            </a:fld>
            <a:endParaRPr lang="ar-SA" dirty="0"/>
          </a:p>
        </p:txBody>
      </p:sp>
      <p:sp>
        <p:nvSpPr>
          <p:cNvPr id="5" name="Slide Number Placeholder 4">
            <a:extLst>
              <a:ext uri="{FF2B5EF4-FFF2-40B4-BE49-F238E27FC236}">
                <a16:creationId xmlns:a16="http://schemas.microsoft.com/office/drawing/2014/main" id="{C444088E-2513-40D9-0BD4-AB09E09EFFBE}"/>
              </a:ext>
            </a:extLst>
          </p:cNvPr>
          <p:cNvSpPr>
            <a:spLocks noGrp="1"/>
          </p:cNvSpPr>
          <p:nvPr>
            <p:ph type="sldNum" sz="quarter" idx="12"/>
          </p:nvPr>
        </p:nvSpPr>
        <p:spPr/>
        <p:txBody>
          <a:bodyPr/>
          <a:lstStyle/>
          <a:p>
            <a:fld id="{520A17BE-F3C5-43D9-8B6B-FF47DB5F0742}" type="slidenum">
              <a:rPr lang="ar-SA" smtClean="0"/>
              <a:pPr/>
              <a:t>8</a:t>
            </a:fld>
            <a:endParaRPr lang="ar-SA"/>
          </a:p>
        </p:txBody>
      </p:sp>
      <p:sp>
        <p:nvSpPr>
          <p:cNvPr id="6" name="Footer Placeholder 5">
            <a:extLst>
              <a:ext uri="{FF2B5EF4-FFF2-40B4-BE49-F238E27FC236}">
                <a16:creationId xmlns:a16="http://schemas.microsoft.com/office/drawing/2014/main" id="{54C4897A-0063-9FE2-80DD-51BFD4FEA4D5}"/>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spTree>
    <p:extLst>
      <p:ext uri="{BB962C8B-B14F-4D97-AF65-F5344CB8AC3E}">
        <p14:creationId xmlns:p14="http://schemas.microsoft.com/office/powerpoint/2010/main" val="14007140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7D4D36-11DD-AF88-6A65-A0E3B867C816}"/>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ADB08D79-5179-F712-7247-1889B4000B3D}"/>
              </a:ext>
            </a:extLst>
          </p:cNvPr>
          <p:cNvSpPr>
            <a:spLocks noGrp="1"/>
          </p:cNvSpPr>
          <p:nvPr>
            <p:ph type="subTitle" idx="1"/>
          </p:nvPr>
        </p:nvSpPr>
        <p:spPr>
          <a:xfrm>
            <a:off x="323528" y="1988841"/>
            <a:ext cx="8424936" cy="4392488"/>
          </a:xfrm>
          <a:ln/>
        </p:spPr>
        <p:style>
          <a:lnRef idx="2">
            <a:schemeClr val="dk1"/>
          </a:lnRef>
          <a:fillRef idx="1002">
            <a:schemeClr val="lt1"/>
          </a:fillRef>
          <a:effectRef idx="0">
            <a:schemeClr val="dk1"/>
          </a:effectRef>
          <a:fontRef idx="minor">
            <a:schemeClr val="dk1"/>
          </a:fontRef>
        </p:style>
        <p:txBody>
          <a:bodyPr anchor="t">
            <a:noAutofit/>
          </a:bodyPr>
          <a:lstStyle/>
          <a:p>
            <a:pPr marL="354013" marR="0" lvl="0" indent="0" algn="r" defTabSz="914400" rtl="1" eaLnBrk="1" fontAlgn="auto" latinLnBrk="0" hangingPunct="1">
              <a:lnSpc>
                <a:spcPct val="100000"/>
              </a:lnSpc>
              <a:spcBef>
                <a:spcPct val="20000"/>
              </a:spcBef>
              <a:spcAft>
                <a:spcPts val="0"/>
              </a:spcAft>
              <a:buClr>
                <a:srgbClr val="D16349"/>
              </a:buClr>
              <a:buSzPct val="85000"/>
              <a:buFont typeface="Wingdings" pitchFamily="2" charset="2"/>
              <a:buChar char="Ø"/>
              <a:tabLst>
                <a:tab pos="1254125" algn="l"/>
              </a:tabLst>
              <a:defRPr/>
            </a:pPr>
            <a:r>
              <a:rPr lang="ar-DZ" sz="2800" b="1" dirty="0">
                <a:solidFill>
                  <a:schemeClr val="tx1"/>
                </a:solidFill>
              </a:rPr>
              <a:t> </a:t>
            </a:r>
            <a:r>
              <a:rPr kumimoji="0" lang="ar-SA" sz="3200" b="1"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تعريف رأس المال العامل</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الإجمالي</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يعب</a:t>
            </a:r>
            <a:r>
              <a:rPr lang="ar-DZ" sz="2400" b="0" spc="0" dirty="0">
                <a:solidFill>
                  <a:prstClr val="black"/>
                </a:solidFill>
                <a:latin typeface="Georgia"/>
                <a:cs typeface="Times New Roman" panose="02020603050405020304" pitchFamily="18" charset="0"/>
              </a:rPr>
              <a:t>ر</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عن رأس المال العامل الإجمالي بمسميات أخرى مثل رم ع الكلي</a:t>
            </a:r>
            <a:r>
              <a:rPr kumimoji="0" lang="ar-DZ"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 </a:t>
            </a: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أو ر م ع الاقتصادي. وبغض النظر عن التسمية في هذا المقام يتم حساب رأس المال العامل الإجمالي وفق المعادلة التالية:</a:t>
            </a: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r>
              <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rPr>
              <a:t>رأس المال العامل الإجمالي = ∑ الأصول المتداولة (الجارية)</a:t>
            </a:r>
          </a:p>
          <a:p>
            <a:pPr marL="0" algn="r" rtl="1" eaLnBrk="1" fontAlgn="t" latinLnBrk="0" hangingPunct="1"/>
            <a:r>
              <a:rPr lang="ar-DZ" sz="2400" b="0" i="0" u="none" strike="noStrike" dirty="0">
                <a:effectLst/>
                <a:latin typeface="Arial" panose="020B0604020202020204" pitchFamily="34" charset="0"/>
              </a:rPr>
              <a:t>	</a:t>
            </a:r>
            <a:endParaRPr lang="fr-FR" sz="2400" b="0" i="0" u="none" strike="noStrike" dirty="0">
              <a:effectLst/>
              <a:latin typeface="Arial" panose="020B0604020202020204" pitchFamily="34"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265113" marR="0" lvl="0" indent="0" algn="just" defTabSz="914400" rtl="1" eaLnBrk="1" fontAlgn="auto" latinLnBrk="0" hangingPunct="1">
              <a:lnSpc>
                <a:spcPct val="100000"/>
              </a:lnSpc>
              <a:spcBef>
                <a:spcPct val="20000"/>
              </a:spcBef>
              <a:spcAft>
                <a:spcPts val="0"/>
              </a:spcAft>
              <a:buClr>
                <a:srgbClr val="D16349"/>
              </a:buClr>
              <a:buSzPct val="85000"/>
              <a:buFont typeface="Wingdings 2"/>
              <a:buNone/>
              <a:tabLst>
                <a:tab pos="1254125" algn="l"/>
              </a:tabLst>
              <a:defRPr/>
            </a:pPr>
            <a:endParaRPr kumimoji="0" lang="ar-SA" sz="2400" b="0" i="0" u="none" strike="noStrike" kern="1200" cap="all" spc="0" normalizeH="0" baseline="0" noProof="0" dirty="0">
              <a:ln>
                <a:noFill/>
              </a:ln>
              <a:solidFill>
                <a:prstClr val="black"/>
              </a:solidFill>
              <a:effectLst/>
              <a:uLnTx/>
              <a:uFillTx/>
              <a:latin typeface="Georgia"/>
              <a:ea typeface="+mn-ea"/>
              <a:cs typeface="Times New Roman" panose="02020603050405020304" pitchFamily="18" charset="0"/>
            </a:endParaRPr>
          </a:p>
          <a:p>
            <a:pPr marL="360363" lvl="1" algn="r">
              <a:tabLst>
                <a:tab pos="1254125" algn="l"/>
              </a:tabLst>
            </a:pPr>
            <a:endParaRPr lang="ar-DZ" sz="2800" b="1" dirty="0">
              <a:solidFill>
                <a:schemeClr val="tx1"/>
              </a:solidFill>
            </a:endParaRPr>
          </a:p>
          <a:p>
            <a:pPr marL="452438" algn="just">
              <a:tabLst>
                <a:tab pos="1254125" algn="l"/>
              </a:tabLst>
            </a:pPr>
            <a:r>
              <a:rPr lang="ar-SA" sz="2800" b="0" spc="0" dirty="0">
                <a:solidFill>
                  <a:schemeClr val="tx1"/>
                </a:solidFill>
              </a:rPr>
              <a:t> </a:t>
            </a:r>
            <a:endParaRPr lang="ar-SA" sz="2400" b="0" dirty="0">
              <a:solidFill>
                <a:schemeClr val="tx1"/>
              </a:solidFill>
            </a:endParaRPr>
          </a:p>
        </p:txBody>
      </p:sp>
      <p:sp>
        <p:nvSpPr>
          <p:cNvPr id="2" name="Title 1">
            <a:extLst>
              <a:ext uri="{FF2B5EF4-FFF2-40B4-BE49-F238E27FC236}">
                <a16:creationId xmlns:a16="http://schemas.microsoft.com/office/drawing/2014/main" id="{3A425A83-76E2-72CB-1579-34161D27086D}"/>
              </a:ext>
            </a:extLst>
          </p:cNvPr>
          <p:cNvSpPr>
            <a:spLocks noGrp="1"/>
          </p:cNvSpPr>
          <p:nvPr>
            <p:ph type="ctrTitle"/>
          </p:nvPr>
        </p:nvSpPr>
        <p:spPr>
          <a:xfrm>
            <a:off x="251520" y="332656"/>
            <a:ext cx="8568952" cy="1368152"/>
          </a:xfrm>
          <a:ln/>
        </p:spPr>
        <p:style>
          <a:lnRef idx="1">
            <a:schemeClr val="accent3"/>
          </a:lnRef>
          <a:fillRef idx="2">
            <a:schemeClr val="accent3"/>
          </a:fillRef>
          <a:effectRef idx="1">
            <a:schemeClr val="accent3"/>
          </a:effectRef>
          <a:fontRef idx="minor">
            <a:schemeClr val="dk1"/>
          </a:fontRef>
        </p:style>
        <p:txBody>
          <a:bodyPr anchor="ctr">
            <a:normAutofit/>
          </a:bodyPr>
          <a:lstStyle/>
          <a:p>
            <a:r>
              <a:rPr lang="ar-SA" sz="3600" b="1" dirty="0">
                <a:solidFill>
                  <a:schemeClr val="tx1"/>
                </a:solidFill>
              </a:rPr>
              <a:t>الفصل </a:t>
            </a:r>
            <a:r>
              <a:rPr lang="ar-DZ" sz="3600" b="1" dirty="0">
                <a:solidFill>
                  <a:schemeClr val="tx1"/>
                </a:solidFill>
                <a:latin typeface="Adobe Caslon Pro" pitchFamily="18" charset="0"/>
              </a:rPr>
              <a:t>5</a:t>
            </a:r>
            <a:r>
              <a:rPr lang="ar-SA" sz="3600" b="1" dirty="0">
                <a:solidFill>
                  <a:schemeClr val="tx1"/>
                </a:solidFill>
              </a:rPr>
              <a:t>: </a:t>
            </a:r>
            <a:r>
              <a:rPr lang="ar-DZ" sz="3200" b="1" dirty="0">
                <a:solidFill>
                  <a:schemeClr val="tx1"/>
                </a:solidFill>
              </a:rPr>
              <a:t>تحليل احتياجات دورة الاستغلال: تقدير الاحتياج إلى رأس المال العامل المعياري(</a:t>
            </a:r>
            <a:r>
              <a:rPr lang="en-GB" sz="2400" b="1" dirty="0">
                <a:solidFill>
                  <a:schemeClr val="tx1"/>
                </a:solidFill>
              </a:rPr>
              <a:t>BFRN</a:t>
            </a:r>
            <a:r>
              <a:rPr lang="ar-DZ" sz="3200" b="1" dirty="0">
                <a:solidFill>
                  <a:schemeClr val="tx1"/>
                </a:solidFill>
              </a:rPr>
              <a:t>)</a:t>
            </a:r>
            <a:endParaRPr lang="ar-SA" sz="3200" b="1" dirty="0"/>
          </a:p>
        </p:txBody>
      </p:sp>
      <p:sp>
        <p:nvSpPr>
          <p:cNvPr id="4" name="Date Placeholder 3">
            <a:extLst>
              <a:ext uri="{FF2B5EF4-FFF2-40B4-BE49-F238E27FC236}">
                <a16:creationId xmlns:a16="http://schemas.microsoft.com/office/drawing/2014/main" id="{5178E630-F2C8-4FDF-FAA2-163C78A5AD6C}"/>
              </a:ext>
            </a:extLst>
          </p:cNvPr>
          <p:cNvSpPr>
            <a:spLocks noGrp="1"/>
          </p:cNvSpPr>
          <p:nvPr>
            <p:ph type="dt" sz="half" idx="10"/>
          </p:nvPr>
        </p:nvSpPr>
        <p:spPr/>
        <p:txBody>
          <a:bodyPr/>
          <a:lstStyle/>
          <a:p>
            <a:fld id="{5A197510-DA18-4477-BA6E-1F1CC5073B8B}" type="datetime1">
              <a:rPr lang="fr-FR" smtClean="0"/>
              <a:t>03/12/2024</a:t>
            </a:fld>
            <a:endParaRPr lang="ar-SA" dirty="0"/>
          </a:p>
        </p:txBody>
      </p:sp>
      <p:sp>
        <p:nvSpPr>
          <p:cNvPr id="5" name="Slide Number Placeholder 4">
            <a:extLst>
              <a:ext uri="{FF2B5EF4-FFF2-40B4-BE49-F238E27FC236}">
                <a16:creationId xmlns:a16="http://schemas.microsoft.com/office/drawing/2014/main" id="{53DA9C4F-EF15-1169-2C6F-B45CDAE4B4B3}"/>
              </a:ext>
            </a:extLst>
          </p:cNvPr>
          <p:cNvSpPr>
            <a:spLocks noGrp="1"/>
          </p:cNvSpPr>
          <p:nvPr>
            <p:ph type="sldNum" sz="quarter" idx="12"/>
          </p:nvPr>
        </p:nvSpPr>
        <p:spPr/>
        <p:txBody>
          <a:bodyPr/>
          <a:lstStyle/>
          <a:p>
            <a:fld id="{520A17BE-F3C5-43D9-8B6B-FF47DB5F0742}" type="slidenum">
              <a:rPr lang="ar-SA" smtClean="0"/>
              <a:pPr/>
              <a:t>9</a:t>
            </a:fld>
            <a:endParaRPr lang="ar-SA"/>
          </a:p>
        </p:txBody>
      </p:sp>
      <p:sp>
        <p:nvSpPr>
          <p:cNvPr id="6" name="Footer Placeholder 5">
            <a:extLst>
              <a:ext uri="{FF2B5EF4-FFF2-40B4-BE49-F238E27FC236}">
                <a16:creationId xmlns:a16="http://schemas.microsoft.com/office/drawing/2014/main" id="{36FC593F-98F3-C35D-551A-833D65C85E30}"/>
              </a:ext>
            </a:extLst>
          </p:cNvPr>
          <p:cNvSpPr>
            <a:spLocks noGrp="1"/>
          </p:cNvSpPr>
          <p:nvPr>
            <p:ph type="ftr" sz="quarter" idx="11"/>
          </p:nvPr>
        </p:nvSpPr>
        <p:spPr>
          <a:xfrm>
            <a:off x="304800" y="6410848"/>
            <a:ext cx="4267200" cy="365760"/>
          </a:xfrm>
        </p:spPr>
        <p:txBody>
          <a:bodyPr/>
          <a:lstStyle/>
          <a:p>
            <a:r>
              <a:rPr lang="ar-SA"/>
              <a:t>سنة 3 محاسبة : التسيير المالي                     أ. د بوداح عبدالجليل</a:t>
            </a:r>
            <a:endParaRPr lang="ar-SA" dirty="0"/>
          </a:p>
        </p:txBody>
      </p:sp>
      <p:pic>
        <p:nvPicPr>
          <p:cNvPr id="8" name="Image 7">
            <a:extLst>
              <a:ext uri="{FF2B5EF4-FFF2-40B4-BE49-F238E27FC236}">
                <a16:creationId xmlns:a16="http://schemas.microsoft.com/office/drawing/2014/main" id="{48E654CE-BE47-254B-7DF3-8C34D3506193}"/>
              </a:ext>
            </a:extLst>
          </p:cNvPr>
          <p:cNvPicPr>
            <a:picLocks noChangeAspect="1"/>
          </p:cNvPicPr>
          <p:nvPr/>
        </p:nvPicPr>
        <p:blipFill>
          <a:blip r:embed="rId3"/>
          <a:stretch>
            <a:fillRect/>
          </a:stretch>
        </p:blipFill>
        <p:spPr>
          <a:xfrm>
            <a:off x="1403648" y="5229200"/>
            <a:ext cx="6120914" cy="865707"/>
          </a:xfrm>
          <a:prstGeom prst="rect">
            <a:avLst/>
          </a:prstGeom>
        </p:spPr>
      </p:pic>
    </p:spTree>
    <p:extLst>
      <p:ext uri="{BB962C8B-B14F-4D97-AF65-F5344CB8AC3E}">
        <p14:creationId xmlns:p14="http://schemas.microsoft.com/office/powerpoint/2010/main" val="112994633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1_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2_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47551</TotalTime>
  <Words>2605</Words>
  <Application>Microsoft Office PowerPoint</Application>
  <PresentationFormat>Affichage à l'écran (4:3)</PresentationFormat>
  <Paragraphs>289</Paragraphs>
  <Slides>25</Slides>
  <Notes>22</Notes>
  <HiddenSlides>0</HiddenSlides>
  <MMClips>0</MMClips>
  <ScaleCrop>false</ScaleCrop>
  <HeadingPairs>
    <vt:vector size="6" baseType="variant">
      <vt:variant>
        <vt:lpstr>Polices utilisées</vt:lpstr>
      </vt:variant>
      <vt:variant>
        <vt:i4>7</vt:i4>
      </vt:variant>
      <vt:variant>
        <vt:lpstr>Thème</vt:lpstr>
      </vt:variant>
      <vt:variant>
        <vt:i4>3</vt:i4>
      </vt:variant>
      <vt:variant>
        <vt:lpstr>Titres des diapositives</vt:lpstr>
      </vt:variant>
      <vt:variant>
        <vt:i4>25</vt:i4>
      </vt:variant>
    </vt:vector>
  </HeadingPairs>
  <TitlesOfParts>
    <vt:vector size="35" baseType="lpstr">
      <vt:lpstr>Adobe Caslon Pro</vt:lpstr>
      <vt:lpstr>Adobe Gurmukhi</vt:lpstr>
      <vt:lpstr>Arial</vt:lpstr>
      <vt:lpstr>Calibri</vt:lpstr>
      <vt:lpstr>Georgia</vt:lpstr>
      <vt:lpstr>Wingdings</vt:lpstr>
      <vt:lpstr>Wingdings 2</vt:lpstr>
      <vt:lpstr>Civic</vt:lpstr>
      <vt:lpstr>1_Civic</vt:lpstr>
      <vt:lpstr>2_Civic</vt:lpstr>
      <vt:lpstr>Présentation PowerPoint</vt:lpstr>
      <vt:lpstr>الجمهورية الجزائرية الديمقراطية الشعبية وزارة التعليم العالي والبحث العلمي جامعة أم الواقي–العربي بن مهيدي كلية العلوم الاقتصادية والتجارة والتسيير قسم التسيير     </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الفصل 5: تحليل احتياجات دورة الاستغلال: تقدير الاحتياج إلى رأس المال العامل المعياري(BFRN)</vt:lpstr>
      <vt:lpstr>مراجع المقرر</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الجمهورية الجزائرية الديمقراطية الشعبية  وزارة التعليم العالي والبحث العلمي  كل العلوم الاقتصادية والعلوم التجارية وعلوم التسيير</dc:title>
  <dc:creator>AVAS</dc:creator>
  <cp:lastModifiedBy>Abdeldjelil BOUDAH</cp:lastModifiedBy>
  <cp:revision>93</cp:revision>
  <dcterms:created xsi:type="dcterms:W3CDTF">2013-04-10T19:40:44Z</dcterms:created>
  <dcterms:modified xsi:type="dcterms:W3CDTF">2024-12-09T09:32:03Z</dcterms:modified>
</cp:coreProperties>
</file>