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4" r:id="rId3"/>
    <p:sldId id="273" r:id="rId4"/>
    <p:sldId id="257" r:id="rId5"/>
    <p:sldId id="259" r:id="rId6"/>
    <p:sldId id="262" r:id="rId7"/>
    <p:sldId id="263" r:id="rId8"/>
    <p:sldId id="264" r:id="rId9"/>
    <p:sldId id="258" r:id="rId10"/>
    <p:sldId id="261" r:id="rId11"/>
    <p:sldId id="265" r:id="rId12"/>
    <p:sldId id="266" r:id="rId13"/>
    <p:sldId id="267" r:id="rId14"/>
    <p:sldId id="269" r:id="rId15"/>
    <p:sldId id="271" r:id="rId16"/>
    <p:sldId id="272" r:id="rId17"/>
    <p:sldId id="311" r:id="rId18"/>
    <p:sldId id="275" r:id="rId19"/>
    <p:sldId id="312" r:id="rId20"/>
    <p:sldId id="313" r:id="rId21"/>
    <p:sldId id="314" r:id="rId22"/>
    <p:sldId id="315" r:id="rId23"/>
    <p:sldId id="316" r:id="rId24"/>
    <p:sldId id="317" r:id="rId25"/>
    <p:sldId id="31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94" autoAdjust="0"/>
    <p:restoredTop sz="94660"/>
  </p:normalViewPr>
  <p:slideViewPr>
    <p:cSldViewPr snapToGrid="0">
      <p:cViewPr varScale="1">
        <p:scale>
          <a:sx n="64" d="100"/>
          <a:sy n="64" d="100"/>
        </p:scale>
        <p:origin x="3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BFFD35B-E63C-47BD-8D06-1E7F6F5E1AC4}" type="datetimeFigureOut">
              <a:rPr lang="fr-FR" smtClean="0"/>
              <a:t>07/04/2023</a:t>
            </a:fld>
            <a:endParaRPr lang="fr-FR"/>
          </a:p>
        </p:txBody>
      </p:sp>
      <p:sp>
        <p:nvSpPr>
          <p:cNvPr id="5" name="Footer Placeholder 4"/>
          <p:cNvSpPr>
            <a:spLocks noGrp="1"/>
          </p:cNvSpPr>
          <p:nvPr>
            <p:ph type="ftr" sz="quarter" idx="11"/>
          </p:nvPr>
        </p:nvSpPr>
        <p:spPr>
          <a:xfrm>
            <a:off x="1876424" y="5410201"/>
            <a:ext cx="5124886" cy="365125"/>
          </a:xfrm>
        </p:spPr>
        <p:txBody>
          <a:bodyPr/>
          <a:lstStyle/>
          <a:p>
            <a:endParaRPr lang="fr-FR"/>
          </a:p>
        </p:txBody>
      </p:sp>
      <p:sp>
        <p:nvSpPr>
          <p:cNvPr id="6" name="Slide Number Placeholder 5"/>
          <p:cNvSpPr>
            <a:spLocks noGrp="1"/>
          </p:cNvSpPr>
          <p:nvPr>
            <p:ph type="sldNum" sz="quarter" idx="12"/>
          </p:nvPr>
        </p:nvSpPr>
        <p:spPr>
          <a:xfrm>
            <a:off x="9896911" y="5410199"/>
            <a:ext cx="771089" cy="365125"/>
          </a:xfrm>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81199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96421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97926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4455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39357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EBFFD35B-E63C-47BD-8D06-1E7F6F5E1AC4}" type="datetimeFigureOut">
              <a:rPr lang="fr-FR" smtClean="0"/>
              <a:t>07/04/2023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1353020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EBFFD35B-E63C-47BD-8D06-1E7F6F5E1AC4}" type="datetimeFigureOut">
              <a:rPr lang="fr-FR" smtClean="0"/>
              <a:t>07/04/2023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316846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FFD35B-E63C-47BD-8D06-1E7F6F5E1AC4}" type="datetimeFigureOut">
              <a:rPr lang="fr-FR" smtClean="0"/>
              <a:t>07/04/2023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812408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FFD35B-E63C-47BD-8D06-1E7F6F5E1AC4}" type="datetimeFigureOut">
              <a:rPr lang="fr-FR" smtClean="0"/>
              <a:t>07/04/2023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108896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FFD35B-E63C-47BD-8D06-1E7F6F5E1AC4}" type="datetimeFigureOut">
              <a:rPr lang="fr-FR" smtClean="0"/>
              <a:t>07/04/2023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236607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BFFD35B-E63C-47BD-8D06-1E7F6F5E1AC4}" type="datetimeFigureOut">
              <a:rPr lang="fr-FR" smtClean="0"/>
              <a:t>07/04/2023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47954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228855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BFFD35B-E63C-47BD-8D06-1E7F6F5E1AC4}" type="datetimeFigureOut">
              <a:rPr lang="fr-FR" smtClean="0"/>
              <a:t>07/04/2023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104004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BFFD35B-E63C-47BD-8D06-1E7F6F5E1AC4}" type="datetimeFigureOut">
              <a:rPr lang="fr-FR" smtClean="0"/>
              <a:t>07/04/2023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104204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FD35B-E63C-47BD-8D06-1E7F6F5E1AC4}" type="datetimeFigureOut">
              <a:rPr lang="fr-FR" smtClean="0"/>
              <a:t>07/04/2023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96152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29623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FFD35B-E63C-47BD-8D06-1E7F6F5E1AC4}" type="datetimeFigureOut">
              <a:rPr lang="fr-FR" smtClean="0"/>
              <a:t>07/04/2023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76A71E-8043-43B4-A431-89688007BA68}" type="slidenum">
              <a:rPr lang="fr-FR" smtClean="0"/>
              <a:t>‹N°›</a:t>
            </a:fld>
            <a:endParaRPr lang="fr-FR"/>
          </a:p>
        </p:txBody>
      </p:sp>
    </p:spTree>
    <p:extLst>
      <p:ext uri="{BB962C8B-B14F-4D97-AF65-F5344CB8AC3E}">
        <p14:creationId xmlns:p14="http://schemas.microsoft.com/office/powerpoint/2010/main" val="226016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FFD35B-E63C-47BD-8D06-1E7F6F5E1AC4}" type="datetimeFigureOut">
              <a:rPr lang="fr-FR" smtClean="0"/>
              <a:t>07/04/2023</a:t>
            </a:fld>
            <a:endParaRPr lang="fr-F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76A71E-8043-43B4-A431-89688007BA68}" type="slidenum">
              <a:rPr lang="fr-FR" smtClean="0"/>
              <a:t>‹N°›</a:t>
            </a:fld>
            <a:endParaRPr lang="fr-FR"/>
          </a:p>
        </p:txBody>
      </p:sp>
    </p:spTree>
    <p:extLst>
      <p:ext uri="{BB962C8B-B14F-4D97-AF65-F5344CB8AC3E}">
        <p14:creationId xmlns:p14="http://schemas.microsoft.com/office/powerpoint/2010/main" val="33985167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ele-ens.univ-oeb.dz/moodle/course/index.php?categoryid=11"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redhat.com/fr/topics/linu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D371C9-A303-524F-95AF-FD7AD30E396C}"/>
              </a:ext>
            </a:extLst>
          </p:cNvPr>
          <p:cNvSpPr>
            <a:spLocks noGrp="1"/>
          </p:cNvSpPr>
          <p:nvPr>
            <p:ph type="ctrTitle"/>
          </p:nvPr>
        </p:nvSpPr>
        <p:spPr>
          <a:xfrm>
            <a:off x="1700212" y="1827396"/>
            <a:ext cx="8791575" cy="2387600"/>
          </a:xfrm>
        </p:spPr>
        <p:txBody>
          <a:bodyPr/>
          <a:lstStyle/>
          <a:p>
            <a:r>
              <a:rPr lang="fr-FR" dirty="0">
                <a:solidFill>
                  <a:srgbClr val="0070C0"/>
                </a:solidFill>
              </a:rPr>
              <a:t>Administration des réseaux</a:t>
            </a:r>
          </a:p>
        </p:txBody>
      </p:sp>
      <p:sp>
        <p:nvSpPr>
          <p:cNvPr id="3" name="Sous-titre 2">
            <a:extLst>
              <a:ext uri="{FF2B5EF4-FFF2-40B4-BE49-F238E27FC236}">
                <a16:creationId xmlns:a16="http://schemas.microsoft.com/office/drawing/2014/main" id="{E0636A1B-0E87-2B17-ED29-F8DB8394FF0B}"/>
              </a:ext>
            </a:extLst>
          </p:cNvPr>
          <p:cNvSpPr>
            <a:spLocks noGrp="1"/>
          </p:cNvSpPr>
          <p:nvPr>
            <p:ph type="subTitle" idx="1"/>
          </p:nvPr>
        </p:nvSpPr>
        <p:spPr>
          <a:xfrm>
            <a:off x="1876424" y="3602037"/>
            <a:ext cx="9926370" cy="2644017"/>
          </a:xfrm>
        </p:spPr>
        <p:txBody>
          <a:bodyPr>
            <a:normAutofit/>
          </a:bodyPr>
          <a:lstStyle/>
          <a:p>
            <a:pPr algn="r"/>
            <a:endParaRPr lang="fr-FR" dirty="0"/>
          </a:p>
          <a:p>
            <a:pPr algn="r"/>
            <a:endParaRPr lang="fr-FR" dirty="0"/>
          </a:p>
          <a:p>
            <a:pPr algn="r"/>
            <a:endParaRPr lang="fr-FR" dirty="0"/>
          </a:p>
          <a:p>
            <a:pPr algn="r"/>
            <a:endParaRPr lang="fr-FR" dirty="0"/>
          </a:p>
          <a:p>
            <a:pPr algn="r"/>
            <a:r>
              <a:rPr lang="fr-FR" cap="none" dirty="0"/>
              <a:t>Dr. DEHIMI Nour El Houda </a:t>
            </a:r>
          </a:p>
        </p:txBody>
      </p:sp>
      <p:pic>
        <p:nvPicPr>
          <p:cNvPr id="4" name="Image 3">
            <a:extLst>
              <a:ext uri="{FF2B5EF4-FFF2-40B4-BE49-F238E27FC236}">
                <a16:creationId xmlns:a16="http://schemas.microsoft.com/office/drawing/2014/main" id="{E411FF56-5280-8D5B-5CA8-856D3142A92B}"/>
              </a:ext>
            </a:extLst>
          </p:cNvPr>
          <p:cNvPicPr>
            <a:picLocks noChangeAspect="1"/>
          </p:cNvPicPr>
          <p:nvPr/>
        </p:nvPicPr>
        <p:blipFill>
          <a:blip r:embed="rId2"/>
          <a:stretch>
            <a:fillRect/>
          </a:stretch>
        </p:blipFill>
        <p:spPr>
          <a:xfrm>
            <a:off x="5133567" y="238705"/>
            <a:ext cx="1323819" cy="1832317"/>
          </a:xfrm>
          <a:prstGeom prst="rect">
            <a:avLst/>
          </a:prstGeom>
        </p:spPr>
      </p:pic>
      <p:sp>
        <p:nvSpPr>
          <p:cNvPr id="6" name="ZoneTexte 5">
            <a:extLst>
              <a:ext uri="{FF2B5EF4-FFF2-40B4-BE49-F238E27FC236}">
                <a16:creationId xmlns:a16="http://schemas.microsoft.com/office/drawing/2014/main" id="{2D4314AA-E8AE-7B8F-ABF1-A0F6C51083D7}"/>
              </a:ext>
            </a:extLst>
          </p:cNvPr>
          <p:cNvSpPr txBox="1"/>
          <p:nvPr/>
        </p:nvSpPr>
        <p:spPr>
          <a:xfrm>
            <a:off x="4393443" y="2040674"/>
            <a:ext cx="6098344" cy="307777"/>
          </a:xfrm>
          <a:prstGeom prst="rect">
            <a:avLst/>
          </a:prstGeom>
          <a:noFill/>
        </p:spPr>
        <p:txBody>
          <a:bodyPr wrap="square">
            <a:spAutoFit/>
          </a:bodyPr>
          <a:lstStyle/>
          <a:p>
            <a:pPr algn="l" fontAlgn="ctr"/>
            <a:r>
              <a:rPr lang="fr-FR" sz="1400" b="0" i="0" dirty="0">
                <a:solidFill>
                  <a:srgbClr val="0070C0"/>
                </a:solidFill>
                <a:effectLst/>
                <a:latin typeface="Times New Roman" panose="02020603050405020304" pitchFamily="18" charset="0"/>
                <a:cs typeface="Times New Roman" panose="02020603050405020304" pitchFamily="18" charset="0"/>
              </a:rPr>
              <a:t>Université Larbi Ben M'</a:t>
            </a:r>
            <a:r>
              <a:rPr lang="fr-FR" sz="1400" b="0" i="0" dirty="0" err="1">
                <a:solidFill>
                  <a:srgbClr val="0070C0"/>
                </a:solidFill>
                <a:effectLst/>
                <a:latin typeface="Times New Roman" panose="02020603050405020304" pitchFamily="18" charset="0"/>
                <a:cs typeface="Times New Roman" panose="02020603050405020304" pitchFamily="18" charset="0"/>
              </a:rPr>
              <a:t>hidi</a:t>
            </a:r>
            <a:r>
              <a:rPr lang="fr-FR" sz="1400" b="0" i="0" dirty="0">
                <a:solidFill>
                  <a:srgbClr val="0070C0"/>
                </a:solidFill>
                <a:effectLst/>
                <a:latin typeface="Times New Roman" panose="02020603050405020304" pitchFamily="18" charset="0"/>
                <a:cs typeface="Times New Roman" panose="02020603050405020304" pitchFamily="18" charset="0"/>
              </a:rPr>
              <a:t> Oum El </a:t>
            </a:r>
            <a:r>
              <a:rPr lang="fr-FR" sz="1400" b="0" i="0" dirty="0" err="1">
                <a:solidFill>
                  <a:srgbClr val="0070C0"/>
                </a:solidFill>
                <a:effectLst/>
                <a:latin typeface="Times New Roman" panose="02020603050405020304" pitchFamily="18" charset="0"/>
                <a:cs typeface="Times New Roman" panose="02020603050405020304" pitchFamily="18" charset="0"/>
              </a:rPr>
              <a:t>Bouaghi</a:t>
            </a:r>
            <a:endParaRPr lang="fr-FR" sz="1400" b="0" i="0" dirty="0">
              <a:solidFill>
                <a:srgbClr val="0070C0"/>
              </a:solidFill>
              <a:effectLst/>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D3DE660F-390C-F1E6-DCBE-614AE0EB5787}"/>
              </a:ext>
            </a:extLst>
          </p:cNvPr>
          <p:cNvSpPr txBox="1"/>
          <p:nvPr/>
        </p:nvSpPr>
        <p:spPr>
          <a:xfrm>
            <a:off x="2885414" y="2532553"/>
            <a:ext cx="6098344" cy="369332"/>
          </a:xfrm>
          <a:prstGeom prst="rect">
            <a:avLst/>
          </a:prstGeom>
          <a:noFill/>
        </p:spPr>
        <p:txBody>
          <a:bodyPr wrap="square">
            <a:spAutoFit/>
          </a:bodyPr>
          <a:lstStyle/>
          <a:p>
            <a:pPr algn="ctr"/>
            <a:r>
              <a:rPr lang="fr-FR" b="0" i="0" u="none" strike="noStrike" dirty="0">
                <a:solidFill>
                  <a:srgbClr val="0070C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Institut des sciences et des techniques appliquées</a:t>
            </a:r>
            <a:endParaRPr lang="fr-FR" b="0" i="0" dirty="0">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98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266092"/>
            <a:ext cx="5357862" cy="4973390"/>
          </a:xfrm>
        </p:spPr>
        <p:txBody>
          <a:bodyPr>
            <a:normAutofit/>
          </a:bodyPr>
          <a:lstStyle/>
          <a:p>
            <a:pPr marL="0" indent="0" algn="just">
              <a:buNone/>
            </a:pPr>
            <a:r>
              <a:rPr lang="fr-FR" sz="1800" b="1" dirty="0">
                <a:solidFill>
                  <a:srgbClr val="151515"/>
                </a:solidFill>
                <a:latin typeface="Times New Roman" panose="02020603050405020304" pitchFamily="18" charset="0"/>
                <a:cs typeface="Times New Roman" panose="02020603050405020304" pitchFamily="18" charset="0"/>
              </a:rPr>
              <a:t>Fonctionnement</a:t>
            </a:r>
            <a:r>
              <a:rPr lang="fr-FR" sz="1800" b="1" dirty="0">
                <a:solidFill>
                  <a:srgbClr val="151515"/>
                </a:solidFill>
                <a:effectLst/>
                <a:latin typeface="Times New Roman" panose="02020603050405020304" pitchFamily="18" charset="0"/>
                <a:cs typeface="Times New Roman" panose="02020603050405020304" pitchFamily="18" charset="0"/>
              </a:rPr>
              <a:t> d’un NAS </a:t>
            </a:r>
          </a:p>
          <a:p>
            <a:pPr marL="0" indent="0">
              <a:buNone/>
            </a:pPr>
            <a:r>
              <a:rPr lang="fr-FR" sz="1800" b="1" dirty="0">
                <a:latin typeface="Times New Roman" panose="02020603050405020304" pitchFamily="18" charset="0"/>
                <a:cs typeface="Times New Roman" panose="02020603050405020304" pitchFamily="18" charset="0"/>
              </a:rPr>
              <a:t>Protocoles</a:t>
            </a:r>
            <a:endParaRPr lang="fr-FR" sz="1800" dirty="0">
              <a:latin typeface="Times New Roman" panose="02020603050405020304" pitchFamily="18" charset="0"/>
              <a:cs typeface="Times New Roman" panose="02020603050405020304" pitchFamily="18" charset="0"/>
            </a:endParaRPr>
          </a:p>
          <a:p>
            <a:pPr marL="0" indent="0" algn="just">
              <a:buNone/>
            </a:pPr>
            <a:r>
              <a:rPr lang="fr-FR" sz="1800" dirty="0">
                <a:latin typeface="Times New Roman" panose="02020603050405020304" pitchFamily="18" charset="0"/>
                <a:cs typeface="Times New Roman" panose="02020603050405020304" pitchFamily="18" charset="0"/>
              </a:rPr>
              <a:t>Un boîtier de stockage en réseau est formaté avec des protocoles de transfert de données qui régissent l'envoi de données entre plusieurs périphériques. </a:t>
            </a:r>
          </a:p>
          <a:p>
            <a:pPr marL="0" indent="0" algn="just">
              <a:buNone/>
            </a:pPr>
            <a:r>
              <a:rPr lang="fr-FR" sz="1800" dirty="0">
                <a:latin typeface="Times New Roman" panose="02020603050405020304" pitchFamily="18" charset="0"/>
                <a:cs typeface="Times New Roman" panose="02020603050405020304" pitchFamily="18" charset="0"/>
              </a:rPr>
              <a:t>Les clients peuvent accéder à ces protocoles via un commutateur, c'est-à-dire un serveur central qui connecte tous les éléments du réseau et achemine les requêtes. </a:t>
            </a:r>
          </a:p>
          <a:p>
            <a:pPr marL="0" indent="0" algn="just">
              <a:buNone/>
            </a:pPr>
            <a:r>
              <a:rPr lang="fr-FR" sz="1800" dirty="0">
                <a:latin typeface="Times New Roman" panose="02020603050405020304" pitchFamily="18" charset="0"/>
                <a:cs typeface="Times New Roman" panose="02020603050405020304" pitchFamily="18" charset="0"/>
              </a:rPr>
              <a:t>En pratique, les protocoles de transfert de données vous permettent d'accéder aux fichiers stockés sur un autre ordinateur, comme s'il s'agissait des vôtres.</a:t>
            </a:r>
          </a:p>
        </p:txBody>
      </p:sp>
      <p:pic>
        <p:nvPicPr>
          <p:cNvPr id="6" name="Image 5">
            <a:extLst>
              <a:ext uri="{FF2B5EF4-FFF2-40B4-BE49-F238E27FC236}">
                <a16:creationId xmlns:a16="http://schemas.microsoft.com/office/drawing/2014/main" id="{F4FA66F6-2BFC-AD33-3D1D-720277C0E1AF}"/>
              </a:ext>
            </a:extLst>
          </p:cNvPr>
          <p:cNvPicPr>
            <a:picLocks noChangeAspect="1"/>
          </p:cNvPicPr>
          <p:nvPr/>
        </p:nvPicPr>
        <p:blipFill>
          <a:blip r:embed="rId2"/>
          <a:stretch>
            <a:fillRect/>
          </a:stretch>
        </p:blipFill>
        <p:spPr>
          <a:xfrm>
            <a:off x="7340048" y="2253934"/>
            <a:ext cx="3954494" cy="3232466"/>
          </a:xfrm>
          <a:prstGeom prst="rect">
            <a:avLst/>
          </a:prstGeom>
        </p:spPr>
      </p:pic>
    </p:spTree>
    <p:extLst>
      <p:ext uri="{BB962C8B-B14F-4D97-AF65-F5344CB8AC3E}">
        <p14:creationId xmlns:p14="http://schemas.microsoft.com/office/powerpoint/2010/main" val="260748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401994"/>
          </a:xfrm>
        </p:spPr>
        <p:txBody>
          <a:bodyPr>
            <a:normAutofit/>
          </a:bodyPr>
          <a:lstStyle/>
          <a:p>
            <a:pPr marL="0" indent="0" algn="just">
              <a:buNone/>
            </a:pPr>
            <a:r>
              <a:rPr lang="fr-FR" sz="1800" b="1" dirty="0">
                <a:solidFill>
                  <a:srgbClr val="151515"/>
                </a:solidFill>
                <a:latin typeface="Times New Roman" panose="02020603050405020304" pitchFamily="18" charset="0"/>
                <a:cs typeface="Times New Roman" panose="02020603050405020304" pitchFamily="18" charset="0"/>
              </a:rPr>
              <a:t>Fonctionnement</a:t>
            </a:r>
            <a:r>
              <a:rPr lang="fr-FR" sz="1800" b="1" dirty="0">
                <a:solidFill>
                  <a:srgbClr val="151515"/>
                </a:solidFill>
                <a:effectLst/>
                <a:latin typeface="Times New Roman" panose="02020603050405020304" pitchFamily="18" charset="0"/>
                <a:cs typeface="Times New Roman" panose="02020603050405020304" pitchFamily="18" charset="0"/>
              </a:rPr>
              <a:t> d’un NAS </a:t>
            </a:r>
          </a:p>
          <a:p>
            <a:pPr marL="0" indent="0">
              <a:buNone/>
            </a:pPr>
            <a:r>
              <a:rPr lang="fr-FR" sz="1800" b="1" dirty="0">
                <a:latin typeface="Times New Roman" panose="02020603050405020304" pitchFamily="18" charset="0"/>
                <a:cs typeface="Times New Roman" panose="02020603050405020304" pitchFamily="18" charset="0"/>
              </a:rPr>
              <a:t>Protocoles</a:t>
            </a:r>
            <a:endParaRPr lang="fr-FR" sz="1800" dirty="0">
              <a:latin typeface="Times New Roman" panose="02020603050405020304" pitchFamily="18" charset="0"/>
              <a:cs typeface="Times New Roman" panose="02020603050405020304" pitchFamily="18" charset="0"/>
            </a:endParaRPr>
          </a:p>
          <a:p>
            <a:pPr marL="0" indent="0" algn="just">
              <a:buNone/>
            </a:pPr>
            <a:r>
              <a:rPr lang="fr-FR" sz="1800" dirty="0">
                <a:latin typeface="Times New Roman" panose="02020603050405020304" pitchFamily="18" charset="0"/>
                <a:cs typeface="Times New Roman" panose="02020603050405020304" pitchFamily="18" charset="0"/>
              </a:rPr>
              <a:t>Sur un réseau, plusieurs protocoles peuvent être utilisés, mais les deux plus importants sont les suivants : le protocole IP (Internet Protocol) et le protocole TCP (Transmission Control Protocol). </a:t>
            </a:r>
          </a:p>
          <a:p>
            <a:pPr marL="0" indent="0" algn="just">
              <a:buNone/>
            </a:pPr>
            <a:r>
              <a:rPr lang="fr-FR" sz="1800" dirty="0">
                <a:latin typeface="Times New Roman" panose="02020603050405020304" pitchFamily="18" charset="0"/>
                <a:cs typeface="Times New Roman" panose="02020603050405020304" pitchFamily="18" charset="0"/>
              </a:rPr>
              <a:t>Le protocole TCP permet de regrouper les données en paquets avant de les envoyer via le protocole IP. </a:t>
            </a:r>
            <a:endParaRPr lang="fr-FR" sz="18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83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401994"/>
          </a:xfrm>
        </p:spPr>
        <p:txBody>
          <a:bodyPr>
            <a:normAutofit/>
          </a:bodyPr>
          <a:lstStyle/>
          <a:p>
            <a:pPr marL="0" indent="0" algn="just">
              <a:buNone/>
            </a:pPr>
            <a:r>
              <a:rPr lang="fr-FR" sz="1800" i="0" dirty="0">
                <a:solidFill>
                  <a:srgbClr val="151515"/>
                </a:solidFill>
                <a:effectLst/>
                <a:latin typeface="Times New Roman" panose="02020603050405020304" pitchFamily="18" charset="0"/>
                <a:cs typeface="Times New Roman" panose="02020603050405020304" pitchFamily="18" charset="0"/>
              </a:rPr>
              <a:t>Les fichiers transférés via ces protocoles peuvent être aux formats suivants :</a:t>
            </a:r>
          </a:p>
          <a:p>
            <a:pPr algn="just">
              <a:buFont typeface="Arial" panose="020B0604020202020204" pitchFamily="34" charset="0"/>
              <a:buChar char="•"/>
            </a:pPr>
            <a:r>
              <a:rPr lang="fr-FR" sz="1800" b="1" i="0" dirty="0">
                <a:solidFill>
                  <a:srgbClr val="151515"/>
                </a:solidFill>
                <a:effectLst/>
                <a:latin typeface="Times New Roman" panose="02020603050405020304" pitchFamily="18" charset="0"/>
                <a:cs typeface="Times New Roman" panose="02020603050405020304" pitchFamily="18" charset="0"/>
              </a:rPr>
              <a:t>NFS (Network File System) : </a:t>
            </a:r>
            <a:r>
              <a:rPr lang="fr-FR" sz="1800" b="0" i="0" dirty="0">
                <a:solidFill>
                  <a:srgbClr val="151515"/>
                </a:solidFill>
                <a:effectLst/>
                <a:latin typeface="Times New Roman" panose="02020603050405020304" pitchFamily="18" charset="0"/>
                <a:cs typeface="Times New Roman" panose="02020603050405020304" pitchFamily="18" charset="0"/>
              </a:rPr>
              <a:t>ce protocole est fréquemment utilisé sur les systèmes </a:t>
            </a:r>
            <a:r>
              <a:rPr lang="fr-FR" sz="1800" b="0" i="0" u="none" strike="noStrike" dirty="0">
                <a:solidFill>
                  <a:srgbClr val="0066CC"/>
                </a:solidFill>
                <a:effectLst/>
                <a:latin typeface="Times New Roman" panose="02020603050405020304" pitchFamily="18" charset="0"/>
                <a:cs typeface="Times New Roman" panose="02020603050405020304" pitchFamily="18" charset="0"/>
                <a:hlinkClick r:id="rId2"/>
              </a:rPr>
              <a:t>Linux</a:t>
            </a:r>
            <a:r>
              <a:rPr lang="fr-FR" sz="1800" b="0" i="0" dirty="0">
                <a:solidFill>
                  <a:srgbClr val="151515"/>
                </a:solidFill>
                <a:effectLst/>
                <a:latin typeface="Times New Roman" panose="02020603050405020304" pitchFamily="18" charset="0"/>
                <a:cs typeface="Times New Roman" panose="02020603050405020304" pitchFamily="18" charset="0"/>
              </a:rPr>
              <a:t> et UNIX. Ce protocole indépendant fonctionne sur tout type de matériel, de systèmes d'exploitation et d'architectures de réseau.</a:t>
            </a:r>
          </a:p>
          <a:p>
            <a:pPr algn="just">
              <a:buFont typeface="Arial" panose="020B0604020202020204" pitchFamily="34" charset="0"/>
              <a:buChar char="•"/>
            </a:pPr>
            <a:r>
              <a:rPr lang="fr-FR" sz="1800" b="1" i="0" dirty="0">
                <a:solidFill>
                  <a:srgbClr val="151515"/>
                </a:solidFill>
                <a:effectLst/>
                <a:latin typeface="Times New Roman" panose="02020603050405020304" pitchFamily="18" charset="0"/>
                <a:cs typeface="Times New Roman" panose="02020603050405020304" pitchFamily="18" charset="0"/>
              </a:rPr>
              <a:t>SMB (Server Message Block) : </a:t>
            </a:r>
            <a:r>
              <a:rPr lang="fr-FR" sz="1800" b="0" i="0" dirty="0">
                <a:solidFill>
                  <a:srgbClr val="151515"/>
                </a:solidFill>
                <a:effectLst/>
                <a:latin typeface="Times New Roman" panose="02020603050405020304" pitchFamily="18" charset="0"/>
                <a:cs typeface="Times New Roman" panose="02020603050405020304" pitchFamily="18" charset="0"/>
              </a:rPr>
              <a:t>la plupart des systèmes qui utilisent le protocole SMB exécutent Microsoft Windows qui est alors appelé « Réseau Microsoft Windows ». Ce protocole a été développé à partir du protocole CIFS (Common Internet File System) et c'est pour cette raison qu'il apparaît parfois sous l'appellation CIFS/SMB.</a:t>
            </a:r>
          </a:p>
          <a:p>
            <a:pPr algn="just">
              <a:buFont typeface="Arial" panose="020B0604020202020204" pitchFamily="34" charset="0"/>
              <a:buChar char="•"/>
            </a:pPr>
            <a:r>
              <a:rPr lang="fr-FR" sz="1800" b="1" i="0" dirty="0">
                <a:solidFill>
                  <a:srgbClr val="151515"/>
                </a:solidFill>
                <a:effectLst/>
                <a:latin typeface="Times New Roman" panose="02020603050405020304" pitchFamily="18" charset="0"/>
                <a:cs typeface="Times New Roman" panose="02020603050405020304" pitchFamily="18" charset="0"/>
              </a:rPr>
              <a:t>AFP (Apple </a:t>
            </a:r>
            <a:r>
              <a:rPr lang="fr-FR" sz="1800" b="1" i="0" dirty="0" err="1">
                <a:solidFill>
                  <a:srgbClr val="151515"/>
                </a:solidFill>
                <a:effectLst/>
                <a:latin typeface="Times New Roman" panose="02020603050405020304" pitchFamily="18" charset="0"/>
                <a:cs typeface="Times New Roman" panose="02020603050405020304" pitchFamily="18" charset="0"/>
              </a:rPr>
              <a:t>Filing</a:t>
            </a:r>
            <a:r>
              <a:rPr lang="fr-FR" sz="1800" b="1" i="0" dirty="0">
                <a:solidFill>
                  <a:srgbClr val="151515"/>
                </a:solidFill>
                <a:effectLst/>
                <a:latin typeface="Times New Roman" panose="02020603050405020304" pitchFamily="18" charset="0"/>
                <a:cs typeface="Times New Roman" panose="02020603050405020304" pitchFamily="18" charset="0"/>
              </a:rPr>
              <a:t> Protocol) :</a:t>
            </a:r>
            <a:r>
              <a:rPr lang="fr-FR" sz="1800" b="0" i="0" dirty="0">
                <a:solidFill>
                  <a:srgbClr val="151515"/>
                </a:solidFill>
                <a:effectLst/>
                <a:latin typeface="Times New Roman" panose="02020603050405020304" pitchFamily="18" charset="0"/>
                <a:cs typeface="Times New Roman" panose="02020603050405020304" pitchFamily="18" charset="0"/>
              </a:rPr>
              <a:t> il s'agit d'un protocole propriétaire, réservé aux périphériques Apple qui exécutent </a:t>
            </a:r>
            <a:r>
              <a:rPr lang="fr-FR" sz="1800" b="0" i="0" dirty="0" err="1">
                <a:solidFill>
                  <a:srgbClr val="151515"/>
                </a:solidFill>
                <a:effectLst/>
                <a:latin typeface="Times New Roman" panose="02020603050405020304" pitchFamily="18" charset="0"/>
                <a:cs typeface="Times New Roman" panose="02020603050405020304" pitchFamily="18" charset="0"/>
              </a:rPr>
              <a:t>MacOS</a:t>
            </a:r>
            <a:r>
              <a:rPr lang="fr-FR" sz="1800" b="0" i="0" dirty="0">
                <a:solidFill>
                  <a:srgbClr val="151515"/>
                </a:solidFill>
                <a:effectLst/>
                <a:latin typeface="Times New Roman" panose="02020603050405020304" pitchFamily="18" charset="0"/>
                <a:cs typeface="Times New Roman" panose="02020603050405020304" pitchFamily="18" charset="0"/>
              </a:rPr>
              <a:t>.</a:t>
            </a:r>
          </a:p>
          <a:p>
            <a:pPr marL="0" indent="0" algn="just">
              <a:buNone/>
            </a:pPr>
            <a:endParaRPr lang="fr-FR" sz="1800" b="1" dirty="0">
              <a:solidFill>
                <a:srgbClr val="151515"/>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2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401994"/>
          </a:xfrm>
        </p:spPr>
        <p:txBody>
          <a:bodyPr>
            <a:normAutofit/>
          </a:bodyPr>
          <a:lstStyle/>
          <a:p>
            <a:pPr marL="0" indent="0" algn="just">
              <a:buNone/>
            </a:pPr>
            <a:r>
              <a:rPr lang="fr-FR" sz="1800" b="1" i="0" dirty="0">
                <a:solidFill>
                  <a:srgbClr val="151515"/>
                </a:solidFill>
                <a:effectLst/>
                <a:latin typeface="Times New Roman" panose="02020603050405020304" pitchFamily="18" charset="0"/>
                <a:cs typeface="Times New Roman" panose="02020603050405020304" pitchFamily="18" charset="0"/>
              </a:rPr>
              <a:t>Avantages du NAS</a:t>
            </a:r>
          </a:p>
          <a:p>
            <a:pPr marL="0" indent="0" algn="just">
              <a:buNone/>
            </a:pPr>
            <a:r>
              <a:rPr lang="fr-FR" sz="1800" b="1" i="0" dirty="0">
                <a:solidFill>
                  <a:srgbClr val="151515"/>
                </a:solidFill>
                <a:effectLst/>
                <a:latin typeface="Times New Roman" panose="02020603050405020304" pitchFamily="18" charset="0"/>
                <a:cs typeface="Times New Roman" panose="02020603050405020304" pitchFamily="18" charset="0"/>
              </a:rPr>
              <a:t>Évolutivité</a:t>
            </a:r>
            <a:r>
              <a:rPr lang="fr-FR" sz="1800" i="0" dirty="0">
                <a:solidFill>
                  <a:srgbClr val="151515"/>
                </a:solidFill>
                <a:effectLst/>
                <a:latin typeface="Times New Roman" panose="02020603050405020304" pitchFamily="18" charset="0"/>
                <a:cs typeface="Times New Roman" panose="02020603050405020304" pitchFamily="18" charset="0"/>
              </a:rPr>
              <a:t> : pour augmenter la capacité de stockage d'un NAS, il suffit d'y ajouter des disques durs. Pas besoin de mettre à niveau ni de remplacer des serveurs, et encore moins de désactiver le réseau.</a:t>
            </a:r>
          </a:p>
          <a:p>
            <a:pPr marL="0" indent="0" algn="just">
              <a:buNone/>
            </a:pPr>
            <a:r>
              <a:rPr lang="fr-FR" sz="1800" b="1" i="0" dirty="0">
                <a:solidFill>
                  <a:srgbClr val="151515"/>
                </a:solidFill>
                <a:effectLst/>
                <a:latin typeface="Times New Roman" panose="02020603050405020304" pitchFamily="18" charset="0"/>
                <a:cs typeface="Times New Roman" panose="02020603050405020304" pitchFamily="18" charset="0"/>
              </a:rPr>
              <a:t>Performances</a:t>
            </a:r>
            <a:r>
              <a:rPr lang="fr-FR" sz="1800" i="0" dirty="0">
                <a:solidFill>
                  <a:srgbClr val="151515"/>
                </a:solidFill>
                <a:effectLst/>
                <a:latin typeface="Times New Roman" panose="02020603050405020304" pitchFamily="18" charset="0"/>
                <a:cs typeface="Times New Roman" panose="02020603050405020304" pitchFamily="18" charset="0"/>
              </a:rPr>
              <a:t> : comme le NAS est un système de fichiers, les autres périphériques du réseau n'ont pas besoin de se charger du partage des fichiers. De plus, le NAS est souvent configuré pour une utilisation bien précise (stockage de Big Data ou de contenus multimédias, par exemple), ce qui permet d'obtenir de meilleures performances.</a:t>
            </a:r>
          </a:p>
          <a:p>
            <a:pPr marL="0" indent="0" algn="just">
              <a:buNone/>
            </a:pPr>
            <a:r>
              <a:rPr lang="fr-FR" sz="1800" b="1" i="0" dirty="0">
                <a:solidFill>
                  <a:srgbClr val="151515"/>
                </a:solidFill>
                <a:effectLst/>
                <a:latin typeface="Times New Roman" panose="02020603050405020304" pitchFamily="18" charset="0"/>
                <a:cs typeface="Times New Roman" panose="02020603050405020304" pitchFamily="18" charset="0"/>
              </a:rPr>
              <a:t>Configuration simple </a:t>
            </a:r>
            <a:r>
              <a:rPr lang="fr-FR" sz="1800" i="0" dirty="0">
                <a:solidFill>
                  <a:srgbClr val="151515"/>
                </a:solidFill>
                <a:effectLst/>
                <a:latin typeface="Times New Roman" panose="02020603050405020304" pitchFamily="18" charset="0"/>
                <a:cs typeface="Times New Roman" panose="02020603050405020304" pitchFamily="18" charset="0"/>
              </a:rPr>
              <a:t>: les architectures NAS sont souvent accompagnées de scripts simples ou encore fournies sous la forme d'</a:t>
            </a:r>
            <a:r>
              <a:rPr lang="fr-FR" sz="1800" i="0" dirty="0" err="1">
                <a:solidFill>
                  <a:srgbClr val="151515"/>
                </a:solidFill>
                <a:effectLst/>
                <a:latin typeface="Times New Roman" panose="02020603050405020304" pitchFamily="18" charset="0"/>
                <a:cs typeface="Times New Roman" panose="02020603050405020304" pitchFamily="18" charset="0"/>
              </a:rPr>
              <a:t>appliances</a:t>
            </a:r>
            <a:r>
              <a:rPr lang="fr-FR" sz="1800" i="0" dirty="0">
                <a:solidFill>
                  <a:srgbClr val="151515"/>
                </a:solidFill>
                <a:effectLst/>
                <a:latin typeface="Times New Roman" panose="02020603050405020304" pitchFamily="18" charset="0"/>
                <a:cs typeface="Times New Roman" panose="02020603050405020304" pitchFamily="18" charset="0"/>
              </a:rPr>
              <a:t> préinstallées avec un système d'exploitation rationalisé, ce qui réduit considérablement le temps de configuration et de gestion du système.</a:t>
            </a:r>
          </a:p>
          <a:p>
            <a:pPr marL="0" indent="0" algn="just">
              <a:buNone/>
            </a:pPr>
            <a:r>
              <a:rPr lang="fr-FR" sz="1800" b="1" i="0" dirty="0">
                <a:solidFill>
                  <a:srgbClr val="151515"/>
                </a:solidFill>
                <a:effectLst/>
                <a:latin typeface="Times New Roman" panose="02020603050405020304" pitchFamily="18" charset="0"/>
                <a:cs typeface="Times New Roman" panose="02020603050405020304" pitchFamily="18" charset="0"/>
              </a:rPr>
              <a:t>Accessibilité</a:t>
            </a:r>
            <a:r>
              <a:rPr lang="fr-FR" sz="1800" i="0" dirty="0">
                <a:solidFill>
                  <a:srgbClr val="151515"/>
                </a:solidFill>
                <a:effectLst/>
                <a:latin typeface="Times New Roman" panose="02020603050405020304" pitchFamily="18" charset="0"/>
                <a:cs typeface="Times New Roman" panose="02020603050405020304" pitchFamily="18" charset="0"/>
              </a:rPr>
              <a:t> : tous les périphériques en réseau ont accès au NAS.</a:t>
            </a:r>
          </a:p>
          <a:p>
            <a:pPr marL="0" indent="0" algn="just">
              <a:buNone/>
            </a:pPr>
            <a:r>
              <a:rPr lang="fr-FR" sz="1800" b="1" i="0" dirty="0">
                <a:solidFill>
                  <a:srgbClr val="151515"/>
                </a:solidFill>
                <a:effectLst/>
                <a:latin typeface="Times New Roman" panose="02020603050405020304" pitchFamily="18" charset="0"/>
                <a:cs typeface="Times New Roman" panose="02020603050405020304" pitchFamily="18" charset="0"/>
              </a:rPr>
              <a:t>Tolérance aux pannes </a:t>
            </a:r>
            <a:r>
              <a:rPr lang="fr-FR" sz="1800" i="0" dirty="0">
                <a:solidFill>
                  <a:srgbClr val="151515"/>
                </a:solidFill>
                <a:effectLst/>
                <a:latin typeface="Times New Roman" panose="02020603050405020304" pitchFamily="18" charset="0"/>
                <a:cs typeface="Times New Roman" panose="02020603050405020304" pitchFamily="18" charset="0"/>
              </a:rPr>
              <a:t>: il est possible de formater le NAS de sorte qu'il prenne en charge des disques répliqués, un système </a:t>
            </a:r>
            <a:r>
              <a:rPr lang="fr-FR" sz="1800" i="0" dirty="0">
                <a:solidFill>
                  <a:srgbClr val="FF0000"/>
                </a:solidFill>
                <a:effectLst/>
                <a:latin typeface="Times New Roman" panose="02020603050405020304" pitchFamily="18" charset="0"/>
                <a:cs typeface="Times New Roman" panose="02020603050405020304" pitchFamily="18" charset="0"/>
              </a:rPr>
              <a:t>RAID</a:t>
            </a:r>
            <a:r>
              <a:rPr lang="fr-FR" sz="1800" i="0" dirty="0">
                <a:solidFill>
                  <a:srgbClr val="151515"/>
                </a:solidFill>
                <a:effectLst/>
                <a:latin typeface="Times New Roman" panose="02020603050405020304" pitchFamily="18" charset="0"/>
                <a:cs typeface="Times New Roman" panose="02020603050405020304" pitchFamily="18" charset="0"/>
              </a:rPr>
              <a:t> ou le codage à effacement afin d'assurer l'intégrité des données.</a:t>
            </a:r>
            <a:endParaRPr lang="fr-FR" sz="1800" b="1" dirty="0">
              <a:solidFill>
                <a:srgbClr val="151515"/>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91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266092"/>
            <a:ext cx="7960384" cy="5275385"/>
          </a:xfrm>
        </p:spPr>
        <p:txBody>
          <a:bodyPr>
            <a:normAutofit fontScale="70000" lnSpcReduction="20000"/>
          </a:bodyPr>
          <a:lstStyle/>
          <a:p>
            <a:pPr marL="0" indent="0" algn="just">
              <a:buNone/>
            </a:pPr>
            <a:r>
              <a:rPr lang="fr-FR" b="1" i="0" dirty="0">
                <a:solidFill>
                  <a:srgbClr val="151515"/>
                </a:solidFill>
                <a:effectLst/>
                <a:latin typeface="Times New Roman" panose="02020603050405020304" pitchFamily="18" charset="0"/>
                <a:cs typeface="Times New Roman" panose="02020603050405020304" pitchFamily="18" charset="0"/>
              </a:rPr>
              <a:t>Le RAID 0</a:t>
            </a:r>
            <a:r>
              <a:rPr lang="fr-FR" i="0" dirty="0">
                <a:solidFill>
                  <a:srgbClr val="151515"/>
                </a:solidFill>
                <a:effectLst/>
                <a:latin typeface="Times New Roman" panose="02020603050405020304" pitchFamily="18" charset="0"/>
                <a:cs typeface="Times New Roman" panose="02020603050405020304" pitchFamily="18" charset="0"/>
              </a:rPr>
              <a:t>, également connu sous le nom d'« entrelacement de disques » ou de « volume agrégé par bandes » (striping en anglais), est une configuration RAID permettant d'augmenter significativement les performances de la grappe en faisant travailler n disques durs en parallèle </a:t>
            </a:r>
          </a:p>
          <a:p>
            <a:pPr algn="just"/>
            <a:r>
              <a:rPr lang="fr-FR" b="1" i="0" dirty="0">
                <a:solidFill>
                  <a:srgbClr val="151515"/>
                </a:solidFill>
                <a:effectLst/>
                <a:latin typeface="Times New Roman" panose="02020603050405020304" pitchFamily="18" charset="0"/>
                <a:cs typeface="Times New Roman" panose="02020603050405020304" pitchFamily="18" charset="0"/>
              </a:rPr>
              <a:t>Capacité</a:t>
            </a:r>
          </a:p>
          <a:p>
            <a:pPr marL="0" indent="0" algn="just">
              <a:buNone/>
            </a:pPr>
            <a:r>
              <a:rPr lang="fr-FR" i="0" dirty="0">
                <a:solidFill>
                  <a:srgbClr val="151515"/>
                </a:solidFill>
                <a:effectLst/>
                <a:latin typeface="Times New Roman" panose="02020603050405020304" pitchFamily="18" charset="0"/>
                <a:cs typeface="Times New Roman" panose="02020603050405020304" pitchFamily="18" charset="0"/>
              </a:rPr>
              <a:t>La capacité totale est égale à celle du plus petit élément de la grappe multiplié par le nombre d'éléments présents dans la grappe, car le système d'agrégation par bandes se retrouvera bloqué une fois que le plus petit disque sera rempli (voir schéma). L'espace excédentaire des autres éléments de la grappe restera inutilisé. Il est donc conseillé d'utiliser des disques de même capacité.</a:t>
            </a:r>
          </a:p>
          <a:p>
            <a:pPr algn="just"/>
            <a:r>
              <a:rPr lang="fr-FR" b="1" i="0" dirty="0">
                <a:solidFill>
                  <a:srgbClr val="151515"/>
                </a:solidFill>
                <a:effectLst/>
                <a:latin typeface="Times New Roman" panose="02020603050405020304" pitchFamily="18" charset="0"/>
                <a:cs typeface="Times New Roman" panose="02020603050405020304" pitchFamily="18" charset="0"/>
              </a:rPr>
              <a:t>Fiabilité</a:t>
            </a:r>
          </a:p>
          <a:p>
            <a:pPr marL="0" indent="0" algn="just">
              <a:buNone/>
            </a:pPr>
            <a:r>
              <a:rPr lang="fr-FR" i="0" dirty="0">
                <a:solidFill>
                  <a:srgbClr val="151515"/>
                </a:solidFill>
                <a:effectLst/>
                <a:latin typeface="Times New Roman" panose="02020603050405020304" pitchFamily="18" charset="0"/>
                <a:cs typeface="Times New Roman" panose="02020603050405020304" pitchFamily="18" charset="0"/>
              </a:rPr>
              <a:t>Le défaut de cette solution est que la perte d'une seule unité de stockage entraîne la perte de toutes les données du volume RAID.</a:t>
            </a:r>
          </a:p>
          <a:p>
            <a:pPr algn="just"/>
            <a:r>
              <a:rPr lang="fr-FR" b="1" i="0" dirty="0">
                <a:solidFill>
                  <a:srgbClr val="151515"/>
                </a:solidFill>
                <a:effectLst/>
                <a:latin typeface="Times New Roman" panose="02020603050405020304" pitchFamily="18" charset="0"/>
                <a:cs typeface="Times New Roman" panose="02020603050405020304" pitchFamily="18" charset="0"/>
              </a:rPr>
              <a:t>Coût</a:t>
            </a:r>
          </a:p>
          <a:p>
            <a:pPr marL="0" indent="0" algn="just">
              <a:buNone/>
            </a:pPr>
            <a:r>
              <a:rPr lang="fr-FR" i="0" dirty="0">
                <a:solidFill>
                  <a:srgbClr val="151515"/>
                </a:solidFill>
                <a:effectLst/>
                <a:latin typeface="Times New Roman" panose="02020603050405020304" pitchFamily="18" charset="0"/>
                <a:cs typeface="Times New Roman" panose="02020603050405020304" pitchFamily="18" charset="0"/>
              </a:rPr>
              <a:t>Dans un RAID 0, qui n'apporte aucune redondance, tout l'espace disque disponible est utilisé (à conditions que les supports soient de même capacité).</a:t>
            </a:r>
          </a:p>
        </p:txBody>
      </p:sp>
      <p:pic>
        <p:nvPicPr>
          <p:cNvPr id="4" name="Image 3">
            <a:extLst>
              <a:ext uri="{FF2B5EF4-FFF2-40B4-BE49-F238E27FC236}">
                <a16:creationId xmlns:a16="http://schemas.microsoft.com/office/drawing/2014/main" id="{48017429-1DE6-D097-B36B-955CC1B5B4DC}"/>
              </a:ext>
            </a:extLst>
          </p:cNvPr>
          <p:cNvPicPr>
            <a:picLocks noChangeAspect="1"/>
          </p:cNvPicPr>
          <p:nvPr/>
        </p:nvPicPr>
        <p:blipFill>
          <a:blip r:embed="rId2"/>
          <a:stretch>
            <a:fillRect/>
          </a:stretch>
        </p:blipFill>
        <p:spPr>
          <a:xfrm>
            <a:off x="9144000" y="1266092"/>
            <a:ext cx="3048000" cy="4686300"/>
          </a:xfrm>
          <a:prstGeom prst="rect">
            <a:avLst/>
          </a:prstGeom>
        </p:spPr>
      </p:pic>
    </p:spTree>
    <p:extLst>
      <p:ext uri="{BB962C8B-B14F-4D97-AF65-F5344CB8AC3E}">
        <p14:creationId xmlns:p14="http://schemas.microsoft.com/office/powerpoint/2010/main" val="80149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266092"/>
            <a:ext cx="7960384" cy="5275385"/>
          </a:xfrm>
        </p:spPr>
        <p:txBody>
          <a:bodyPr>
            <a:normAutofit fontScale="77500" lnSpcReduction="20000"/>
          </a:bodyPr>
          <a:lstStyle/>
          <a:p>
            <a:pPr marL="0" indent="0" algn="just">
              <a:buNone/>
            </a:pPr>
            <a:r>
              <a:rPr lang="fr-FR" i="0" dirty="0">
                <a:solidFill>
                  <a:srgbClr val="151515"/>
                </a:solidFill>
                <a:effectLst/>
                <a:latin typeface="Times New Roman" panose="02020603050405020304" pitchFamily="18" charset="0"/>
                <a:cs typeface="Times New Roman" panose="02020603050405020304" pitchFamily="18" charset="0"/>
              </a:rPr>
              <a:t>Le RAID 1 consiste en l'utilisation de n disques redondants (avec n\ge2), chaque disque de la grappe contenant à tout moment exactement les mêmes données, d'où l'utilisation du mot « miroir » (mirroring en anglais).</a:t>
            </a:r>
          </a:p>
          <a:p>
            <a:pPr algn="just"/>
            <a:r>
              <a:rPr lang="fr-FR" b="1" i="0" dirty="0">
                <a:solidFill>
                  <a:srgbClr val="151515"/>
                </a:solidFill>
                <a:effectLst/>
                <a:latin typeface="Times New Roman" panose="02020603050405020304" pitchFamily="18" charset="0"/>
                <a:cs typeface="Times New Roman" panose="02020603050405020304" pitchFamily="18" charset="0"/>
              </a:rPr>
              <a:t>Capacité</a:t>
            </a:r>
          </a:p>
          <a:p>
            <a:pPr marL="0" indent="0" algn="just">
              <a:buNone/>
            </a:pPr>
            <a:r>
              <a:rPr lang="fr-FR" i="0" dirty="0">
                <a:solidFill>
                  <a:srgbClr val="151515"/>
                </a:solidFill>
                <a:effectLst/>
                <a:latin typeface="Times New Roman" panose="02020603050405020304" pitchFamily="18" charset="0"/>
                <a:cs typeface="Times New Roman" panose="02020603050405020304" pitchFamily="18" charset="0"/>
              </a:rPr>
              <a:t>La capacité totale est égale à celle du plus petit élément de la grappe, l'espace excédentaire des autres éléments de la grappe restant inutilisé. Il est donc conseillé d'utiliser des éléments de capacité identique.</a:t>
            </a:r>
          </a:p>
          <a:p>
            <a:pPr algn="just"/>
            <a:r>
              <a:rPr lang="fr-FR" b="1" i="0" dirty="0">
                <a:solidFill>
                  <a:srgbClr val="151515"/>
                </a:solidFill>
                <a:effectLst/>
                <a:latin typeface="Times New Roman" panose="02020603050405020304" pitchFamily="18" charset="0"/>
                <a:cs typeface="Times New Roman" panose="02020603050405020304" pitchFamily="18" charset="0"/>
              </a:rPr>
              <a:t>Fiabilité</a:t>
            </a:r>
          </a:p>
          <a:p>
            <a:pPr marL="0" indent="0" algn="just">
              <a:buNone/>
            </a:pPr>
            <a:r>
              <a:rPr lang="fr-FR" i="0" dirty="0">
                <a:solidFill>
                  <a:srgbClr val="151515"/>
                </a:solidFill>
                <a:effectLst/>
                <a:latin typeface="Times New Roman" panose="02020603050405020304" pitchFamily="18" charset="0"/>
                <a:cs typeface="Times New Roman" panose="02020603050405020304" pitchFamily="18" charset="0"/>
              </a:rPr>
              <a:t>Cette solution offre un excellent niveau de protection des données. Elle fonctionne tant qu'il reste au moins un disque fonctionnel.</a:t>
            </a:r>
          </a:p>
          <a:p>
            <a:pPr algn="just"/>
            <a:r>
              <a:rPr lang="fr-FR" b="1" i="0" dirty="0">
                <a:solidFill>
                  <a:srgbClr val="151515"/>
                </a:solidFill>
                <a:effectLst/>
                <a:latin typeface="Times New Roman" panose="02020603050405020304" pitchFamily="18" charset="0"/>
                <a:cs typeface="Times New Roman" panose="02020603050405020304" pitchFamily="18" charset="0"/>
              </a:rPr>
              <a:t>Coût</a:t>
            </a:r>
          </a:p>
          <a:p>
            <a:pPr marL="0" indent="0" algn="just">
              <a:buNone/>
            </a:pPr>
            <a:r>
              <a:rPr lang="fr-FR" i="0" dirty="0">
                <a:solidFill>
                  <a:srgbClr val="151515"/>
                </a:solidFill>
                <a:effectLst/>
                <a:latin typeface="Times New Roman" panose="02020603050405020304" pitchFamily="18" charset="0"/>
                <a:cs typeface="Times New Roman" panose="02020603050405020304" pitchFamily="18" charset="0"/>
              </a:rPr>
              <a:t>Les coûts de stockage sont élevés et directement proportionnels au nombre de miroirs utilisés, alors que la capacité utile reste inchangée. Plus le nombre de miroirs est élevé, et plus la sécurité augmente, mais plus son coût devient rédhibitoire.</a:t>
            </a:r>
          </a:p>
          <a:p>
            <a:pPr marL="0" indent="0">
              <a:buNone/>
            </a:pPr>
            <a:endParaRPr lang="fr-FR" dirty="0"/>
          </a:p>
        </p:txBody>
      </p:sp>
      <p:pic>
        <p:nvPicPr>
          <p:cNvPr id="4" name="Image 3">
            <a:extLst>
              <a:ext uri="{FF2B5EF4-FFF2-40B4-BE49-F238E27FC236}">
                <a16:creationId xmlns:a16="http://schemas.microsoft.com/office/drawing/2014/main" id="{E6E2195E-0605-1ADA-BBA5-7E29460B85D8}"/>
              </a:ext>
            </a:extLst>
          </p:cNvPr>
          <p:cNvPicPr>
            <a:picLocks noChangeAspect="1"/>
          </p:cNvPicPr>
          <p:nvPr/>
        </p:nvPicPr>
        <p:blipFill>
          <a:blip r:embed="rId2"/>
          <a:stretch>
            <a:fillRect/>
          </a:stretch>
        </p:blipFill>
        <p:spPr>
          <a:xfrm>
            <a:off x="9593459" y="1899871"/>
            <a:ext cx="2235858" cy="3445852"/>
          </a:xfrm>
          <a:prstGeom prst="rect">
            <a:avLst/>
          </a:prstGeom>
        </p:spPr>
      </p:pic>
    </p:spTree>
    <p:extLst>
      <p:ext uri="{BB962C8B-B14F-4D97-AF65-F5344CB8AC3E}">
        <p14:creationId xmlns:p14="http://schemas.microsoft.com/office/powerpoint/2010/main" val="422330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266092"/>
            <a:ext cx="7960384" cy="5275385"/>
          </a:xfrm>
        </p:spPr>
        <p:txBody>
          <a:bodyPr>
            <a:normAutofit fontScale="85000" lnSpcReduction="10000"/>
          </a:bodyPr>
          <a:lstStyle/>
          <a:p>
            <a:pPr marL="0" indent="0" algn="just">
              <a:buNone/>
            </a:pPr>
            <a:r>
              <a:rPr lang="fr-FR" i="0" dirty="0">
                <a:solidFill>
                  <a:srgbClr val="151515"/>
                </a:solidFill>
                <a:effectLst/>
                <a:latin typeface="Times New Roman" panose="02020603050405020304" pitchFamily="18" charset="0"/>
                <a:cs typeface="Times New Roman" panose="02020603050405020304" pitchFamily="18" charset="0"/>
              </a:rPr>
              <a:t>Le RAID 5 combine la méthode du volume agrégé par bandes (striping) à une parité répartie. Il s'agit là d'un ensemble à redondance N+1. La parité, qui est incluse avec chaque écriture, se retrouve répartie circulairement sur les différents disques. Chaque bande est donc constituée de N blocs de données et d'un bloc de parité. </a:t>
            </a:r>
          </a:p>
          <a:p>
            <a:pPr algn="just"/>
            <a:r>
              <a:rPr lang="fr-FR" b="1" dirty="0">
                <a:latin typeface="Times New Roman" panose="02020603050405020304" pitchFamily="18" charset="0"/>
                <a:cs typeface="Times New Roman" panose="02020603050405020304" pitchFamily="18" charset="0"/>
              </a:rPr>
              <a:t>Avantages :</a:t>
            </a:r>
          </a:p>
          <a:p>
            <a:pPr algn="just"/>
            <a:r>
              <a:rPr lang="fr-FR" dirty="0">
                <a:latin typeface="Times New Roman" panose="02020603050405020304" pitchFamily="18" charset="0"/>
                <a:cs typeface="Times New Roman" panose="02020603050405020304" pitchFamily="18" charset="0"/>
              </a:rPr>
              <a:t>Performances en lecture aussi élevées qu'en RAID 0,</a:t>
            </a:r>
          </a:p>
          <a:p>
            <a:pPr algn="just"/>
            <a:r>
              <a:rPr lang="fr-FR" dirty="0">
                <a:latin typeface="Times New Roman" panose="02020603050405020304" pitchFamily="18" charset="0"/>
                <a:cs typeface="Times New Roman" panose="02020603050405020304" pitchFamily="18" charset="0"/>
              </a:rPr>
              <a:t>Tolère la perte d'un disque.</a:t>
            </a:r>
          </a:p>
          <a:p>
            <a:pPr algn="just"/>
            <a:r>
              <a:rPr lang="fr-FR" b="1" dirty="0">
                <a:latin typeface="Times New Roman" panose="02020603050405020304" pitchFamily="18" charset="0"/>
                <a:cs typeface="Times New Roman" panose="02020603050405020304" pitchFamily="18" charset="0"/>
              </a:rPr>
              <a:t>Inconvénients :</a:t>
            </a:r>
          </a:p>
          <a:p>
            <a:pPr algn="just"/>
            <a:r>
              <a:rPr lang="fr-FR" dirty="0">
                <a:latin typeface="Times New Roman" panose="02020603050405020304" pitchFamily="18" charset="0"/>
                <a:cs typeface="Times New Roman" panose="02020603050405020304" pitchFamily="18" charset="0"/>
              </a:rPr>
              <a:t>Ralentissement en écriture du fait du calcul de la parité,</a:t>
            </a:r>
          </a:p>
          <a:p>
            <a:pPr algn="just"/>
            <a:r>
              <a:rPr lang="fr-FR" dirty="0">
                <a:latin typeface="Times New Roman" panose="02020603050405020304" pitchFamily="18" charset="0"/>
                <a:cs typeface="Times New Roman" panose="02020603050405020304" pitchFamily="18" charset="0"/>
              </a:rPr>
              <a:t>Capacité utile de n-1 disques sur un total de n disques.</a:t>
            </a:r>
          </a:p>
          <a:p>
            <a:pPr algn="just"/>
            <a:r>
              <a:rPr lang="fr-FR" dirty="0">
                <a:latin typeface="Times New Roman" panose="02020603050405020304" pitchFamily="18" charset="0"/>
                <a:cs typeface="Times New Roman" panose="02020603050405020304" pitchFamily="18" charset="0"/>
              </a:rPr>
              <a:t>Temps de reconstruction long pour les disques durs de grande capacité.</a:t>
            </a:r>
          </a:p>
        </p:txBody>
      </p:sp>
      <p:pic>
        <p:nvPicPr>
          <p:cNvPr id="4" name="Image 3">
            <a:extLst>
              <a:ext uri="{FF2B5EF4-FFF2-40B4-BE49-F238E27FC236}">
                <a16:creationId xmlns:a16="http://schemas.microsoft.com/office/drawing/2014/main" id="{B4AFA744-FF1F-01BA-63F3-6ABFBCE3B5D3}"/>
              </a:ext>
            </a:extLst>
          </p:cNvPr>
          <p:cNvPicPr>
            <a:picLocks noChangeAspect="1"/>
          </p:cNvPicPr>
          <p:nvPr/>
        </p:nvPicPr>
        <p:blipFill>
          <a:blip r:embed="rId2"/>
          <a:stretch>
            <a:fillRect/>
          </a:stretch>
        </p:blipFill>
        <p:spPr>
          <a:xfrm>
            <a:off x="9720775" y="1811875"/>
            <a:ext cx="2038204" cy="3234250"/>
          </a:xfrm>
          <a:prstGeom prst="rect">
            <a:avLst/>
          </a:prstGeom>
        </p:spPr>
      </p:pic>
    </p:spTree>
    <p:extLst>
      <p:ext uri="{BB962C8B-B14F-4D97-AF65-F5344CB8AC3E}">
        <p14:creationId xmlns:p14="http://schemas.microsoft.com/office/powerpoint/2010/main" val="263193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Questions </a:t>
            </a:r>
            <a:endParaRPr lang="fr-FR" dirty="0">
              <a:solidFill>
                <a:srgbClr val="0070C0"/>
              </a:solidFill>
            </a:endParaRPr>
          </a:p>
        </p:txBody>
      </p:sp>
      <p:sp>
        <p:nvSpPr>
          <p:cNvPr id="4" name="Espace réservé du contenu 3">
            <a:extLst>
              <a:ext uri="{FF2B5EF4-FFF2-40B4-BE49-F238E27FC236}">
                <a16:creationId xmlns:a16="http://schemas.microsoft.com/office/drawing/2014/main" id="{FFB75827-223A-FD2E-5C30-7F1D44008DBD}"/>
              </a:ext>
            </a:extLst>
          </p:cNvPr>
          <p:cNvSpPr>
            <a:spLocks noGrp="1"/>
          </p:cNvSpPr>
          <p:nvPr>
            <p:ph idx="1"/>
          </p:nvPr>
        </p:nvSpPr>
        <p:spPr/>
        <p:txBody>
          <a:bodyPr/>
          <a:lstStyle/>
          <a:p>
            <a:endParaRPr lang="fr-FR" dirty="0"/>
          </a:p>
        </p:txBody>
      </p:sp>
      <p:pic>
        <p:nvPicPr>
          <p:cNvPr id="1026" name="Picture 2" descr="5 questions que les candidats se posent sur votre processus de recrutement  (et comment y répondre)">
            <a:extLst>
              <a:ext uri="{FF2B5EF4-FFF2-40B4-BE49-F238E27FC236}">
                <a16:creationId xmlns:a16="http://schemas.microsoft.com/office/drawing/2014/main" id="{F34050BE-4836-8833-6FD3-BF320A33A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266092"/>
            <a:ext cx="990599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(Plan de cours)</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275385"/>
          </a:xfrm>
        </p:spPr>
        <p:txBody>
          <a:bodyPr>
            <a:normAutofit/>
          </a:bodyPr>
          <a:lstStyle/>
          <a:p>
            <a:pPr marL="0" marR="61595" lvl="0" indent="0" algn="just" rtl="0">
              <a:lnSpc>
                <a:spcPct val="100000"/>
              </a:lnSpc>
              <a:spcAft>
                <a:spcPts val="0"/>
              </a:spcAft>
              <a:buSzPts val="1200"/>
              <a:buNone/>
              <a:tabLst>
                <a:tab pos="297815" algn="l"/>
              </a:tabLst>
            </a:pPr>
            <a:endParaRPr lang="fr-FR" dirty="0">
              <a:latin typeface="Times New Roman" panose="02020603050405020304" pitchFamily="18" charset="0"/>
              <a:cs typeface="Times New Roman" panose="02020603050405020304" pitchFamily="18" charset="0"/>
            </a:endParaRPr>
          </a:p>
          <a:p>
            <a:pPr marL="0" marR="61595" lvl="0" indent="0" algn="just" rtl="0">
              <a:lnSpc>
                <a:spcPct val="100000"/>
              </a:lnSpc>
              <a:spcAft>
                <a:spcPts val="0"/>
              </a:spcAft>
              <a:buSzPts val="1200"/>
              <a:buNone/>
              <a:tabLst>
                <a:tab pos="297815" algn="l"/>
              </a:tabLst>
            </a:pPr>
            <a:r>
              <a:rPr lang="fr-FR" sz="1800" b="1" dirty="0">
                <a:solidFill>
                  <a:srgbClr val="0070C0"/>
                </a:solidFill>
                <a:effectLst/>
                <a:latin typeface="Times New Roman" panose="02020603050405020304" pitchFamily="18" charset="0"/>
                <a:ea typeface="Symbol" panose="05050102010706020507" pitchFamily="18" charset="2"/>
                <a:cs typeface="Symbol" panose="05050102010706020507" pitchFamily="18" charset="2"/>
              </a:rPr>
              <a:t>Concepts de l’Administration Système en réseau </a:t>
            </a:r>
          </a:p>
          <a:p>
            <a:pPr marR="61595" algn="just">
              <a:lnSpc>
                <a:spcPct val="100000"/>
              </a:lnSpc>
              <a:buSzPts val="1200"/>
              <a:tabLst>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stockage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fichiers</a:t>
            </a:r>
            <a:endParaRPr lang="fr-FR" sz="1800" spc="5" dirty="0">
              <a:effectLst/>
              <a:latin typeface="Times New Roman" panose="02020603050405020304" pitchFamily="18" charset="0"/>
              <a:ea typeface="Symbol" panose="05050102010706020507" pitchFamily="18" charset="2"/>
              <a:cs typeface="Symbol" panose="05050102010706020507" pitchFamily="18" charset="2"/>
            </a:endParaRPr>
          </a:p>
          <a:p>
            <a:pPr marR="61595" algn="just">
              <a:lnSpc>
                <a:spcPct val="100000"/>
              </a:lnSpc>
              <a:buSzPts val="1200"/>
              <a:tabLst>
                <a:tab pos="297815" algn="l"/>
              </a:tabLst>
            </a:pP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contrôle</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d’accès</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aux</a:t>
            </a:r>
            <a:r>
              <a:rPr lang="fr-FR" sz="1800" spc="-28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(gestion des</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droits, Annuaires,</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SSO)</a:t>
            </a:r>
          </a:p>
          <a:p>
            <a:pPr marL="0" indent="0" algn="just">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Application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aux Systèmes</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UNIX/Linux en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Réseau</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Stockage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 iSCSI</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 fichiers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avec</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NFS</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nommage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annuaires LDAP</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service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DNS</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Partage</a:t>
            </a:r>
            <a:r>
              <a:rPr lang="fr-FR" sz="1800" spc="26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27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environnement</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hétérogène</a:t>
            </a:r>
            <a:r>
              <a:rPr lang="fr-FR" sz="1800" spc="27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avec</a:t>
            </a:r>
            <a:r>
              <a:rPr lang="fr-FR" sz="1800" spc="-28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Samba</a:t>
            </a:r>
          </a:p>
          <a:p>
            <a:pPr marL="0" indent="0">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Administration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ressources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d’un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annuaire</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Active</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Directory</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Structure</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logique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 physique</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Centralisation</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politiques</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Problématiques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parc</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volume</a:t>
            </a:r>
          </a:p>
          <a:p>
            <a:pPr marL="0" indent="0">
              <a:buNone/>
            </a:pPr>
            <a:endParaRPr lang="fr-FR" dirty="0"/>
          </a:p>
        </p:txBody>
      </p:sp>
    </p:spTree>
    <p:extLst>
      <p:ext uri="{BB962C8B-B14F-4D97-AF65-F5344CB8AC3E}">
        <p14:creationId xmlns:p14="http://schemas.microsoft.com/office/powerpoint/2010/main" val="222874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normAutofit fontScale="90000"/>
          </a:bodyPr>
          <a:lstStyle/>
          <a:p>
            <a:r>
              <a:rPr kumimoji="0" lang="fr-FR" sz="20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(contrôle d’accès aux ressources ) </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r>
              <a:rPr kumimoji="0" lang="fr-FR" sz="13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(gestion des droits, Annuaires, SSO)</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076455" y="1266091"/>
            <a:ext cx="10705813" cy="5275385"/>
          </a:xfrm>
        </p:spPr>
        <p:txBody>
          <a:bodyPr>
            <a:noAutofit/>
          </a:bodyPr>
          <a:lstStyle/>
          <a:p>
            <a:pPr marL="0" indent="0">
              <a:buNone/>
            </a:pPr>
            <a:r>
              <a:rPr lang="fr-FR" sz="1600" dirty="0">
                <a:latin typeface="Times New Roman" panose="02020603050405020304" pitchFamily="18" charset="0"/>
                <a:cs typeface="Times New Roman" panose="02020603050405020304" pitchFamily="18" charset="0"/>
              </a:rPr>
              <a:t>L'authentification unique, souvent désignée par le sigle anglais SSO (de single </a:t>
            </a:r>
            <a:r>
              <a:rPr lang="fr-FR" sz="1600" dirty="0" err="1">
                <a:latin typeface="Times New Roman" panose="02020603050405020304" pitchFamily="18" charset="0"/>
                <a:cs typeface="Times New Roman" panose="02020603050405020304" pitchFamily="18" charset="0"/>
              </a:rPr>
              <a:t>sign</a:t>
            </a:r>
            <a:r>
              <a:rPr lang="fr-FR" sz="1600" dirty="0">
                <a:latin typeface="Times New Roman" panose="02020603050405020304" pitchFamily="18" charset="0"/>
                <a:cs typeface="Times New Roman" panose="02020603050405020304" pitchFamily="18" charset="0"/>
              </a:rPr>
              <a:t>-on) est une méthode permettant à un utilisateur d'accéder à plusieurs applications informatiques (ou sites web sécurisés) en ne procédant qu'à une seule authentification.</a:t>
            </a:r>
          </a:p>
          <a:p>
            <a:pPr marL="0" indent="0">
              <a:buNone/>
            </a:pPr>
            <a:r>
              <a:rPr lang="fr-FR" sz="1600" b="1" dirty="0">
                <a:solidFill>
                  <a:srgbClr val="FF0000"/>
                </a:solidFill>
                <a:latin typeface="Times New Roman" panose="02020603050405020304" pitchFamily="18" charset="0"/>
                <a:cs typeface="Times New Roman" panose="02020603050405020304" pitchFamily="18" charset="0"/>
              </a:rPr>
              <a:t>Avantages</a:t>
            </a:r>
          </a:p>
          <a:p>
            <a:pPr marL="0" indent="0">
              <a:buNone/>
            </a:pPr>
            <a:r>
              <a:rPr lang="fr-FR" sz="1600" dirty="0">
                <a:latin typeface="Times New Roman" panose="02020603050405020304" pitchFamily="18" charset="0"/>
                <a:cs typeface="Times New Roman" panose="02020603050405020304" pitchFamily="18" charset="0"/>
              </a:rPr>
              <a:t>Les avantages de l'authentification unique incluent :</a:t>
            </a:r>
          </a:p>
          <a:p>
            <a:pPr marL="0" indent="0">
              <a:buNone/>
            </a:pPr>
            <a:r>
              <a:rPr lang="fr-FR" sz="1600" dirty="0">
                <a:latin typeface="Times New Roman" panose="02020603050405020304" pitchFamily="18" charset="0"/>
                <a:cs typeface="Times New Roman" panose="02020603050405020304" pitchFamily="18" charset="0"/>
              </a:rPr>
              <a:t>la réduction de la fatigue de mot de passe : manque de souplesse liée à l'utilisation de différentes combinaisons de nom d'utilisateur et de mot de passe1 ;</a:t>
            </a:r>
          </a:p>
          <a:p>
            <a:pPr marL="0" indent="0">
              <a:buNone/>
            </a:pPr>
            <a:r>
              <a:rPr lang="fr-FR" sz="1600" dirty="0">
                <a:latin typeface="Times New Roman" panose="02020603050405020304" pitchFamily="18" charset="0"/>
                <a:cs typeface="Times New Roman" panose="02020603050405020304" pitchFamily="18" charset="0"/>
              </a:rPr>
              <a:t>la réduction du temps passé à saisir le même mot de passe pour le même compte ;</a:t>
            </a:r>
          </a:p>
          <a:p>
            <a:pPr marL="0" indent="0">
              <a:buNone/>
            </a:pPr>
            <a:r>
              <a:rPr lang="fr-FR" sz="1600" dirty="0">
                <a:latin typeface="Times New Roman" panose="02020603050405020304" pitchFamily="18" charset="0"/>
                <a:cs typeface="Times New Roman" panose="02020603050405020304" pitchFamily="18" charset="0"/>
              </a:rPr>
              <a:t>la réduction du temps passé en support informatique pour des oublis de mots de passe ;</a:t>
            </a:r>
          </a:p>
          <a:p>
            <a:pPr marL="0" indent="0">
              <a:buNone/>
            </a:pPr>
            <a:r>
              <a:rPr lang="fr-FR" sz="1600" dirty="0">
                <a:latin typeface="Times New Roman" panose="02020603050405020304" pitchFamily="18" charset="0"/>
                <a:cs typeface="Times New Roman" panose="02020603050405020304" pitchFamily="18" charset="0"/>
              </a:rPr>
              <a:t>la centralisation des systèmes d'authentification ;</a:t>
            </a:r>
          </a:p>
          <a:p>
            <a:pPr marL="0" indent="0">
              <a:buNone/>
            </a:pPr>
            <a:r>
              <a:rPr lang="fr-FR" sz="1600" dirty="0">
                <a:latin typeface="Times New Roman" panose="02020603050405020304" pitchFamily="18" charset="0"/>
                <a:cs typeface="Times New Roman" panose="02020603050405020304" pitchFamily="18" charset="0"/>
              </a:rPr>
              <a:t>la sécurisation à tous les niveaux d'entrée/de sortie/d'accès aux systèmes sans sollicitation multiple des utilisateurs ;</a:t>
            </a:r>
          </a:p>
          <a:p>
            <a:pPr marL="0" indent="0">
              <a:buNone/>
            </a:pPr>
            <a:r>
              <a:rPr lang="fr-FR" sz="1600" dirty="0">
                <a:latin typeface="Times New Roman" panose="02020603050405020304" pitchFamily="18" charset="0"/>
                <a:cs typeface="Times New Roman" panose="02020603050405020304" pitchFamily="18" charset="0"/>
              </a:rPr>
              <a:t>la centralisation des informations de contrôles d'accès pour les tests de conformités aux différentes normes.</a:t>
            </a:r>
          </a:p>
          <a:p>
            <a:pPr marL="0" indent="0">
              <a:buNone/>
            </a:pPr>
            <a:r>
              <a:rPr lang="fr-FR" sz="1600" dirty="0">
                <a:latin typeface="Times New Roman" panose="02020603050405020304" pitchFamily="18" charset="0"/>
                <a:cs typeface="Times New Roman" panose="02020603050405020304" pitchFamily="18" charset="0"/>
              </a:rPr>
              <a:t>Les technologies fournissant des SSO utilisent des serveurs centralisés d'authentification que tous les autres systèmes et applications utilisent pour l'authentification, combinant ceux-ci avec des techniques logicielles pour s'assurer que les utilisateurs n'aient pas à entrer leurs identifiants plus d'une fois.</a:t>
            </a:r>
          </a:p>
        </p:txBody>
      </p:sp>
      <p:pic>
        <p:nvPicPr>
          <p:cNvPr id="1026" name="Picture 2">
            <a:extLst>
              <a:ext uri="{FF2B5EF4-FFF2-40B4-BE49-F238E27FC236}">
                <a16:creationId xmlns:a16="http://schemas.microsoft.com/office/drawing/2014/main" id="{D08C15C4-188D-18C3-86BA-B5598BF6C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242" y="1806332"/>
            <a:ext cx="2068303" cy="117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(Plan de cours)</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275385"/>
          </a:xfrm>
        </p:spPr>
        <p:txBody>
          <a:bodyPr>
            <a:normAutofit/>
          </a:bodyPr>
          <a:lstStyle/>
          <a:p>
            <a:pPr marL="0" marR="61595" lvl="0" indent="0" algn="just" rtl="0">
              <a:lnSpc>
                <a:spcPct val="100000"/>
              </a:lnSpc>
              <a:spcAft>
                <a:spcPts val="0"/>
              </a:spcAft>
              <a:buSzPts val="1200"/>
              <a:buNone/>
              <a:tabLst>
                <a:tab pos="297815" algn="l"/>
              </a:tabLst>
            </a:pPr>
            <a:endParaRPr lang="fr-FR" dirty="0">
              <a:latin typeface="Times New Roman" panose="02020603050405020304" pitchFamily="18" charset="0"/>
              <a:cs typeface="Times New Roman" panose="02020603050405020304" pitchFamily="18" charset="0"/>
            </a:endParaRPr>
          </a:p>
          <a:p>
            <a:pPr marL="0" marR="61595" lvl="0" indent="0" algn="just" rtl="0">
              <a:lnSpc>
                <a:spcPct val="100000"/>
              </a:lnSpc>
              <a:spcAft>
                <a:spcPts val="0"/>
              </a:spcAft>
              <a:buSzPts val="1200"/>
              <a:buNone/>
              <a:tabLst>
                <a:tab pos="297815" algn="l"/>
              </a:tabLst>
            </a:pPr>
            <a:r>
              <a:rPr lang="fr-FR" sz="1800" b="1" dirty="0">
                <a:solidFill>
                  <a:srgbClr val="0070C0"/>
                </a:solidFill>
                <a:effectLst/>
                <a:latin typeface="Times New Roman" panose="02020603050405020304" pitchFamily="18" charset="0"/>
                <a:ea typeface="Symbol" panose="05050102010706020507" pitchFamily="18" charset="2"/>
                <a:cs typeface="Symbol" panose="05050102010706020507" pitchFamily="18" charset="2"/>
              </a:rPr>
              <a:t>Concepts de l’Administration Système en réseau </a:t>
            </a:r>
          </a:p>
          <a:p>
            <a:pPr marR="61595" algn="just">
              <a:lnSpc>
                <a:spcPct val="100000"/>
              </a:lnSpc>
              <a:buSzPts val="1200"/>
              <a:tabLst>
                <a:tab pos="297815" algn="l"/>
              </a:tabLst>
            </a:pP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stockage</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 </a:t>
            </a:r>
            <a:r>
              <a:rPr lang="fr-FR" sz="1800"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rPr>
              <a:t>fichiers</a:t>
            </a:r>
            <a:endParaRPr lang="fr-FR" sz="1800" spc="5" dirty="0">
              <a:solidFill>
                <a:srgbClr val="FF0000"/>
              </a:solidFill>
              <a:effectLst/>
              <a:latin typeface="Times New Roman" panose="02020603050405020304" pitchFamily="18" charset="0"/>
              <a:ea typeface="Symbol" panose="05050102010706020507" pitchFamily="18" charset="2"/>
              <a:cs typeface="Symbol" panose="05050102010706020507" pitchFamily="18" charset="2"/>
            </a:endParaRPr>
          </a:p>
          <a:p>
            <a:pPr marR="61595" algn="just">
              <a:lnSpc>
                <a:spcPct val="100000"/>
              </a:lnSpc>
              <a:buSzPts val="1200"/>
              <a:tabLst>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contrôle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aux</a:t>
            </a:r>
            <a:r>
              <a:rPr lang="fr-FR" sz="1800" spc="-28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 des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droits, Annuaires,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SSO)</a:t>
            </a:r>
          </a:p>
          <a:p>
            <a:pPr marL="0" indent="0" algn="just">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Application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aux Systèmes</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UNIX/Linux en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Réseau</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Stockage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 iSCSI</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 fichiers</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réseau</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avec</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NFS</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Systèmes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nommage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annuaires LDAP</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service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DNS</a:t>
            </a:r>
          </a:p>
          <a:p>
            <a:pPr>
              <a:lnSpc>
                <a:spcPct val="100000"/>
              </a:lnSpc>
              <a:spcBef>
                <a:spcPts val="5"/>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Partage</a:t>
            </a:r>
            <a:r>
              <a:rPr lang="fr-FR" sz="1800" spc="26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27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ressources</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environnement</a:t>
            </a:r>
            <a:r>
              <a:rPr lang="fr-FR" sz="1800" spc="27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hétérogène</a:t>
            </a:r>
            <a:r>
              <a:rPr lang="fr-FR" sz="1800" spc="27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avec</a:t>
            </a:r>
            <a:r>
              <a:rPr lang="fr-FR" sz="1800" spc="-28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Samba</a:t>
            </a:r>
          </a:p>
          <a:p>
            <a:pPr marL="0" indent="0">
              <a:lnSpc>
                <a:spcPct val="100000"/>
              </a:lnSpc>
              <a:buNone/>
            </a:pPr>
            <a:r>
              <a:rPr lang="fr-FR" sz="1800" b="1" dirty="0">
                <a:solidFill>
                  <a:srgbClr val="0070C0"/>
                </a:solidFill>
                <a:effectLst/>
                <a:latin typeface="Times New Roman" panose="02020603050405020304" pitchFamily="18" charset="0"/>
                <a:ea typeface="Times New Roman" panose="02020603050405020304" pitchFamily="18" charset="0"/>
              </a:rPr>
              <a:t>Administration</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ressources</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d’un</a:t>
            </a:r>
            <a:r>
              <a:rPr lang="fr-FR" sz="1800" b="1" spc="-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annuaire</a:t>
            </a:r>
            <a:r>
              <a:rPr lang="fr-FR" sz="1800" b="1" spc="-15"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Active</a:t>
            </a:r>
            <a:r>
              <a:rPr lang="fr-FR" sz="1800" b="1" spc="-10" dirty="0">
                <a:solidFill>
                  <a:srgbClr val="0070C0"/>
                </a:solidFill>
                <a:effectLst/>
                <a:latin typeface="Times New Roman" panose="02020603050405020304" pitchFamily="18" charset="0"/>
                <a:ea typeface="Times New Roman" panose="02020603050405020304" pitchFamily="18" charset="0"/>
              </a:rPr>
              <a:t> </a:t>
            </a:r>
            <a:r>
              <a:rPr lang="fr-FR" sz="1800" b="1" dirty="0">
                <a:solidFill>
                  <a:srgbClr val="0070C0"/>
                </a:solidFill>
                <a:effectLst/>
                <a:latin typeface="Times New Roman" panose="02020603050405020304" pitchFamily="18" charset="0"/>
                <a:ea typeface="Times New Roman" panose="02020603050405020304" pitchFamily="18" charset="0"/>
              </a:rPr>
              <a:t>Directory</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Structure</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logique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et physique</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Centralisation</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politiques</a:t>
            </a:r>
            <a:r>
              <a:rPr lang="fr-FR" sz="1800" spc="-1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d’accès</a:t>
            </a:r>
          </a:p>
          <a:p>
            <a:pPr>
              <a:lnSpc>
                <a:spcPct val="100000"/>
              </a:lnSpc>
              <a:spcBef>
                <a:spcPts val="10"/>
              </a:spcBef>
              <a:buSzPts val="1200"/>
              <a:tabLst>
                <a:tab pos="297180" algn="l"/>
                <a:tab pos="297815" algn="l"/>
              </a:tabLst>
            </a:pPr>
            <a:r>
              <a:rPr lang="fr-FR" sz="1800" dirty="0">
                <a:effectLst/>
                <a:latin typeface="Times New Roman" panose="02020603050405020304" pitchFamily="18" charset="0"/>
                <a:ea typeface="Symbol" panose="05050102010706020507" pitchFamily="18" charset="2"/>
                <a:cs typeface="Symbol" panose="05050102010706020507" pitchFamily="18" charset="2"/>
              </a:rPr>
              <a:t>Problématiques</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gestion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de</a:t>
            </a:r>
            <a:r>
              <a:rPr lang="fr-FR" sz="1800" spc="-10"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parc</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en</a:t>
            </a:r>
            <a:r>
              <a:rPr lang="fr-FR" sz="1800" spc="-5" dirty="0">
                <a:effectLst/>
                <a:latin typeface="Times New Roman" panose="02020603050405020304" pitchFamily="18" charset="0"/>
                <a:ea typeface="Symbol" panose="05050102010706020507" pitchFamily="18" charset="2"/>
                <a:cs typeface="Symbol" panose="05050102010706020507" pitchFamily="18" charset="2"/>
              </a:rPr>
              <a:t> </a:t>
            </a:r>
            <a:r>
              <a:rPr lang="fr-FR" sz="1800" dirty="0">
                <a:effectLst/>
                <a:latin typeface="Times New Roman" panose="02020603050405020304" pitchFamily="18" charset="0"/>
                <a:ea typeface="Symbol" panose="05050102010706020507" pitchFamily="18" charset="2"/>
                <a:cs typeface="Symbol" panose="05050102010706020507" pitchFamily="18" charset="2"/>
              </a:rPr>
              <a:t>volume</a:t>
            </a:r>
          </a:p>
          <a:p>
            <a:pPr marL="0" indent="0">
              <a:buNone/>
            </a:pPr>
            <a:endParaRPr lang="fr-FR" dirty="0"/>
          </a:p>
        </p:txBody>
      </p:sp>
      <p:sp>
        <p:nvSpPr>
          <p:cNvPr id="4" name="Rectangle 3">
            <a:extLst>
              <a:ext uri="{FF2B5EF4-FFF2-40B4-BE49-F238E27FC236}">
                <a16:creationId xmlns:a16="http://schemas.microsoft.com/office/drawing/2014/main" id="{EEBD7355-2E6A-4F36-5848-27B7482203D7}"/>
              </a:ext>
            </a:extLst>
          </p:cNvPr>
          <p:cNvSpPr/>
          <p:nvPr/>
        </p:nvSpPr>
        <p:spPr>
          <a:xfrm>
            <a:off x="945088" y="1645776"/>
            <a:ext cx="10301823" cy="1323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6439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normAutofit fontScale="90000"/>
          </a:bodyPr>
          <a:lstStyle/>
          <a:p>
            <a:r>
              <a:rPr kumimoji="0" lang="fr-FR" sz="20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(contrôle d’accès aux ressources ) </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r>
              <a:rPr kumimoji="0" lang="fr-FR" sz="13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(gestion des droits, Annuaires, SSO)</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956533" y="942305"/>
            <a:ext cx="10705813" cy="5275385"/>
          </a:xfrm>
        </p:spPr>
        <p:txBody>
          <a:bodyPr>
            <a:noAutofit/>
          </a:bodyPr>
          <a:lstStyle/>
          <a:p>
            <a:pPr marL="0" indent="0">
              <a:buNone/>
            </a:pPr>
            <a:r>
              <a:rPr lang="fr-FR" sz="1600" b="1" dirty="0">
                <a:solidFill>
                  <a:srgbClr val="FF0000"/>
                </a:solidFill>
                <a:latin typeface="Times New Roman" panose="02020603050405020304" pitchFamily="18" charset="0"/>
                <a:cs typeface="Times New Roman" panose="02020603050405020304" pitchFamily="18" charset="0"/>
              </a:rPr>
              <a:t>Critiques</a:t>
            </a:r>
          </a:p>
          <a:p>
            <a:pPr marL="0" indent="0">
              <a:buNone/>
            </a:pPr>
            <a:r>
              <a:rPr lang="fr-FR" sz="1600" dirty="0">
                <a:latin typeface="Times New Roman" panose="02020603050405020304" pitchFamily="18" charset="0"/>
                <a:cs typeface="Times New Roman" panose="02020603050405020304" pitchFamily="18" charset="0"/>
              </a:rPr>
              <a:t>Un système d'authentification unique donnant potentiellement accès à de nombreuses ressources une fois l'utilisateur authentifié (il a les « clés du château »), une personne mal intentionnée ayant accès à des informations d'identification des utilisateurs peut causer une importante brèche de confidentialité. Avec un SSO, une attention particulière doit donc être prêtée à ces informations et une authentification forte devrait idéalement être mise en place pour l'authentification initiale (carte à puce, biométrie, génération d'un mot de passe à usage unique, par exemple).</a:t>
            </a:r>
          </a:p>
          <a:p>
            <a:pPr marL="0" indent="0">
              <a:buNone/>
            </a:pPr>
            <a:r>
              <a:rPr lang="fr-FR" sz="1600" dirty="0">
                <a:latin typeface="Times New Roman" panose="02020603050405020304" pitchFamily="18" charset="0"/>
                <a:cs typeface="Times New Roman" panose="02020603050405020304" pitchFamily="18" charset="0"/>
              </a:rPr>
              <a:t>Dans les premiers déploiements de solutions SSO, généralement via Kerberos et SAML, l'utilisateur n'avait aucun contrôle sur les informations à caractère personnel qui étaient transmises à chaque nouvelle ressource à laquelle il se connectait par le biais du SSO. Cela ne posait généralement pas de problème au sein d'une seule organisation (ou entreprise) tant que les applications appartenaient au système d'information de l'organisation. Cependant, avec la prolifération de services fédérés comme Active Directory </a:t>
            </a:r>
            <a:r>
              <a:rPr lang="fr-FR" sz="1600" dirty="0" err="1">
                <a:latin typeface="Times New Roman" panose="02020603050405020304" pitchFamily="18" charset="0"/>
                <a:cs typeface="Times New Roman" panose="02020603050405020304" pitchFamily="18" charset="0"/>
              </a:rPr>
              <a:t>Federation</a:t>
            </a:r>
            <a:r>
              <a:rPr lang="fr-FR" sz="1600" dirty="0">
                <a:latin typeface="Times New Roman" panose="02020603050405020304" pitchFamily="18" charset="0"/>
                <a:cs typeface="Times New Roman" panose="02020603050405020304" pitchFamily="18" charset="0"/>
              </a:rPr>
              <a:t> Services, les informations à caractère personnel de l'utilisateur ont commencé à être envoyées de manière incontrôlée, via les jetons d'identité propres à ces protocoles, à des services externes à l'entreprise qui avait initialement collecté ces données. </a:t>
            </a:r>
          </a:p>
          <a:p>
            <a:pPr marL="0" indent="0">
              <a:buNone/>
            </a:pPr>
            <a:r>
              <a:rPr lang="fr-FR" sz="1600" dirty="0">
                <a:latin typeface="Times New Roman" panose="02020603050405020304" pitchFamily="18" charset="0"/>
                <a:cs typeface="Times New Roman" panose="02020603050405020304" pitchFamily="18" charset="0"/>
              </a:rPr>
              <a:t>L'apparition de régulations plus contraignantes quant à l'usage et au stockage des données personnelles, telles que le RGPD a ainsi poussé d'autres protocoles d'authentification plus souples telles qu'</a:t>
            </a:r>
            <a:r>
              <a:rPr lang="fr-FR" sz="1600" dirty="0" err="1">
                <a:latin typeface="Times New Roman" panose="02020603050405020304" pitchFamily="18" charset="0"/>
                <a:cs typeface="Times New Roman" panose="02020603050405020304" pitchFamily="18" charset="0"/>
              </a:rPr>
              <a:t>OpenID</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Connect</a:t>
            </a:r>
            <a:r>
              <a:rPr lang="fr-FR" sz="1600" dirty="0">
                <a:latin typeface="Times New Roman" panose="02020603050405020304" pitchFamily="18" charset="0"/>
                <a:cs typeface="Times New Roman" panose="02020603050405020304" pitchFamily="18" charset="0"/>
              </a:rPr>
              <a:t>, qui est aujourd'hui soutenu par le MIT qui est pourtant le créateur de Kerberos.</a:t>
            </a:r>
          </a:p>
        </p:txBody>
      </p:sp>
    </p:spTree>
    <p:extLst>
      <p:ext uri="{BB962C8B-B14F-4D97-AF65-F5344CB8AC3E}">
        <p14:creationId xmlns:p14="http://schemas.microsoft.com/office/powerpoint/2010/main" val="3991668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normAutofit fontScale="90000"/>
          </a:bodyPr>
          <a:lstStyle/>
          <a:p>
            <a:r>
              <a:rPr kumimoji="0" lang="fr-FR" sz="20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(contrôle d’accès aux ressources ) </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r>
              <a:rPr kumimoji="0" lang="fr-FR" sz="13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(gestion des droits, Annuaires, SSO)</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956533" y="942305"/>
            <a:ext cx="10705813" cy="5275385"/>
          </a:xfrm>
        </p:spPr>
        <p:txBody>
          <a:bodyPr>
            <a:noAutofit/>
          </a:bodyPr>
          <a:lstStyle/>
          <a:p>
            <a:pPr marL="0" indent="0">
              <a:buNone/>
            </a:pPr>
            <a:r>
              <a:rPr lang="fr-FR" sz="1600" b="1" dirty="0">
                <a:solidFill>
                  <a:srgbClr val="FF0000"/>
                </a:solidFill>
                <a:latin typeface="Times New Roman" panose="02020603050405020304" pitchFamily="18" charset="0"/>
                <a:cs typeface="Times New Roman" panose="02020603050405020304" pitchFamily="18" charset="0"/>
              </a:rPr>
              <a:t>Approche centralisée</a:t>
            </a:r>
          </a:p>
          <a:p>
            <a:pPr marL="0" indent="0">
              <a:buNone/>
            </a:pPr>
            <a:r>
              <a:rPr lang="fr-FR" sz="1600" dirty="0">
                <a:latin typeface="Times New Roman" panose="02020603050405020304" pitchFamily="18" charset="0"/>
                <a:cs typeface="Times New Roman" panose="02020603050405020304" pitchFamily="18" charset="0"/>
              </a:rPr>
              <a:t>Le principe de base est ici de disposer d'une base de données globale et centralisée de tous les utilisateurs ou d'un annuaire. Cela permet également de centraliser la gestion de la politique de sécurité. Un exemple de mise en œuvre est le logiciel libre </a:t>
            </a:r>
            <a:r>
              <a:rPr lang="fr-FR" sz="1600" dirty="0" err="1">
                <a:latin typeface="Times New Roman" panose="02020603050405020304" pitchFamily="18" charset="0"/>
                <a:cs typeface="Times New Roman" panose="02020603050405020304" pitchFamily="18" charset="0"/>
              </a:rPr>
              <a:t>LemonLDAP</a:t>
            </a:r>
            <a:r>
              <a:rPr lang="fr-FR" sz="1600" dirty="0">
                <a:latin typeface="Times New Roman" panose="02020603050405020304" pitchFamily="18" charset="0"/>
                <a:cs typeface="Times New Roman" panose="02020603050405020304" pitchFamily="18" charset="0"/>
              </a:rPr>
              <a:t>::NG, un autre exemple est le logiciel libre </a:t>
            </a:r>
            <a:r>
              <a:rPr lang="fr-FR" sz="1600" dirty="0" err="1">
                <a:latin typeface="Times New Roman" panose="02020603050405020304" pitchFamily="18" charset="0"/>
                <a:cs typeface="Times New Roman" panose="02020603050405020304" pitchFamily="18" charset="0"/>
              </a:rPr>
              <a:t>Vulture</a:t>
            </a:r>
            <a:r>
              <a:rPr lang="fr-FR" sz="1600" dirty="0">
                <a:latin typeface="Times New Roman" panose="02020603050405020304" pitchFamily="18" charset="0"/>
                <a:cs typeface="Times New Roman" panose="02020603050405020304" pitchFamily="18" charset="0"/>
              </a:rPr>
              <a:t>. Ces deux exemples de Web SSO conviennent à des utilisateurs d'applications Web. Il faut se tourner vers d'autres logiciels lorsque le besoin est de mettre en œuvre une solution de SSO dans une entreprise à la fois pour des utilisateurs itinérants d'applications Web mais aussi pour des utilisateurs d'applications métiers à l'intérieur de l'entreprise.</a:t>
            </a:r>
          </a:p>
          <a:p>
            <a:pPr marL="0" indent="0">
              <a:buNone/>
            </a:pPr>
            <a:r>
              <a:rPr lang="fr-FR" sz="1600" dirty="0">
                <a:latin typeface="Times New Roman" panose="02020603050405020304" pitchFamily="18" charset="0"/>
                <a:cs typeface="Times New Roman" panose="02020603050405020304" pitchFamily="18" charset="0"/>
              </a:rPr>
              <a:t>Cette approche est principalement destinée à des services dépendant tous d'une même entité, par exemple à l'intérieur d'une société au sein de leur gestion des middleware.</a:t>
            </a:r>
          </a:p>
          <a:p>
            <a:pPr marL="0" indent="0">
              <a:buNone/>
            </a:pPr>
            <a:r>
              <a:rPr lang="fr-FR" sz="1600" b="1" dirty="0">
                <a:solidFill>
                  <a:srgbClr val="FF0000"/>
                </a:solidFill>
                <a:latin typeface="Times New Roman" panose="02020603050405020304" pitchFamily="18" charset="0"/>
                <a:cs typeface="Times New Roman" panose="02020603050405020304" pitchFamily="18" charset="0"/>
              </a:rPr>
              <a:t>Approche fédérative</a:t>
            </a:r>
          </a:p>
          <a:p>
            <a:pPr marL="0" indent="0">
              <a:buNone/>
            </a:pPr>
            <a:r>
              <a:rPr lang="fr-FR" sz="1600" dirty="0">
                <a:latin typeface="Times New Roman" panose="02020603050405020304" pitchFamily="18" charset="0"/>
                <a:cs typeface="Times New Roman" panose="02020603050405020304" pitchFamily="18" charset="0"/>
              </a:rPr>
              <a:t>Dans cette approche, dont le système Liberty Alliance est le principal exemple, chaque service gère une partie des données d'un utilisateur (l'utilisateur peut donc disposer de plusieurs comptes), mais partage les informations dont il dispose sur l'utilisateur avec les services partenaires.</a:t>
            </a:r>
          </a:p>
          <a:p>
            <a:pPr marL="0" indent="0">
              <a:buNone/>
            </a:pPr>
            <a:r>
              <a:rPr lang="fr-FR" sz="1600" dirty="0">
                <a:latin typeface="Times New Roman" panose="02020603050405020304" pitchFamily="18" charset="0"/>
                <a:cs typeface="Times New Roman" panose="02020603050405020304" pitchFamily="18" charset="0"/>
              </a:rPr>
              <a:t>Cette approche a été développée pour répondre à un besoin de gestion décentralisée des utilisateurs, où chaque service partenaire désire conserver la maîtrise de sa propre politique de sécurité, par exemple un ensemble de sites marchands indépendants d'un point de vue commercial et organisationnel.</a:t>
            </a:r>
          </a:p>
        </p:txBody>
      </p:sp>
    </p:spTree>
    <p:extLst>
      <p:ext uri="{BB962C8B-B14F-4D97-AF65-F5344CB8AC3E}">
        <p14:creationId xmlns:p14="http://schemas.microsoft.com/office/powerpoint/2010/main" val="2434310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normAutofit fontScale="90000"/>
          </a:bodyPr>
          <a:lstStyle/>
          <a:p>
            <a:r>
              <a:rPr kumimoji="0" lang="fr-FR" sz="20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(contrôle d’accès aux ressources ) </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r>
              <a:rPr kumimoji="0" lang="fr-FR" sz="13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(gestion des droits, Annuaires, SSO)</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57913" y="1092207"/>
            <a:ext cx="10672998" cy="5275385"/>
          </a:xfrm>
        </p:spPr>
        <p:txBody>
          <a:bodyPr>
            <a:noAutofit/>
          </a:bodyPr>
          <a:lstStyle/>
          <a:p>
            <a:pPr marL="0" indent="0" algn="just">
              <a:buNone/>
            </a:pPr>
            <a:r>
              <a:rPr lang="fr-FR" sz="1600" b="1" dirty="0">
                <a:solidFill>
                  <a:srgbClr val="FF0000"/>
                </a:solidFill>
                <a:latin typeface="Times New Roman" panose="02020603050405020304" pitchFamily="18" charset="0"/>
                <a:cs typeface="Times New Roman" panose="02020603050405020304" pitchFamily="18" charset="0"/>
              </a:rPr>
              <a:t>Approche centralisée : </a:t>
            </a:r>
            <a:r>
              <a:rPr lang="fr-FR" sz="1600" dirty="0">
                <a:latin typeface="Times New Roman" panose="02020603050405020304" pitchFamily="18" charset="0"/>
                <a:cs typeface="Times New Roman" panose="02020603050405020304" pitchFamily="18" charset="0"/>
              </a:rPr>
              <a:t>Le principe de base est ici de disposer d'une base de données globale et centralisée de tous les utilisateurs ou d'un annuaire. Cela permet également de centraliser la gestion de la politique de sécurité. Un exemple de mise en œuvre est le logiciel libre </a:t>
            </a:r>
            <a:r>
              <a:rPr lang="fr-FR" sz="1600" dirty="0" err="1">
                <a:latin typeface="Times New Roman" panose="02020603050405020304" pitchFamily="18" charset="0"/>
                <a:cs typeface="Times New Roman" panose="02020603050405020304" pitchFamily="18" charset="0"/>
              </a:rPr>
              <a:t>LemonLDAP</a:t>
            </a:r>
            <a:r>
              <a:rPr lang="fr-FR" sz="1600" dirty="0">
                <a:latin typeface="Times New Roman" panose="02020603050405020304" pitchFamily="18" charset="0"/>
                <a:cs typeface="Times New Roman" panose="02020603050405020304" pitchFamily="18" charset="0"/>
              </a:rPr>
              <a:t>::NG, un autre exemple est le logiciel libre </a:t>
            </a:r>
            <a:r>
              <a:rPr lang="fr-FR" sz="1600" dirty="0" err="1">
                <a:latin typeface="Times New Roman" panose="02020603050405020304" pitchFamily="18" charset="0"/>
                <a:cs typeface="Times New Roman" panose="02020603050405020304" pitchFamily="18" charset="0"/>
              </a:rPr>
              <a:t>Vulture</a:t>
            </a:r>
            <a:r>
              <a:rPr lang="fr-FR" sz="1600" dirty="0">
                <a:latin typeface="Times New Roman" panose="02020603050405020304" pitchFamily="18" charset="0"/>
                <a:cs typeface="Times New Roman" panose="02020603050405020304" pitchFamily="18" charset="0"/>
              </a:rPr>
              <a:t>. Ces deux exemples de Web SSO conviennent à des utilisateurs d'applications Web. Il faut se tourner vers d'autres logiciels lorsque le besoin est de mettre en œuvre une solution de SSO dans une entreprise à la fois pour des utilisateurs itinérants d'applications Web mais aussi pour des utilisateurs d'applications métiers à l'intérieur de l'entreprise. Cette approche est principalement destinée à des services dépendant tous d'une même entité, par exemple à l'intérieur d'une société au sein de leur gestion des middleware.</a:t>
            </a:r>
          </a:p>
          <a:p>
            <a:pPr marL="0" indent="0" algn="just">
              <a:buNone/>
            </a:pPr>
            <a:r>
              <a:rPr lang="fr-FR" sz="1600" b="1" dirty="0">
                <a:solidFill>
                  <a:srgbClr val="FF0000"/>
                </a:solidFill>
                <a:latin typeface="Times New Roman" panose="02020603050405020304" pitchFamily="18" charset="0"/>
                <a:cs typeface="Times New Roman" panose="02020603050405020304" pitchFamily="18" charset="0"/>
              </a:rPr>
              <a:t>Approche fédérative : </a:t>
            </a:r>
            <a:r>
              <a:rPr lang="fr-FR" sz="1600" dirty="0">
                <a:latin typeface="Times New Roman" panose="02020603050405020304" pitchFamily="18" charset="0"/>
                <a:cs typeface="Times New Roman" panose="02020603050405020304" pitchFamily="18" charset="0"/>
              </a:rPr>
              <a:t>Dans cette approche, dont le système Liberty Alliance est le principal exemple, chaque service gère une partie des données d'un utilisateur (l'utilisateur peut donc disposer de plusieurs comptes), mais partage les informations dont il dispose sur l'utilisateur avec les services partenaires. Cette approche a été développée pour répondre à un besoin de gestion décentralisée des utilisateurs, où chaque service partenaire désire conserver la maîtrise de sa propre politique de sécurité, par exemple un ensemble de sites marchands indépendants d'un point de vue commercial et organisationnel.</a:t>
            </a:r>
          </a:p>
          <a:p>
            <a:pPr marL="0" indent="0" algn="just">
              <a:buNone/>
            </a:pPr>
            <a:r>
              <a:rPr lang="fr-FR" sz="1600" b="1" dirty="0">
                <a:solidFill>
                  <a:srgbClr val="FF0000"/>
                </a:solidFill>
                <a:latin typeface="Times New Roman" panose="02020603050405020304" pitchFamily="18" charset="0"/>
                <a:cs typeface="Times New Roman" panose="02020603050405020304" pitchFamily="18" charset="0"/>
              </a:rPr>
              <a:t>Approche coopérative : </a:t>
            </a:r>
            <a:r>
              <a:rPr lang="fr-FR" sz="1600" dirty="0">
                <a:latin typeface="Times New Roman" panose="02020603050405020304" pitchFamily="18" charset="0"/>
                <a:cs typeface="Times New Roman" panose="02020603050405020304" pitchFamily="18" charset="0"/>
              </a:rPr>
              <a:t>L'approche coopérative, dont les systèmes Shibboleth et Central </a:t>
            </a:r>
            <a:r>
              <a:rPr lang="fr-FR" sz="1600" dirty="0" err="1">
                <a:latin typeface="Times New Roman" panose="02020603050405020304" pitchFamily="18" charset="0"/>
                <a:cs typeface="Times New Roman" panose="02020603050405020304" pitchFamily="18" charset="0"/>
              </a:rPr>
              <a:t>Authentication</a:t>
            </a:r>
            <a:r>
              <a:rPr lang="fr-FR" sz="1600" dirty="0">
                <a:latin typeface="Times New Roman" panose="02020603050405020304" pitchFamily="18" charset="0"/>
                <a:cs typeface="Times New Roman" panose="02020603050405020304" pitchFamily="18" charset="0"/>
              </a:rPr>
              <a:t> Service sont les principaux représentants, part du principe que chaque utilisateur dépend d'une des entités partenaires. Ainsi, lorsqu'il cherche à accéder à un service du réseau, l'utilisateur est authentifié par le partenaire dont il dépend. Comme dans l'approche fédérative, cependant, chaque service du réseau gère indépendamment sa propre politique de sécurité.</a:t>
            </a:r>
          </a:p>
        </p:txBody>
      </p:sp>
    </p:spTree>
    <p:extLst>
      <p:ext uri="{BB962C8B-B14F-4D97-AF65-F5344CB8AC3E}">
        <p14:creationId xmlns:p14="http://schemas.microsoft.com/office/powerpoint/2010/main" val="283643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normAutofit fontScale="90000"/>
          </a:bodyPr>
          <a:lstStyle/>
          <a:p>
            <a:r>
              <a:rPr kumimoji="0" lang="fr-FR" sz="20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(contrôle d’accès aux ressources ) </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r>
              <a:rPr kumimoji="0" lang="fr-FR" sz="13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(gestion des droits, Annuaires, SSO)</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57913" y="1092207"/>
            <a:ext cx="10672998" cy="5275385"/>
          </a:xfrm>
        </p:spPr>
        <p:txBody>
          <a:bodyPr>
            <a:noAutofit/>
          </a:bodyPr>
          <a:lstStyle/>
          <a:p>
            <a:pPr marL="0" indent="0" algn="just">
              <a:buNone/>
            </a:pPr>
            <a:r>
              <a:rPr lang="fr-FR" sz="1600" b="1" dirty="0">
                <a:solidFill>
                  <a:srgbClr val="FF0000"/>
                </a:solidFill>
                <a:latin typeface="Times New Roman" panose="02020603050405020304" pitchFamily="18" charset="0"/>
                <a:cs typeface="Times New Roman" panose="02020603050405020304" pitchFamily="18" charset="0"/>
              </a:rPr>
              <a:t>Délégation d'authentification</a:t>
            </a:r>
          </a:p>
          <a:p>
            <a:pPr marL="0" indent="0" algn="just">
              <a:buNone/>
            </a:pPr>
            <a:r>
              <a:rPr lang="fr-FR" sz="1400" dirty="0">
                <a:latin typeface="Times New Roman" panose="02020603050405020304" pitchFamily="18" charset="0"/>
                <a:cs typeface="Times New Roman" panose="02020603050405020304" pitchFamily="18" charset="0"/>
              </a:rPr>
              <a:t>Ils évitent de se connecter en mode visuel grâce à l'utilisation d'API. Cette API permet à un service (« </a:t>
            </a:r>
            <a:r>
              <a:rPr lang="fr-FR" sz="1400" dirty="0" err="1">
                <a:latin typeface="Times New Roman" panose="02020603050405020304" pitchFamily="18" charset="0"/>
                <a:cs typeface="Times New Roman" panose="02020603050405020304" pitchFamily="18" charset="0"/>
              </a:rPr>
              <a:t>role</a:t>
            </a:r>
            <a:r>
              <a:rPr lang="fr-FR" sz="1400" dirty="0">
                <a:latin typeface="Times New Roman" panose="02020603050405020304" pitchFamily="18" charset="0"/>
                <a:cs typeface="Times New Roman" panose="02020603050405020304" pitchFamily="18" charset="0"/>
              </a:rPr>
              <a:t> consumer ») d'utiliser un autre service (« service provider ») utilisant un identifiant sans avoir à divulguer de couple identifiant/mot de passe. L'utilisateur tiers a ainsi accès de façon indirecte selon son groupe et son nom à un ensemble de fonctionnalités/données restreintes éventuellement par les droits d'accès dont il dispose.</a:t>
            </a:r>
          </a:p>
          <a:p>
            <a:pPr marL="0" indent="0" algn="just">
              <a:buNone/>
            </a:pPr>
            <a:r>
              <a:rPr lang="fr-FR" sz="1400" dirty="0">
                <a:latin typeface="Times New Roman" panose="02020603050405020304" pitchFamily="18" charset="0"/>
                <a:cs typeface="Times New Roman" panose="02020603050405020304" pitchFamily="18" charset="0"/>
              </a:rPr>
              <a:t>Ainsi on trouve comme protocoles de délégation :</a:t>
            </a:r>
          </a:p>
          <a:p>
            <a:pPr marL="0" indent="0" algn="just">
              <a:buNone/>
            </a:pPr>
            <a:r>
              <a:rPr lang="fr-FR" sz="1400" dirty="0" err="1">
                <a:latin typeface="Times New Roman" panose="02020603050405020304" pitchFamily="18" charset="0"/>
                <a:cs typeface="Times New Roman" panose="02020603050405020304" pitchFamily="18" charset="0"/>
              </a:rPr>
              <a:t>BBAuth</a:t>
            </a:r>
            <a:r>
              <a:rPr lang="fr-FR" sz="1400" dirty="0">
                <a:latin typeface="Times New Roman" panose="02020603050405020304" pitchFamily="18" charset="0"/>
                <a:cs typeface="Times New Roman" panose="02020603050405020304" pitchFamily="18" charset="0"/>
              </a:rPr>
              <a:t> (Browser-</a:t>
            </a:r>
            <a:r>
              <a:rPr lang="fr-FR" sz="1400" dirty="0" err="1">
                <a:latin typeface="Times New Roman" panose="02020603050405020304" pitchFamily="18" charset="0"/>
                <a:cs typeface="Times New Roman" panose="02020603050405020304" pitchFamily="18" charset="0"/>
              </a:rPr>
              <a:t>Based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Authentication</a:t>
            </a:r>
            <a:r>
              <a:rPr lang="fr-FR" sz="1400" dirty="0">
                <a:latin typeface="Times New Roman" panose="02020603050405020304" pitchFamily="18" charset="0"/>
                <a:cs typeface="Times New Roman" panose="02020603050405020304" pitchFamily="18" charset="0"/>
              </a:rPr>
              <a:t>) mis en place par Yahoo! ;</a:t>
            </a:r>
          </a:p>
          <a:p>
            <a:pPr marL="0" indent="0" algn="just">
              <a:buNone/>
            </a:pPr>
            <a:r>
              <a:rPr lang="fr-FR" sz="1400" dirty="0" err="1">
                <a:latin typeface="Times New Roman" panose="02020603050405020304" pitchFamily="18" charset="0"/>
                <a:cs typeface="Times New Roman" panose="02020603050405020304" pitchFamily="18" charset="0"/>
              </a:rPr>
              <a:t>AuthSub</a:t>
            </a:r>
            <a:r>
              <a:rPr lang="fr-FR" sz="1400" dirty="0">
                <a:latin typeface="Times New Roman" panose="02020603050405020304" pitchFamily="18" charset="0"/>
                <a:cs typeface="Times New Roman" panose="02020603050405020304" pitchFamily="18" charset="0"/>
              </a:rPr>
              <a:t> mis en place par Google ;</a:t>
            </a:r>
          </a:p>
          <a:p>
            <a:pPr marL="0" indent="0" algn="just">
              <a:buNone/>
            </a:pPr>
            <a:r>
              <a:rPr lang="fr-FR" sz="1400" dirty="0" err="1">
                <a:latin typeface="Times New Roman" panose="02020603050405020304" pitchFamily="18" charset="0"/>
                <a:cs typeface="Times New Roman" panose="02020603050405020304" pitchFamily="18" charset="0"/>
              </a:rPr>
              <a:t>OpenAuth</a:t>
            </a:r>
            <a:r>
              <a:rPr lang="fr-FR" sz="1400" dirty="0">
                <a:latin typeface="Times New Roman" panose="02020603050405020304" pitchFamily="18" charset="0"/>
                <a:cs typeface="Times New Roman" panose="02020603050405020304" pitchFamily="18" charset="0"/>
              </a:rPr>
              <a:t> mis en place par AOL ;</a:t>
            </a:r>
          </a:p>
          <a:p>
            <a:pPr marL="0" indent="0" algn="just">
              <a:buNone/>
            </a:pPr>
            <a:r>
              <a:rPr lang="fr-FR" sz="1400" dirty="0" err="1">
                <a:latin typeface="Times New Roman" panose="02020603050405020304" pitchFamily="18" charset="0"/>
                <a:cs typeface="Times New Roman" panose="02020603050405020304" pitchFamily="18" charset="0"/>
              </a:rPr>
              <a:t>FlickrAuth</a:t>
            </a:r>
            <a:r>
              <a:rPr lang="fr-FR" sz="1400" dirty="0">
                <a:latin typeface="Times New Roman" panose="02020603050405020304" pitchFamily="18" charset="0"/>
                <a:cs typeface="Times New Roman" panose="02020603050405020304" pitchFamily="18" charset="0"/>
              </a:rPr>
              <a:t> mis en place par Flickr ;</a:t>
            </a:r>
          </a:p>
          <a:p>
            <a:pPr marL="0" indent="0" algn="just">
              <a:buNone/>
            </a:pPr>
            <a:r>
              <a:rPr lang="fr-FR" sz="1400" dirty="0">
                <a:latin typeface="Times New Roman" panose="02020603050405020304" pitchFamily="18" charset="0"/>
                <a:cs typeface="Times New Roman" panose="02020603050405020304" pitchFamily="18" charset="0"/>
              </a:rPr>
              <a:t>Facebook </a:t>
            </a:r>
            <a:r>
              <a:rPr lang="fr-FR" sz="1400" dirty="0" err="1">
                <a:latin typeface="Times New Roman" panose="02020603050405020304" pitchFamily="18" charset="0"/>
                <a:cs typeface="Times New Roman" panose="02020603050405020304" pitchFamily="18" charset="0"/>
              </a:rPr>
              <a:t>Auth</a:t>
            </a:r>
            <a:r>
              <a:rPr lang="fr-FR" sz="1400" dirty="0">
                <a:latin typeface="Times New Roman" panose="02020603050405020304" pitchFamily="18" charset="0"/>
                <a:cs typeface="Times New Roman" panose="02020603050405020304" pitchFamily="18" charset="0"/>
              </a:rPr>
              <a:t> mis en place par Facebook ;</a:t>
            </a:r>
          </a:p>
          <a:p>
            <a:pPr marL="0" indent="0" algn="just">
              <a:buNone/>
            </a:pPr>
            <a:r>
              <a:rPr lang="fr-FR" sz="1400" dirty="0">
                <a:latin typeface="Times New Roman" panose="02020603050405020304" pitchFamily="18" charset="0"/>
                <a:cs typeface="Times New Roman" panose="02020603050405020304" pitchFamily="18" charset="0"/>
              </a:rPr>
              <a:t>Windows Live ID mis en place par Microsoft ;</a:t>
            </a:r>
          </a:p>
          <a:p>
            <a:pPr marL="0" indent="0" algn="just">
              <a:buNone/>
            </a:pPr>
            <a:r>
              <a:rPr lang="fr-FR" sz="1400" dirty="0" err="1">
                <a:latin typeface="Times New Roman" panose="02020603050405020304" pitchFamily="18" charset="0"/>
                <a:cs typeface="Times New Roman" panose="02020603050405020304" pitchFamily="18" charset="0"/>
              </a:rPr>
              <a:t>AppleAuth</a:t>
            </a:r>
            <a:r>
              <a:rPr lang="fr-FR" sz="1400" dirty="0">
                <a:latin typeface="Times New Roman" panose="02020603050405020304" pitchFamily="18" charset="0"/>
                <a:cs typeface="Times New Roman" panose="02020603050405020304" pitchFamily="18" charset="0"/>
              </a:rPr>
              <a:t> mis en place par Apple ;</a:t>
            </a:r>
          </a:p>
          <a:p>
            <a:pPr marL="0" indent="0" algn="just">
              <a:buNone/>
            </a:pPr>
            <a:r>
              <a:rPr lang="fr-FR" sz="1400" dirty="0" err="1">
                <a:latin typeface="Times New Roman" panose="02020603050405020304" pitchFamily="18" charset="0"/>
                <a:cs typeface="Times New Roman" panose="02020603050405020304" pitchFamily="18" charset="0"/>
              </a:rPr>
              <a:t>OAuth</a:t>
            </a:r>
            <a:r>
              <a:rPr lang="fr-FR" sz="1400" dirty="0">
                <a:latin typeface="Times New Roman" panose="02020603050405020304" pitchFamily="18" charset="0"/>
                <a:cs typeface="Times New Roman" panose="02020603050405020304" pitchFamily="18" charset="0"/>
              </a:rPr>
              <a:t> en fonctionnant côté bureau et Internet.</a:t>
            </a:r>
          </a:p>
          <a:p>
            <a:pPr marL="0" indent="0" algn="just">
              <a:buNone/>
            </a:pPr>
            <a:r>
              <a:rPr lang="fr-FR" sz="1400" dirty="0">
                <a:latin typeface="Times New Roman" panose="02020603050405020304" pitchFamily="18" charset="0"/>
                <a:cs typeface="Times New Roman" panose="02020603050405020304" pitchFamily="18" charset="0"/>
              </a:rPr>
              <a:t>Les sociétés souhaitant ce standard (Google, Yahoo, </a:t>
            </a:r>
            <a:r>
              <a:rPr lang="fr-FR" sz="1400" dirty="0" err="1">
                <a:latin typeface="Times New Roman" panose="02020603050405020304" pitchFamily="18" charset="0"/>
                <a:cs typeface="Times New Roman" panose="02020603050405020304" pitchFamily="18" charset="0"/>
              </a:rPr>
              <a:t>MySpace</a:t>
            </a:r>
            <a:r>
              <a:rPr lang="fr-FR" sz="1400" dirty="0">
                <a:latin typeface="Times New Roman" panose="02020603050405020304" pitchFamily="18" charset="0"/>
                <a:cs typeface="Times New Roman" panose="02020603050405020304" pitchFamily="18" charset="0"/>
              </a:rPr>
              <a:t>) se sont regroupées dans la fondation </a:t>
            </a:r>
            <a:r>
              <a:rPr lang="fr-FR" sz="1400" dirty="0" err="1">
                <a:latin typeface="Times New Roman" panose="02020603050405020304" pitchFamily="18" charset="0"/>
                <a:cs typeface="Times New Roman" panose="02020603050405020304" pitchFamily="18" charset="0"/>
              </a:rPr>
              <a:t>OpenSocial</a:t>
            </a:r>
            <a:r>
              <a:rPr lang="fr-FR" sz="1400" dirty="0">
                <a:latin typeface="Times New Roman" panose="02020603050405020304" pitchFamily="18" charset="0"/>
                <a:cs typeface="Times New Roman" panose="02020603050405020304" pitchFamily="18" charset="0"/>
              </a:rPr>
              <a:t>, suivies par des sociétés comme LinkedIn, </a:t>
            </a:r>
            <a:r>
              <a:rPr lang="fr-FR" sz="1400" dirty="0" err="1">
                <a:latin typeface="Times New Roman" panose="02020603050405020304" pitchFamily="18" charset="0"/>
                <a:cs typeface="Times New Roman" panose="02020603050405020304" pitchFamily="18" charset="0"/>
              </a:rPr>
              <a:t>Bebo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PLaxo</a:t>
            </a:r>
            <a:r>
              <a:rPr lang="fr-FR" sz="1400" dirty="0">
                <a:latin typeface="Times New Roman" panose="02020603050405020304" pitchFamily="18" charset="0"/>
                <a:cs typeface="Times New Roman" panose="02020603050405020304" pitchFamily="18" charset="0"/>
              </a:rPr>
              <a:t>. Seul Facebook fait cavalier seul, sans doute du fait que Facebook définit aussi un format standard d’échange de données personnelles sous le nom de FBML pour Facebook Markup </a:t>
            </a:r>
            <a:r>
              <a:rPr lang="fr-FR" sz="1400" dirty="0" err="1">
                <a:latin typeface="Times New Roman" panose="02020603050405020304" pitchFamily="18" charset="0"/>
                <a:cs typeface="Times New Roman" panose="02020603050405020304" pitchFamily="18" charset="0"/>
              </a:rPr>
              <a:t>Language</a:t>
            </a:r>
            <a:r>
              <a:rPr lang="fr-FR"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8515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normAutofit fontScale="90000"/>
          </a:bodyPr>
          <a:lstStyle/>
          <a:p>
            <a:r>
              <a:rPr kumimoji="0" lang="fr-FR" sz="20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Administration des réseaux (contrôle d’accès aux ressources ) </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r>
              <a:rPr kumimoji="0" lang="fr-FR" sz="13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(gestion des droits, Annuaires, SSO)</a:t>
            </a:r>
            <a:b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b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757913" y="1092207"/>
            <a:ext cx="10672998" cy="5275385"/>
          </a:xfrm>
        </p:spPr>
        <p:txBody>
          <a:bodyPr>
            <a:noAutofit/>
          </a:bodyPr>
          <a:lstStyle/>
          <a:p>
            <a:pPr marL="0" indent="0" algn="just">
              <a:buNone/>
            </a:pPr>
            <a:r>
              <a:rPr lang="fr-FR" sz="1400" b="1" dirty="0">
                <a:solidFill>
                  <a:srgbClr val="FF0000"/>
                </a:solidFill>
                <a:latin typeface="Times New Roman" panose="02020603050405020304" pitchFamily="18" charset="0"/>
                <a:cs typeface="Times New Roman" panose="02020603050405020304" pitchFamily="18" charset="0"/>
              </a:rPr>
              <a:t>Format de données et d'échange</a:t>
            </a:r>
          </a:p>
          <a:p>
            <a:pPr marL="0" indent="0" algn="just">
              <a:buNone/>
            </a:pPr>
            <a:r>
              <a:rPr lang="fr-FR" sz="1400" dirty="0">
                <a:latin typeface="Times New Roman" panose="02020603050405020304" pitchFamily="18" charset="0"/>
                <a:cs typeface="Times New Roman" panose="02020603050405020304" pitchFamily="18" charset="0"/>
              </a:rPr>
              <a:t>L'adaptation du protocole DAP utilisé dans la norme X500 utilisé par les opérateurs téléphoniques sur TCP/IP a donné naissance à LDAP. Dans LDAP le format de données utilise un format non ASCII qui est une version allégée du Basic </a:t>
            </a:r>
            <a:r>
              <a:rPr lang="fr-FR" sz="1400" dirty="0" err="1">
                <a:latin typeface="Times New Roman" panose="02020603050405020304" pitchFamily="18" charset="0"/>
                <a:cs typeface="Times New Roman" panose="02020603050405020304" pitchFamily="18" charset="0"/>
              </a:rPr>
              <a:t>Encoding</a:t>
            </a:r>
            <a:r>
              <a:rPr lang="fr-FR" sz="1400" dirty="0">
                <a:latin typeface="Times New Roman" panose="02020603050405020304" pitchFamily="18" charset="0"/>
                <a:cs typeface="Times New Roman" panose="02020603050405020304" pitchFamily="18" charset="0"/>
              </a:rPr>
              <a:t> Rules (BER) appelée </a:t>
            </a:r>
            <a:r>
              <a:rPr lang="fr-FR" sz="1400" dirty="0" err="1">
                <a:latin typeface="Times New Roman" panose="02020603050405020304" pitchFamily="18" charset="0"/>
                <a:cs typeface="Times New Roman" panose="02020603050405020304" pitchFamily="18" charset="0"/>
              </a:rPr>
              <a:t>Lightweight</a:t>
            </a:r>
            <a:r>
              <a:rPr lang="fr-FR" sz="1400" dirty="0">
                <a:latin typeface="Times New Roman" panose="02020603050405020304" pitchFamily="18" charset="0"/>
                <a:cs typeface="Times New Roman" panose="02020603050405020304" pitchFamily="18" charset="0"/>
              </a:rPr>
              <a:t> Basic </a:t>
            </a:r>
            <a:r>
              <a:rPr lang="fr-FR" sz="1400" dirty="0" err="1">
                <a:latin typeface="Times New Roman" panose="02020603050405020304" pitchFamily="18" charset="0"/>
                <a:cs typeface="Times New Roman" panose="02020603050405020304" pitchFamily="18" charset="0"/>
              </a:rPr>
              <a:t>Encoding</a:t>
            </a:r>
            <a:r>
              <a:rPr lang="fr-FR" sz="1400" dirty="0">
                <a:latin typeface="Times New Roman" panose="02020603050405020304" pitchFamily="18" charset="0"/>
                <a:cs typeface="Times New Roman" panose="02020603050405020304" pitchFamily="18" charset="0"/>
              </a:rPr>
              <a:t> Rules (LBER). Le format d'échange a pour nom LDIF.</a:t>
            </a:r>
          </a:p>
          <a:p>
            <a:pPr marL="0" indent="0" algn="just">
              <a:buNone/>
            </a:pPr>
            <a:r>
              <a:rPr lang="fr-FR" sz="1400" b="1" dirty="0">
                <a:solidFill>
                  <a:srgbClr val="FF0000"/>
                </a:solidFill>
                <a:latin typeface="Times New Roman" panose="02020603050405020304" pitchFamily="18" charset="0"/>
                <a:cs typeface="Times New Roman" panose="02020603050405020304" pitchFamily="18" charset="0"/>
              </a:rPr>
              <a:t>Proxy</a:t>
            </a:r>
          </a:p>
          <a:p>
            <a:pPr marL="0" indent="0" algn="just">
              <a:buNone/>
            </a:pPr>
            <a:r>
              <a:rPr lang="fr-FR" sz="1400" dirty="0">
                <a:latin typeface="Times New Roman" panose="02020603050405020304" pitchFamily="18" charset="0"/>
                <a:cs typeface="Times New Roman" panose="02020603050405020304" pitchFamily="18" charset="0"/>
              </a:rPr>
              <a:t>Serveur faisant le lien entre un fournisseur de services et d'identités.</a:t>
            </a:r>
          </a:p>
          <a:p>
            <a:pPr marL="0" indent="0" algn="just">
              <a:buNone/>
            </a:pPr>
            <a:r>
              <a:rPr lang="fr-FR" sz="1400" dirty="0">
                <a:latin typeface="Times New Roman" panose="02020603050405020304" pitchFamily="18" charset="0"/>
                <a:cs typeface="Times New Roman" panose="02020603050405020304" pitchFamily="18" charset="0"/>
              </a:rPr>
              <a:t>Le service compatible</a:t>
            </a:r>
          </a:p>
          <a:p>
            <a:pPr marL="0" indent="0" algn="just">
              <a:buNone/>
            </a:pPr>
            <a:r>
              <a:rPr lang="fr-FR" sz="1400" dirty="0">
                <a:latin typeface="Times New Roman" panose="02020603050405020304" pitchFamily="18" charset="0"/>
                <a:cs typeface="Times New Roman" panose="02020603050405020304" pitchFamily="18" charset="0"/>
              </a:rPr>
              <a:t>Il permet en utilisant un identifiant unique, d'éviter la saisie dans un formulaire d'informations nécessaire à créer un compte.</a:t>
            </a:r>
          </a:p>
          <a:p>
            <a:pPr marL="0" indent="0" algn="just">
              <a:buNone/>
            </a:pPr>
            <a:r>
              <a:rPr lang="fr-FR" sz="1400" b="1" dirty="0">
                <a:solidFill>
                  <a:srgbClr val="FF0000"/>
                </a:solidFill>
                <a:latin typeface="Times New Roman" panose="02020603050405020304" pitchFamily="18" charset="0"/>
                <a:cs typeface="Times New Roman" panose="02020603050405020304" pitchFamily="18" charset="0"/>
              </a:rPr>
              <a:t>Protocoles</a:t>
            </a:r>
          </a:p>
          <a:p>
            <a:pPr marL="0" indent="0" algn="just">
              <a:buNone/>
            </a:pPr>
            <a:r>
              <a:rPr lang="fr-FR" sz="1400" dirty="0">
                <a:latin typeface="Times New Roman" panose="02020603050405020304" pitchFamily="18" charset="0"/>
                <a:cs typeface="Times New Roman" panose="02020603050405020304" pitchFamily="18" charset="0"/>
              </a:rPr>
              <a:t>Différents protocoles ont été proposés pour échanger des informations liées à la sécurité, et notamment pour la mise en œuvre de systèmes d'authentification unique dans un cadre de sites indépendants les uns des autres :</a:t>
            </a:r>
          </a:p>
          <a:p>
            <a:pPr marL="0" indent="0" algn="just">
              <a:buNone/>
            </a:pPr>
            <a:r>
              <a:rPr lang="fr-FR" sz="1400" dirty="0">
                <a:latin typeface="Times New Roman" panose="02020603050405020304" pitchFamily="18" charset="0"/>
                <a:cs typeface="Times New Roman" panose="02020603050405020304" pitchFamily="18" charset="0"/>
              </a:rPr>
              <a:t>SAML a été développé par le consortium OASIS et est un protocole ouvert ;</a:t>
            </a:r>
          </a:p>
          <a:p>
            <a:pPr marL="0" indent="0" algn="just">
              <a:buNone/>
            </a:pPr>
            <a:r>
              <a:rPr lang="fr-FR" sz="1400" dirty="0">
                <a:latin typeface="Times New Roman" panose="02020603050405020304" pitchFamily="18" charset="0"/>
                <a:cs typeface="Times New Roman" panose="02020603050405020304" pitchFamily="18" charset="0"/>
              </a:rPr>
              <a:t>WS-</a:t>
            </a:r>
            <a:r>
              <a:rPr lang="fr-FR" sz="1400" dirty="0" err="1">
                <a:latin typeface="Times New Roman" panose="02020603050405020304" pitchFamily="18" charset="0"/>
                <a:cs typeface="Times New Roman" panose="02020603050405020304" pitchFamily="18" charset="0"/>
              </a:rPr>
              <a:t>Federation</a:t>
            </a:r>
            <a:r>
              <a:rPr lang="fr-FR" sz="1400" dirty="0">
                <a:latin typeface="Times New Roman" panose="02020603050405020304" pitchFamily="18" charset="0"/>
                <a:cs typeface="Times New Roman" panose="02020603050405020304" pitchFamily="18" charset="0"/>
              </a:rPr>
              <a:t>, proposé par Microsoft, constitue une solution concurrente ;</a:t>
            </a:r>
          </a:p>
          <a:p>
            <a:pPr marL="0" indent="0" algn="just">
              <a:buNone/>
            </a:pPr>
            <a:r>
              <a:rPr lang="fr-FR" sz="1400" dirty="0" err="1">
                <a:latin typeface="Times New Roman" panose="02020603050405020304" pitchFamily="18" charset="0"/>
                <a:cs typeface="Times New Roman" panose="02020603050405020304" pitchFamily="18" charset="0"/>
              </a:rPr>
              <a:t>NuFW</a:t>
            </a:r>
            <a:r>
              <a:rPr lang="fr-FR" sz="1400" dirty="0">
                <a:latin typeface="Times New Roman" panose="02020603050405020304" pitchFamily="18" charset="0"/>
                <a:cs typeface="Times New Roman" panose="02020603050405020304" pitchFamily="18" charset="0"/>
              </a:rPr>
              <a:t>, basé sur des logiciels libres et qui permet de mettre en place une solution indépendante du protocole.</a:t>
            </a:r>
          </a:p>
          <a:p>
            <a:pPr marL="0" indent="0" algn="just">
              <a:buNone/>
            </a:pPr>
            <a:r>
              <a:rPr lang="fr-FR" sz="1400" dirty="0">
                <a:latin typeface="Times New Roman" panose="02020603050405020304" pitchFamily="18" charset="0"/>
                <a:cs typeface="Times New Roman" panose="02020603050405020304" pitchFamily="18" charset="0"/>
              </a:rPr>
              <a:t>Références</a:t>
            </a:r>
          </a:p>
        </p:txBody>
      </p:sp>
    </p:spTree>
    <p:extLst>
      <p:ext uri="{BB962C8B-B14F-4D97-AF65-F5344CB8AC3E}">
        <p14:creationId xmlns:p14="http://schemas.microsoft.com/office/powerpoint/2010/main" val="4221148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1" y="618518"/>
            <a:ext cx="10986867" cy="647574"/>
          </a:xfrm>
        </p:spPr>
        <p:txBody>
          <a:bodyPr/>
          <a:lstStyle/>
          <a:p>
            <a:r>
              <a:rPr kumimoji="0" lang="fr-FR" sz="1800" b="0" i="0" u="none" strike="noStrike" kern="1200" cap="all"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j-cs"/>
              </a:rPr>
              <a:t>Questions </a:t>
            </a:r>
            <a:endParaRPr lang="fr-FR" dirty="0">
              <a:solidFill>
                <a:srgbClr val="0070C0"/>
              </a:solidFill>
            </a:endParaRPr>
          </a:p>
        </p:txBody>
      </p:sp>
      <p:sp>
        <p:nvSpPr>
          <p:cNvPr id="4" name="Espace réservé du contenu 3">
            <a:extLst>
              <a:ext uri="{FF2B5EF4-FFF2-40B4-BE49-F238E27FC236}">
                <a16:creationId xmlns:a16="http://schemas.microsoft.com/office/drawing/2014/main" id="{FFB75827-223A-FD2E-5C30-7F1D44008DBD}"/>
              </a:ext>
            </a:extLst>
          </p:cNvPr>
          <p:cNvSpPr>
            <a:spLocks noGrp="1"/>
          </p:cNvSpPr>
          <p:nvPr>
            <p:ph idx="1"/>
          </p:nvPr>
        </p:nvSpPr>
        <p:spPr/>
        <p:txBody>
          <a:bodyPr/>
          <a:lstStyle/>
          <a:p>
            <a:endParaRPr lang="fr-FR" dirty="0"/>
          </a:p>
        </p:txBody>
      </p:sp>
      <p:pic>
        <p:nvPicPr>
          <p:cNvPr id="1026" name="Picture 2" descr="5 questions que les candidats se posent sur votre processus de recrutement  (et comment y répondre)">
            <a:extLst>
              <a:ext uri="{FF2B5EF4-FFF2-40B4-BE49-F238E27FC236}">
                <a16:creationId xmlns:a16="http://schemas.microsoft.com/office/drawing/2014/main" id="{F34050BE-4836-8833-6FD3-BF320A33A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266092"/>
            <a:ext cx="990599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3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Administration des réseaux (Introduction)</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708879"/>
            <a:ext cx="6953277" cy="4832598"/>
          </a:xfrm>
        </p:spPr>
        <p:txBody>
          <a:bodyPr>
            <a:normAutofit/>
          </a:bodyPr>
          <a:lstStyle/>
          <a:p>
            <a:pPr algn="just"/>
            <a:r>
              <a:rPr lang="fr-FR" sz="1900" dirty="0">
                <a:latin typeface="Times New Roman" panose="02020603050405020304" pitchFamily="18" charset="0"/>
                <a:cs typeface="Times New Roman" panose="02020603050405020304" pitchFamily="18" charset="0"/>
              </a:rPr>
              <a:t>L’administration de réseaux informatique (ou Network management) se réfère aux activités, méthodes, procédures comme la surveillance du réseau et aux outils de mise en œuvre par l'administrateur réseaux ayant trait à l'exploitation, l'administration, la maintenance et la fourniture des réseaux informatiques. </a:t>
            </a:r>
          </a:p>
          <a:p>
            <a:pPr marL="0" indent="0" algn="just">
              <a:buNone/>
            </a:pPr>
            <a:endParaRPr lang="fr-FR" sz="1900" dirty="0">
              <a:latin typeface="Times New Roman" panose="02020603050405020304" pitchFamily="18" charset="0"/>
              <a:cs typeface="Times New Roman" panose="02020603050405020304" pitchFamily="18" charset="0"/>
            </a:endParaRPr>
          </a:p>
          <a:p>
            <a:pPr algn="just"/>
            <a:r>
              <a:rPr lang="fr-FR" sz="1900" dirty="0">
                <a:latin typeface="Times New Roman" panose="02020603050405020304" pitchFamily="18" charset="0"/>
                <a:cs typeface="Times New Roman" panose="02020603050405020304" pitchFamily="18" charset="0"/>
              </a:rPr>
              <a:t>La gestion des réseaux informatiques constitue un problème dont l’enjeu est de garantir au meilleur coût, non seulement la qualité du service rendu aux utilisateurs mais aussi la réactivité dû aux changements et à l'évolution rapide du secteur informatique.</a:t>
            </a:r>
          </a:p>
          <a:p>
            <a:pPr marL="0" indent="0">
              <a:buNone/>
            </a:pPr>
            <a:endParaRPr lang="fr-FR" dirty="0"/>
          </a:p>
        </p:txBody>
      </p:sp>
      <p:pic>
        <p:nvPicPr>
          <p:cNvPr id="1026" name="Picture 2" descr="YENDE RAPHAEL Grevisse, Ph.D.">
            <a:extLst>
              <a:ext uri="{FF2B5EF4-FFF2-40B4-BE49-F238E27FC236}">
                <a16:creationId xmlns:a16="http://schemas.microsoft.com/office/drawing/2014/main" id="{6A7F09D0-1001-D94E-34B3-0C963C589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403" y="2073444"/>
            <a:ext cx="3435245" cy="311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8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solidFill>
                  <a:srgbClr val="0070C0"/>
                </a:solidFill>
                <a:effectLst/>
                <a:latin typeface="Times New Roman" panose="02020603050405020304" pitchFamily="18" charset="0"/>
                <a:ea typeface="Times New Roman" panose="02020603050405020304" pitchFamily="18" charset="0"/>
              </a:rPr>
              <a:t>Administration des réseaux (Introduction)</a:t>
            </a:r>
            <a:endParaRPr lang="fr-FR" dirty="0">
              <a:solidFill>
                <a:srgbClr val="0070C0"/>
              </a:solidFill>
            </a:endParaRPr>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6143808" cy="4973390"/>
          </a:xfrm>
        </p:spPr>
        <p:txBody>
          <a:bodyPr>
            <a:normAutofit fontScale="92500" lnSpcReduction="20000"/>
          </a:bodyPr>
          <a:lstStyle/>
          <a:p>
            <a:pPr marL="0" marR="0" lvl="0" indent="0" algn="just" defTabSz="914400" rtl="0" eaLnBrk="1" fontAlgn="auto" latinLnBrk="0" hangingPunct="1">
              <a:lnSpc>
                <a:spcPct val="120000"/>
              </a:lnSpc>
              <a:spcBef>
                <a:spcPts val="1000"/>
              </a:spcBef>
              <a:spcAft>
                <a:spcPts val="0"/>
              </a:spcAft>
              <a:buClrTx/>
              <a:buSzPct val="125000"/>
              <a:buNone/>
              <a:tabLst/>
              <a:defRPr/>
            </a:pPr>
            <a:r>
              <a:rPr kumimoji="0" lang="fr-FR"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 administrateur réseau est une personne chargée de la gestion du réseau, c'est-à-dire de gérer les comptes et les machines d'un réseau informatique d'une organisation (entreprise par exemple). </a:t>
            </a:r>
          </a:p>
          <a:p>
            <a:pPr marL="0" marR="0" lvl="0" indent="0" algn="just" defTabSz="914400" rtl="0" eaLnBrk="1" fontAlgn="auto" latinLnBrk="0" hangingPunct="1">
              <a:lnSpc>
                <a:spcPct val="120000"/>
              </a:lnSpc>
              <a:spcBef>
                <a:spcPts val="1000"/>
              </a:spcBef>
              <a:spcAft>
                <a:spcPts val="0"/>
              </a:spcAft>
              <a:buClrTx/>
              <a:buSzPct val="125000"/>
              <a:buNone/>
              <a:tabLst/>
              <a:defRPr/>
            </a:pPr>
            <a:r>
              <a:rPr kumimoji="0" lang="fr-FR"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Cela peut concerner notamment des concentrateurs, commutateurs, routeurs, modems, pare-feu, proxy, connectivité Internet, les réseaux privés virtuels (VPN).</a:t>
            </a:r>
          </a:p>
          <a:p>
            <a:pPr marL="0" indent="0" algn="just">
              <a:buNone/>
            </a:pPr>
            <a:r>
              <a:rPr lang="fr-FR" sz="1700" dirty="0">
                <a:latin typeface="Times New Roman" panose="02020603050405020304" pitchFamily="18" charset="0"/>
                <a:cs typeface="Times New Roman" panose="02020603050405020304" pitchFamily="18" charset="0"/>
              </a:rPr>
              <a:t>L’administrateur réseau peut assurer tout ou une partie de ces missions :</a:t>
            </a:r>
          </a:p>
          <a:p>
            <a:pPr marL="228600" marR="0" lvl="0" indent="-228600" algn="just"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conception d’une architecture réseau (DMZ, DNS, LAN, NAT, SAN, WAN).</a:t>
            </a:r>
          </a:p>
          <a:p>
            <a:pPr algn="just"/>
            <a:r>
              <a:rPr lang="fr-FR" sz="1700" dirty="0">
                <a:latin typeface="Times New Roman" panose="02020603050405020304" pitchFamily="18" charset="0"/>
                <a:cs typeface="Times New Roman" panose="02020603050405020304" pitchFamily="18" charset="0"/>
              </a:rPr>
              <a:t>gestion du </a:t>
            </a:r>
            <a:r>
              <a:rPr lang="fr-FR" sz="1700" dirty="0">
                <a:solidFill>
                  <a:srgbClr val="FF0000"/>
                </a:solidFill>
                <a:latin typeface="Times New Roman" panose="02020603050405020304" pitchFamily="18" charset="0"/>
                <a:cs typeface="Times New Roman" panose="02020603050405020304" pitchFamily="18" charset="0"/>
              </a:rPr>
              <a:t>câblage réseau </a:t>
            </a:r>
            <a:r>
              <a:rPr lang="fr-FR" sz="1700" dirty="0">
                <a:latin typeface="Times New Roman" panose="02020603050405020304" pitchFamily="18" charset="0"/>
                <a:cs typeface="Times New Roman" panose="02020603050405020304" pitchFamily="18" charset="0"/>
              </a:rPr>
              <a:t>(connexion physique entre plusieurs machines) ;</a:t>
            </a:r>
          </a:p>
          <a:p>
            <a:pPr algn="just"/>
            <a:r>
              <a:rPr lang="fr-FR" sz="1700" dirty="0">
                <a:latin typeface="Times New Roman" panose="02020603050405020304" pitchFamily="18" charset="0"/>
                <a:cs typeface="Times New Roman" panose="02020603050405020304" pitchFamily="18" charset="0"/>
              </a:rPr>
              <a:t>gestion du </a:t>
            </a:r>
            <a:r>
              <a:rPr lang="fr-FR" sz="1700" dirty="0">
                <a:solidFill>
                  <a:srgbClr val="FF0000"/>
                </a:solidFill>
                <a:latin typeface="Times New Roman" panose="02020603050405020304" pitchFamily="18" charset="0"/>
                <a:cs typeface="Times New Roman" panose="02020603050405020304" pitchFamily="18" charset="0"/>
              </a:rPr>
              <a:t>routage</a:t>
            </a:r>
            <a:r>
              <a:rPr lang="fr-FR" sz="1700" dirty="0">
                <a:latin typeface="Times New Roman" panose="02020603050405020304" pitchFamily="18" charset="0"/>
                <a:cs typeface="Times New Roman" panose="02020603050405020304" pitchFamily="18" charset="0"/>
              </a:rPr>
              <a:t> (connexion logique entre l'intérieur et l'extérieur du réseau ou entre plusieurs sous-réseaux) ;</a:t>
            </a:r>
          </a:p>
          <a:p>
            <a:pPr algn="just"/>
            <a:r>
              <a:rPr lang="fr-FR" sz="1700" dirty="0">
                <a:latin typeface="Times New Roman" panose="02020603050405020304" pitchFamily="18" charset="0"/>
                <a:cs typeface="Times New Roman" panose="02020603050405020304" pitchFamily="18" charset="0"/>
              </a:rPr>
              <a:t>gestion de </a:t>
            </a:r>
            <a:r>
              <a:rPr lang="fr-FR" sz="1700" dirty="0">
                <a:solidFill>
                  <a:srgbClr val="FF0000"/>
                </a:solidFill>
                <a:latin typeface="Times New Roman" panose="02020603050405020304" pitchFamily="18" charset="0"/>
                <a:cs typeface="Times New Roman" panose="02020603050405020304" pitchFamily="18" charset="0"/>
              </a:rPr>
              <a:t>la sécurité </a:t>
            </a:r>
            <a:r>
              <a:rPr lang="fr-FR" sz="1700" dirty="0">
                <a:latin typeface="Times New Roman" panose="02020603050405020304" pitchFamily="18" charset="0"/>
                <a:cs typeface="Times New Roman" panose="02020603050405020304" pitchFamily="18" charset="0"/>
              </a:rPr>
              <a:t>(protection antivirale, pare-feu, prévention des intrusions, etc.) ;</a:t>
            </a:r>
          </a:p>
          <a:p>
            <a:pPr algn="just"/>
            <a:r>
              <a:rPr lang="fr-FR" sz="1700" dirty="0">
                <a:latin typeface="Times New Roman" panose="02020603050405020304" pitchFamily="18" charset="0"/>
                <a:cs typeface="Times New Roman" panose="02020603050405020304" pitchFamily="18" charset="0"/>
              </a:rPr>
              <a:t>gestion des </a:t>
            </a:r>
            <a:r>
              <a:rPr lang="fr-FR" sz="1700" dirty="0">
                <a:solidFill>
                  <a:srgbClr val="FF0000"/>
                </a:solidFill>
                <a:latin typeface="Times New Roman" panose="02020603050405020304" pitchFamily="18" charset="0"/>
                <a:cs typeface="Times New Roman" panose="02020603050405020304" pitchFamily="18" charset="0"/>
              </a:rPr>
              <a:t>droits d'accès des utilisateurs</a:t>
            </a:r>
            <a:r>
              <a:rPr lang="fr-FR" sz="1700" dirty="0">
                <a:latin typeface="Times New Roman" panose="02020603050405020304" pitchFamily="18" charset="0"/>
                <a:cs typeface="Times New Roman" panose="02020603050405020304" pitchFamily="18" charset="0"/>
              </a:rPr>
              <a:t> (accès au réseau, etc.).</a:t>
            </a:r>
          </a:p>
          <a:p>
            <a:pPr marL="0" indent="0">
              <a:buNone/>
            </a:pPr>
            <a:endParaRPr lang="fr-FR" dirty="0"/>
          </a:p>
        </p:txBody>
      </p:sp>
      <p:pic>
        <p:nvPicPr>
          <p:cNvPr id="4" name="Image 3">
            <a:extLst>
              <a:ext uri="{FF2B5EF4-FFF2-40B4-BE49-F238E27FC236}">
                <a16:creationId xmlns:a16="http://schemas.microsoft.com/office/drawing/2014/main" id="{5F2575A7-0B03-1642-4139-6A2B4F00528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8079698" y="1266092"/>
            <a:ext cx="3487009" cy="3810000"/>
          </a:xfrm>
          <a:prstGeom prst="rect">
            <a:avLst/>
          </a:prstGeom>
        </p:spPr>
      </p:pic>
    </p:spTree>
    <p:extLst>
      <p:ext uri="{BB962C8B-B14F-4D97-AF65-F5344CB8AC3E}">
        <p14:creationId xmlns:p14="http://schemas.microsoft.com/office/powerpoint/2010/main" val="198685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275385"/>
          </a:xfrm>
        </p:spPr>
        <p:txBody>
          <a:bodyPr>
            <a:normAutofit/>
          </a:bodyPr>
          <a:lstStyle/>
          <a:p>
            <a:pPr algn="l"/>
            <a:r>
              <a:rPr lang="fr-FR" dirty="0">
                <a:solidFill>
                  <a:srgbClr val="151515"/>
                </a:solidFill>
                <a:latin typeface="Times New Roman" panose="02020603050405020304" pitchFamily="18" charset="0"/>
                <a:cs typeface="Times New Roman" panose="02020603050405020304" pitchFamily="18" charset="0"/>
              </a:rPr>
              <a:t>Le NAS, le SAN (réseau de stockage) et le DAS (stockage en attachement direct) constituent les trois principales architectures de stockage. </a:t>
            </a:r>
          </a:p>
          <a:p>
            <a:pPr marL="0" indent="0">
              <a:buNone/>
            </a:pPr>
            <a:endParaRPr lang="fr-FR" dirty="0"/>
          </a:p>
        </p:txBody>
      </p:sp>
      <p:pic>
        <p:nvPicPr>
          <p:cNvPr id="5" name="Image 4">
            <a:extLst>
              <a:ext uri="{FF2B5EF4-FFF2-40B4-BE49-F238E27FC236}">
                <a16:creationId xmlns:a16="http://schemas.microsoft.com/office/drawing/2014/main" id="{FE533E6F-BB69-7E17-05B2-EEFF8FD41956}"/>
              </a:ext>
            </a:extLst>
          </p:cNvPr>
          <p:cNvPicPr>
            <a:picLocks noChangeAspect="1"/>
          </p:cNvPicPr>
          <p:nvPr/>
        </p:nvPicPr>
        <p:blipFill>
          <a:blip r:embed="rId2"/>
          <a:stretch>
            <a:fillRect/>
          </a:stretch>
        </p:blipFill>
        <p:spPr>
          <a:xfrm>
            <a:off x="1772869" y="2248197"/>
            <a:ext cx="9107297" cy="3836539"/>
          </a:xfrm>
          <a:prstGeom prst="rect">
            <a:avLst/>
          </a:prstGeom>
        </p:spPr>
      </p:pic>
    </p:spTree>
    <p:extLst>
      <p:ext uri="{BB962C8B-B14F-4D97-AF65-F5344CB8AC3E}">
        <p14:creationId xmlns:p14="http://schemas.microsoft.com/office/powerpoint/2010/main" val="7463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pic>
        <p:nvPicPr>
          <p:cNvPr id="6" name="Image 5">
            <a:extLst>
              <a:ext uri="{FF2B5EF4-FFF2-40B4-BE49-F238E27FC236}">
                <a16:creationId xmlns:a16="http://schemas.microsoft.com/office/drawing/2014/main" id="{0A21858F-A366-8D1B-2C59-16E32E96BD70}"/>
              </a:ext>
            </a:extLst>
          </p:cNvPr>
          <p:cNvPicPr>
            <a:picLocks noChangeAspect="1"/>
          </p:cNvPicPr>
          <p:nvPr/>
        </p:nvPicPr>
        <p:blipFill>
          <a:blip r:embed="rId2"/>
          <a:stretch>
            <a:fillRect/>
          </a:stretch>
        </p:blipFill>
        <p:spPr>
          <a:xfrm>
            <a:off x="9636369" y="1999828"/>
            <a:ext cx="2419642" cy="3807912"/>
          </a:xfrm>
          <a:prstGeom prst="rect">
            <a:avLst/>
          </a:prstGeom>
        </p:spPr>
      </p:pic>
      <p:sp>
        <p:nvSpPr>
          <p:cNvPr id="9" name="Espace réservé du contenu 2">
            <a:extLst>
              <a:ext uri="{FF2B5EF4-FFF2-40B4-BE49-F238E27FC236}">
                <a16:creationId xmlns:a16="http://schemas.microsoft.com/office/drawing/2014/main" id="{43883702-7921-B657-4C94-B622CBB26205}"/>
              </a:ext>
            </a:extLst>
          </p:cNvPr>
          <p:cNvSpPr>
            <a:spLocks noGrp="1"/>
          </p:cNvSpPr>
          <p:nvPr>
            <p:ph idx="1"/>
          </p:nvPr>
        </p:nvSpPr>
        <p:spPr>
          <a:xfrm>
            <a:off x="1141412" y="1266092"/>
            <a:ext cx="8146755" cy="5275385"/>
          </a:xfrm>
        </p:spPr>
        <p:txBody>
          <a:bodyPr>
            <a:normAutofit fontScale="92500" lnSpcReduction="10000"/>
          </a:bodyPr>
          <a:lstStyle/>
          <a:p>
            <a:pPr algn="just"/>
            <a:r>
              <a:rPr lang="fr-FR" dirty="0">
                <a:solidFill>
                  <a:srgbClr val="151515"/>
                </a:solidFill>
                <a:latin typeface="Times New Roman" panose="02020603050405020304" pitchFamily="18" charset="0"/>
                <a:cs typeface="Times New Roman" panose="02020603050405020304" pitchFamily="18" charset="0"/>
              </a:rPr>
              <a:t>Le stockage en attachement direct (DAS) correspond à un système de stockage directement relié à un ordinateur unique. </a:t>
            </a:r>
          </a:p>
          <a:p>
            <a:pPr algn="just"/>
            <a:r>
              <a:rPr lang="fr-FR" dirty="0">
                <a:solidFill>
                  <a:srgbClr val="151515"/>
                </a:solidFill>
                <a:latin typeface="Times New Roman" panose="02020603050405020304" pitchFamily="18" charset="0"/>
                <a:cs typeface="Times New Roman" panose="02020603050405020304" pitchFamily="18" charset="0"/>
              </a:rPr>
              <a:t>Il ne se trouve pas sur un réseau et les autres périphériques ne peuvent donc pas y accéder facilement. </a:t>
            </a:r>
          </a:p>
          <a:p>
            <a:pPr algn="just"/>
            <a:r>
              <a:rPr lang="fr-FR" dirty="0">
                <a:solidFill>
                  <a:srgbClr val="151515"/>
                </a:solidFill>
                <a:latin typeface="Times New Roman" panose="02020603050405020304" pitchFamily="18" charset="0"/>
                <a:cs typeface="Times New Roman" panose="02020603050405020304" pitchFamily="18" charset="0"/>
              </a:rPr>
              <a:t>Le DAS correspond à l'ancêtre du NAS. Chaque périphérique DAS est géré séparément alors qu'un boîtier NAS permet une gestion centralisée. </a:t>
            </a:r>
          </a:p>
          <a:p>
            <a:pPr algn="just"/>
            <a:r>
              <a:rPr lang="fr-FR" dirty="0">
                <a:solidFill>
                  <a:srgbClr val="151515"/>
                </a:solidFill>
                <a:latin typeface="Times New Roman" panose="02020603050405020304" pitchFamily="18" charset="0"/>
                <a:cs typeface="Times New Roman" panose="02020603050405020304" pitchFamily="18" charset="0"/>
              </a:rPr>
              <a:t>L'exemple de DAS le plus simple est le disque dur d'un ordinateur. Pour qu'un ordinateur B puisse accéder aux données stockées sur le disque dur d'un ordinateur A, il faut ôter le disque dur de l'ordinateur A et le relier physiquement à l'ordinateur B, ou configurer une connexion entre les deux ordinateurs. Dans ce cas, le DAS devient difficile à différencier du NAS.</a:t>
            </a:r>
            <a:endParaRPr lang="fr-FR" dirty="0"/>
          </a:p>
        </p:txBody>
      </p:sp>
    </p:spTree>
    <p:extLst>
      <p:ext uri="{BB962C8B-B14F-4D97-AF65-F5344CB8AC3E}">
        <p14:creationId xmlns:p14="http://schemas.microsoft.com/office/powerpoint/2010/main" val="389219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8146755" cy="5275385"/>
          </a:xfrm>
        </p:spPr>
        <p:txBody>
          <a:bodyPr>
            <a:normAutofit fontScale="85000" lnSpcReduction="10000"/>
          </a:bodyPr>
          <a:lstStyle/>
          <a:p>
            <a:pPr algn="just"/>
            <a:r>
              <a:rPr lang="fr-FR" dirty="0">
                <a:solidFill>
                  <a:srgbClr val="151515"/>
                </a:solidFill>
                <a:latin typeface="Times New Roman" panose="02020603050405020304" pitchFamily="18" charset="0"/>
                <a:cs typeface="Times New Roman" panose="02020603050405020304" pitchFamily="18" charset="0"/>
              </a:rPr>
              <a:t>Une solution de stockage logiciel est un logiciel de gestion du stockage qui fonctionne indépendamment du matériel sous-jacent. </a:t>
            </a:r>
          </a:p>
          <a:p>
            <a:pPr algn="just"/>
            <a:r>
              <a:rPr lang="fr-FR" dirty="0">
                <a:solidFill>
                  <a:srgbClr val="151515"/>
                </a:solidFill>
                <a:latin typeface="Times New Roman" panose="02020603050405020304" pitchFamily="18" charset="0"/>
                <a:cs typeface="Times New Roman" panose="02020603050405020304" pitchFamily="18" charset="0"/>
              </a:rPr>
              <a:t>Il est ainsi possible d'installer une solution de stockage logiciel sur un boîtier NAS, ce qui permet d'adapter le matériel à des charges de travail particulières. </a:t>
            </a:r>
          </a:p>
          <a:p>
            <a:pPr algn="just"/>
            <a:r>
              <a:rPr lang="fr-FR" dirty="0">
                <a:solidFill>
                  <a:srgbClr val="151515"/>
                </a:solidFill>
                <a:latin typeface="Times New Roman" panose="02020603050405020304" pitchFamily="18" charset="0"/>
                <a:cs typeface="Times New Roman" panose="02020603050405020304" pitchFamily="18" charset="0"/>
              </a:rPr>
              <a:t>Une fois la solution de stockage logiciel installée, le matériel de stockage peut être mis en cluster pour que plusieurs serveurs puissent fonctionner comme un système unique et dédié à une fonction bien spécifique. </a:t>
            </a:r>
          </a:p>
          <a:p>
            <a:pPr algn="just"/>
            <a:r>
              <a:rPr lang="fr-FR" dirty="0">
                <a:solidFill>
                  <a:srgbClr val="151515"/>
                </a:solidFill>
                <a:latin typeface="Times New Roman" panose="02020603050405020304" pitchFamily="18" charset="0"/>
                <a:cs typeface="Times New Roman" panose="02020603050405020304" pitchFamily="18" charset="0"/>
              </a:rPr>
              <a:t>Par exemple, il est possible de configurer un cluster de serveurs pour le stockage des annuaires d'utilisateurs et des dossiers NFS/CIFS, puis d'en configurer un autre en mode bloc pour le stockage des photos et d'autres contenus multimédias. Certaines solutions qui allient NAS et stockage logiciel peuvent même être consolidées et fournir plus d'un pétaoctet de données en 30 minutes, voire moins.</a:t>
            </a:r>
            <a:endParaRPr lang="fr-FR" dirty="0"/>
          </a:p>
        </p:txBody>
      </p:sp>
      <p:pic>
        <p:nvPicPr>
          <p:cNvPr id="6" name="Image 5">
            <a:extLst>
              <a:ext uri="{FF2B5EF4-FFF2-40B4-BE49-F238E27FC236}">
                <a16:creationId xmlns:a16="http://schemas.microsoft.com/office/drawing/2014/main" id="{C07F9CFB-8067-6C7F-E09B-4C027234DE3D}"/>
              </a:ext>
            </a:extLst>
          </p:cNvPr>
          <p:cNvPicPr>
            <a:picLocks noChangeAspect="1"/>
          </p:cNvPicPr>
          <p:nvPr/>
        </p:nvPicPr>
        <p:blipFill>
          <a:blip r:embed="rId2"/>
          <a:stretch>
            <a:fillRect/>
          </a:stretch>
        </p:blipFill>
        <p:spPr>
          <a:xfrm>
            <a:off x="9288167" y="2284644"/>
            <a:ext cx="2603306" cy="3631279"/>
          </a:xfrm>
          <a:prstGeom prst="rect">
            <a:avLst/>
          </a:prstGeom>
        </p:spPr>
      </p:pic>
    </p:spTree>
    <p:extLst>
      <p:ext uri="{BB962C8B-B14F-4D97-AF65-F5344CB8AC3E}">
        <p14:creationId xmlns:p14="http://schemas.microsoft.com/office/powerpoint/2010/main" val="302022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3" y="1266092"/>
            <a:ext cx="7960384" cy="5275385"/>
          </a:xfrm>
        </p:spPr>
        <p:txBody>
          <a:bodyPr>
            <a:normAutofit fontScale="92500" lnSpcReduction="10000"/>
          </a:bodyPr>
          <a:lstStyle/>
          <a:p>
            <a:pPr algn="just"/>
            <a:r>
              <a:rPr lang="fr-FR" i="0" dirty="0">
                <a:solidFill>
                  <a:srgbClr val="151515"/>
                </a:solidFill>
                <a:effectLst/>
                <a:latin typeface="Times New Roman" panose="02020603050405020304" pitchFamily="18" charset="0"/>
                <a:cs typeface="Times New Roman" panose="02020603050405020304" pitchFamily="18" charset="0"/>
              </a:rPr>
              <a:t>Un réseau de stockage (SAN) permet le stockage en mode bloc. </a:t>
            </a:r>
          </a:p>
          <a:p>
            <a:pPr algn="just"/>
            <a:r>
              <a:rPr lang="fr-FR" i="0" dirty="0">
                <a:solidFill>
                  <a:srgbClr val="151515"/>
                </a:solidFill>
                <a:effectLst/>
                <a:latin typeface="Times New Roman" panose="02020603050405020304" pitchFamily="18" charset="0"/>
                <a:cs typeface="Times New Roman" panose="02020603050405020304" pitchFamily="18" charset="0"/>
              </a:rPr>
              <a:t>Le stockage en mode bloc sépare les volumes de stockage (tels que les disques durs, les nœuds de stockage virtuels ou les pools de stockage dans le cloud) afin d'obtenir des volumes plus petits nommés blocs, qui peuvent être adaptés aux formats de divers protocoles. </a:t>
            </a:r>
          </a:p>
          <a:p>
            <a:pPr algn="just"/>
            <a:r>
              <a:rPr lang="fr-FR" i="0" dirty="0">
                <a:solidFill>
                  <a:srgbClr val="151515"/>
                </a:solidFill>
                <a:effectLst/>
                <a:latin typeface="Times New Roman" panose="02020603050405020304" pitchFamily="18" charset="0"/>
                <a:cs typeface="Times New Roman" panose="02020603050405020304" pitchFamily="18" charset="0"/>
              </a:rPr>
              <a:t>Par exemple, il est possible d'adapter un bloc au format du protocole NFS, un autre au format du protocole AFP et un troisième au format du protocole SMB. </a:t>
            </a:r>
          </a:p>
          <a:p>
            <a:pPr algn="just"/>
            <a:r>
              <a:rPr lang="fr-FR" i="0" dirty="0">
                <a:solidFill>
                  <a:srgbClr val="151515"/>
                </a:solidFill>
                <a:effectLst/>
                <a:latin typeface="Times New Roman" panose="02020603050405020304" pitchFamily="18" charset="0"/>
                <a:cs typeface="Times New Roman" panose="02020603050405020304" pitchFamily="18" charset="0"/>
              </a:rPr>
              <a:t>Cette option offre une plus grande flexibilité aux utilisateurs, mais complique la navigation parmi les ressources, car le stockage en mode bloc rassemble les données de manière arbitraire.</a:t>
            </a:r>
          </a:p>
          <a:p>
            <a:pPr algn="just"/>
            <a:endParaRPr lang="fr-FR" i="0" dirty="0">
              <a:solidFill>
                <a:srgbClr val="151515"/>
              </a:solidFill>
              <a:effectLst/>
              <a:latin typeface="Times New Roman" panose="02020603050405020304" pitchFamily="18" charset="0"/>
              <a:cs typeface="Times New Roman" panose="02020603050405020304" pitchFamily="18" charset="0"/>
            </a:endParaRPr>
          </a:p>
          <a:p>
            <a:pPr marL="0" indent="0">
              <a:buNone/>
            </a:pPr>
            <a:endParaRPr lang="fr-FR" dirty="0"/>
          </a:p>
        </p:txBody>
      </p:sp>
      <p:pic>
        <p:nvPicPr>
          <p:cNvPr id="6" name="Image 5">
            <a:extLst>
              <a:ext uri="{FF2B5EF4-FFF2-40B4-BE49-F238E27FC236}">
                <a16:creationId xmlns:a16="http://schemas.microsoft.com/office/drawing/2014/main" id="{107E9070-E478-33DC-B678-CF174C88AAFA}"/>
              </a:ext>
            </a:extLst>
          </p:cNvPr>
          <p:cNvPicPr>
            <a:picLocks noChangeAspect="1"/>
          </p:cNvPicPr>
          <p:nvPr/>
        </p:nvPicPr>
        <p:blipFill>
          <a:blip r:embed="rId2"/>
          <a:stretch>
            <a:fillRect/>
          </a:stretch>
        </p:blipFill>
        <p:spPr>
          <a:xfrm>
            <a:off x="9209595" y="2095289"/>
            <a:ext cx="2568196" cy="3616989"/>
          </a:xfrm>
          <a:prstGeom prst="rect">
            <a:avLst/>
          </a:prstGeom>
        </p:spPr>
      </p:pic>
    </p:spTree>
    <p:extLst>
      <p:ext uri="{BB962C8B-B14F-4D97-AF65-F5344CB8AC3E}">
        <p14:creationId xmlns:p14="http://schemas.microsoft.com/office/powerpoint/2010/main" val="284636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7144A-7EF9-2467-1322-45C0332FC126}"/>
              </a:ext>
            </a:extLst>
          </p:cNvPr>
          <p:cNvSpPr>
            <a:spLocks noGrp="1"/>
          </p:cNvSpPr>
          <p:nvPr>
            <p:ph type="title"/>
          </p:nvPr>
        </p:nvSpPr>
        <p:spPr>
          <a:xfrm>
            <a:off x="1141413" y="618518"/>
            <a:ext cx="9905998" cy="647574"/>
          </a:xfrm>
        </p:spPr>
        <p:txBody>
          <a:bodyPr/>
          <a:lstStyle/>
          <a:p>
            <a:r>
              <a:rPr lang="fr-FR" sz="1800" dirty="0">
                <a:effectLst/>
                <a:latin typeface="Times New Roman" panose="02020603050405020304" pitchFamily="18" charset="0"/>
                <a:ea typeface="Times New Roman" panose="02020603050405020304" pitchFamily="18" charset="0"/>
              </a:rPr>
              <a:t>Concepts de l’Administration Système en réseau (</a:t>
            </a:r>
            <a:r>
              <a:rPr lang="fr-FR" sz="1800" dirty="0">
                <a:solidFill>
                  <a:srgbClr val="0070C0"/>
                </a:solidFill>
                <a:effectLst/>
                <a:latin typeface="Times New Roman" panose="02020603050405020304" pitchFamily="18" charset="0"/>
                <a:ea typeface="Times New Roman" panose="02020603050405020304" pitchFamily="18" charset="0"/>
              </a:rPr>
              <a:t>stockage</a:t>
            </a:r>
            <a:r>
              <a:rPr lang="fr-FR" sz="1800" spc="5"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réseau</a:t>
            </a:r>
            <a:r>
              <a:rPr lang="fr-FR" sz="1800" dirty="0">
                <a:effectLst/>
                <a:latin typeface="Times New Roman" panose="02020603050405020304" pitchFamily="18" charset="0"/>
                <a:ea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D1331D5B-C419-550F-1885-7B5077F17591}"/>
              </a:ext>
            </a:extLst>
          </p:cNvPr>
          <p:cNvSpPr>
            <a:spLocks noGrp="1"/>
          </p:cNvSpPr>
          <p:nvPr>
            <p:ph idx="1"/>
          </p:nvPr>
        </p:nvSpPr>
        <p:spPr>
          <a:xfrm>
            <a:off x="1141412" y="1266092"/>
            <a:ext cx="9905999" cy="5401994"/>
          </a:xfrm>
        </p:spPr>
        <p:txBody>
          <a:bodyPr>
            <a:normAutofit fontScale="70000" lnSpcReduction="20000"/>
          </a:bodyPr>
          <a:lstStyle/>
          <a:p>
            <a:pPr marL="0" indent="0" algn="just">
              <a:buNone/>
            </a:pPr>
            <a:r>
              <a:rPr lang="fr-FR" b="1" dirty="0">
                <a:solidFill>
                  <a:srgbClr val="151515"/>
                </a:solidFill>
                <a:latin typeface="Times New Roman" panose="02020603050405020304" pitchFamily="18" charset="0"/>
                <a:cs typeface="Times New Roman" panose="02020603050405020304" pitchFamily="18" charset="0"/>
              </a:rPr>
              <a:t>Fonctionnement</a:t>
            </a:r>
            <a:r>
              <a:rPr lang="fr-FR" b="1" dirty="0">
                <a:solidFill>
                  <a:srgbClr val="151515"/>
                </a:solidFill>
                <a:effectLst/>
                <a:latin typeface="Times New Roman" panose="02020603050405020304" pitchFamily="18" charset="0"/>
                <a:cs typeface="Times New Roman" panose="02020603050405020304" pitchFamily="18" charset="0"/>
              </a:rPr>
              <a:t> d’un NAS </a:t>
            </a:r>
          </a:p>
          <a:p>
            <a:pPr algn="just"/>
            <a:r>
              <a:rPr lang="fr-FR" b="1" i="0" dirty="0">
                <a:solidFill>
                  <a:srgbClr val="151515"/>
                </a:solidFill>
                <a:effectLst/>
                <a:latin typeface="Times New Roman" panose="02020603050405020304" pitchFamily="18" charset="0"/>
                <a:cs typeface="Times New Roman" panose="02020603050405020304" pitchFamily="18" charset="0"/>
              </a:rPr>
              <a:t>Matériel</a:t>
            </a:r>
          </a:p>
          <a:p>
            <a:pPr algn="just"/>
            <a:r>
              <a:rPr lang="fr-FR" b="0" i="0" dirty="0">
                <a:solidFill>
                  <a:srgbClr val="151515"/>
                </a:solidFill>
                <a:effectLst/>
                <a:latin typeface="Times New Roman" panose="02020603050405020304" pitchFamily="18" charset="0"/>
                <a:cs typeface="Times New Roman" panose="02020603050405020304" pitchFamily="18" charset="0"/>
              </a:rPr>
              <a:t>Un logiciel de stockage préconfiguré est installé sur du matériel spécifique. </a:t>
            </a:r>
          </a:p>
          <a:p>
            <a:pPr algn="just"/>
            <a:r>
              <a:rPr lang="fr-FR" b="0" i="0" dirty="0">
                <a:solidFill>
                  <a:srgbClr val="151515"/>
                </a:solidFill>
                <a:effectLst/>
                <a:latin typeface="Times New Roman" panose="02020603050405020304" pitchFamily="18" charset="0"/>
                <a:cs typeface="Times New Roman" panose="02020603050405020304" pitchFamily="18" charset="0"/>
              </a:rPr>
              <a:t>Le matériel à la base du stockage en réseau est généralement appelé boîtier, unité ou serveur de stockage en réseau. </a:t>
            </a:r>
          </a:p>
          <a:p>
            <a:pPr algn="just"/>
            <a:r>
              <a:rPr lang="fr-FR" b="0" i="0" dirty="0">
                <a:solidFill>
                  <a:srgbClr val="151515"/>
                </a:solidFill>
                <a:effectLst/>
                <a:latin typeface="Times New Roman" panose="02020603050405020304" pitchFamily="18" charset="0"/>
                <a:cs typeface="Times New Roman" panose="02020603050405020304" pitchFamily="18" charset="0"/>
              </a:rPr>
              <a:t>Il s'agit d'un serveur contenant des disques de stockage, des processeurs et de la mémoire RAM.</a:t>
            </a:r>
          </a:p>
          <a:p>
            <a:pPr algn="just"/>
            <a:r>
              <a:rPr lang="fr-FR" b="1" i="0" dirty="0">
                <a:solidFill>
                  <a:srgbClr val="151515"/>
                </a:solidFill>
                <a:effectLst/>
                <a:latin typeface="Times New Roman" panose="02020603050405020304" pitchFamily="18" charset="0"/>
                <a:cs typeface="Times New Roman" panose="02020603050405020304" pitchFamily="18" charset="0"/>
              </a:rPr>
              <a:t>Logiciels</a:t>
            </a:r>
          </a:p>
          <a:p>
            <a:pPr algn="just"/>
            <a:r>
              <a:rPr lang="fr-FR" b="0" i="0" dirty="0">
                <a:solidFill>
                  <a:srgbClr val="151515"/>
                </a:solidFill>
                <a:effectLst/>
                <a:latin typeface="Times New Roman" panose="02020603050405020304" pitchFamily="18" charset="0"/>
                <a:cs typeface="Times New Roman" panose="02020603050405020304" pitchFamily="18" charset="0"/>
              </a:rPr>
              <a:t>La différence principale entre un NAS et un serveur de stockage généraliste se situe au niveau du logiciel. </a:t>
            </a:r>
          </a:p>
          <a:p>
            <a:pPr algn="just"/>
            <a:r>
              <a:rPr lang="fr-FR" b="0" i="0" dirty="0">
                <a:solidFill>
                  <a:srgbClr val="151515"/>
                </a:solidFill>
                <a:effectLst/>
                <a:latin typeface="Times New Roman" panose="02020603050405020304" pitchFamily="18" charset="0"/>
                <a:cs typeface="Times New Roman" panose="02020603050405020304" pitchFamily="18" charset="0"/>
              </a:rPr>
              <a:t>Le logiciel du NAS est déployé sur un système d'exploitation léger généralement intégré au matériel. </a:t>
            </a:r>
          </a:p>
          <a:p>
            <a:pPr algn="just"/>
            <a:r>
              <a:rPr lang="fr-FR" b="0" i="0" dirty="0">
                <a:solidFill>
                  <a:srgbClr val="151515"/>
                </a:solidFill>
                <a:effectLst/>
                <a:latin typeface="Times New Roman" panose="02020603050405020304" pitchFamily="18" charset="0"/>
                <a:cs typeface="Times New Roman" panose="02020603050405020304" pitchFamily="18" charset="0"/>
              </a:rPr>
              <a:t>Les serveurs de stockage généralistes disposent d'un système d'exploitation complet qui envoie et reçoit des milliers de requêtes chaque seconde, dont une fraction seulement concerne le stockage. </a:t>
            </a:r>
          </a:p>
          <a:p>
            <a:pPr algn="just"/>
            <a:r>
              <a:rPr lang="fr-FR" b="0" i="0" dirty="0">
                <a:solidFill>
                  <a:srgbClr val="151515"/>
                </a:solidFill>
                <a:effectLst/>
                <a:latin typeface="Times New Roman" panose="02020603050405020304" pitchFamily="18" charset="0"/>
                <a:cs typeface="Times New Roman" panose="02020603050405020304" pitchFamily="18" charset="0"/>
              </a:rPr>
              <a:t>À l'opposé, le boîtier NAS n'envoie et ne reçoit que deux types de requêtes : stockage des données et partage de fichiers.</a:t>
            </a:r>
          </a:p>
          <a:p>
            <a:pPr marL="0" indent="0">
              <a:buNone/>
            </a:pPr>
            <a:endParaRPr lang="fr-FR" dirty="0"/>
          </a:p>
        </p:txBody>
      </p:sp>
    </p:spTree>
    <p:extLst>
      <p:ext uri="{BB962C8B-B14F-4D97-AF65-F5344CB8AC3E}">
        <p14:creationId xmlns:p14="http://schemas.microsoft.com/office/powerpoint/2010/main" val="1930153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3845</TotalTime>
  <Words>3577</Words>
  <Application>Microsoft Office PowerPoint</Application>
  <PresentationFormat>Grand écran</PresentationFormat>
  <Paragraphs>180</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Times New Roman</vt:lpstr>
      <vt:lpstr>Tw Cen MT</vt:lpstr>
      <vt:lpstr>Circuit</vt:lpstr>
      <vt:lpstr>Administration des réseaux</vt:lpstr>
      <vt:lpstr>Administration des réseaux (Plan de cours)</vt:lpstr>
      <vt:lpstr>Administration des réseaux (Introduction)</vt:lpstr>
      <vt:lpstr>Administration des réseaux (Introduction)</vt:lpstr>
      <vt:lpstr>Concepts de l’Administration Système en réseau (stockage réseau)</vt:lpstr>
      <vt:lpstr>Concepts de l’Administration Système en réseau (stockage réseau)</vt:lpstr>
      <vt:lpstr>Concepts de l’Administration Système en réseau (stockage réseau)</vt:lpstr>
      <vt:lpstr>Concepts de l’Administration Système en réseau (stockage réseau)</vt:lpstr>
      <vt:lpstr>Concepts de l’Administration Système en réseau (stockage réseau)</vt:lpstr>
      <vt:lpstr>Concepts de l’Administration Système en réseau (stockage réseau)</vt:lpstr>
      <vt:lpstr>Concepts de l’Administration Système en réseau (stockage réseau)</vt:lpstr>
      <vt:lpstr>Concepts de l’Administration Système en réseau (stockage réseau)</vt:lpstr>
      <vt:lpstr>Concepts de l’Administration Système en réseau (stockage réseau)</vt:lpstr>
      <vt:lpstr>Concepts de l’Administration Système en réseau (stockage réseau)</vt:lpstr>
      <vt:lpstr>Concepts de l’Administration Système en réseau (stockage réseau)</vt:lpstr>
      <vt:lpstr>Concepts de l’Administration Système en réseau (stockage réseau)</vt:lpstr>
      <vt:lpstr>Questions </vt:lpstr>
      <vt:lpstr>Administration des réseaux (Plan de cours)</vt:lpstr>
      <vt:lpstr>Administration des réseaux (contrôle d’accès aux ressources )  (gestion des droits, Annuaires, SSO) </vt:lpstr>
      <vt:lpstr>Administration des réseaux (contrôle d’accès aux ressources )  (gestion des droits, Annuaires, SSO) </vt:lpstr>
      <vt:lpstr>Administration des réseaux (contrôle d’accès aux ressources )  (gestion des droits, Annuaires, SSO) </vt:lpstr>
      <vt:lpstr>Administration des réseaux (contrôle d’accès aux ressources )  (gestion des droits, Annuaires, SSO) </vt:lpstr>
      <vt:lpstr>Administration des réseaux (contrôle d’accès aux ressources )  (gestion des droits, Annuaires, SSO) </vt:lpstr>
      <vt:lpstr>Administration des réseaux (contrôle d’accès aux ressources )  (gestion des droits, Annuaires, SSO)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des réseaux</dc:title>
  <dc:creator>NOUNA</dc:creator>
  <cp:lastModifiedBy>NOUNA</cp:lastModifiedBy>
  <cp:revision>22</cp:revision>
  <dcterms:created xsi:type="dcterms:W3CDTF">2023-02-24T19:24:43Z</dcterms:created>
  <dcterms:modified xsi:type="dcterms:W3CDTF">2023-04-07T00:58:21Z</dcterms:modified>
</cp:coreProperties>
</file>