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1021" autoAdjust="0"/>
  </p:normalViewPr>
  <p:slideViewPr>
    <p:cSldViewPr>
      <p:cViewPr varScale="1">
        <p:scale>
          <a:sx n="62" d="100"/>
          <a:sy n="62" d="100"/>
        </p:scale>
        <p:origin x="15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r>
              <a:rPr lang="ar-SA"/>
              <a:t>سنة 1 ماستر : مقياس التحليل المالي وإدارة المشاريع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7D9A0D1-1D81-49EC-B623-AC8A99847BB9}" type="datetime1">
              <a:rPr lang="ar-SA" smtClean="0"/>
              <a:t>13/06/1446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r>
              <a:rPr lang="ar-SA"/>
              <a:t>سنة 1 ماستر : مقياس التحليل المالي وإدارة المشاريع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0B0B514-7A89-4DA0-BF76-98CD9C4D2DCA}" type="slidenum">
              <a:rPr lang="ar-SA" smtClean="0"/>
              <a:pPr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r>
              <a:rPr lang="ar-SA"/>
              <a:t>سنة 1 ماستر : مقياس التحليل المالي وإدارة المشاريع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5902585-E54B-411F-8E05-5E6FF6937CE4}" type="datetime1">
              <a:rPr lang="ar-SA" smtClean="0"/>
              <a:t>13/06/1446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r>
              <a:rPr lang="ar-SA"/>
              <a:t>سنة 1 ماستر : مقياس التحليل المالي وإدارة المشاريع</a:t>
            </a: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B73E826-EACB-4D8F-9C61-D9C04F3F5B58}" type="slidenum">
              <a:rPr lang="ar-SA" smtClean="0"/>
              <a:pPr/>
              <a:t>‹N°›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3E826-EACB-4D8F-9C61-D9C04F3F5B58}" type="slidenum">
              <a:rPr lang="ar-SA" smtClean="0"/>
              <a:pPr/>
              <a:t>1</a:t>
            </a:fld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3A83E3F-9133-4A60-8F87-8B3DB8999508}" type="datetime1">
              <a:rPr lang="ar-SA" smtClean="0"/>
              <a:t>13/06/1446</a:t>
            </a:fld>
            <a:endParaRPr lang="ar-S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F0E5C03-9A02-4050-944B-0B7CBBF9495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سنة 1 ماستر : مقياس التحليل المالي وإدارة المشاريع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3E826-EACB-4D8F-9C61-D9C04F3F5B58}" type="slidenum">
              <a:rPr lang="ar-SA" smtClean="0"/>
              <a:pPr/>
              <a:t>29</a:t>
            </a:fld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6E93E58-5BE6-4D9B-AE52-8C0C7373DAE1}" type="datetime1">
              <a:rPr lang="ar-SA" smtClean="0"/>
              <a:t>13/06/1446</a:t>
            </a:fld>
            <a:endParaRPr lang="ar-S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0AE8C63-5ABB-493A-805D-DAB2B5D3E37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سنة 1 ماستر : مقياس التحليل المالي وإدارة المشاريع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3E826-EACB-4D8F-9C61-D9C04F3F5B58}" type="slidenum">
              <a:rPr lang="ar-SA" smtClean="0"/>
              <a:pPr/>
              <a:t>30</a:t>
            </a:fld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3A47480-F67B-47A7-8A6E-E354F470C588}" type="datetime1">
              <a:rPr lang="ar-SA" smtClean="0"/>
              <a:t>13/06/1446</a:t>
            </a:fld>
            <a:endParaRPr lang="ar-S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4345BA6-6955-4136-8EAC-A6EFF0F9BC1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سنة 1 ماستر : مقياس التحليل المالي وإدارة المشاريع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3E826-EACB-4D8F-9C61-D9C04F3F5B58}" type="slidenum">
              <a:rPr lang="ar-SA" smtClean="0"/>
              <a:pPr/>
              <a:t>31</a:t>
            </a:fld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1F564B6-B974-44D6-A94C-EB15253D39D8}" type="datetime1">
              <a:rPr lang="ar-SA" smtClean="0"/>
              <a:t>13/06/1446</a:t>
            </a:fld>
            <a:endParaRPr lang="ar-S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F7CDB55-5896-40EA-B553-F570D6B73D0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سنة 1 ماستر : مقياس التحليل المالي وإدارة المشاريع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3E826-EACB-4D8F-9C61-D9C04F3F5B58}" type="slidenum">
              <a:rPr lang="ar-SA" smtClean="0"/>
              <a:pPr/>
              <a:t>32</a:t>
            </a:fld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20C48F2-B595-42EE-9A93-46C0EED07445}" type="datetime1">
              <a:rPr lang="ar-SA" smtClean="0"/>
              <a:t>13/06/1446</a:t>
            </a:fld>
            <a:endParaRPr lang="ar-S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8347C04-C390-4DB2-8E41-50B5984E44B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سنة 1 ماستر : مقياس التحليل المالي وإدارة المشاريع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3E826-EACB-4D8F-9C61-D9C04F3F5B58}" type="slidenum">
              <a:rPr lang="ar-SA" smtClean="0"/>
              <a:pPr/>
              <a:t>2</a:t>
            </a:fld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6C7F662-BE38-42B3-9DFB-5416E698A83E}" type="datetime1">
              <a:rPr lang="ar-SA" smtClean="0"/>
              <a:t>13/06/1446</a:t>
            </a:fld>
            <a:endParaRPr lang="ar-S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56AE4BC-2F11-4690-9D67-E253D0ACFF6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سنة 1 ماستر : مقياس التحليل المالي وإدارة المشاريع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3E826-EACB-4D8F-9C61-D9C04F3F5B58}" type="slidenum">
              <a:rPr lang="ar-SA" smtClean="0"/>
              <a:pPr/>
              <a:t>4</a:t>
            </a:fld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342693F-5784-423B-B23C-F27F95618EDA}" type="datetime1">
              <a:rPr lang="ar-SA" smtClean="0"/>
              <a:t>13/06/1446</a:t>
            </a:fld>
            <a:endParaRPr lang="ar-S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B9DAC1F-AC58-4198-A69F-3458089CB6A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سنة 1 ماستر : مقياس التحليل المالي وإدارة المشاريع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  <a:p>
            <a:r>
              <a:rPr lang="ar-SA" dirty="0"/>
              <a:t>ملاحظات: </a:t>
            </a:r>
          </a:p>
          <a:p>
            <a:r>
              <a:rPr lang="ar-SA" dirty="0"/>
              <a:t>باستخدام جدول القيمة الحالية للمبالغ الغير متساوية يمكن الوصول  إلى</a:t>
            </a:r>
            <a:r>
              <a:rPr lang="ar-SA" baseline="0" dirty="0"/>
              <a:t> نفس النتيجة </a:t>
            </a:r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3E826-EACB-4D8F-9C61-D9C04F3F5B58}" type="slidenum">
              <a:rPr lang="ar-SA" smtClean="0"/>
              <a:pPr/>
              <a:t>8</a:t>
            </a:fld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B0F2815-C46E-4A86-9F19-9B339C7A4598}" type="datetime1">
              <a:rPr lang="ar-SA" smtClean="0"/>
              <a:t>13/06/1446</a:t>
            </a:fld>
            <a:endParaRPr lang="ar-S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EA706F1-E994-4E9E-AA93-0C5B55244EB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سنة 1 ماستر : مقياس التحليل المالي وإدارة المشاريع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3E826-EACB-4D8F-9C61-D9C04F3F5B58}" type="slidenum">
              <a:rPr lang="ar-SA" smtClean="0"/>
              <a:pPr/>
              <a:t>10</a:t>
            </a:fld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F121689-BF4A-4952-ADB2-12B6B3DC9D44}" type="datetime1">
              <a:rPr lang="ar-SA" smtClean="0"/>
              <a:t>13/06/1446</a:t>
            </a:fld>
            <a:endParaRPr lang="ar-S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646892B-0117-426E-B547-989ABBB84A2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سنة 1 ماستر : مقياس التحليل المالي وإدارة المشاريع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SA" dirty="0"/>
              <a:t>ملاحظات : تتميز طريقة مؤشر الربحية</a:t>
            </a:r>
            <a:r>
              <a:rPr lang="ar-SA" baseline="0" dirty="0"/>
              <a:t> بعدة مزايا منها ،</a:t>
            </a:r>
            <a:r>
              <a:rPr lang="ar-SA" dirty="0"/>
              <a:t> </a:t>
            </a:r>
          </a:p>
          <a:p>
            <a:r>
              <a:rPr lang="ar-SA" dirty="0"/>
              <a:t>1- لها نفس مزايا</a:t>
            </a:r>
            <a:r>
              <a:rPr lang="ar-SA" baseline="0" dirty="0"/>
              <a:t> طريقة </a:t>
            </a:r>
            <a:r>
              <a:rPr lang="en-US" baseline="0" dirty="0"/>
              <a:t>NPV</a:t>
            </a:r>
            <a:r>
              <a:rPr lang="ar-SA" baseline="0" dirty="0"/>
              <a:t> تقريبا </a:t>
            </a:r>
            <a:r>
              <a:rPr lang="ar-SA" baseline="0" dirty="0" err="1"/>
              <a:t>و</a:t>
            </a:r>
            <a:r>
              <a:rPr lang="ar-SA" baseline="0" dirty="0"/>
              <a:t> تؤديان إلى نفس القرار فيما يتعلق باختيار المشروعات.</a:t>
            </a:r>
          </a:p>
          <a:p>
            <a:r>
              <a:rPr lang="ar-SA" baseline="0" dirty="0"/>
              <a:t>2- تتفوق طريقة </a:t>
            </a:r>
            <a:r>
              <a:rPr lang="en-US" baseline="0" dirty="0"/>
              <a:t>PI</a:t>
            </a:r>
            <a:r>
              <a:rPr lang="ar-SA" baseline="0" dirty="0"/>
              <a:t> على </a:t>
            </a:r>
            <a:r>
              <a:rPr lang="en-US" baseline="0" dirty="0"/>
              <a:t>NPV</a:t>
            </a:r>
            <a:r>
              <a:rPr lang="ar-SA" baseline="0" dirty="0"/>
              <a:t> من حيث أنها تمثل معيارا نسبيا مرتبطا بتكلفة الاستثمار.</a:t>
            </a:r>
          </a:p>
          <a:p>
            <a:r>
              <a:rPr lang="ar-SA" baseline="0" dirty="0"/>
              <a:t>3- تتميز بسهولة الفهم والحساب.</a:t>
            </a:r>
          </a:p>
          <a:p>
            <a:r>
              <a:rPr lang="ar-SA" baseline="0" dirty="0"/>
              <a:t>4- يمكن أن تستخدم في المفاضلة بين المشروعات في حالة محدودية التمويل (التقنين الرأسمالي)</a:t>
            </a:r>
          </a:p>
          <a:p>
            <a:endParaRPr lang="ar-SA" baseline="0" dirty="0"/>
          </a:p>
          <a:p>
            <a:r>
              <a:rPr lang="ar-SA" baseline="0" dirty="0"/>
              <a:t>أما العيوب، فيمكن حصرها في كونها تعتبر معدل الخصم ثابت </a:t>
            </a:r>
            <a:r>
              <a:rPr lang="ar-SA" baseline="0" dirty="0" err="1"/>
              <a:t>و</a:t>
            </a:r>
            <a:r>
              <a:rPr lang="ar-SA" baseline="0" dirty="0"/>
              <a:t> </a:t>
            </a:r>
            <a:r>
              <a:rPr lang="ar-SA" baseline="0" dirty="0" err="1"/>
              <a:t>معلروف</a:t>
            </a:r>
            <a:r>
              <a:rPr lang="ar-SA" baseline="0" dirty="0"/>
              <a:t> مسبقا.</a:t>
            </a:r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3E826-EACB-4D8F-9C61-D9C04F3F5B58}" type="slidenum">
              <a:rPr lang="ar-SA" smtClean="0"/>
              <a:pPr/>
              <a:t>25</a:t>
            </a:fld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ABFFE48-68D9-45BB-ABEA-96D760593F3C}" type="datetime1">
              <a:rPr lang="ar-SA" smtClean="0"/>
              <a:t>13/06/1446</a:t>
            </a:fld>
            <a:endParaRPr lang="ar-S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A9137C1-BCCE-4267-B7F9-FEC47E44F8F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سنة 1 ماستر : مقياس التحليل المالي وإدارة المشاريع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3E826-EACB-4D8F-9C61-D9C04F3F5B58}" type="slidenum">
              <a:rPr lang="ar-SA" smtClean="0"/>
              <a:pPr/>
              <a:t>26</a:t>
            </a:fld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7A461ED-3F20-4F23-AC93-3C2F6A451517}" type="datetime1">
              <a:rPr lang="ar-SA" smtClean="0"/>
              <a:t>13/06/1446</a:t>
            </a:fld>
            <a:endParaRPr lang="ar-S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D2FD471-F0C3-41FE-8CE4-7BCFC2166F5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سنة 1 ماستر : مقياس التحليل المالي وإدارة المشاريع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3E826-EACB-4D8F-9C61-D9C04F3F5B58}" type="slidenum">
              <a:rPr lang="ar-SA" smtClean="0"/>
              <a:pPr/>
              <a:t>27</a:t>
            </a:fld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4226C85-7A5B-42A4-B03B-630F22079019}" type="datetime1">
              <a:rPr lang="ar-SA" smtClean="0"/>
              <a:t>13/06/1446</a:t>
            </a:fld>
            <a:endParaRPr lang="ar-S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7DCADF1-37C7-47B2-9E9D-010B97F363E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سنة 1 ماستر : مقياس التحليل المالي وإدارة المشاريع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3E826-EACB-4D8F-9C61-D9C04F3F5B58}" type="slidenum">
              <a:rPr lang="ar-SA" smtClean="0"/>
              <a:pPr/>
              <a:t>28</a:t>
            </a:fld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ACCA355-7C08-4799-9D4E-A0E525923711}" type="datetime1">
              <a:rPr lang="ar-SA" smtClean="0"/>
              <a:t>13/06/1446</a:t>
            </a:fld>
            <a:endParaRPr lang="ar-S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8A19B3D-BF02-455C-A439-92BD7F8FEA3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SA"/>
              <a:t>سنة 1 ماستر : مقياس التحليل المالي وإدارة المشاريع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442F-28E3-4206-B562-00FE9E607DAD}" type="datetime1">
              <a:rPr lang="en-GB" smtClean="0"/>
              <a:t>14/12/2024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570E-8948-4D0F-89C9-0FC175EEE5E8}" type="datetime1">
              <a:rPr lang="en-GB" smtClean="0"/>
              <a:t>14/12/2024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3F0E3-9720-4C47-A04C-3EC2170414D7}" type="datetime1">
              <a:rPr lang="en-GB" smtClean="0"/>
              <a:t>14/12/2024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349B4-F14E-4FBC-BC24-1D9A184E6692}" type="datetime1">
              <a:rPr lang="en-GB" smtClean="0"/>
              <a:t>14/12/2024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F873-A022-4EBE-B906-4EB451B5A5CD}" type="datetime1">
              <a:rPr lang="en-GB" smtClean="0"/>
              <a:t>14/12/2024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6962E-B555-487C-86B0-46F7917297BD}" type="datetime1">
              <a:rPr lang="en-GB" smtClean="0"/>
              <a:t>14/12/2024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34A1E-AB6E-4CE7-AB70-2F37C0D8239E}" type="datetime1">
              <a:rPr lang="en-GB" smtClean="0"/>
              <a:t>14/12/2024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675F-BCE9-41EC-B464-EDD67B20DDC6}" type="datetime1">
              <a:rPr lang="en-GB" smtClean="0"/>
              <a:t>14/12/2024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A9EB-B4BC-4473-A73A-DC69F543A902}" type="datetime1">
              <a:rPr lang="en-GB" smtClean="0"/>
              <a:t>14/12/2024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9F51-2E96-4540-8414-75A25BCC0C7F}" type="datetime1">
              <a:rPr lang="en-GB" smtClean="0"/>
              <a:t>14/12/2024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A793-8968-4570-B466-F14E871A2581}" type="datetime1">
              <a:rPr lang="en-GB" smtClean="0"/>
              <a:t>14/12/2024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C1640-D680-43B5-8A24-07D1E3496814}" type="datetime1">
              <a:rPr lang="en-GB" smtClean="0"/>
              <a:t>14/12/2024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6048D-71DC-43B6-93CE-25AB079A9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sz="5400" b="1" dirty="0"/>
              <a:t>الفصل </a:t>
            </a:r>
            <a:r>
              <a:rPr lang="ar-DZ" sz="5400" b="1" dirty="0"/>
              <a:t>الخامس</a:t>
            </a:r>
            <a:endParaRPr lang="ar-SA" sz="5400" b="1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323528" y="1600201"/>
            <a:ext cx="8496944" cy="407193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algn="ctr" rtl="0">
              <a:lnSpc>
                <a:spcPts val="4000"/>
              </a:lnSpc>
              <a:spcBef>
                <a:spcPts val="0"/>
              </a:spcBef>
              <a:buNone/>
            </a:pPr>
            <a:endParaRPr lang="ar-DZ" sz="3600" b="1" dirty="0"/>
          </a:p>
          <a:p>
            <a:pPr marL="0" algn="ctr" rtl="0">
              <a:lnSpc>
                <a:spcPts val="4000"/>
              </a:lnSpc>
              <a:spcBef>
                <a:spcPts val="0"/>
              </a:spcBef>
              <a:buNone/>
            </a:pPr>
            <a:r>
              <a:rPr lang="ar-DZ" sz="4000" b="1" dirty="0"/>
              <a:t>معايير اختيار وتقييم المشاريع الاستثمارية </a:t>
            </a:r>
            <a:endParaRPr lang="en-GB" sz="4000" b="1" dirty="0"/>
          </a:p>
          <a:p>
            <a:pPr marL="0" algn="ctr" rtl="0">
              <a:lnSpc>
                <a:spcPts val="4000"/>
              </a:lnSpc>
              <a:spcBef>
                <a:spcPts val="0"/>
              </a:spcBef>
              <a:buNone/>
            </a:pPr>
            <a:r>
              <a:rPr lang="en-US" sz="2600" b="1" dirty="0">
                <a:solidFill>
                  <a:schemeClr val="accent2"/>
                </a:solidFill>
              </a:rPr>
              <a:t>Criteria for selecting and Evaluating Investment Projects </a:t>
            </a:r>
            <a:r>
              <a:rPr lang="ar-SA" sz="2600" b="1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1763688" y="3429000"/>
            <a:ext cx="5357850" cy="20717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pic>
        <p:nvPicPr>
          <p:cNvPr id="1026" name="Picture 2" descr="C:\Program Files\Microsoft Office\MEDIA\CAGCAT10\j030084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3645024"/>
            <a:ext cx="1814512" cy="1528763"/>
          </a:xfrm>
          <a:prstGeom prst="rect">
            <a:avLst/>
          </a:prstGeom>
          <a:noFill/>
        </p:spPr>
      </p:pic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1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736386" y="5854702"/>
            <a:ext cx="7940069" cy="434955"/>
          </a:xfrm>
        </p:spPr>
        <p:txBody>
          <a:bodyPr/>
          <a:lstStyle/>
          <a:p>
            <a:r>
              <a:rPr lang="ar-SA" sz="1600" b="1" dirty="0">
                <a:solidFill>
                  <a:schemeClr val="tx1"/>
                </a:solidFill>
              </a:rPr>
              <a:t>جامعة أم البواقي- كلية العلوم الاقتصادية  - قسم المحاسبة والعلوم  المالية – سنة 3 محاسبة - أ. د. عبدالجليل </a:t>
            </a:r>
            <a:r>
              <a:rPr lang="ar-SA" sz="1600" b="1" dirty="0" err="1">
                <a:solidFill>
                  <a:schemeClr val="tx1"/>
                </a:solidFill>
              </a:rPr>
              <a:t>بوداح</a:t>
            </a:r>
            <a:endParaRPr lang="ar-SA" sz="1600" b="1" dirty="0">
              <a:solidFill>
                <a:schemeClr val="tx1"/>
              </a:solidFill>
            </a:endParaRPr>
          </a:p>
        </p:txBody>
      </p:sp>
      <p:sp>
        <p:nvSpPr>
          <p:cNvPr id="9" name="عنصر نائب للتاريخ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6932-048F-4DE6-B6FC-9B1152FF3EDD}" type="datetime1">
              <a:rPr lang="en-GB" smtClean="0"/>
              <a:t>14/12/2024</a:t>
            </a:fld>
            <a:endParaRPr lang="ar-S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10</a:t>
            </a:fld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928662" y="500042"/>
          <a:ext cx="7072364" cy="5608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704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8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51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80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5818">
                <a:tc grid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dirty="0"/>
                        <a:t>صافي</a:t>
                      </a:r>
                      <a:r>
                        <a:rPr lang="ar-SA" sz="2800" baseline="0" dirty="0"/>
                        <a:t> القيمة الحالية للمشروع (ص) معدل الخصم </a:t>
                      </a:r>
                      <a:r>
                        <a:rPr lang="en-US" sz="2800" b="1" dirty="0"/>
                        <a:t>10</a:t>
                      </a:r>
                      <a:r>
                        <a:rPr lang="ar-SA" sz="2800" b="1" dirty="0"/>
                        <a:t> %</a:t>
                      </a:r>
                    </a:p>
                    <a:p>
                      <a:pPr algn="ctr" rtl="1"/>
                      <a:endParaRPr lang="ar-SA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670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/>
                        <a:t>السنة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/>
                        <a:t>التدفق النقدي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/>
                        <a:t>المعامل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/>
                        <a:t>القيمة</a:t>
                      </a:r>
                      <a:r>
                        <a:rPr lang="ar-SA" sz="2800" b="1" baseline="0" dirty="0"/>
                        <a:t> الحالية</a:t>
                      </a:r>
                      <a:endParaRPr lang="ar-SA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67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0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-500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1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-500</a:t>
                      </a:r>
                      <a:endParaRPr lang="ar-S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67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1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-500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0.909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-454.5</a:t>
                      </a:r>
                      <a:endParaRPr lang="ar-S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67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2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500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0.826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413</a:t>
                      </a:r>
                      <a:endParaRPr lang="ar-S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67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3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400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0.751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300.4</a:t>
                      </a:r>
                      <a:endParaRPr lang="ar-S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67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4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300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0.683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204.9</a:t>
                      </a:r>
                      <a:endParaRPr lang="ar-S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67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5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200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0.621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124.2</a:t>
                      </a:r>
                      <a:endParaRPr lang="ar-S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567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6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100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0.565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/>
                        <a:t>56.5</a:t>
                      </a:r>
                      <a:endParaRPr lang="ar-S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567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1" dirty="0"/>
                        <a:t>NPV</a:t>
                      </a:r>
                      <a:endParaRPr lang="ar-SA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1" dirty="0"/>
                        <a:t>144.5</a:t>
                      </a:r>
                      <a:endParaRPr lang="ar-SA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5675-0827-4A60-992F-FEFAFB1807D4}" type="datetime1">
              <a:rPr lang="en-GB" smtClean="0"/>
              <a:t>14/12/2024</a:t>
            </a:fld>
            <a:endParaRPr lang="ar-SA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صافي القيمة الحالية </a:t>
            </a:r>
            <a:r>
              <a:rPr lang="en-US" sz="4000" b="1" dirty="0"/>
              <a:t>NPV</a:t>
            </a:r>
            <a:r>
              <a:rPr lang="ar-SA" sz="4000" b="1" dirty="0"/>
              <a:t> (تابع)</a:t>
            </a:r>
            <a:endParaRPr lang="ar-SA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/>
              <a:t>الحل (تابع)</a:t>
            </a:r>
          </a:p>
          <a:p>
            <a:r>
              <a:rPr lang="ar-SA" sz="2800" b="1" dirty="0"/>
              <a:t>التعليق على النتيجة بالنسبة للمشروعين (س وص) </a:t>
            </a:r>
          </a:p>
          <a:p>
            <a:pPr indent="17463" algn="just">
              <a:buNone/>
            </a:pPr>
            <a:r>
              <a:rPr lang="ar-SA" sz="2400" b="1" dirty="0"/>
              <a:t>-</a:t>
            </a:r>
            <a:r>
              <a:rPr lang="ar-SA" sz="2400" dirty="0"/>
              <a:t> بما أن صافي القيمة الحالية للمشروعين موجبة فإن القرار سيكون بقبول المشروعين، </a:t>
            </a:r>
            <a:r>
              <a:rPr lang="ar-SA" sz="2400" dirty="0" err="1"/>
              <a:t>و</a:t>
            </a:r>
            <a:r>
              <a:rPr lang="ar-SA" sz="2400" dirty="0"/>
              <a:t> لكن إذا كان الاختيار ضروري بين المشروعين على اعتبار أنهما يشكلان بديلين لبعضهما البعض عندها يكون القرار باختيار </a:t>
            </a:r>
            <a:r>
              <a:rPr lang="ar-SA" sz="2400" b="1" dirty="0"/>
              <a:t>المشروع</a:t>
            </a:r>
            <a:r>
              <a:rPr lang="ar-SA" sz="2400" dirty="0"/>
              <a:t> (</a:t>
            </a:r>
            <a:r>
              <a:rPr lang="ar-SA" sz="2400" b="1" dirty="0"/>
              <a:t>ص)</a:t>
            </a:r>
            <a:r>
              <a:rPr lang="ar-SA" sz="2400" dirty="0"/>
              <a:t>؛ لأن صافي القيم الحالية له أكبر مقارنة </a:t>
            </a:r>
            <a:r>
              <a:rPr lang="ar-SA" sz="2400" b="1" dirty="0"/>
              <a:t>بالمشروع (س) .</a:t>
            </a:r>
          </a:p>
          <a:p>
            <a:pPr marL="0" indent="0" algn="just"/>
            <a:r>
              <a:rPr lang="ar-SA" sz="2400" b="1" dirty="0"/>
              <a:t>  و بصفة عامة ينبني قرار الاستثمار باستخدام صافي القيمة الحالية كمايلي:</a:t>
            </a:r>
          </a:p>
          <a:p>
            <a:pPr marL="269875" indent="0" algn="just">
              <a:buNone/>
            </a:pPr>
            <a:r>
              <a:rPr lang="ar-SA" sz="2400" b="1" dirty="0"/>
              <a:t>-  </a:t>
            </a:r>
            <a:r>
              <a:rPr lang="ar-SA" sz="2400" dirty="0"/>
              <a:t>يعتبر المشروع مقبولا إذا كان </a:t>
            </a:r>
            <a:r>
              <a:rPr lang="en-US" sz="2400" dirty="0"/>
              <a:t>NPV &gt;0</a:t>
            </a:r>
            <a:r>
              <a:rPr lang="ar-SA" sz="2400" dirty="0"/>
              <a:t> ، </a:t>
            </a:r>
            <a:r>
              <a:rPr lang="ar-SA" sz="2400" dirty="0" err="1"/>
              <a:t>و</a:t>
            </a:r>
            <a:r>
              <a:rPr lang="ar-SA" sz="2400" dirty="0"/>
              <a:t> مرفوضا إذا كان </a:t>
            </a:r>
            <a:r>
              <a:rPr lang="en-US" sz="2400" dirty="0"/>
              <a:t>NPV &lt;0</a:t>
            </a:r>
          </a:p>
          <a:p>
            <a:pPr marL="269875" indent="0" algn="just">
              <a:buNone/>
            </a:pPr>
            <a:r>
              <a:rPr lang="ar-SA" sz="2400" b="1" dirty="0"/>
              <a:t>-  إ</a:t>
            </a:r>
            <a:r>
              <a:rPr lang="ar-SA" sz="2400" dirty="0"/>
              <a:t>ذا كان المشروعين بديلين </a:t>
            </a:r>
            <a:r>
              <a:rPr lang="ar-SA" sz="2400" dirty="0" err="1"/>
              <a:t>و</a:t>
            </a:r>
            <a:r>
              <a:rPr lang="ar-SA" sz="2400" dirty="0"/>
              <a:t> لهما </a:t>
            </a:r>
            <a:r>
              <a:rPr lang="en-US" sz="2400" dirty="0"/>
              <a:t>NPV &gt;0</a:t>
            </a:r>
            <a:r>
              <a:rPr lang="ar-SA" sz="2400" dirty="0"/>
              <a:t> ، فإن القرار يكون للمشروع الأكبر من حيث صافي القيمة الحالية.</a:t>
            </a:r>
          </a:p>
          <a:p>
            <a:endParaRPr lang="ar-SA" b="1" dirty="0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11</a:t>
            </a:fld>
            <a:endParaRPr lang="ar-SA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5F4E1-DDAA-4BCE-B6A0-F653E8491EA6}" type="datetime1">
              <a:rPr lang="en-GB" smtClean="0"/>
              <a:t>14/12/2024</a:t>
            </a:fld>
            <a:endParaRPr lang="ar-SA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صافي القيمة الحالية </a:t>
            </a:r>
            <a:r>
              <a:rPr lang="en-US" sz="4000" b="1" dirty="0"/>
              <a:t>NPV</a:t>
            </a:r>
            <a:r>
              <a:rPr lang="ar-SA" sz="4000" b="1" dirty="0"/>
              <a:t> 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SA" sz="4100" b="1" dirty="0"/>
              <a:t>مثال آخر : </a:t>
            </a:r>
            <a:r>
              <a:rPr lang="ar-SA" sz="2400" b="1" dirty="0"/>
              <a:t>إذا توفرت المعطيات المبينة بالجدول أدناه،</a:t>
            </a:r>
          </a:p>
          <a:p>
            <a:pPr>
              <a:buNone/>
            </a:pPr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r>
              <a:rPr lang="ar-SA" sz="2400" b="1" dirty="0"/>
              <a:t>المطلوب: ما هو المشروع الذي يجب على الشركة قبوله ؟</a:t>
            </a:r>
            <a:endParaRPr lang="ar-SA" sz="4100" b="1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12</a:t>
            </a:fld>
            <a:endParaRPr lang="ar-SA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474452"/>
              </p:ext>
            </p:extLst>
          </p:nvPr>
        </p:nvGraphicFramePr>
        <p:xfrm>
          <a:off x="785785" y="2285992"/>
          <a:ext cx="7572429" cy="32359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56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0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60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  <a:p>
                      <a:pPr algn="ctr" rtl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ar-SA" sz="2400" dirty="0"/>
                        <a:t>السنة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المشروع الأول (إحلال منتج</a:t>
                      </a:r>
                      <a:r>
                        <a:rPr lang="ar-SA" baseline="0" dirty="0"/>
                        <a:t> جديد</a:t>
                      </a:r>
                      <a:r>
                        <a:rPr lang="ar-SA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المشروع الثاني (توسيع خط الإنتاج)</a:t>
                      </a:r>
                    </a:p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التدفق النقدي السنوي (</a:t>
                      </a:r>
                      <a:r>
                        <a:rPr lang="ar-DZ" b="1" dirty="0"/>
                        <a:t>دج</a:t>
                      </a:r>
                      <a:r>
                        <a:rPr lang="ar-SA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التدفق النقدي السنوي (</a:t>
                      </a:r>
                      <a:r>
                        <a:rPr lang="ar-DZ" b="1" dirty="0"/>
                        <a:t>دج</a:t>
                      </a:r>
                      <a:r>
                        <a:rPr lang="ar-SA" b="1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4200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6800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4200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6800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4200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6800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4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----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10500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تكلفة</a:t>
                      </a:r>
                      <a:r>
                        <a:rPr lang="ar-SA" baseline="0" dirty="0"/>
                        <a:t> الاستثمار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10000</a:t>
                      </a:r>
                      <a:r>
                        <a:rPr lang="ar-SA" baseline="0" dirty="0"/>
                        <a:t>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21500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معدل الخصم السائد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10</a:t>
                      </a:r>
                      <a:r>
                        <a:rPr lang="ar-SA" baseline="0" dirty="0"/>
                        <a:t> %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10</a:t>
                      </a:r>
                      <a:r>
                        <a:rPr lang="ar-SA" dirty="0"/>
                        <a:t>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5DF0-EDBA-4946-9721-8882D140C9DE}" type="datetime1">
              <a:rPr lang="en-GB" smtClean="0"/>
              <a:t>14/12/2024</a:t>
            </a:fld>
            <a:endParaRPr lang="ar-SA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صافي القيمة الحالية </a:t>
            </a:r>
            <a:r>
              <a:rPr lang="en-US" sz="4000" b="1" dirty="0"/>
              <a:t>NPV</a:t>
            </a:r>
            <a:r>
              <a:rPr lang="ar-SA" sz="4000" b="1" dirty="0"/>
              <a:t> 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100" b="1" dirty="0"/>
              <a:t>الحل </a:t>
            </a:r>
            <a:endParaRPr lang="ar-SA" sz="2400" b="1" dirty="0"/>
          </a:p>
          <a:p>
            <a:r>
              <a:rPr lang="ar-SA" sz="2400" b="1" u="sng" dirty="0"/>
              <a:t>صافي القيمة الحالية للمشروع الأول</a:t>
            </a:r>
          </a:p>
          <a:p>
            <a:pPr>
              <a:buNone/>
            </a:pPr>
            <a:endParaRPr lang="ar-SA" sz="4100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13</a:t>
            </a:fld>
            <a:endParaRPr lang="ar-SA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258836"/>
              </p:ext>
            </p:extLst>
          </p:nvPr>
        </p:nvGraphicFramePr>
        <p:xfrm>
          <a:off x="500032" y="3000372"/>
          <a:ext cx="8072496" cy="2595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3157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4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81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السنة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التدفق النقدي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المعامل</a:t>
                      </a:r>
                      <a:r>
                        <a:rPr lang="ar-SA" baseline="0" dirty="0"/>
                        <a:t> لمعدل خصم </a:t>
                      </a:r>
                      <a:r>
                        <a:rPr lang="en-US" baseline="0" dirty="0"/>
                        <a:t>10</a:t>
                      </a:r>
                      <a:r>
                        <a:rPr lang="ar-SA" baseline="0" dirty="0"/>
                        <a:t> %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القيمة الحالية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4200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0.909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3818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4200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0.826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3469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4200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0.751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3154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مجموع القيمة الحالية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----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----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10441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القيمة الحالية لتكلفة الاستثمار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- 10000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buFontTx/>
                        <a:buChar char="-"/>
                      </a:pPr>
                      <a:r>
                        <a:rPr lang="en-US" dirty="0"/>
                        <a:t>10000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صافي القيمة الحالية</a:t>
                      </a:r>
                      <a:r>
                        <a:rPr lang="en-US" b="1" dirty="0"/>
                        <a:t> (NPV)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----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----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441</a:t>
                      </a:r>
                      <a:r>
                        <a:rPr lang="ar-SA" b="1" dirty="0"/>
                        <a:t> </a:t>
                      </a:r>
                      <a:r>
                        <a:rPr lang="ar-DZ" b="1" dirty="0"/>
                        <a:t>دج</a:t>
                      </a:r>
                      <a:endParaRPr lang="ar-S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69484-66F4-411F-9AFE-E203ED988A4C}" type="datetime1">
              <a:rPr lang="en-GB" smtClean="0"/>
              <a:t>14/12/2024</a:t>
            </a:fld>
            <a:endParaRPr lang="ar-SA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صافي القيمة الحالية </a:t>
            </a:r>
            <a:r>
              <a:rPr lang="en-US" sz="4000" b="1" dirty="0"/>
              <a:t>NPV</a:t>
            </a:r>
            <a:r>
              <a:rPr lang="ar-SA" sz="4000" b="1" dirty="0"/>
              <a:t> 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757758"/>
          </a:xfrm>
        </p:spPr>
        <p:txBody>
          <a:bodyPr/>
          <a:lstStyle/>
          <a:p>
            <a:r>
              <a:rPr lang="ar-SA" sz="4100" b="1" dirty="0"/>
              <a:t>الحل : </a:t>
            </a:r>
            <a:r>
              <a:rPr lang="ar-SA" sz="2400" b="1" u="sng" dirty="0"/>
              <a:t>صافي القيمة الحالية للمشروع الثاني</a:t>
            </a:r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r>
              <a:rPr lang="ar-SA" sz="2400" b="1" dirty="0">
                <a:solidFill>
                  <a:srgbClr val="FF0000"/>
                </a:solidFill>
              </a:rPr>
              <a:t>المشروع الأكثر قبولا هو المشروع الثاني لأن صافي القيمة الحالية له أكبر.</a:t>
            </a:r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pPr fontAlgn="t"/>
            <a:endParaRPr lang="ar-SA" b="1" dirty="0"/>
          </a:p>
          <a:p>
            <a:pPr fontAlgn="t"/>
            <a:endParaRPr lang="ar-SA" b="1" dirty="0"/>
          </a:p>
          <a:p>
            <a:pPr fontAlgn="t"/>
            <a:endParaRPr lang="ar-SA" b="1" dirty="0"/>
          </a:p>
          <a:p>
            <a:pPr fontAlgn="t"/>
            <a:endParaRPr lang="ar-SA" b="1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pPr fontAlgn="t"/>
            <a:endParaRPr lang="ar-SA" dirty="0"/>
          </a:p>
          <a:p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14</a:t>
            </a:fld>
            <a:endParaRPr lang="ar-SA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167606"/>
              </p:ext>
            </p:extLst>
          </p:nvPr>
        </p:nvGraphicFramePr>
        <p:xfrm>
          <a:off x="428596" y="2428868"/>
          <a:ext cx="7931122" cy="3200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79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2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9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95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4738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السنة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التدفق النقدي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المعامل</a:t>
                      </a:r>
                      <a:r>
                        <a:rPr lang="ar-SA" baseline="0" dirty="0"/>
                        <a:t> لمعدل خصم </a:t>
                      </a:r>
                      <a:r>
                        <a:rPr lang="en-US" baseline="0" dirty="0"/>
                        <a:t>10</a:t>
                      </a:r>
                      <a:r>
                        <a:rPr lang="ar-SA" baseline="0" dirty="0"/>
                        <a:t> %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القيمة الحالية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738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6800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0.909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6181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738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6800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0.826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5617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738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6800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0.751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5107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738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4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10500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0.683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7171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738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مجموع القيمة الحالية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----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----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24076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738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القيمة الحالية لتكلفة الاستثمار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- 21500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buFontTx/>
                        <a:buNone/>
                      </a:pPr>
                      <a:r>
                        <a:rPr lang="en-US" dirty="0"/>
                        <a:t>-</a:t>
                      </a:r>
                      <a:r>
                        <a:rPr lang="en-US" baseline="0" dirty="0"/>
                        <a:t> 21500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20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b="1" dirty="0"/>
                        <a:t>صافي القيمة الحالية</a:t>
                      </a:r>
                      <a:r>
                        <a:rPr lang="en-US" b="1" dirty="0"/>
                        <a:t>(NPV) </a:t>
                      </a:r>
                      <a:endParaRPr lang="ar-SA" b="1" dirty="0"/>
                    </a:p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----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----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2576</a:t>
                      </a:r>
                      <a:r>
                        <a:rPr lang="ar-SA" b="1" dirty="0"/>
                        <a:t> </a:t>
                      </a:r>
                      <a:r>
                        <a:rPr lang="ar-DZ" b="1" dirty="0"/>
                        <a:t>دج</a:t>
                      </a:r>
                      <a:endParaRPr lang="ar-S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EFC92-51B3-4C77-A8C6-88C74900D99C}" type="datetime1">
              <a:rPr lang="en-GB" smtClean="0"/>
              <a:t>14/12/2024</a:t>
            </a:fld>
            <a:endParaRPr lang="ar-SA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صافي القيمة الحالية </a:t>
            </a:r>
            <a:r>
              <a:rPr lang="en-US" sz="4000" b="1" dirty="0"/>
              <a:t>NPV</a:t>
            </a:r>
            <a:r>
              <a:rPr lang="ar-SA" sz="4000" b="1" dirty="0"/>
              <a:t> 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429156"/>
          </a:xfrm>
        </p:spPr>
        <p:txBody>
          <a:bodyPr>
            <a:normAutofit fontScale="92500" lnSpcReduction="20000"/>
          </a:bodyPr>
          <a:lstStyle/>
          <a:p>
            <a:r>
              <a:rPr lang="ar-SA" sz="4100" b="1" dirty="0"/>
              <a:t>مثال : </a:t>
            </a:r>
            <a:r>
              <a:rPr lang="ar-SA" sz="2400" b="1" dirty="0"/>
              <a:t>بافتراض المعطيات الموضحة بالجدول أدناه، </a:t>
            </a:r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/>
          </a:p>
          <a:p>
            <a:r>
              <a:rPr lang="ar-SA" sz="2400" b="1" dirty="0"/>
              <a:t>المطلوب:حساب </a:t>
            </a:r>
            <a:r>
              <a:rPr lang="en-US" sz="2400" b="1" dirty="0"/>
              <a:t>NPV</a:t>
            </a:r>
            <a:r>
              <a:rPr lang="ar-SA" sz="2400" b="1" dirty="0"/>
              <a:t> عند معدلات الخصم </a:t>
            </a:r>
            <a:r>
              <a:rPr lang="en-US" sz="2400" b="1" dirty="0"/>
              <a:t>12</a:t>
            </a:r>
            <a:r>
              <a:rPr lang="ar-SA" sz="2400" b="1" dirty="0"/>
              <a:t> %، </a:t>
            </a:r>
            <a:r>
              <a:rPr lang="en-US" sz="2400" b="1" dirty="0"/>
              <a:t>14 </a:t>
            </a:r>
            <a:r>
              <a:rPr lang="ar-SA" sz="2400" b="1" dirty="0"/>
              <a:t> % ، </a:t>
            </a:r>
            <a:r>
              <a:rPr lang="ar-SA" sz="2400" b="1" dirty="0" err="1"/>
              <a:t>و</a:t>
            </a:r>
            <a:r>
              <a:rPr lang="ar-SA" sz="2400" b="1" dirty="0"/>
              <a:t> </a:t>
            </a:r>
            <a:r>
              <a:rPr lang="en-US" sz="2400" b="1" dirty="0"/>
              <a:t>15</a:t>
            </a:r>
            <a:r>
              <a:rPr lang="ar-SA" sz="2400" b="1" dirty="0"/>
              <a:t> %.</a:t>
            </a:r>
            <a:endParaRPr lang="ar-SA" sz="4100" b="1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15</a:t>
            </a:fld>
            <a:endParaRPr lang="ar-SA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543330"/>
              </p:ext>
            </p:extLst>
          </p:nvPr>
        </p:nvGraphicFramePr>
        <p:xfrm>
          <a:off x="1000100" y="2143116"/>
          <a:ext cx="6786610" cy="339998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93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3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7125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2800" dirty="0"/>
                        <a:t>التدفقات النقدية السنوية ل</a:t>
                      </a:r>
                      <a:r>
                        <a:rPr lang="ar-DZ" sz="2800" dirty="0"/>
                        <a:t>ل</a:t>
                      </a:r>
                      <a:r>
                        <a:rPr lang="ar-SA" sz="2800" dirty="0"/>
                        <a:t>مشروع </a:t>
                      </a:r>
                      <a:r>
                        <a:rPr lang="ar-DZ" sz="2800" dirty="0"/>
                        <a:t>س</a:t>
                      </a:r>
                      <a:endParaRPr lang="ar-SA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64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/>
                        <a:t>السنة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/>
                        <a:t>التدفقات النقدية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6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0" dirty="0"/>
                        <a:t>0</a:t>
                      </a:r>
                      <a:endParaRPr lang="ar-SA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0" dirty="0"/>
                        <a:t>- 150000</a:t>
                      </a:r>
                      <a:endParaRPr lang="ar-SA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6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0" dirty="0"/>
                        <a:t>1</a:t>
                      </a:r>
                      <a:endParaRPr lang="ar-SA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0" dirty="0"/>
                        <a:t>30000</a:t>
                      </a:r>
                      <a:endParaRPr lang="ar-SA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6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0" dirty="0"/>
                        <a:t>2</a:t>
                      </a:r>
                      <a:endParaRPr lang="ar-SA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0" dirty="0"/>
                        <a:t>50000</a:t>
                      </a:r>
                      <a:endParaRPr lang="ar-SA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5826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0" dirty="0"/>
                        <a:t>3</a:t>
                      </a:r>
                      <a:endParaRPr lang="ar-SA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0" dirty="0"/>
                        <a:t>60000</a:t>
                      </a:r>
                      <a:endParaRPr lang="ar-SA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6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0" dirty="0"/>
                        <a:t>4</a:t>
                      </a:r>
                      <a:endParaRPr lang="ar-SA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0" dirty="0"/>
                        <a:t>75000</a:t>
                      </a:r>
                      <a:endParaRPr lang="ar-SA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E857-C490-4BBB-B4DC-2254CD3F251F}" type="datetime1">
              <a:rPr lang="en-GB" smtClean="0"/>
              <a:t>14/12/2024</a:t>
            </a:fld>
            <a:endParaRPr lang="ar-SA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صافي القيمة الحالية </a:t>
            </a:r>
            <a:r>
              <a:rPr lang="en-US" sz="4000" b="1" dirty="0"/>
              <a:t>NPV</a:t>
            </a:r>
            <a:r>
              <a:rPr lang="ar-SA" sz="4000" b="1" dirty="0"/>
              <a:t> 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100" b="1" dirty="0"/>
              <a:t>الحل : </a:t>
            </a:r>
          </a:p>
          <a:p>
            <a:endParaRPr lang="ar-SA" sz="4100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16</a:t>
            </a:fld>
            <a:endParaRPr lang="ar-SA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942689"/>
              </p:ext>
            </p:extLst>
          </p:nvPr>
        </p:nvGraphicFramePr>
        <p:xfrm>
          <a:off x="285716" y="2357430"/>
          <a:ext cx="8429688" cy="371524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76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8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9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6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39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18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21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52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6488">
                <a:tc gridSpan="8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dirty="0"/>
                        <a:t>صافي القيمة</a:t>
                      </a:r>
                      <a:r>
                        <a:rPr lang="ar-SA" sz="2400" baseline="0" dirty="0"/>
                        <a:t> الحالية </a:t>
                      </a:r>
                      <a:r>
                        <a:rPr lang="ar-DZ" sz="2400" baseline="0" dirty="0"/>
                        <a:t>ل</a:t>
                      </a:r>
                      <a:r>
                        <a:rPr lang="ar-SA" sz="2400" baseline="0" dirty="0"/>
                        <a:t>لمشروع</a:t>
                      </a:r>
                      <a:r>
                        <a:rPr lang="ar-DZ" sz="2400" baseline="0" dirty="0"/>
                        <a:t> س</a:t>
                      </a:r>
                      <a:endParaRPr lang="ar-SA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488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السنة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ت نقدي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/>
                        <a:t>المعامل لمعدل خصم </a:t>
                      </a:r>
                      <a:r>
                        <a:rPr lang="en-US" sz="1600" b="1" dirty="0"/>
                        <a:t>12</a:t>
                      </a:r>
                      <a:r>
                        <a:rPr lang="ar-SA" sz="1600" b="1" baseline="0" dirty="0"/>
                        <a:t> %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PV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/>
                        <a:t>المعامل لمعدل خصم </a:t>
                      </a:r>
                      <a:r>
                        <a:rPr lang="en-US" sz="1600" b="1" dirty="0"/>
                        <a:t>14</a:t>
                      </a:r>
                      <a:r>
                        <a:rPr lang="ar-SA" sz="1600" b="1" baseline="0" dirty="0"/>
                        <a:t> %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PV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/>
                        <a:t>المعامل لمعدل </a:t>
                      </a:r>
                      <a:r>
                        <a:rPr lang="ar-SA" sz="1600" b="1"/>
                        <a:t>خصم </a:t>
                      </a:r>
                      <a:r>
                        <a:rPr lang="en-US" sz="1600" b="1"/>
                        <a:t>15</a:t>
                      </a:r>
                      <a:r>
                        <a:rPr lang="ar-SA" sz="1600" b="1" baseline="0"/>
                        <a:t> %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PV</a:t>
                      </a:r>
                      <a:endParaRPr lang="ar-S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488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- 150000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- 150000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- 150000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- 150000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488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0.893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26790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0.877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26310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0.87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26100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488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50000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0.797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39850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0.770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38500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0.756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37800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488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60000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0.712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42720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0.675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33750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0.658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39480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488">
                <a:tc>
                  <a:txBody>
                    <a:bodyPr/>
                    <a:lstStyle/>
                    <a:p>
                      <a:pPr algn="ctr" rtl="1"/>
                      <a:r>
                        <a:rPr lang="en-US"/>
                        <a:t>4</a:t>
                      </a:r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75000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0.636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47700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0.592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44400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0.572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42900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6488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NPV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7060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-7040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- 3720</a:t>
                      </a:r>
                      <a:endParaRPr lang="ar-S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B5706-0376-468A-B5DB-922D20223A07}" type="datetime1">
              <a:rPr lang="en-GB" smtClean="0"/>
              <a:t>14/12/2024</a:t>
            </a:fld>
            <a:endParaRPr lang="ar-SA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prstGeom prst="cub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فترة الاسترداد المخصومة </a:t>
            </a:r>
            <a:r>
              <a:rPr lang="en-US" sz="4000" b="1" dirty="0"/>
              <a:t>DPP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prstGeom prst="cub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buNone/>
            </a:pPr>
            <a:endParaRPr lang="ar-SA" sz="2400" dirty="0"/>
          </a:p>
          <a:p>
            <a:pPr algn="just"/>
            <a:r>
              <a:rPr lang="ar-SA" sz="2800" b="1" dirty="0"/>
              <a:t>يقصد بفترة الاسترداد المخصومة الفترة الزمنية اللازمة لاسترداد رأس مال المشروع المقترح، أي عندما تتساوى القيمة الحالية للتدفقات النقدية الواردة (الداخلة) بالقيمة الحالية للتدفقات النقدية الصادرة (الخارجة).</a:t>
            </a:r>
          </a:p>
          <a:p>
            <a:pPr algn="just"/>
            <a:endParaRPr lang="ar-SA" sz="2800" b="1" dirty="0"/>
          </a:p>
          <a:p>
            <a:pPr algn="just"/>
            <a:r>
              <a:rPr lang="ar-SA" sz="2800" b="1" dirty="0"/>
              <a:t>وتستمد فكرة الاسترداد المخصومة حول تفضيل المشروع الاستثماري الذي يسترد أمواله المبدئية في فترة زمنية أقصر.</a:t>
            </a: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17</a:t>
            </a:fld>
            <a:endParaRPr lang="ar-SA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90587-2F94-42BE-BB6B-C526EF387E90}" type="datetime1">
              <a:rPr lang="en-GB" smtClean="0"/>
              <a:t>14/12/2024</a:t>
            </a:fld>
            <a:endParaRPr lang="ar-SA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فترة الاسترداد المخصومة </a:t>
            </a:r>
            <a:r>
              <a:rPr lang="ar-SA" sz="4000" b="1" dirty="0"/>
              <a:t>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000" b="1" dirty="0"/>
              <a:t>مثال: </a:t>
            </a:r>
            <a:r>
              <a:rPr lang="ar-SA" sz="2400" dirty="0"/>
              <a:t>بافتراض المعطيات للتدفقات النقدية الموضحة بالجدول أدناه،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r>
              <a:rPr lang="ar-SA" sz="2800" b="1" dirty="0"/>
              <a:t>المطلوب : </a:t>
            </a:r>
            <a:r>
              <a:rPr lang="ar-SA" sz="2000" b="1" dirty="0"/>
              <a:t>حساب فترة الاسترداد المخصومة إذا علمت أن الاستثمار المبدئي يساوي </a:t>
            </a:r>
            <a:r>
              <a:rPr lang="en-US" sz="2000" b="1" dirty="0"/>
              <a:t>150.000</a:t>
            </a:r>
            <a:r>
              <a:rPr lang="ar-SA" sz="2000" b="1" dirty="0"/>
              <a:t> </a:t>
            </a:r>
            <a:r>
              <a:rPr lang="ar-DZ" sz="2000" b="1" dirty="0"/>
              <a:t>دج</a:t>
            </a:r>
            <a:r>
              <a:rPr lang="ar-SA" sz="2000" b="1" dirty="0"/>
              <a:t> ، وأن معدل الخصم يساوي </a:t>
            </a:r>
            <a:r>
              <a:rPr lang="en-US" sz="2000" b="1" dirty="0"/>
              <a:t>10</a:t>
            </a:r>
            <a:r>
              <a:rPr lang="ar-SA" sz="2000" b="1" dirty="0"/>
              <a:t> %.</a:t>
            </a:r>
            <a:r>
              <a:rPr lang="ar-SA" sz="3600" b="1" dirty="0"/>
              <a:t> </a:t>
            </a:r>
          </a:p>
          <a:p>
            <a:pPr>
              <a:buNone/>
            </a:pPr>
            <a:endParaRPr lang="ar-SA" sz="2400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18</a:t>
            </a:fld>
            <a:endParaRPr lang="ar-SA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104062"/>
              </p:ext>
            </p:extLst>
          </p:nvPr>
        </p:nvGraphicFramePr>
        <p:xfrm>
          <a:off x="1643042" y="2357430"/>
          <a:ext cx="6096000" cy="286512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/>
                        <a:t>السنة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/>
                        <a:t>التدفق النقدي</a:t>
                      </a:r>
                      <a:r>
                        <a:rPr lang="en-US" sz="2800" dirty="0"/>
                        <a:t> </a:t>
                      </a:r>
                      <a:r>
                        <a:rPr lang="ar-SA" sz="2800" dirty="0"/>
                        <a:t> (</a:t>
                      </a:r>
                      <a:r>
                        <a:rPr lang="ar-DZ" sz="2800" b="1" dirty="0"/>
                        <a:t>دج</a:t>
                      </a:r>
                      <a:r>
                        <a:rPr lang="ar-SA" sz="28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1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60.000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2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50.000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3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40.000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4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30.000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5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30.000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AAC0F-2D6F-4619-B535-C223D76DC5F2}" type="datetime1">
              <a:rPr lang="en-GB" smtClean="0"/>
              <a:t>14/12/2024</a:t>
            </a:fld>
            <a:endParaRPr lang="ar-SA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فترة الاسترداد المخصومة </a:t>
            </a:r>
            <a:r>
              <a:rPr lang="ar-SA" sz="4000" b="1" dirty="0"/>
              <a:t>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000" b="1" dirty="0"/>
              <a:t>الحل: </a:t>
            </a:r>
            <a:r>
              <a:rPr lang="ar-SA" sz="2400" b="1" dirty="0">
                <a:solidFill>
                  <a:schemeClr val="accent1"/>
                </a:solidFill>
              </a:rPr>
              <a:t>الخطوة الأولى: </a:t>
            </a:r>
            <a:r>
              <a:rPr lang="ar-SA" sz="2400" dirty="0"/>
              <a:t>تتمثل في إيجاد القيمة الحالية للتدفقات النقدية السنوية.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endParaRPr lang="ar-SA" sz="2800" b="1" dirty="0"/>
          </a:p>
          <a:p>
            <a:pPr>
              <a:buNone/>
            </a:pPr>
            <a:endParaRPr lang="ar-SA" sz="2400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19</a:t>
            </a:fld>
            <a:endParaRPr lang="ar-SA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/>
        </p:nvGraphicFramePr>
        <p:xfrm>
          <a:off x="214282" y="2643182"/>
          <a:ext cx="8572560" cy="274320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2847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2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2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/>
                        <a:t>التدفق السنوي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/>
                        <a:t>المعامل</a:t>
                      </a:r>
                      <a:r>
                        <a:rPr lang="ar-SA" sz="2000" baseline="0" dirty="0"/>
                        <a:t> عند معدل خصم </a:t>
                      </a:r>
                      <a:r>
                        <a:rPr lang="en-US" sz="2000" baseline="0" dirty="0"/>
                        <a:t>10</a:t>
                      </a:r>
                      <a:r>
                        <a:rPr lang="ar-SA" sz="2000" baseline="0" dirty="0"/>
                        <a:t> %</a:t>
                      </a:r>
                      <a:endParaRPr lang="ar-S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/>
                        <a:t>القيمة الحالية للتدفقات النقدية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60.000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0.909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54540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50.000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0.826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41300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40.000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0.751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30040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30.000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0.683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20490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30.000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0.621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18630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5BE0-462F-40C7-B14D-B6C18C4A9E02}" type="datetime1">
              <a:rPr lang="en-GB" smtClean="0"/>
              <a:t>14/12/2024</a:t>
            </a:fld>
            <a:endParaRPr lang="ar-S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b="1" dirty="0"/>
              <a:t>مقدمة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prstGeom prst="plaqu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Low"/>
            <a:r>
              <a:rPr lang="ar-SA" sz="2400" b="1" dirty="0"/>
              <a:t>تقوم الموازنة الرأسمالية مفهوم التكلفة والمنفعة. فمقارنة تكاليف الاستثمار مع المنافع المادية التي تحققها المنشأة هي التي تمكن من الحكم على المشروع بالقبول أو الرفض.</a:t>
            </a:r>
          </a:p>
          <a:p>
            <a:pPr algn="justLow">
              <a:buNone/>
            </a:pPr>
            <a:endParaRPr lang="ar-SA" sz="2400" b="1" dirty="0"/>
          </a:p>
          <a:p>
            <a:pPr algn="justLow"/>
            <a:r>
              <a:rPr lang="ar-SA" sz="2400" b="1" dirty="0"/>
              <a:t>و حتى تتمكن المنشأة من الحكم على المشروع لابد من استخدام بعض الطرق المساعدة في ذلك، وهذا ليس للحكم فقط على معرفة مدى ربحية المشروع</a:t>
            </a:r>
            <a:r>
              <a:rPr lang="ar-DZ" sz="2400" b="1" dirty="0"/>
              <a:t>،</a:t>
            </a:r>
            <a:r>
              <a:rPr lang="ar-SA" sz="2400" b="1" dirty="0"/>
              <a:t> ولكن أيضا للتمكين من ترتيب المشروعات حسب الأولوية.</a:t>
            </a:r>
          </a:p>
          <a:p>
            <a:pPr algn="justLow">
              <a:buNone/>
            </a:pPr>
            <a:endParaRPr lang="ar-SA" sz="2400" b="1" dirty="0"/>
          </a:p>
          <a:p>
            <a:pPr algn="justLow"/>
            <a:r>
              <a:rPr lang="ar-SA" sz="2400" b="1" dirty="0"/>
              <a:t> الهدف من ترتيب المشروعات هو العمل على التمييز في ما بينها من حيث قدرتها على خلق وتعظيم الثروة بالنسبة لملاك</a:t>
            </a:r>
            <a:r>
              <a:rPr lang="ar-DZ" sz="2400" b="1" dirty="0"/>
              <a:t> المنشأة</a:t>
            </a:r>
            <a:r>
              <a:rPr lang="ar-SA" sz="2400" b="1" dirty="0"/>
              <a:t>.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  <a:endParaRPr lang="ar-SA" dirty="0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269B7-4EDB-4137-955C-3E5CA5A2D7F7}" type="datetime1">
              <a:rPr lang="en-GB" smtClean="0"/>
              <a:t>14/12/2024</a:t>
            </a:fld>
            <a:endParaRPr lang="ar-SA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فترة الاسترداد المخصومة </a:t>
            </a:r>
            <a:r>
              <a:rPr lang="ar-SA" sz="4000" b="1" dirty="0"/>
              <a:t>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000" b="1" dirty="0"/>
              <a:t>الحل </a:t>
            </a:r>
            <a:r>
              <a:rPr lang="ar-SA" b="1" dirty="0"/>
              <a:t>(تابع) </a:t>
            </a:r>
            <a:r>
              <a:rPr lang="ar-SA" sz="2400" b="1" dirty="0">
                <a:solidFill>
                  <a:schemeClr val="accent1"/>
                </a:solidFill>
              </a:rPr>
              <a:t>الخطوة الثانية : </a:t>
            </a:r>
            <a:r>
              <a:rPr lang="ar-SA" sz="2400" dirty="0"/>
              <a:t>نحسب الفترة الزمنية اللازمة لاسترداد رأس المال باستخدام طريقة التدفقات النقدية المتجمعة على النحو التالي: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endParaRPr lang="ar-SA" sz="2800" b="1" dirty="0"/>
          </a:p>
          <a:p>
            <a:pPr>
              <a:buNone/>
            </a:pPr>
            <a:endParaRPr lang="ar-SA" sz="2400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20</a:t>
            </a:fld>
            <a:endParaRPr lang="ar-SA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/>
        </p:nvGraphicFramePr>
        <p:xfrm>
          <a:off x="642910" y="2857496"/>
          <a:ext cx="7929618" cy="271272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2643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3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32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200" dirty="0"/>
                        <a:t>السنة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200" dirty="0"/>
                        <a:t>التدفق النقدي</a:t>
                      </a:r>
                      <a:r>
                        <a:rPr lang="en-US" sz="2200" dirty="0"/>
                        <a:t> </a:t>
                      </a:r>
                      <a:r>
                        <a:rPr lang="ar-SA" sz="2200" dirty="0"/>
                        <a:t> (</a:t>
                      </a:r>
                      <a:r>
                        <a:rPr lang="ar-SA" sz="2200" b="1" dirty="0"/>
                        <a:t>ريال</a:t>
                      </a:r>
                      <a:r>
                        <a:rPr lang="ar-SA" sz="22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200" dirty="0"/>
                        <a:t>التدفقات النقدية المتجمعة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1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54540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54540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2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41300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95840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3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30040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125880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4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20490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146370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5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18630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165000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4B789-203F-4CBD-8CD7-A05BD330EB1F}" type="datetime1">
              <a:rPr lang="en-GB" smtClean="0"/>
              <a:t>14/12/2024</a:t>
            </a:fld>
            <a:endParaRPr lang="ar-SA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فترة الاسترداد المخصومة </a:t>
            </a:r>
            <a:r>
              <a:rPr lang="ar-SA" sz="4000" b="1" dirty="0"/>
              <a:t>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sz="4000" b="1" dirty="0"/>
              <a:t>الحل </a:t>
            </a:r>
            <a:r>
              <a:rPr lang="ar-SA" b="1" dirty="0"/>
              <a:t>(تابع) </a:t>
            </a:r>
            <a:r>
              <a:rPr lang="ar-SA" sz="2400" b="1" dirty="0">
                <a:solidFill>
                  <a:schemeClr val="accent1"/>
                </a:solidFill>
              </a:rPr>
              <a:t>التعليق على النتائج: </a:t>
            </a:r>
          </a:p>
          <a:p>
            <a:pPr marL="358775" indent="1588" algn="just">
              <a:buNone/>
            </a:pPr>
            <a:r>
              <a:rPr lang="ar-SA" sz="2400" b="1" dirty="0"/>
              <a:t>كما هو واضح </a:t>
            </a:r>
            <a:r>
              <a:rPr lang="ar-SA" sz="2400" dirty="0"/>
              <a:t>من الجدول أعلاه ، أن الفترة الزمنية اللازمة لاسترداد رأس المال المقدر </a:t>
            </a:r>
            <a:r>
              <a:rPr lang="ar-SA" sz="2400" dirty="0" err="1"/>
              <a:t>بـ</a:t>
            </a:r>
            <a:r>
              <a:rPr lang="ar-SA" sz="2400" dirty="0"/>
              <a:t> </a:t>
            </a:r>
            <a:r>
              <a:rPr lang="en-US" sz="2400" dirty="0"/>
              <a:t>150.000 </a:t>
            </a:r>
            <a:r>
              <a:rPr lang="ar-SA" sz="2400" dirty="0"/>
              <a:t> </a:t>
            </a:r>
            <a:r>
              <a:rPr lang="ar-DZ" sz="2400" dirty="0"/>
              <a:t>دج</a:t>
            </a:r>
            <a:r>
              <a:rPr lang="ar-SA" sz="2400" dirty="0"/>
              <a:t> هي ما بين أربع و خمس سنوات.</a:t>
            </a:r>
          </a:p>
          <a:p>
            <a:pPr marL="358775" indent="1588" algn="just">
              <a:buNone/>
            </a:pPr>
            <a:r>
              <a:rPr lang="ar-SA" sz="2400" b="1" dirty="0"/>
              <a:t>في السنة الرابعة </a:t>
            </a:r>
            <a:r>
              <a:rPr lang="ar-SA" sz="2400" dirty="0"/>
              <a:t>يحصل المشروع على تدفقات نقدية تبلغ قيمتها الحالية </a:t>
            </a:r>
            <a:r>
              <a:rPr lang="en-US" sz="2400" dirty="0"/>
              <a:t>146370 </a:t>
            </a:r>
            <a:r>
              <a:rPr lang="ar-SA" sz="2400" dirty="0"/>
              <a:t> </a:t>
            </a:r>
            <a:r>
              <a:rPr lang="ar-DZ" sz="2400" dirty="0"/>
              <a:t>دج</a:t>
            </a:r>
            <a:r>
              <a:rPr lang="ar-SA" sz="2400" dirty="0"/>
              <a:t>، مما يعني أن هناك مبلغا قدره </a:t>
            </a:r>
            <a:r>
              <a:rPr lang="en-US" sz="2400" dirty="0"/>
              <a:t>3630</a:t>
            </a:r>
            <a:r>
              <a:rPr lang="ar-SA" sz="2400" dirty="0"/>
              <a:t> </a:t>
            </a:r>
            <a:r>
              <a:rPr lang="ar-DZ" sz="2400" dirty="0"/>
              <a:t>دج</a:t>
            </a:r>
            <a:r>
              <a:rPr lang="ar-SA" sz="2400" dirty="0"/>
              <a:t> يتم استرداده في السنة الخامسة و هو عبارة عن الفرق بين </a:t>
            </a:r>
            <a:r>
              <a:rPr lang="en-US" sz="2400" dirty="0"/>
              <a:t>150.000</a:t>
            </a:r>
            <a:r>
              <a:rPr lang="ar-SA" sz="2400" dirty="0"/>
              <a:t> مبلغ رأس المال </a:t>
            </a:r>
            <a:r>
              <a:rPr lang="ar-SA" sz="2400" dirty="0" err="1"/>
              <a:t>و</a:t>
            </a:r>
            <a:r>
              <a:rPr lang="ar-SA" sz="2400" dirty="0"/>
              <a:t> القيمة الحالية لمبلغ التدفقات عند السنة الرابعة </a:t>
            </a:r>
            <a:r>
              <a:rPr lang="en-US" sz="2400" dirty="0"/>
              <a:t>146370</a:t>
            </a:r>
            <a:r>
              <a:rPr lang="ar-SA" sz="2400" dirty="0"/>
              <a:t>.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ar-SA" sz="2400" b="1" dirty="0"/>
              <a:t>و لحساب </a:t>
            </a:r>
            <a:r>
              <a:rPr lang="ar-SA" sz="2400" dirty="0"/>
              <a:t>المدة الزمنية وبالدقة المطلوبة لاسترداد المبلغ المستثم، نحدد المدة الزمنية اللازمة لاسترداد مبلغ </a:t>
            </a:r>
            <a:r>
              <a:rPr lang="en-US" sz="2400" dirty="0"/>
              <a:t>3630</a:t>
            </a:r>
            <a:r>
              <a:rPr lang="ar-SA" sz="2400" dirty="0"/>
              <a:t> </a:t>
            </a:r>
            <a:r>
              <a:rPr lang="ar-DZ" sz="2400" dirty="0"/>
              <a:t>دج</a:t>
            </a:r>
            <a:r>
              <a:rPr lang="ar-SA" sz="2400" dirty="0"/>
              <a:t> في السنة الخامسة، مع إضافة مدة الأربع سنوات المعروفة سلفا.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ar-SA" sz="2400" dirty="0"/>
              <a:t> </a:t>
            </a:r>
            <a:endParaRPr lang="ar-SA" sz="24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ar-SA" sz="2400" b="1" dirty="0"/>
              <a:t>أي </a:t>
            </a:r>
            <a:r>
              <a:rPr lang="en-US" sz="2400" b="1" dirty="0"/>
              <a:t>4</a:t>
            </a:r>
            <a:r>
              <a:rPr lang="ar-SA" sz="2400" b="1" dirty="0"/>
              <a:t> سنوات وشهرين </a:t>
            </a:r>
            <a:r>
              <a:rPr lang="ar-SA" sz="2400" b="1" dirty="0" err="1"/>
              <a:t>و</a:t>
            </a:r>
            <a:r>
              <a:rPr lang="ar-SA" sz="2400" b="1" dirty="0"/>
              <a:t> </a:t>
            </a:r>
            <a:r>
              <a:rPr lang="en-US" sz="2400" b="1" dirty="0"/>
              <a:t>10 </a:t>
            </a:r>
            <a:r>
              <a:rPr lang="ar-SA" sz="2400" b="1" dirty="0"/>
              <a:t> أيام 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endParaRPr lang="ar-SA" sz="2800" b="1" dirty="0"/>
          </a:p>
          <a:p>
            <a:pPr>
              <a:buNone/>
            </a:pPr>
            <a:endParaRPr lang="ar-SA" sz="2400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21</a:t>
            </a:fld>
            <a:endParaRPr lang="ar-SA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4929198"/>
            <a:ext cx="4064024" cy="576000"/>
          </a:xfrm>
          <a:prstGeom prst="rect">
            <a:avLst/>
          </a:prstGeom>
          <a:noFill/>
        </p:spPr>
      </p:pic>
      <p:sp>
        <p:nvSpPr>
          <p:cNvPr id="9" name="عنصر نائب للتاريخ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CB037-4B20-45E1-94A1-61A55FFB9DD5}" type="datetime1">
              <a:rPr lang="en-GB" smtClean="0"/>
              <a:t>14/12/2024</a:t>
            </a:fld>
            <a:endParaRPr lang="ar-SA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prstGeom prst="wedgeRoundRectCallou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2800" b="1" dirty="0"/>
              <a:t>   </a:t>
            </a:r>
            <a:r>
              <a:rPr lang="ar-SA" sz="2400" b="1" dirty="0"/>
              <a:t>هو مؤشر نسبي لربحية المشروع، وهو عبارة عن قسمة القيمة الحالية للتدفقات النقدية على القيمة الحالية لتكلفة الاستثمار الرأسمالي، ويمكن التعبير عنه بالمعادلة التالية، </a:t>
            </a:r>
          </a:p>
          <a:p>
            <a:pPr marL="2517775" indent="0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endParaRPr lang="ar-SA" sz="2800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ar-SA" sz="2400" b="1" dirty="0"/>
              <a:t>حيث أن : </a:t>
            </a:r>
            <a:r>
              <a:rPr lang="en-US" sz="2400" b="1" dirty="0"/>
              <a:t>PI</a:t>
            </a:r>
            <a:r>
              <a:rPr lang="ar-SA" sz="2400" b="1" dirty="0"/>
              <a:t> = مؤشر الربحية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ar-SA" sz="2400" b="1" dirty="0"/>
              <a:t>	      </a:t>
            </a:r>
            <a:r>
              <a:rPr lang="en-US" sz="2400" b="1" dirty="0"/>
              <a:t>PVCF</a:t>
            </a:r>
            <a:r>
              <a:rPr lang="ar-SA" sz="2400" b="1" dirty="0"/>
              <a:t> = مجموع القيمة الحالية للتدفقات النقدية السنوية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ar-SA" sz="2400" b="1" dirty="0"/>
              <a:t>		</a:t>
            </a:r>
            <a:r>
              <a:rPr lang="en-US" sz="2400" b="1" dirty="0"/>
              <a:t>PVK</a:t>
            </a:r>
            <a:r>
              <a:rPr lang="ar-SA" sz="2400" b="1" dirty="0"/>
              <a:t> = مجموع القيمة الحالية لتكلفة الاستثمار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ar-SA" sz="2400" b="1" dirty="0"/>
              <a:t>  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endParaRPr lang="ar-SA" sz="2800" b="1" dirty="0"/>
          </a:p>
          <a:p>
            <a:pPr>
              <a:buNone/>
            </a:pPr>
            <a:endParaRPr lang="ar-SA" sz="2400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prstGeom prst="cub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مؤشر الربحية </a:t>
            </a:r>
            <a:r>
              <a:rPr lang="en-US" b="1" dirty="0"/>
              <a:t>PI</a:t>
            </a:r>
            <a:r>
              <a:rPr lang="ar-SA" b="1" dirty="0"/>
              <a:t> 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22</a:t>
            </a:fld>
            <a:endParaRPr lang="ar-SA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2786058"/>
            <a:ext cx="2448000" cy="659362"/>
          </a:xfrm>
          <a:prstGeom prst="rect">
            <a:avLst/>
          </a:prstGeom>
          <a:noFill/>
        </p:spPr>
      </p:pic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831-05A5-4BD4-834C-A72D90099C6E}" type="datetime1">
              <a:rPr lang="en-GB" smtClean="0"/>
              <a:t>14/12/2024</a:t>
            </a:fld>
            <a:endParaRPr lang="ar-SA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مؤشر الربحية 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prstGeom prst="flowChart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2800" b="1" dirty="0"/>
              <a:t> </a:t>
            </a:r>
            <a:r>
              <a:rPr lang="ar-SA" sz="2400" b="1" dirty="0"/>
              <a:t>و باستخدام طريقة مؤشر الربحية، فإن قاعدة اتخاذ القرار في المشروعات الاستثمارية تكون على النحو التالي ،  </a:t>
            </a:r>
            <a:endParaRPr lang="ar-SA" sz="2800" dirty="0"/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ar-SA" sz="2800" b="1" dirty="0"/>
              <a:t> 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en-US" sz="2400" b="1" dirty="0"/>
              <a:t>1</a:t>
            </a:r>
            <a:r>
              <a:rPr lang="ar-SA" sz="2400" b="1" dirty="0"/>
              <a:t> - </a:t>
            </a:r>
            <a:r>
              <a:rPr lang="ar-SA" sz="2400" dirty="0"/>
              <a:t>كلما كان مؤشر الربحية أكبر من الواحد الصحيح ؛ اعتبر المشروع مربحا   </a:t>
            </a:r>
            <a:r>
              <a:rPr lang="ar-SA" sz="2400" dirty="0" err="1"/>
              <a:t>و</a:t>
            </a:r>
            <a:r>
              <a:rPr lang="ar-SA" sz="2400" dirty="0"/>
              <a:t> العكس صحيح، أي أنه كلما كان مؤشر الربحية أقل من الواحد الصحيح ؛ اعتبر المشروع خاسرا.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en-US" sz="2400" b="1" dirty="0"/>
              <a:t>2</a:t>
            </a:r>
            <a:r>
              <a:rPr lang="ar-SA" sz="2400" b="1" dirty="0"/>
              <a:t> - </a:t>
            </a:r>
            <a:r>
              <a:rPr lang="ar-SA" sz="2400" dirty="0"/>
              <a:t>إذا كان على المنشأة أن تختار من بين أكثر من مشروع يصلح كل واحد منها أن يحل محل الآخر، فيجب عليها اختيار المشروع الذي يتمتع بأعلى مؤشر ربحية. 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en-US" sz="2400" b="1" dirty="0"/>
              <a:t>3</a:t>
            </a:r>
            <a:r>
              <a:rPr lang="ar-SA" sz="2400" b="1" dirty="0"/>
              <a:t> - إ</a:t>
            </a:r>
            <a:r>
              <a:rPr lang="ar-SA" sz="2400" dirty="0"/>
              <a:t>ذا كانت المنشأة تختار من بين مشروعات استثمارية مستقلة فيمكن لها قبول جميع المشروعات التي تزيد مؤشر ربحيتها عن الواحد الصحيح. </a:t>
            </a:r>
            <a:endParaRPr lang="ar-SA" sz="2800" dirty="0"/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endParaRPr lang="ar-SA" sz="24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endParaRPr lang="ar-SA" sz="2800" b="1" dirty="0"/>
          </a:p>
          <a:p>
            <a:pPr>
              <a:buNone/>
            </a:pPr>
            <a:endParaRPr lang="ar-SA" sz="2400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23</a:t>
            </a:fld>
            <a:endParaRPr lang="ar-SA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9" name="عنصر نائب للتاريخ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124F7-EA71-406D-85BF-D2E3C70F0065}" type="datetime1">
              <a:rPr lang="en-GB" smtClean="0"/>
              <a:t>14/12/2024</a:t>
            </a:fld>
            <a:endParaRPr lang="ar-SA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مؤشر الربحية 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prstGeom prst="flowChart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 algn="just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90488" algn="l"/>
              </a:tabLst>
            </a:pPr>
            <a:endParaRPr lang="ar-SA" sz="4000" b="1" dirty="0"/>
          </a:p>
          <a:p>
            <a:pPr marL="0" indent="0" algn="just">
              <a:lnSpc>
                <a:spcPts val="3000"/>
              </a:lnSpc>
              <a:spcBef>
                <a:spcPts val="0"/>
              </a:spcBef>
              <a:tabLst>
                <a:tab pos="90488" algn="l"/>
              </a:tabLst>
            </a:pPr>
            <a:r>
              <a:rPr lang="ar-SA" sz="4000" b="1" dirty="0"/>
              <a:t> مثال : </a:t>
            </a:r>
            <a:r>
              <a:rPr lang="ar-SA" sz="2400" dirty="0"/>
              <a:t>تواجه الشركة المتحدة الاختيار من بين مشروعين بديلين يمكن أن يحل كل واحد منهما الآخر. للمشروعين حياة اقتصادية واحدة تبلغ </a:t>
            </a:r>
            <a:r>
              <a:rPr lang="en-US" sz="2400" dirty="0"/>
              <a:t>3</a:t>
            </a:r>
            <a:r>
              <a:rPr lang="ar-SA" sz="2400" dirty="0"/>
              <a:t> سنوات، </a:t>
            </a:r>
            <a:r>
              <a:rPr lang="ar-SA" sz="2400" dirty="0" err="1"/>
              <a:t>و</a:t>
            </a:r>
            <a:r>
              <a:rPr lang="ar-SA" sz="2400" dirty="0"/>
              <a:t> أن التكلفة المبدئية للمشروع </a:t>
            </a:r>
            <a:r>
              <a:rPr lang="en-US" sz="2400" dirty="0"/>
              <a:t>10.000</a:t>
            </a:r>
            <a:r>
              <a:rPr lang="ar-SA" sz="2400" dirty="0"/>
              <a:t> </a:t>
            </a:r>
            <a:r>
              <a:rPr lang="ar-DZ" sz="2400" dirty="0"/>
              <a:t>دج</a:t>
            </a:r>
            <a:r>
              <a:rPr lang="ar-SA" sz="2400" dirty="0"/>
              <a:t>، ومعدل الخصم </a:t>
            </a:r>
            <a:r>
              <a:rPr lang="en-US" sz="2400" dirty="0"/>
              <a:t>10</a:t>
            </a:r>
            <a:r>
              <a:rPr lang="ar-SA" sz="2400" dirty="0"/>
              <a:t> % . 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endParaRPr lang="ar-SA" sz="2800" dirty="0"/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ar-SA" sz="2800" b="1" dirty="0"/>
              <a:t> </a:t>
            </a:r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endParaRPr lang="ar-SA" sz="24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</a:pPr>
            <a:endParaRPr lang="ar-SA" sz="2800" b="1" dirty="0"/>
          </a:p>
          <a:p>
            <a:pPr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ar-SA" sz="2800" b="1" dirty="0"/>
              <a:t>المطلوب : </a:t>
            </a:r>
            <a:r>
              <a:rPr lang="ar-SA" sz="2400" b="1" dirty="0"/>
              <a:t>حساب مؤشر الربحية لكل مشروع ، </a:t>
            </a:r>
            <a:r>
              <a:rPr lang="ar-SA" sz="2400" b="1" dirty="0" err="1"/>
              <a:t>و</a:t>
            </a:r>
            <a:r>
              <a:rPr lang="ar-SA" sz="2400" b="1" dirty="0"/>
              <a:t> منه اختيار المشروع الأنسب.</a:t>
            </a:r>
            <a:endParaRPr lang="ar-SA" sz="2800" b="1" dirty="0"/>
          </a:p>
          <a:p>
            <a:pPr>
              <a:buNone/>
            </a:pPr>
            <a:endParaRPr lang="ar-SA" sz="2400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24</a:t>
            </a:fld>
            <a:endParaRPr lang="ar-SA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graphicFrame>
        <p:nvGraphicFramePr>
          <p:cNvPr id="9" name="جدول 8"/>
          <p:cNvGraphicFramePr>
            <a:graphicFrameLocks noGrp="1"/>
          </p:cNvGraphicFramePr>
          <p:nvPr/>
        </p:nvGraphicFramePr>
        <p:xfrm>
          <a:off x="1714480" y="3214686"/>
          <a:ext cx="6096000" cy="214980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  <a:p>
                      <a:pPr algn="ctr" rtl="1"/>
                      <a:r>
                        <a:rPr lang="ar-SA" sz="2800" dirty="0"/>
                        <a:t>السنة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2800" b="1" dirty="0"/>
                        <a:t>التدفقات النقدية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/>
                        <a:t>المشروع </a:t>
                      </a:r>
                      <a:r>
                        <a:rPr lang="ar-SA" sz="2000" b="1" dirty="0" err="1"/>
                        <a:t>أ</a:t>
                      </a:r>
                      <a:r>
                        <a:rPr lang="ar-SA" sz="2000" b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/>
                        <a:t>المشروع </a:t>
                      </a:r>
                      <a:r>
                        <a:rPr lang="ar-SA" sz="2000" b="1" dirty="0" err="1"/>
                        <a:t>ب</a:t>
                      </a:r>
                      <a:endParaRPr lang="ar-S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922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1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5000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6000</a:t>
                      </a:r>
                      <a:endParaRPr lang="ar-S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2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5000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3000</a:t>
                      </a:r>
                      <a:endParaRPr lang="ar-S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3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5000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4000</a:t>
                      </a:r>
                      <a:endParaRPr lang="ar-S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9D032-2EBC-4071-83F5-26041D4D7991}" type="datetime1">
              <a:rPr lang="en-GB" smtClean="0"/>
              <a:t>14/12/2024</a:t>
            </a:fld>
            <a:endParaRPr lang="ar-SA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مؤشر الربحية (انتهى)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43444"/>
          </a:xfrm>
          <a:prstGeom prst="flowChart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b="1" dirty="0"/>
              <a:t>الحل: </a:t>
            </a:r>
            <a:r>
              <a:rPr lang="ar-SA" sz="2400" b="1" dirty="0"/>
              <a:t>يُختار المشروع الأول لأن مؤشر الربحية أكبر من الواحد الصحيح ،    </a:t>
            </a:r>
            <a:r>
              <a:rPr lang="ar-SA" sz="2400" b="1" dirty="0" err="1"/>
              <a:t>و</a:t>
            </a:r>
            <a:r>
              <a:rPr lang="ar-SA" sz="2400" b="1" dirty="0"/>
              <a:t> أكبر من مؤشر الربحية للمشروع </a:t>
            </a:r>
            <a:r>
              <a:rPr lang="ar-SA" sz="2400" b="1" dirty="0" err="1"/>
              <a:t>ب</a:t>
            </a:r>
            <a:r>
              <a:rPr lang="ar-SA" sz="2400" b="1" dirty="0"/>
              <a:t>.</a:t>
            </a:r>
            <a:endParaRPr lang="ar-SA" sz="4400" b="1" dirty="0"/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endParaRPr lang="ar-SA" sz="4400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25</a:t>
            </a:fld>
            <a:endParaRPr lang="ar-SA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graphicFrame>
        <p:nvGraphicFramePr>
          <p:cNvPr id="10" name="جدول 9"/>
          <p:cNvGraphicFramePr>
            <a:graphicFrameLocks noGrp="1"/>
          </p:cNvGraphicFramePr>
          <p:nvPr/>
        </p:nvGraphicFramePr>
        <p:xfrm>
          <a:off x="500033" y="2500306"/>
          <a:ext cx="8072495" cy="3606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73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04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24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7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80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73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32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2000" b="1" dirty="0"/>
                        <a:t>السنة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2000" dirty="0"/>
                        <a:t>المشروع </a:t>
                      </a:r>
                      <a:r>
                        <a:rPr lang="ar-SA" sz="2000" dirty="0" err="1"/>
                        <a:t>أ</a:t>
                      </a:r>
                      <a:endParaRPr lang="ar-SA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2000" dirty="0"/>
                        <a:t>المشروع ب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التدفق النقدي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المعامل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القيمة الحالية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التدفق النقدي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المعامل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القيمة الحالية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1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5000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0.909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4545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6000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0.909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5454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2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5000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0.826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4130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3000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0.826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2478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3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5000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0.751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3755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4000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0.751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3004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القيمة</a:t>
                      </a:r>
                      <a:r>
                        <a:rPr lang="ar-SA" baseline="0" dirty="0"/>
                        <a:t> الحالية الإجمالية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12430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/>
                        <a:t>10936</a:t>
                      </a:r>
                      <a:endParaRPr lang="ar-S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كلفة الاستثمار</a:t>
                      </a:r>
                      <a:r>
                        <a:rPr lang="ar-SA" baseline="0" dirty="0"/>
                        <a:t> المبدئي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10000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10000</a:t>
                      </a:r>
                      <a:endParaRPr lang="ar-S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مؤشر الربحية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1.2430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1.0936</a:t>
                      </a:r>
                      <a:endParaRPr lang="ar-S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1" name="عنصر نائب للتاريخ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1D12-40F4-421D-AC42-FEAC8FD95E35}" type="datetime1">
              <a:rPr lang="en-GB" smtClean="0"/>
              <a:t>14/12/2024</a:t>
            </a:fld>
            <a:endParaRPr lang="ar-SA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معدل العائد الداخلي </a:t>
            </a:r>
            <a:r>
              <a:rPr lang="en-US" b="1" dirty="0"/>
              <a:t>IRR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500594"/>
          </a:xfrm>
          <a:prstGeom prst="wedgeRoundRectCallou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2800" b="1" dirty="0"/>
              <a:t> </a:t>
            </a:r>
            <a:r>
              <a:rPr lang="ar-SA" sz="2600" b="1" dirty="0"/>
              <a:t>معدل العائد الداخلي هو المعدل الذي </a:t>
            </a:r>
            <a:r>
              <a:rPr lang="ar-SA" sz="2600" b="1" u="sng" dirty="0"/>
              <a:t>تتساوى فيه </a:t>
            </a:r>
            <a:r>
              <a:rPr lang="ar-SA" sz="2600" b="1" dirty="0"/>
              <a:t>القيمة الحالية للتدفقات النقدية للمشروع مع القيمة الحالية لتكلفة الاستثمار الرأسمالي.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endParaRPr lang="ar-SA" sz="2400" dirty="0"/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2400" b="1" dirty="0"/>
              <a:t> </a:t>
            </a:r>
            <a:r>
              <a:rPr lang="ar-SA" sz="2600" b="1" dirty="0"/>
              <a:t>بعبارة أخرى، معدل العائد الداخلي، هو </a:t>
            </a:r>
            <a:r>
              <a:rPr lang="ar-SA" sz="2600" b="1" u="sng" dirty="0"/>
              <a:t>معدل الخصم</a:t>
            </a:r>
            <a:r>
              <a:rPr lang="ar-SA" sz="2600" b="1" dirty="0"/>
              <a:t> الذي يجعل </a:t>
            </a:r>
            <a:r>
              <a:rPr lang="ar-SA" sz="2600" b="1" u="sng" dirty="0"/>
              <a:t>صافي القيمة الحالية للتدفقات النقدية</a:t>
            </a:r>
            <a:r>
              <a:rPr lang="ar-SA" sz="2600" b="1" dirty="0"/>
              <a:t> </a:t>
            </a:r>
            <a:r>
              <a:rPr lang="ar-SA" sz="2600" b="1" u="sng" dirty="0"/>
              <a:t>مساويا</a:t>
            </a:r>
            <a:r>
              <a:rPr lang="ar-SA" sz="2600" b="1" dirty="0"/>
              <a:t> </a:t>
            </a:r>
            <a:r>
              <a:rPr lang="ar-SA" sz="2600" b="1" u="sng" dirty="0"/>
              <a:t>للصفر.</a:t>
            </a:r>
            <a:endParaRPr lang="ar-SA" sz="2400" b="1" u="sng" dirty="0"/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endParaRPr lang="ar-SA" sz="2400" dirty="0"/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2400" dirty="0"/>
              <a:t> </a:t>
            </a:r>
            <a:r>
              <a:rPr lang="ar-DZ" sz="2600" b="1" dirty="0"/>
              <a:t>تمت تسميت</a:t>
            </a:r>
            <a:r>
              <a:rPr lang="ar-SA" sz="2600" b="1" dirty="0"/>
              <a:t> معدل العائد الداخلي</a:t>
            </a:r>
            <a:r>
              <a:rPr lang="ar-DZ" sz="2600" b="1" dirty="0"/>
              <a:t> بهذا الاسم</a:t>
            </a:r>
            <a:r>
              <a:rPr lang="ar-SA" sz="2600" b="1"/>
              <a:t> </a:t>
            </a:r>
            <a:r>
              <a:rPr lang="ar-SA" sz="2600" b="1" dirty="0"/>
              <a:t>لأنه يعتمد </a:t>
            </a:r>
            <a:r>
              <a:rPr lang="ar-SA" sz="2600" b="1" u="sng" dirty="0"/>
              <a:t>أساسا</a:t>
            </a:r>
            <a:r>
              <a:rPr lang="ar-SA" sz="2600" b="1" dirty="0"/>
              <a:t> على </a:t>
            </a:r>
            <a:r>
              <a:rPr lang="ar-SA" sz="2600" b="1"/>
              <a:t>العوائد و</a:t>
            </a:r>
            <a:r>
              <a:rPr lang="ar-SA" sz="2600" b="1" u="sng"/>
              <a:t>التدفقات </a:t>
            </a:r>
            <a:r>
              <a:rPr lang="ar-SA" sz="2600" b="1" u="sng" dirty="0"/>
              <a:t>النقدية الناتجة عن المشروع</a:t>
            </a:r>
            <a:r>
              <a:rPr lang="ar-SA" sz="2600" b="1"/>
              <a:t>، و</a:t>
            </a:r>
            <a:r>
              <a:rPr lang="ar-SA" sz="2600" b="1" u="sng"/>
              <a:t>ليس</a:t>
            </a:r>
            <a:r>
              <a:rPr lang="ar-SA" sz="2600" b="1"/>
              <a:t> </a:t>
            </a:r>
            <a:r>
              <a:rPr lang="ar-SA" sz="2600" b="1" dirty="0"/>
              <a:t>على أساس </a:t>
            </a:r>
            <a:r>
              <a:rPr lang="ar-SA" sz="2600" b="1" u="sng" dirty="0"/>
              <a:t>معدل الخصم </a:t>
            </a:r>
            <a:r>
              <a:rPr lang="ar-SA" sz="2600" b="1" dirty="0"/>
              <a:t>الذي يتم اختياره خارجيا.  </a:t>
            </a:r>
            <a:endParaRPr lang="ar-SA" sz="3000" b="1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26</a:t>
            </a:fld>
            <a:endParaRPr lang="ar-SA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9" name="عنصر نائب للتاريخ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A4E5-6BA1-4C7E-9BA0-F5185E36BD2E}" type="datetime1">
              <a:rPr lang="en-GB" smtClean="0"/>
              <a:t>14/12/2024</a:t>
            </a:fld>
            <a:endParaRPr lang="ar-SA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prstGeom prst="flowChart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معدل العائد الداخلي </a:t>
            </a:r>
            <a:r>
              <a:rPr lang="en-US" b="1" dirty="0"/>
              <a:t>IRR</a:t>
            </a:r>
            <a:r>
              <a:rPr lang="ar-SA" b="1" dirty="0"/>
              <a:t> 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500594"/>
          </a:xfrm>
          <a:prstGeom prst="flowChartProcess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2800" b="1" dirty="0"/>
              <a:t> </a:t>
            </a:r>
            <a:r>
              <a:rPr lang="ar-SA" sz="2400" b="1" dirty="0"/>
              <a:t>و يمكن التعبير عن معدل العائد الداخلي بالمعادلة التالية:</a:t>
            </a:r>
            <a:endParaRPr lang="ar-SA" sz="2400" dirty="0"/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endParaRPr lang="ar-SA" sz="2400" dirty="0"/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endParaRPr lang="ar-SA" sz="2400" dirty="0"/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endParaRPr lang="ar-SA" sz="2400" dirty="0"/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90488" algn="l"/>
                <a:tab pos="900113" algn="l"/>
              </a:tabLst>
            </a:pPr>
            <a:r>
              <a:rPr lang="ar-SA" sz="2400" b="1" dirty="0"/>
              <a:t> حيث أن: </a:t>
            </a:r>
            <a:r>
              <a:rPr lang="en-US" sz="2400" b="1" dirty="0"/>
              <a:t>K</a:t>
            </a:r>
            <a:r>
              <a:rPr lang="ar-SA" sz="2400" b="1" dirty="0"/>
              <a:t>   = </a:t>
            </a:r>
            <a:r>
              <a:rPr lang="ar-SA" sz="2400" dirty="0"/>
              <a:t>تكلفة الاستثمار.</a:t>
            </a:r>
          </a:p>
          <a:p>
            <a:pPr marL="1258888" indent="0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r>
              <a:rPr lang="en-US" sz="2400" b="1" dirty="0"/>
              <a:t>CF</a:t>
            </a:r>
            <a:r>
              <a:rPr lang="ar-SA" sz="2400" b="1" dirty="0"/>
              <a:t>  = </a:t>
            </a:r>
            <a:r>
              <a:rPr lang="ar-SA" sz="2400" dirty="0"/>
              <a:t>التدفق النقدي السنوي للمشروع.</a:t>
            </a:r>
          </a:p>
          <a:p>
            <a:pPr marL="1258888" indent="90488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r>
              <a:rPr lang="en-US" sz="2400" b="1" dirty="0" err="1"/>
              <a:t>i</a:t>
            </a:r>
            <a:r>
              <a:rPr lang="ar-SA" sz="2400" b="1" dirty="0"/>
              <a:t>    = </a:t>
            </a:r>
            <a:r>
              <a:rPr lang="ar-SA" sz="2400" dirty="0"/>
              <a:t>السنة </a:t>
            </a:r>
            <a:r>
              <a:rPr lang="ar-SA" sz="2400" dirty="0" err="1"/>
              <a:t>و</a:t>
            </a:r>
            <a:r>
              <a:rPr lang="ar-SA" sz="2400" dirty="0"/>
              <a:t> تتراوح بين </a:t>
            </a:r>
            <a:r>
              <a:rPr lang="en-US" sz="2400" dirty="0"/>
              <a:t>1</a:t>
            </a:r>
            <a:r>
              <a:rPr lang="ar-SA" sz="2400" dirty="0"/>
              <a:t> و </a:t>
            </a:r>
            <a:r>
              <a:rPr lang="en-US" sz="2400" dirty="0"/>
              <a:t>n</a:t>
            </a:r>
            <a:r>
              <a:rPr lang="ar-SA" sz="2400" dirty="0"/>
              <a:t>. </a:t>
            </a:r>
          </a:p>
          <a:p>
            <a:pPr marL="1258888" indent="90488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r>
              <a:rPr lang="en-US" sz="2400" b="1" dirty="0"/>
              <a:t>n</a:t>
            </a:r>
            <a:r>
              <a:rPr lang="ar-SA" sz="2400" b="1" dirty="0"/>
              <a:t>   = </a:t>
            </a:r>
            <a:r>
              <a:rPr lang="ar-SA" sz="2400" dirty="0"/>
              <a:t>عدد سنوات عمر المشروع.</a:t>
            </a:r>
          </a:p>
          <a:p>
            <a:pPr marL="1258888"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en-US" sz="2400" b="1" dirty="0"/>
              <a:t>IRR</a:t>
            </a:r>
            <a:r>
              <a:rPr lang="ar-SA" sz="2400" b="1" dirty="0"/>
              <a:t> = </a:t>
            </a:r>
            <a:r>
              <a:rPr lang="ar-SA" sz="2400" dirty="0"/>
              <a:t>معدل العائد الداخلي.</a:t>
            </a:r>
            <a:endParaRPr lang="ar-SA" sz="2400" b="1" dirty="0"/>
          </a:p>
          <a:p>
            <a:pPr marL="1258888"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ar-SA" sz="2400" b="1" dirty="0"/>
              <a:t> </a:t>
            </a:r>
            <a:r>
              <a:rPr lang="en-US" sz="2400" b="1" dirty="0"/>
              <a:t>SV</a:t>
            </a:r>
            <a:r>
              <a:rPr lang="ar-SA" sz="2400" b="1" dirty="0"/>
              <a:t> = </a:t>
            </a:r>
            <a:r>
              <a:rPr lang="ar-SA" sz="2400" dirty="0"/>
              <a:t>قيمة الخردة.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r>
              <a:rPr lang="ar-SA" sz="2400" b="1" dirty="0"/>
              <a:t> </a:t>
            </a:r>
            <a:endParaRPr lang="ar-SA" sz="3000" b="1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27</a:t>
            </a:fld>
            <a:endParaRPr lang="ar-SA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2428868"/>
            <a:ext cx="3636000" cy="87137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1" name="عنصر نائب للتاريخ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D5831-5AB5-4919-8BBA-E79FE43D3CE2}" type="datetime1">
              <a:rPr lang="en-GB" smtClean="0"/>
              <a:t>14/12/2024</a:t>
            </a:fld>
            <a:endParaRPr lang="ar-SA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prstGeom prst="flowChart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معدل العائد الداخلي </a:t>
            </a:r>
            <a:r>
              <a:rPr lang="en-US" b="1" dirty="0"/>
              <a:t>IRR</a:t>
            </a:r>
            <a:r>
              <a:rPr lang="ar-SA" b="1" dirty="0"/>
              <a:t>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500594"/>
          </a:xfrm>
          <a:prstGeom prst="flowChartProcess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2800" b="1" dirty="0"/>
              <a:t> </a:t>
            </a:r>
            <a:r>
              <a:rPr lang="ar-SA" sz="2400" dirty="0"/>
              <a:t>و لمعرفة معدل العائد الداخلي للاستثمار لابد </a:t>
            </a:r>
            <a:r>
              <a:rPr lang="ar-SA" sz="2400" dirty="0" err="1"/>
              <a:t>و</a:t>
            </a:r>
            <a:r>
              <a:rPr lang="ar-SA" sz="2400" dirty="0"/>
              <a:t> أن يكون الفرق بين مجموع القيمة الحالية للمشروع </a:t>
            </a:r>
            <a:r>
              <a:rPr lang="ar-SA" sz="2400" dirty="0" err="1"/>
              <a:t>و</a:t>
            </a:r>
            <a:r>
              <a:rPr lang="ar-SA" sz="2400" dirty="0"/>
              <a:t> القيمة الحالية لتكلفة الاستثمار تساوي صفر، حسب ما هو موضح في المعادلة أدناه بالمعادلة التالية:</a:t>
            </a:r>
            <a:endParaRPr lang="ar-SA" sz="1400" dirty="0"/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endParaRPr lang="ar-SA" sz="2400" dirty="0"/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endParaRPr lang="ar-SA" sz="2400" dirty="0"/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endParaRPr lang="ar-SA" sz="2400" dirty="0"/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90488" algn="l"/>
              </a:tabLst>
            </a:pPr>
            <a:endParaRPr lang="ar-SA" sz="2400" dirty="0"/>
          </a:p>
          <a:p>
            <a:pPr marL="90488" indent="-90488" algn="just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2400" b="1" dirty="0"/>
              <a:t> </a:t>
            </a:r>
            <a:r>
              <a:rPr lang="ar-SA" sz="2400" dirty="0"/>
              <a:t>إن القاعدة في اتخاذ قرار الاستثمار لمشروع ما ، </a:t>
            </a:r>
            <a:r>
              <a:rPr lang="ar-SA" sz="2400" dirty="0" err="1"/>
              <a:t>و</a:t>
            </a:r>
            <a:r>
              <a:rPr lang="ar-SA" sz="2400" dirty="0"/>
              <a:t> باستخدام طريقة </a:t>
            </a:r>
            <a:r>
              <a:rPr lang="en-US" sz="2400" dirty="0"/>
              <a:t>IRR</a:t>
            </a:r>
            <a:r>
              <a:rPr lang="ar-SA" sz="2400" dirty="0"/>
              <a:t> تكون على النحو التالي:</a:t>
            </a:r>
          </a:p>
          <a:p>
            <a:pPr marL="90488" indent="-90488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r>
              <a:rPr lang="ar-SA" sz="2400" dirty="0"/>
              <a:t> 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None/>
              <a:tabLst>
                <a:tab pos="90488" algn="l"/>
              </a:tabLst>
            </a:pPr>
            <a:r>
              <a:rPr lang="ar-SA" sz="2400" b="1" dirty="0"/>
              <a:t> </a:t>
            </a:r>
            <a:endParaRPr lang="ar-SA" sz="3000" b="1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28</a:t>
            </a:fld>
            <a:endParaRPr lang="ar-SA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3071810"/>
            <a:ext cx="5143500" cy="10477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A84B4-D4BF-440C-AF3B-692FF091AC60}" type="datetime1">
              <a:rPr lang="en-GB" smtClean="0"/>
              <a:t>14/12/2024</a:t>
            </a:fld>
            <a:endParaRPr lang="ar-SA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prstGeom prst="flowChart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معدل العائد الداخلي </a:t>
            </a:r>
            <a:r>
              <a:rPr lang="en-US" b="1" dirty="0"/>
              <a:t>IRR</a:t>
            </a:r>
            <a:r>
              <a:rPr lang="ar-SA" b="1" dirty="0"/>
              <a:t>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500594"/>
          </a:xfrm>
          <a:prstGeom prst="flowChartProcess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 algn="just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2400" b="1" dirty="0"/>
              <a:t> </a:t>
            </a:r>
            <a:r>
              <a:rPr lang="ar-SA" sz="3400" b="1" dirty="0"/>
              <a:t>يكون المشروع مقبولا عندما يكون معدل العائد الداخلي </a:t>
            </a:r>
            <a:r>
              <a:rPr lang="ar-SA" sz="3400" b="1" u="sng" dirty="0"/>
              <a:t>أكبر</a:t>
            </a:r>
            <a:r>
              <a:rPr lang="ar-SA" sz="3400" b="1" dirty="0"/>
              <a:t> من معدل العائد المطلوب أو تكلفة رأس المال.</a:t>
            </a:r>
            <a:endParaRPr lang="ar-SA" sz="2600" b="1" dirty="0"/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2600" b="1" dirty="0"/>
              <a:t> </a:t>
            </a:r>
            <a:r>
              <a:rPr lang="ar-SA" sz="3400" b="1" dirty="0"/>
              <a:t>في حالة الاختيار بين </a:t>
            </a:r>
            <a:r>
              <a:rPr lang="ar-SA" sz="3400" b="1" u="sng" dirty="0"/>
              <a:t>مشروعين استثماريين بديلين</a:t>
            </a:r>
            <a:r>
              <a:rPr lang="ar-SA" sz="3400" b="1" dirty="0"/>
              <a:t>، يختار المشروع الذي يقدم أعلى معدل عائد داخلي، بشرط أن يكون أكبر من تكلفة رأس المال       أو معدل العائد المطلوب.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3400" b="1" dirty="0"/>
              <a:t> في حالة </a:t>
            </a:r>
            <a:r>
              <a:rPr lang="ar-SA" sz="3400" b="1" u="sng" dirty="0"/>
              <a:t>الاختيار لأكثر من مشروع (مشروعات مستقلة)</a:t>
            </a:r>
            <a:r>
              <a:rPr lang="ar-SA" sz="3400" b="1" dirty="0"/>
              <a:t> ، يمكن اختيار جميع المشروعات التي يزيد معدل العائد الداخلي فيها عن تكلفة رأس المال أو معدل العائد المطلوب، </a:t>
            </a:r>
            <a:r>
              <a:rPr lang="ar-SA" sz="3400" b="1" dirty="0" err="1"/>
              <a:t>و</a:t>
            </a:r>
            <a:r>
              <a:rPr lang="ar-SA" sz="3400" b="1" dirty="0"/>
              <a:t> هذا في حالة توفر إمكانية التمويل.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3400" b="1" dirty="0"/>
              <a:t> في حالة ما إذا كان معدل العائد الداخلي </a:t>
            </a:r>
            <a:r>
              <a:rPr lang="ar-SA" sz="3400" b="1" u="sng" dirty="0"/>
              <a:t>أقل</a:t>
            </a:r>
            <a:r>
              <a:rPr lang="ar-SA" sz="3400" b="1" dirty="0"/>
              <a:t> من معدل العائد المطلوب     أو تكلفة رأس المال ، يعتبر المشروع خاسرا، كما يعتبر حياديا إذا ما كان معدل العائد الداخلي يساوي تكلفة رأس المال.</a:t>
            </a: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29</a:t>
            </a:fld>
            <a:endParaRPr lang="ar-SA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A1AF-A598-4284-B3E8-CCFEEE607181}" type="datetime1">
              <a:rPr lang="en-GB" smtClean="0"/>
              <a:t>14/12/2024</a:t>
            </a:fld>
            <a:endParaRPr lang="ar-S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طرق تقييم المشاريع الاستثمارية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half"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b="1" u="sng" dirty="0"/>
              <a:t>الطرق الحديثة</a:t>
            </a:r>
          </a:p>
          <a:p>
            <a:pPr>
              <a:buNone/>
            </a:pPr>
            <a:endParaRPr lang="ar-SA" b="1" u="sng" dirty="0"/>
          </a:p>
          <a:p>
            <a:pPr>
              <a:buNone/>
            </a:pPr>
            <a:r>
              <a:rPr lang="ar-SA" sz="2400" b="1" dirty="0"/>
              <a:t>1- طريقة صافي القيمة الحالية </a:t>
            </a:r>
            <a:r>
              <a:rPr lang="en-US" sz="2400" b="1" dirty="0"/>
              <a:t>NPV</a:t>
            </a:r>
            <a:r>
              <a:rPr lang="ar-SA" sz="2400" b="1" dirty="0"/>
              <a:t>.</a:t>
            </a:r>
          </a:p>
          <a:p>
            <a:pPr>
              <a:buNone/>
            </a:pPr>
            <a:r>
              <a:rPr lang="ar-SA" sz="2400" b="1" dirty="0"/>
              <a:t>2- طريقة فترة الاسترداد المخصومة </a:t>
            </a:r>
            <a:r>
              <a:rPr lang="en-US" sz="2400" b="1" dirty="0"/>
              <a:t>DPP</a:t>
            </a:r>
            <a:r>
              <a:rPr lang="ar-SA" sz="2400" b="1" dirty="0"/>
              <a:t>.</a:t>
            </a:r>
          </a:p>
          <a:p>
            <a:pPr>
              <a:buNone/>
            </a:pPr>
            <a:r>
              <a:rPr lang="ar-SA" sz="2400" b="1" dirty="0"/>
              <a:t>3- طريقة مؤشر الربحية </a:t>
            </a:r>
            <a:r>
              <a:rPr lang="en-US" sz="2400" b="1" dirty="0"/>
              <a:t>PI</a:t>
            </a:r>
            <a:r>
              <a:rPr lang="ar-SA" sz="2400" b="1" dirty="0"/>
              <a:t>.</a:t>
            </a:r>
          </a:p>
          <a:p>
            <a:pPr>
              <a:buNone/>
            </a:pPr>
            <a:r>
              <a:rPr lang="ar-SA" sz="2400" b="1" dirty="0"/>
              <a:t>4- طريقة معدل العائد الداخلي </a:t>
            </a:r>
            <a:r>
              <a:rPr lang="en-US" sz="2400" b="1" dirty="0"/>
              <a:t>IRR</a:t>
            </a:r>
            <a:r>
              <a:rPr lang="ar-SA" sz="2400" b="1" dirty="0"/>
              <a:t>.  </a:t>
            </a:r>
          </a:p>
          <a:p>
            <a:pPr algn="justLow">
              <a:buNone/>
            </a:pPr>
            <a:r>
              <a:rPr lang="ar-SA" sz="1800" b="1" dirty="0">
                <a:solidFill>
                  <a:srgbClr val="FF0000"/>
                </a:solidFill>
              </a:rPr>
              <a:t>ملاحظة هامة:</a:t>
            </a:r>
            <a:r>
              <a:rPr lang="ar-SA" sz="1800" b="1" dirty="0"/>
              <a:t> تتعامل هذه الطرق وفق مفهوم  القيمة الزمنية للنقود، حيث يتم خصم التدفقات النقدية من المشروع بمعدل خصم مناسب عند تقويمها للمشروع الاستثماري.</a:t>
            </a:r>
          </a:p>
          <a:p>
            <a:pPr algn="just">
              <a:buNone/>
            </a:pPr>
            <a:endParaRPr lang="ar-SA" sz="1800" b="1" dirty="0"/>
          </a:p>
        </p:txBody>
      </p:sp>
      <p:sp>
        <p:nvSpPr>
          <p:cNvPr id="7" name="عنصر نائب للمحتوى 6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ar-SA" b="1" u="sng" dirty="0"/>
              <a:t>الطرق التقليدية</a:t>
            </a:r>
          </a:p>
          <a:p>
            <a:pPr algn="just"/>
            <a:endParaRPr lang="ar-SA" sz="2400" dirty="0"/>
          </a:p>
          <a:p>
            <a:pPr algn="just">
              <a:buNone/>
            </a:pPr>
            <a:r>
              <a:rPr lang="ar-SA" sz="2400" dirty="0"/>
              <a:t>1- </a:t>
            </a:r>
            <a:r>
              <a:rPr lang="ar-SA" sz="2400" b="1" dirty="0"/>
              <a:t>طريقة متوسط العائد على الاستثمار أو متوسط العائد المحاسبي.</a:t>
            </a:r>
            <a:r>
              <a:rPr lang="en-US" sz="2400" b="1" dirty="0"/>
              <a:t> </a:t>
            </a:r>
            <a:r>
              <a:rPr lang="en-US" sz="1800" b="1" dirty="0"/>
              <a:t>(AARR:</a:t>
            </a:r>
            <a:r>
              <a:rPr lang="en-US" sz="2400" b="1" dirty="0"/>
              <a:t> </a:t>
            </a:r>
            <a:r>
              <a:rPr lang="en-US" sz="1800" b="1" dirty="0"/>
              <a:t>Accounting Average Rate of Return </a:t>
            </a:r>
            <a:r>
              <a:rPr lang="ar-SA" sz="1800" b="1" dirty="0"/>
              <a:t> .</a:t>
            </a:r>
          </a:p>
          <a:p>
            <a:pPr algn="just">
              <a:buNone/>
            </a:pPr>
            <a:r>
              <a:rPr lang="ar-SA" sz="2400" b="1" dirty="0"/>
              <a:t>2- طريقة فترة الاسترداد </a:t>
            </a:r>
            <a:r>
              <a:rPr lang="ar-DZ" sz="2400" b="1" dirty="0"/>
              <a:t>البسيطة    </a:t>
            </a:r>
            <a:r>
              <a:rPr lang="ar-SA" sz="1800" b="1" dirty="0"/>
              <a:t>(</a:t>
            </a:r>
            <a:r>
              <a:rPr lang="en-US" sz="1800" b="1" dirty="0"/>
              <a:t>PP: Payback Period</a:t>
            </a:r>
            <a:r>
              <a:rPr lang="ar-SA" sz="1800" b="1" dirty="0"/>
              <a:t>).</a:t>
            </a:r>
          </a:p>
          <a:p>
            <a:pPr algn="just">
              <a:buNone/>
            </a:pPr>
            <a:endParaRPr lang="ar-SA" sz="1800" b="1" dirty="0"/>
          </a:p>
          <a:p>
            <a:pPr marL="0" indent="0" algn="justLow">
              <a:buNone/>
            </a:pPr>
            <a:r>
              <a:rPr lang="ar-SA" sz="1800" b="1" dirty="0">
                <a:solidFill>
                  <a:srgbClr val="FF0000"/>
                </a:solidFill>
              </a:rPr>
              <a:t>ملاحظة هامة: </a:t>
            </a:r>
            <a:r>
              <a:rPr lang="ar-SA" sz="1800" b="1" dirty="0"/>
              <a:t>تتجاهل هاتين الطريقتين القيمة الزمنية للنقود  و تتعامل مع موضوع التدفقات النقدية على أنها متساوية القيمة خلال حياة المشروع.</a:t>
            </a:r>
            <a:endParaRPr lang="ar-SA" sz="2400" b="1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3</a:t>
            </a:fld>
            <a:endParaRPr lang="ar-SA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B00E-9EEB-46FD-97AB-50F57F4C85CC}" type="datetime1">
              <a:rPr lang="en-GB" smtClean="0"/>
              <a:t>14/12/2024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build="p" animBg="1"/>
      <p:bldP spid="7" grpId="0" build="p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prstGeom prst="flowChart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معدل العائد الداخلي </a:t>
            </a:r>
            <a:r>
              <a:rPr lang="en-US" b="1" dirty="0"/>
              <a:t>IRR</a:t>
            </a:r>
            <a:r>
              <a:rPr lang="ar-SA" b="1" dirty="0"/>
              <a:t>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72032"/>
          </a:xfrm>
          <a:prstGeom prst="flowChartProcess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 algn="just">
              <a:lnSpc>
                <a:spcPts val="3100"/>
              </a:lnSpc>
              <a:spcBef>
                <a:spcPts val="60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3600" b="1" dirty="0"/>
              <a:t> مثال: </a:t>
            </a:r>
            <a:r>
              <a:rPr lang="ar-SA" sz="2400" b="1" dirty="0"/>
              <a:t>إذا كان لدينا مشروع عمره الإنتاجي سنة واحدة، </a:t>
            </a:r>
            <a:r>
              <a:rPr lang="ar-SA" sz="2400" b="1" dirty="0" err="1"/>
              <a:t>و</a:t>
            </a:r>
            <a:r>
              <a:rPr lang="ar-SA" sz="2400" b="1" dirty="0"/>
              <a:t> كانت تكلفة استثمار المشروع </a:t>
            </a:r>
            <a:r>
              <a:rPr lang="en-US" sz="2400" b="1" dirty="0"/>
              <a:t>100</a:t>
            </a:r>
            <a:r>
              <a:rPr lang="ar-SA" sz="2400" b="1" dirty="0"/>
              <a:t> ريال، وعائد نقدي في نهاية السنة يقدر </a:t>
            </a:r>
            <a:r>
              <a:rPr lang="ar-SA" sz="2400" b="1" dirty="0" err="1"/>
              <a:t>بـ</a:t>
            </a:r>
            <a:r>
              <a:rPr lang="ar-SA" sz="2400" b="1" dirty="0"/>
              <a:t> </a:t>
            </a:r>
            <a:r>
              <a:rPr lang="en-US" sz="2400" b="1" dirty="0"/>
              <a:t>110 </a:t>
            </a:r>
            <a:r>
              <a:rPr lang="ar-SA" sz="2400" b="1" dirty="0"/>
              <a:t> ريال.</a:t>
            </a:r>
          </a:p>
          <a:p>
            <a:pPr marL="0" indent="0" algn="just">
              <a:lnSpc>
                <a:spcPts val="3100"/>
              </a:lnSpc>
              <a:spcBef>
                <a:spcPts val="60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2800" b="1" dirty="0"/>
              <a:t> المطلوب: </a:t>
            </a:r>
            <a:r>
              <a:rPr lang="ar-SA" sz="2400" b="1" dirty="0"/>
              <a:t>حساب معدل العائد الداخلي</a:t>
            </a:r>
          </a:p>
          <a:p>
            <a:pPr marL="0" indent="0" algn="just">
              <a:lnSpc>
                <a:spcPts val="3100"/>
              </a:lnSpc>
              <a:spcBef>
                <a:spcPts val="60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2800" b="1" dirty="0"/>
              <a:t> الحل : </a:t>
            </a:r>
            <a:r>
              <a:rPr lang="ar-SA" sz="2400" dirty="0"/>
              <a:t>بتطبيق المعادلة                                           </a:t>
            </a:r>
            <a:r>
              <a:rPr lang="ar-SA" sz="2400" dirty="0" err="1"/>
              <a:t>و</a:t>
            </a:r>
            <a:r>
              <a:rPr lang="ar-SA" sz="2400" dirty="0"/>
              <a:t> التعويض بالأرقام نحصل على </a:t>
            </a:r>
            <a:r>
              <a:rPr lang="ar-SA" sz="2400" dirty="0" err="1"/>
              <a:t>مايلي</a:t>
            </a:r>
            <a:r>
              <a:rPr lang="ar-SA" sz="2400" dirty="0"/>
              <a:t>:</a:t>
            </a:r>
          </a:p>
          <a:p>
            <a:pPr marL="1798638" indent="0" algn="just">
              <a:lnSpc>
                <a:spcPts val="3100"/>
              </a:lnSpc>
              <a:spcBef>
                <a:spcPts val="600"/>
              </a:spcBef>
              <a:buNone/>
              <a:tabLst>
                <a:tab pos="90488" algn="l"/>
              </a:tabLst>
            </a:pPr>
            <a:r>
              <a:rPr lang="ar-SA" sz="2400" b="1" dirty="0"/>
              <a:t>    </a:t>
            </a:r>
            <a:r>
              <a:rPr lang="ar-SA" sz="2800" b="1" dirty="0"/>
              <a:t> </a:t>
            </a:r>
          </a:p>
          <a:p>
            <a:pPr marL="0" indent="0" algn="just">
              <a:lnSpc>
                <a:spcPts val="3100"/>
              </a:lnSpc>
              <a:spcBef>
                <a:spcPts val="600"/>
              </a:spcBef>
              <a:buNone/>
              <a:tabLst>
                <a:tab pos="90488" algn="l"/>
              </a:tabLst>
            </a:pPr>
            <a:r>
              <a:rPr lang="ar-SA" sz="2400" b="1" u="sng" dirty="0"/>
              <a:t>ملاحظة:</a:t>
            </a:r>
          </a:p>
          <a:p>
            <a:pPr marL="0" indent="0" algn="just">
              <a:lnSpc>
                <a:spcPts val="3100"/>
              </a:lnSpc>
              <a:spcBef>
                <a:spcPts val="600"/>
              </a:spcBef>
              <a:buNone/>
              <a:tabLst>
                <a:tab pos="90488" algn="l"/>
              </a:tabLst>
            </a:pPr>
            <a:r>
              <a:rPr lang="ar-SA" sz="2400" b="1" dirty="0"/>
              <a:t>عادة ما يتم حساب معدل العائد الداخلي وفق طريقة التجربة أو الخطأ، سواء كان ذلك يدويا أو باستخدام برامج الحاسوب. حيث يُختار معدل خصم يستخدم لحساب صافي القيمة الحالية للمشروع ؛ فإذا كانت  </a:t>
            </a:r>
            <a:r>
              <a:rPr lang="en-US" sz="2400" b="1" dirty="0"/>
              <a:t>NPV</a:t>
            </a:r>
            <a:r>
              <a:rPr lang="ar-SA" sz="2400" b="1" dirty="0"/>
              <a:t> </a:t>
            </a:r>
            <a:r>
              <a:rPr lang="en-US" sz="2400" b="1" dirty="0"/>
              <a:t> </a:t>
            </a:r>
            <a:r>
              <a:rPr lang="ar-SA" sz="2400" b="1" dirty="0"/>
              <a:t>موجبة تم اختيار معدل خصم أكبر </a:t>
            </a:r>
            <a:r>
              <a:rPr lang="ar-SA" sz="2400" b="1" dirty="0" err="1"/>
              <a:t>و</a:t>
            </a:r>
            <a:r>
              <a:rPr lang="ar-SA" sz="2400" b="1" dirty="0"/>
              <a:t> إذا كانت </a:t>
            </a:r>
            <a:r>
              <a:rPr lang="en-US" sz="2400" b="1" dirty="0"/>
              <a:t>NPV</a:t>
            </a:r>
            <a:r>
              <a:rPr lang="ar-SA" sz="2400" b="1" dirty="0"/>
              <a:t> سالبة تم اختيار معدل خصم أقل إلى غاية الحصول على المعدل المرغوب </a:t>
            </a:r>
            <a:r>
              <a:rPr lang="ar-SA" sz="2400" b="1" dirty="0" err="1"/>
              <a:t>و</a:t>
            </a:r>
            <a:r>
              <a:rPr lang="ar-SA" sz="2400" b="1" dirty="0"/>
              <a:t> الذي عنده تتساوى كل من القيمة الحالية للمشروع </a:t>
            </a:r>
            <a:r>
              <a:rPr lang="ar-SA" sz="2400" b="1" dirty="0" err="1"/>
              <a:t>و</a:t>
            </a:r>
            <a:r>
              <a:rPr lang="ar-SA" sz="2400" b="1" dirty="0"/>
              <a:t> تكلفة الاستثمار . </a:t>
            </a: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30</a:t>
            </a:fld>
            <a:endParaRPr lang="ar-SA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5222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2857496"/>
            <a:ext cx="2700000" cy="647063"/>
          </a:xfrm>
          <a:prstGeom prst="rect">
            <a:avLst/>
          </a:prstGeom>
          <a:noFill/>
        </p:spPr>
      </p:pic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3571877"/>
            <a:ext cx="3960000" cy="578765"/>
          </a:xfrm>
          <a:prstGeom prst="rect">
            <a:avLst/>
          </a:prstGeom>
          <a:noFill/>
        </p:spPr>
      </p:pic>
      <p:sp>
        <p:nvSpPr>
          <p:cNvPr id="15" name="عنصر نائب للتاريخ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CA342-AEA8-48BB-A28D-9B3A82A00270}" type="datetime1">
              <a:rPr lang="en-GB" smtClean="0"/>
              <a:t>14/12/2024</a:t>
            </a:fld>
            <a:endParaRPr lang="ar-SA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prstGeom prst="flowChart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معدل العائد الداخلي </a:t>
            </a:r>
            <a:r>
              <a:rPr lang="en-US" b="1" dirty="0"/>
              <a:t>IRR</a:t>
            </a:r>
            <a:r>
              <a:rPr lang="ar-SA" b="1" dirty="0"/>
              <a:t>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72032"/>
          </a:xfrm>
          <a:prstGeom prst="flowChartProcess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ts val="3100"/>
              </a:lnSpc>
              <a:spcBef>
                <a:spcPts val="60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3600" b="1" dirty="0"/>
              <a:t> مثال:</a:t>
            </a:r>
            <a:r>
              <a:rPr lang="ar-SA" sz="2400" dirty="0"/>
              <a:t>التكاليف الاستثمارية </a:t>
            </a:r>
            <a:r>
              <a:rPr lang="ar-SA" sz="2400" b="1" dirty="0"/>
              <a:t>لمشروع</a:t>
            </a:r>
            <a:r>
              <a:rPr lang="ar-SA" sz="2400" dirty="0"/>
              <a:t> </a:t>
            </a:r>
            <a:r>
              <a:rPr lang="ar-SA" sz="2400" b="1" dirty="0"/>
              <a:t>السيف</a:t>
            </a:r>
            <a:r>
              <a:rPr lang="ar-SA" sz="2400" dirty="0"/>
              <a:t> هي</a:t>
            </a:r>
            <a:r>
              <a:rPr lang="en-US" sz="2400" dirty="0"/>
              <a:t>K </a:t>
            </a:r>
            <a:r>
              <a:rPr lang="ar-SA" sz="2400" dirty="0"/>
              <a:t> = </a:t>
            </a:r>
            <a:r>
              <a:rPr lang="en-US" sz="2400" dirty="0"/>
              <a:t>702.5</a:t>
            </a:r>
            <a:r>
              <a:rPr lang="ar-SA" sz="2400" dirty="0"/>
              <a:t> </a:t>
            </a:r>
            <a:r>
              <a:rPr lang="ar-DZ" sz="2400" dirty="0"/>
              <a:t>دج</a:t>
            </a:r>
            <a:r>
              <a:rPr lang="ar-SA" sz="2400" dirty="0"/>
              <a:t>، و الحياة الإنتاجية للمشروع </a:t>
            </a:r>
            <a:r>
              <a:rPr lang="en-US" sz="2400" dirty="0"/>
              <a:t>3</a:t>
            </a:r>
            <a:r>
              <a:rPr lang="ar-SA" sz="2400" dirty="0"/>
              <a:t> سنوات، </a:t>
            </a:r>
            <a:r>
              <a:rPr lang="ar-DZ" sz="2400" dirty="0"/>
              <a:t>مع العلم</a:t>
            </a:r>
            <a:r>
              <a:rPr lang="ar-SA" sz="2400" dirty="0"/>
              <a:t> أن التدفقات النقدية للمشروع هي </a:t>
            </a:r>
            <a:r>
              <a:rPr lang="en-US" sz="2400" dirty="0"/>
              <a:t>200</a:t>
            </a:r>
            <a:r>
              <a:rPr lang="ar-SA" sz="2400" dirty="0"/>
              <a:t> </a:t>
            </a:r>
            <a:r>
              <a:rPr lang="ar-DZ" sz="2400" dirty="0"/>
              <a:t>دج</a:t>
            </a:r>
            <a:r>
              <a:rPr lang="ar-SA" sz="2400" dirty="0"/>
              <a:t>، </a:t>
            </a:r>
            <a:r>
              <a:rPr lang="en-US" sz="2400" dirty="0"/>
              <a:t>300</a:t>
            </a:r>
            <a:r>
              <a:rPr lang="ar-SA" sz="2400" dirty="0"/>
              <a:t> </a:t>
            </a:r>
            <a:r>
              <a:rPr lang="ar-DZ" sz="2400" dirty="0"/>
              <a:t>دج</a:t>
            </a:r>
            <a:r>
              <a:rPr lang="ar-SA" sz="2400" dirty="0"/>
              <a:t>،</a:t>
            </a:r>
            <a:r>
              <a:rPr lang="ar-DZ" sz="2400" dirty="0"/>
              <a:t> </a:t>
            </a:r>
            <a:r>
              <a:rPr lang="ar-SA" sz="2400" dirty="0"/>
              <a:t>و</a:t>
            </a:r>
            <a:r>
              <a:rPr lang="en-US" sz="2400" dirty="0"/>
              <a:t>400</a:t>
            </a:r>
            <a:r>
              <a:rPr lang="ar-SA" sz="2400" dirty="0"/>
              <a:t> </a:t>
            </a:r>
            <a:r>
              <a:rPr lang="ar-DZ" sz="2400" dirty="0"/>
              <a:t>دج</a:t>
            </a:r>
            <a:r>
              <a:rPr lang="ar-SA" sz="2400" dirty="0"/>
              <a:t> على التوالي. </a:t>
            </a:r>
          </a:p>
          <a:p>
            <a:pPr marL="0" indent="0" algn="just">
              <a:lnSpc>
                <a:spcPts val="3100"/>
              </a:lnSpc>
              <a:spcBef>
                <a:spcPts val="60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2400" b="1" dirty="0"/>
              <a:t> المطلوب: </a:t>
            </a:r>
            <a:r>
              <a:rPr lang="ar-SA" sz="2400" dirty="0"/>
              <a:t>حساب معدل العائد الداخلي، </a:t>
            </a:r>
            <a:r>
              <a:rPr lang="ar-SA" sz="2400" dirty="0" err="1"/>
              <a:t>و</a:t>
            </a:r>
            <a:r>
              <a:rPr lang="ar-SA" sz="2400" dirty="0"/>
              <a:t> هل يُقبل المشروع إذا كان معدل العائد المطلوب هو </a:t>
            </a:r>
            <a:r>
              <a:rPr lang="en-US" sz="2400" dirty="0"/>
              <a:t>14</a:t>
            </a:r>
            <a:r>
              <a:rPr lang="ar-SA" sz="2400" dirty="0"/>
              <a:t> %. </a:t>
            </a:r>
          </a:p>
          <a:p>
            <a:pPr marL="0" indent="0" algn="just">
              <a:lnSpc>
                <a:spcPts val="3100"/>
              </a:lnSpc>
              <a:spcBef>
                <a:spcPts val="600"/>
              </a:spcBef>
              <a:buNone/>
              <a:tabLst>
                <a:tab pos="90488" algn="l"/>
              </a:tabLst>
            </a:pPr>
            <a:r>
              <a:rPr lang="ar-SA" sz="2400" b="1" dirty="0"/>
              <a:t> </a:t>
            </a:r>
          </a:p>
          <a:p>
            <a:pPr marL="0" indent="0" algn="just">
              <a:lnSpc>
                <a:spcPts val="3100"/>
              </a:lnSpc>
              <a:spcBef>
                <a:spcPts val="600"/>
              </a:spcBef>
              <a:buNone/>
              <a:tabLst>
                <a:tab pos="90488" algn="l"/>
              </a:tabLst>
            </a:pPr>
            <a:r>
              <a:rPr lang="ar-SA" sz="2400" b="1" dirty="0"/>
              <a:t>ملاحظة : </a:t>
            </a:r>
            <a:r>
              <a:rPr lang="ar-SA" sz="2400" dirty="0"/>
              <a:t>إشارة لما أدرج أعلاه بخصوص إيجاد معدل العائد الداخلي، فإنه يمكن القيام بعدة محاولات تطبق فيها معدلات خصم مختلفة، مع حساب </a:t>
            </a:r>
            <a:r>
              <a:rPr lang="en-US" sz="2400" dirty="0"/>
              <a:t>NPV</a:t>
            </a:r>
            <a:r>
              <a:rPr lang="ar-SA" sz="2400" dirty="0"/>
              <a:t> لكل حالة مقترحة من حالات معدل الخصم، وهذا لمعرفة المعدل الذي يحقق التساوي بين القيمة الحالية للاستثمار وبين التكلفة. عند هذه النقطة فقط يتحدد </a:t>
            </a:r>
            <a:r>
              <a:rPr lang="en-US" sz="2400" dirty="0"/>
              <a:t>IRR</a:t>
            </a:r>
            <a:r>
              <a:rPr lang="ar-SA" sz="2400" dirty="0"/>
              <a:t> . </a:t>
            </a:r>
            <a:endParaRPr lang="ar-SA" sz="2400" b="1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31</a:t>
            </a:fld>
            <a:endParaRPr lang="ar-SA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3" name="عنصر نائب للتاريخ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198-FC5E-4305-BABD-695D9EA7F99F}" type="datetime1">
              <a:rPr lang="en-GB" smtClean="0"/>
              <a:t>14/12/2024</a:t>
            </a:fld>
            <a:endParaRPr lang="ar-SA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prstGeom prst="flowChart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معدل العائد الداخلي </a:t>
            </a:r>
            <a:r>
              <a:rPr lang="en-US" b="1" dirty="0"/>
              <a:t>IRR</a:t>
            </a:r>
            <a:r>
              <a:rPr lang="ar-SA" b="1" dirty="0"/>
              <a:t>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72032"/>
          </a:xfrm>
          <a:prstGeom prst="flowChartProcess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ts val="3100"/>
              </a:lnSpc>
              <a:spcBef>
                <a:spcPts val="600"/>
              </a:spcBef>
              <a:buFont typeface="Wingdings" pitchFamily="2" charset="2"/>
              <a:buChar char="q"/>
              <a:tabLst>
                <a:tab pos="90488" algn="l"/>
              </a:tabLst>
            </a:pPr>
            <a:r>
              <a:rPr lang="ar-SA" sz="3600" b="1" dirty="0"/>
              <a:t> </a:t>
            </a:r>
            <a:r>
              <a:rPr lang="ar-SA" sz="2400" b="1" dirty="0"/>
              <a:t>يوضح الجدول التالي </a:t>
            </a:r>
            <a:r>
              <a:rPr lang="en-US" sz="2400" b="1" dirty="0"/>
              <a:t>NPV</a:t>
            </a:r>
            <a:r>
              <a:rPr lang="ar-SA" sz="2400" b="1" dirty="0"/>
              <a:t> عند معدلات خصم </a:t>
            </a:r>
            <a:r>
              <a:rPr lang="en-US" sz="2400" b="1" dirty="0"/>
              <a:t>8</a:t>
            </a:r>
            <a:r>
              <a:rPr lang="ar-SA" sz="2400" b="1" dirty="0"/>
              <a:t> %، </a:t>
            </a:r>
            <a:r>
              <a:rPr lang="en-US" sz="2400" b="1" dirty="0"/>
              <a:t>12</a:t>
            </a:r>
            <a:r>
              <a:rPr lang="ar-SA" sz="2400" b="1" dirty="0"/>
              <a:t> %، </a:t>
            </a:r>
            <a:r>
              <a:rPr lang="ar-SA" sz="2400" b="1" dirty="0" err="1"/>
              <a:t>و</a:t>
            </a:r>
            <a:r>
              <a:rPr lang="ar-SA" sz="2400" b="1" dirty="0"/>
              <a:t> </a:t>
            </a:r>
            <a:r>
              <a:rPr lang="en-US" sz="2400" b="1" dirty="0"/>
              <a:t>15</a:t>
            </a:r>
            <a:r>
              <a:rPr lang="ar-SA" sz="2400" b="1" dirty="0"/>
              <a:t> %.</a:t>
            </a:r>
          </a:p>
          <a:p>
            <a:pPr marL="0" indent="0" algn="just">
              <a:lnSpc>
                <a:spcPts val="3100"/>
              </a:lnSpc>
              <a:spcBef>
                <a:spcPts val="600"/>
              </a:spcBef>
              <a:buNone/>
              <a:tabLst>
                <a:tab pos="90488" algn="l"/>
              </a:tabLst>
            </a:pPr>
            <a:endParaRPr lang="ar-SA" sz="2400" b="1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32</a:t>
            </a:fld>
            <a:endParaRPr lang="ar-SA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graphicFrame>
        <p:nvGraphicFramePr>
          <p:cNvPr id="13" name="جدول 12"/>
          <p:cNvGraphicFramePr>
            <a:graphicFrameLocks noGrp="1"/>
          </p:cNvGraphicFramePr>
          <p:nvPr/>
        </p:nvGraphicFramePr>
        <p:xfrm>
          <a:off x="642906" y="2143113"/>
          <a:ext cx="7858184" cy="385765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82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2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22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22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22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22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22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3034">
                <a:tc rowSpan="2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  <a:p>
                      <a:pPr algn="ctr" rtl="1"/>
                      <a:r>
                        <a:rPr lang="ar-SA" sz="2400" dirty="0"/>
                        <a:t>السنة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endParaRPr lang="en-US" dirty="0"/>
                    </a:p>
                    <a:p>
                      <a:pPr algn="ctr" rtl="1"/>
                      <a:r>
                        <a:rPr lang="en-US" sz="2400" dirty="0"/>
                        <a:t>CF</a:t>
                      </a:r>
                      <a:endParaRPr lang="ar-SA" sz="2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2400" dirty="0"/>
                        <a:t>8</a:t>
                      </a:r>
                      <a:r>
                        <a:rPr lang="ar-SA" sz="2400" dirty="0"/>
                        <a:t> 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2400" dirty="0"/>
                        <a:t>12</a:t>
                      </a:r>
                      <a:r>
                        <a:rPr lang="ar-SA" sz="2400" dirty="0"/>
                        <a:t> 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2400" dirty="0"/>
                        <a:t>15 </a:t>
                      </a:r>
                      <a:r>
                        <a:rPr lang="ar-SA" sz="2400" baseline="0" dirty="0"/>
                        <a:t> %</a:t>
                      </a:r>
                      <a:endParaRPr lang="ar-SA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034">
                <a:tc v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المعامل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PV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المعامل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PV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المعامل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PV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416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200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0.926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185.2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0.893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178.6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0.87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174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034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300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0.857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257.1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0.797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239.1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0.756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226.8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034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400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0.794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317.6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0.712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284.8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0.658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263.2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3034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المجموع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759.9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702.5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664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3034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K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702.5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702.5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702.5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3034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NPV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57.4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00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-38.5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" name="عنصر نائب للتاريخ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6797-F023-4739-AEE4-7FFB724E2D22}" type="datetime1">
              <a:rPr lang="en-GB" smtClean="0"/>
              <a:t>14/12/2024</a:t>
            </a:fld>
            <a:endParaRPr lang="ar-S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prstGeom prst="cub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صافي القيمة الحالية </a:t>
            </a:r>
            <a:r>
              <a:rPr lang="en-US" sz="4000" b="1" dirty="0"/>
              <a:t>NPV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prstGeom prst="wedgeRoundRectCallou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ar-SA" sz="2400" dirty="0"/>
              <a:t>تعبر طريقة صافي القيمة الحالية عن الزيادة التي يضيفها المشروع الاستثماري إلى القيمة الكلية للاستثما، وتقاس عن طريق المعادلة التالية:</a:t>
            </a:r>
          </a:p>
          <a:p>
            <a:pPr>
              <a:buNone/>
            </a:pPr>
            <a:endParaRPr lang="ar-SA" sz="2400" dirty="0"/>
          </a:p>
          <a:p>
            <a:pPr indent="17463">
              <a:buNone/>
            </a:pPr>
            <a:r>
              <a:rPr lang="ar-SA" sz="2400" dirty="0"/>
              <a:t>حيث أن :</a:t>
            </a:r>
          </a:p>
          <a:p>
            <a:pPr marL="1258888" indent="0">
              <a:buNone/>
            </a:pPr>
            <a:r>
              <a:rPr lang="en-US" sz="2400" dirty="0"/>
              <a:t>NPV</a:t>
            </a:r>
            <a:r>
              <a:rPr lang="ar-SA" sz="2400" dirty="0"/>
              <a:t> = صافي القيمة الحالية.</a:t>
            </a:r>
          </a:p>
          <a:p>
            <a:pPr marL="1258888" indent="0">
              <a:buNone/>
            </a:pPr>
            <a:r>
              <a:rPr lang="en-US" sz="2400" dirty="0"/>
              <a:t>PV(CF)</a:t>
            </a:r>
            <a:r>
              <a:rPr lang="ar-SA" sz="2400" dirty="0"/>
              <a:t> = مجموع القيم الحالية للتدفقات النقدية السنوية.</a:t>
            </a:r>
          </a:p>
          <a:p>
            <a:pPr marL="1258888" indent="0">
              <a:buNone/>
            </a:pPr>
            <a:r>
              <a:rPr lang="en-US" sz="2400" dirty="0"/>
              <a:t>PV(K)</a:t>
            </a:r>
            <a:r>
              <a:rPr lang="ar-SA" sz="2400" dirty="0"/>
              <a:t> = مجموع القيم الحالية لتكلفة الاستثمار.</a:t>
            </a:r>
          </a:p>
          <a:p>
            <a:pPr marL="1258888" indent="0">
              <a:buNone/>
            </a:pPr>
            <a:endParaRPr lang="ar-SA" sz="2400" dirty="0"/>
          </a:p>
          <a:p>
            <a:pPr algn="just"/>
            <a:r>
              <a:rPr lang="ar-SA" sz="2400" dirty="0"/>
              <a:t>ويمكن كتابة معادلة صافي القيمة الحالية بشكل آخر</a:t>
            </a:r>
            <a:r>
              <a:rPr lang="ar-DZ" sz="2400" dirty="0"/>
              <a:t>أي</a:t>
            </a:r>
            <a:r>
              <a:rPr lang="ar-SA" sz="2400" dirty="0"/>
              <a:t> بحسب توزع تكلفة الاستثمار على فترات زمنية متعاقبة بدلا من تجميعها في فترة واحدة وهي فترة بداية حياة المشروع</a:t>
            </a:r>
            <a:r>
              <a:rPr lang="ar-DZ" sz="2400" dirty="0"/>
              <a:t>،</a:t>
            </a:r>
            <a:r>
              <a:rPr lang="ar-SA" sz="2400" dirty="0"/>
              <a:t> وذلك حسب ما هو موضح أدناه،</a:t>
            </a:r>
          </a:p>
          <a:p>
            <a:endParaRPr lang="ar-SA" sz="2400" dirty="0"/>
          </a:p>
          <a:p>
            <a:endParaRPr lang="ar-SA" sz="2400" dirty="0"/>
          </a:p>
          <a:p>
            <a:endParaRPr lang="ar-SA" sz="2400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2411760" y="6143644"/>
            <a:ext cx="4393858" cy="500042"/>
          </a:xfrm>
        </p:spPr>
        <p:txBody>
          <a:bodyPr/>
          <a:lstStyle/>
          <a:p>
            <a:r>
              <a:rPr lang="ar-SA" sz="1100" b="1">
                <a:solidFill>
                  <a:schemeClr val="tx2"/>
                </a:solidFill>
              </a:rPr>
              <a:t>جامعة أم البواقي- كلية العلوم الاقتصادية  - قسم المحاسبة والعلوم  المالية – سنة 3 محاسبة - أ. د. عبدالجليل بوداح</a:t>
            </a:r>
            <a:endParaRPr lang="ar-SA" sz="1100" b="1" dirty="0">
              <a:solidFill>
                <a:schemeClr val="tx2"/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4</a:t>
            </a:fld>
            <a:endParaRPr lang="ar-SA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2571744"/>
            <a:ext cx="3456000" cy="433866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9" name="عنصر نائب للتاريخ 8"/>
          <p:cNvSpPr>
            <a:spLocks noGrp="1"/>
          </p:cNvSpPr>
          <p:nvPr>
            <p:ph type="dt" sz="half" idx="10"/>
          </p:nvPr>
        </p:nvSpPr>
        <p:spPr>
          <a:xfrm>
            <a:off x="7072330" y="6357959"/>
            <a:ext cx="1614470" cy="285752"/>
          </a:xfrm>
        </p:spPr>
        <p:txBody>
          <a:bodyPr/>
          <a:lstStyle/>
          <a:p>
            <a:fld id="{05B89997-7D0B-4D6C-B588-95F94D2B1FDA}" type="datetime1">
              <a:rPr lang="en-GB" b="1" smtClean="0">
                <a:solidFill>
                  <a:schemeClr val="tx2"/>
                </a:solidFill>
              </a:rPr>
              <a:t>14/12/2024</a:t>
            </a:fld>
            <a:endParaRPr lang="ar-SA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صافي القيمة الحالية </a:t>
            </a:r>
            <a:r>
              <a:rPr lang="en-US" sz="4000" b="1" dirty="0"/>
              <a:t>NPV</a:t>
            </a:r>
            <a:r>
              <a:rPr lang="ar-SA" sz="4000" b="1" dirty="0"/>
              <a:t> 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85804" y="1643050"/>
            <a:ext cx="8229600" cy="46434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dirty="0"/>
              <a:t>	</a:t>
            </a:r>
          </a:p>
          <a:p>
            <a:pPr>
              <a:buNone/>
            </a:pPr>
            <a:r>
              <a:rPr lang="en-US" sz="2400" dirty="0"/>
              <a:t>1</a:t>
            </a:r>
            <a:r>
              <a:rPr lang="ar-SA" sz="2400" dirty="0"/>
              <a:t> .......</a:t>
            </a:r>
          </a:p>
          <a:p>
            <a:pPr>
              <a:buNone/>
            </a:pPr>
            <a:endParaRPr lang="ar-SA" sz="2400" dirty="0"/>
          </a:p>
          <a:p>
            <a:pPr>
              <a:buNone/>
            </a:pPr>
            <a:r>
              <a:rPr lang="ar-SA" sz="2000" b="1" dirty="0"/>
              <a:t>حيث أن : </a:t>
            </a:r>
          </a:p>
          <a:p>
            <a:pPr indent="17463">
              <a:buNone/>
            </a:pPr>
            <a:r>
              <a:rPr lang="en-US" sz="2000" b="1" dirty="0"/>
              <a:t>NPV</a:t>
            </a:r>
            <a:r>
              <a:rPr lang="ar-SA" sz="2000" b="1" dirty="0"/>
              <a:t> = صافي القيمة الحالية.</a:t>
            </a:r>
          </a:p>
          <a:p>
            <a:pPr indent="17463">
              <a:buNone/>
            </a:pPr>
            <a:r>
              <a:rPr lang="en-US" sz="2000" b="1" dirty="0"/>
              <a:t>NCF</a:t>
            </a:r>
            <a:r>
              <a:rPr lang="ar-SA" sz="2000" b="1" dirty="0"/>
              <a:t> = صافي التدفق النقدي السنوي حيث </a:t>
            </a:r>
            <a:r>
              <a:rPr lang="en-US" sz="2000" b="1" dirty="0" err="1"/>
              <a:t>i</a:t>
            </a:r>
            <a:r>
              <a:rPr lang="ar-SA" sz="2000" b="1" dirty="0"/>
              <a:t> تتراوح من صفر إلى </a:t>
            </a:r>
            <a:r>
              <a:rPr lang="en-US" sz="2000" b="1" dirty="0"/>
              <a:t>n</a:t>
            </a:r>
            <a:r>
              <a:rPr lang="ar-SA" sz="2000" b="1" dirty="0"/>
              <a:t>. </a:t>
            </a:r>
          </a:p>
          <a:p>
            <a:pPr indent="17463">
              <a:buNone/>
            </a:pPr>
            <a:r>
              <a:rPr lang="en-US" sz="2000" b="1" dirty="0"/>
              <a:t>SV</a:t>
            </a:r>
            <a:r>
              <a:rPr lang="ar-SA" sz="2000" b="1" dirty="0"/>
              <a:t>   = صافي التدفق النقدي من الخردة.</a:t>
            </a:r>
          </a:p>
          <a:p>
            <a:pPr indent="17463">
              <a:buNone/>
            </a:pPr>
            <a:r>
              <a:rPr lang="en-US" sz="2000" b="1" dirty="0"/>
              <a:t>r</a:t>
            </a:r>
            <a:r>
              <a:rPr lang="ar-SA" sz="2000" b="1" dirty="0"/>
              <a:t>     = معدل العائد المطلوب أو معدل الخصم.</a:t>
            </a:r>
          </a:p>
          <a:p>
            <a:pPr indent="17463">
              <a:buNone/>
            </a:pPr>
            <a:r>
              <a:rPr lang="en-US" sz="2000" b="1" dirty="0"/>
              <a:t>n</a:t>
            </a:r>
            <a:r>
              <a:rPr lang="ar-SA" sz="2000" b="1" dirty="0"/>
              <a:t>    = عدد سنوات حياة المشروع.</a:t>
            </a:r>
          </a:p>
          <a:p>
            <a:pPr indent="17463">
              <a:buNone/>
            </a:pPr>
            <a:r>
              <a:rPr lang="ar-SA" sz="2000" b="1" dirty="0"/>
              <a:t>      = التكلفة الاستثمارية للمشروع </a:t>
            </a:r>
            <a:r>
              <a:rPr lang="ar-SA" sz="2000" b="1" dirty="0" err="1"/>
              <a:t>و</a:t>
            </a:r>
            <a:r>
              <a:rPr lang="ar-SA" sz="2000" b="1" dirty="0"/>
              <a:t> يعبر عنها بأسلوب التدفق النقدي الخارجي.</a:t>
            </a:r>
          </a:p>
          <a:p>
            <a:pPr indent="17463">
              <a:buNone/>
            </a:pPr>
            <a:r>
              <a:rPr lang="en-US" sz="2000" b="1" dirty="0"/>
              <a:t>t</a:t>
            </a:r>
            <a:r>
              <a:rPr lang="ar-SA" sz="2000" b="1" dirty="0"/>
              <a:t>    = عدد السنوات أوالفترات التي يستغرقها إنشاء المشروع قبل التشغيل.</a:t>
            </a:r>
          </a:p>
          <a:p>
            <a:pPr indent="17463">
              <a:buNone/>
            </a:pPr>
            <a:endParaRPr lang="ar-SA" sz="2400" dirty="0"/>
          </a:p>
          <a:p>
            <a:pPr indent="17463">
              <a:buNone/>
            </a:pPr>
            <a:endParaRPr lang="ar-SA" dirty="0"/>
          </a:p>
          <a:p>
            <a:pPr algn="ctr">
              <a:buNone/>
            </a:pP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5</a:t>
            </a:fld>
            <a:endParaRPr lang="ar-SA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43900" y="5429264"/>
            <a:ext cx="219075" cy="276225"/>
          </a:xfrm>
          <a:prstGeom prst="rect">
            <a:avLst/>
          </a:prstGeom>
          <a:noFill/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2000240"/>
            <a:ext cx="5933815" cy="923089"/>
          </a:xfrm>
          <a:prstGeom prst="rect">
            <a:avLst/>
          </a:prstGeom>
          <a:noFill/>
        </p:spPr>
      </p:pic>
      <p:sp>
        <p:nvSpPr>
          <p:cNvPr id="11" name="عنصر نائب للتاريخ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D959-9E48-4BBE-BE4D-B104DE14AB22}" type="datetime1">
              <a:rPr lang="en-GB" smtClean="0"/>
              <a:t>14/12/2024</a:t>
            </a:fld>
            <a:endParaRPr lang="ar-SA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صافي القيمة الحالية </a:t>
            </a:r>
            <a:r>
              <a:rPr lang="en-US" sz="4000" b="1" dirty="0"/>
              <a:t>NPV</a:t>
            </a:r>
            <a:r>
              <a:rPr lang="ar-SA" sz="4000" b="1" dirty="0"/>
              <a:t> 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S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في حالة أن سنوات الإنفاق الرأسمالي لا تتجاوز الفترة الواحدة </a:t>
            </a:r>
            <a:r>
              <a:rPr lang="ar-SA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S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أن الإنفاق يتم في بداية الفترة. لذلك يمكن التعبير عن صافي القيمة الحالية المعادلة التالية، </a:t>
            </a:r>
          </a:p>
          <a:p>
            <a:pPr>
              <a:buNone/>
            </a:pPr>
            <a:endParaRPr lang="ar-S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287338"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ar-S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.........</a:t>
            </a:r>
          </a:p>
          <a:p>
            <a:pPr algn="just"/>
            <a:r>
              <a:rPr lang="ar-SA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من أجل حساب صافي القيمة الحالية لأي مشروع يجب إتباع الخطوات التالية:</a:t>
            </a:r>
          </a:p>
          <a:p>
            <a:pPr indent="106363" algn="just">
              <a:buNone/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ar-SA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تحديد معدل الخصم أو معدل العائد المطلوب.</a:t>
            </a:r>
          </a:p>
          <a:p>
            <a:pPr indent="106363" algn="just">
              <a:buNone/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ar-SA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إيجاد القيمة الحالية لتكلفة الاستثمار.</a:t>
            </a:r>
          </a:p>
          <a:p>
            <a:pPr indent="106363" algn="just">
              <a:buNone/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ar-SA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إيجاد القيمة الحالية للتدفقات النقدية السنوية </a:t>
            </a:r>
            <a:r>
              <a:rPr lang="ar-SA" sz="2400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وقيمة الخردة إن وجدت.</a:t>
            </a:r>
          </a:p>
          <a:p>
            <a:pPr marL="900113" indent="-450850" algn="just">
              <a:buNone/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ar-SA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طرح مجموع القيم الحالية لتكلفة الاستثمارمن مجموع القيم الحالية للتدفقات النقدية السنوية </a:t>
            </a:r>
            <a:r>
              <a:rPr lang="ar-SA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الخردة </a:t>
            </a:r>
            <a:r>
              <a:rPr lang="ar-SA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للحصول على صافي القيمة الحالية. </a:t>
            </a:r>
          </a:p>
          <a:p>
            <a:endParaRPr lang="ar-S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6</a:t>
            </a:fld>
            <a:endParaRPr lang="ar-SA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2428866"/>
            <a:ext cx="5786478" cy="8741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52E0-5E72-4904-8EA9-E7557398E91E}" type="datetime1">
              <a:rPr lang="en-GB" smtClean="0"/>
              <a:t>14/12/2024</a:t>
            </a:fld>
            <a:endParaRPr lang="ar-SA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صافي القيمة الحالية </a:t>
            </a:r>
            <a:r>
              <a:rPr lang="en-US" sz="4000" b="1" dirty="0"/>
              <a:t>NPV</a:t>
            </a:r>
            <a:r>
              <a:rPr lang="ar-SA" sz="4000" b="1" dirty="0"/>
              <a:t> (تابع)</a:t>
            </a:r>
            <a:endParaRPr lang="ar-SA" dirty="0"/>
          </a:p>
        </p:txBody>
      </p:sp>
      <p:sp>
        <p:nvSpPr>
          <p:cNvPr id="7" name="عنصر نائب للمحتوى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rmAutofit fontScale="92500" lnSpcReduction="20000"/>
          </a:bodyPr>
          <a:lstStyle/>
          <a:p>
            <a:pPr marL="449263" indent="-358775" algn="just"/>
            <a:r>
              <a:rPr lang="ar-SA" sz="4400" b="1" dirty="0"/>
              <a:t>مثال: </a:t>
            </a:r>
            <a:r>
              <a:rPr lang="ar-SA" sz="2400" dirty="0"/>
              <a:t>إذا توفرت لدينا المعطيات حول </a:t>
            </a:r>
            <a:r>
              <a:rPr lang="ar-SA" sz="2400" b="1" dirty="0"/>
              <a:t>المشروعين </a:t>
            </a:r>
            <a:r>
              <a:rPr lang="ar-SA" sz="2400" b="1" dirty="0" err="1"/>
              <a:t>س</a:t>
            </a:r>
            <a:r>
              <a:rPr lang="ar-SA" sz="2400" b="1" dirty="0"/>
              <a:t> و </a:t>
            </a:r>
            <a:r>
              <a:rPr lang="ar-SA" sz="2400" b="1" dirty="0" err="1"/>
              <a:t>ص</a:t>
            </a:r>
            <a:r>
              <a:rPr lang="ar-SA" sz="2400" b="1" dirty="0"/>
              <a:t> </a:t>
            </a:r>
            <a:r>
              <a:rPr lang="ar-SA" sz="2400" dirty="0"/>
              <a:t>وفق ما هو موضح              أدناه،</a:t>
            </a:r>
          </a:p>
          <a:p>
            <a:pPr>
              <a:buNone/>
            </a:pPr>
            <a:endParaRPr lang="ar-SA" sz="2400" dirty="0"/>
          </a:p>
          <a:p>
            <a:pPr>
              <a:buNone/>
            </a:pPr>
            <a:endParaRPr lang="ar-SA" sz="2400" dirty="0"/>
          </a:p>
          <a:p>
            <a:pPr>
              <a:buNone/>
            </a:pPr>
            <a:endParaRPr lang="ar-SA" sz="2400" dirty="0"/>
          </a:p>
          <a:p>
            <a:pPr>
              <a:buNone/>
            </a:pPr>
            <a:endParaRPr lang="ar-SA" sz="2400" dirty="0"/>
          </a:p>
          <a:p>
            <a:pPr>
              <a:buNone/>
            </a:pPr>
            <a:endParaRPr lang="ar-SA" sz="2400" dirty="0"/>
          </a:p>
          <a:p>
            <a:pPr>
              <a:buNone/>
            </a:pPr>
            <a:endParaRPr lang="ar-SA" sz="2400" dirty="0"/>
          </a:p>
          <a:p>
            <a:pPr>
              <a:buNone/>
            </a:pPr>
            <a:endParaRPr lang="ar-SA" sz="2400" b="1" dirty="0"/>
          </a:p>
          <a:p>
            <a:pPr>
              <a:buNone/>
            </a:pPr>
            <a:endParaRPr lang="ar-SA" sz="2400" b="1" dirty="0"/>
          </a:p>
          <a:p>
            <a:pPr>
              <a:buNone/>
            </a:pPr>
            <a:endParaRPr lang="ar-SA" sz="2400" b="1" dirty="0"/>
          </a:p>
          <a:p>
            <a:pPr>
              <a:buNone/>
            </a:pPr>
            <a:endParaRPr lang="ar-SA" sz="2400" b="1" dirty="0"/>
          </a:p>
          <a:p>
            <a:pPr>
              <a:buNone/>
            </a:pPr>
            <a:r>
              <a:rPr lang="ar-SA" sz="2400" b="1" dirty="0"/>
              <a:t>المطلوب</a:t>
            </a:r>
            <a:r>
              <a:rPr lang="ar-SA" sz="2000" b="1" dirty="0"/>
              <a:t>: </a:t>
            </a:r>
            <a:r>
              <a:rPr lang="ar-SA" sz="2200" b="1" dirty="0"/>
              <a:t>حساب صافي القيمة الحالية لكل مشروع إذا علمت أن معدل الخصم  هو </a:t>
            </a:r>
            <a:r>
              <a:rPr lang="en-US" sz="2200" b="1" dirty="0"/>
              <a:t>10</a:t>
            </a:r>
            <a:r>
              <a:rPr lang="ar-SA" sz="2200" b="1" dirty="0"/>
              <a:t> %</a:t>
            </a: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7</a:t>
            </a:fld>
            <a:endParaRPr lang="ar-SA"/>
          </a:p>
        </p:txBody>
      </p:sp>
      <p:graphicFrame>
        <p:nvGraphicFramePr>
          <p:cNvPr id="8" name="جدول 7"/>
          <p:cNvGraphicFramePr>
            <a:graphicFrameLocks noGrp="1"/>
          </p:cNvGraphicFramePr>
          <p:nvPr/>
        </p:nvGraphicFramePr>
        <p:xfrm>
          <a:off x="1000100" y="2500306"/>
          <a:ext cx="6096000" cy="3169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/>
                        <a:t>السنة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/>
                        <a:t>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/>
                        <a:t>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0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-1000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-500</a:t>
                      </a:r>
                      <a:endParaRPr lang="ar-S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1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300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-500</a:t>
                      </a:r>
                      <a:endParaRPr lang="ar-S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2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300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500</a:t>
                      </a:r>
                      <a:endParaRPr lang="ar-S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3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300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400</a:t>
                      </a:r>
                      <a:endParaRPr lang="ar-S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4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300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300</a:t>
                      </a:r>
                      <a:endParaRPr lang="ar-S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5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300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200</a:t>
                      </a:r>
                      <a:endParaRPr lang="ar-S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6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100</a:t>
                      </a:r>
                      <a:endParaRPr lang="ar-S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عنصر نائب للتاريخ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6FEA-6421-4882-9256-3414EE4D9814}" type="datetime1">
              <a:rPr lang="en-GB" smtClean="0"/>
              <a:t>14/12/2024</a:t>
            </a:fld>
            <a:endParaRPr lang="ar-SA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صافي القيمة الحالية </a:t>
            </a:r>
            <a:r>
              <a:rPr lang="en-US" sz="4000" b="1" dirty="0"/>
              <a:t>NPV</a:t>
            </a:r>
            <a:r>
              <a:rPr lang="ar-SA" sz="4000" b="1" dirty="0"/>
              <a:t> 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SA" sz="4100" b="1" dirty="0"/>
              <a:t>الحل</a:t>
            </a:r>
          </a:p>
          <a:p>
            <a:pPr>
              <a:buNone/>
            </a:pPr>
            <a:r>
              <a:rPr lang="ar-SA" sz="2800" b="1" dirty="0"/>
              <a:t>أ – حساب صافي القيمة الحالية للمشروع (س) </a:t>
            </a:r>
          </a:p>
          <a:p>
            <a:pPr marL="0" indent="0" algn="just">
              <a:buNone/>
            </a:pPr>
            <a:r>
              <a:rPr lang="ar-SA" sz="2400" b="1" dirty="0"/>
              <a:t>مادام الإنفاق الرأسمالي يتم دفعة واحدة عند السنة صفر، إذن فلابد من استخدام  المعادلة رقم </a:t>
            </a:r>
            <a:r>
              <a:rPr lang="en-US" sz="2400" b="1" dirty="0"/>
              <a:t>2</a:t>
            </a:r>
            <a:r>
              <a:rPr lang="ar-SA" sz="2400" b="1" dirty="0"/>
              <a:t> الموضحة أعلاه ضمن الشريحة رقم </a:t>
            </a:r>
            <a:r>
              <a:rPr lang="en-US" sz="2400" b="1" dirty="0"/>
              <a:t>6</a:t>
            </a:r>
            <a:r>
              <a:rPr lang="ar-SA" sz="2400" b="1" dirty="0"/>
              <a:t> . </a:t>
            </a:r>
          </a:p>
          <a:p>
            <a:pPr marL="0" indent="0" algn="just">
              <a:buNone/>
            </a:pPr>
            <a:endParaRPr lang="ar-SA" sz="2400" b="1" dirty="0"/>
          </a:p>
          <a:p>
            <a:pPr>
              <a:buNone/>
            </a:pPr>
            <a:endParaRPr lang="ar-SA" sz="2400" b="1" dirty="0"/>
          </a:p>
          <a:p>
            <a:pPr>
              <a:buNone/>
            </a:pPr>
            <a:endParaRPr lang="ar-SA" sz="2400" b="1" dirty="0"/>
          </a:p>
          <a:p>
            <a:pPr>
              <a:buNone/>
            </a:pPr>
            <a:endParaRPr lang="ar-SA" sz="2400" b="1" dirty="0"/>
          </a:p>
          <a:p>
            <a:pPr>
              <a:buNone/>
            </a:pPr>
            <a:endParaRPr lang="ar-SA" sz="2400" b="1" dirty="0"/>
          </a:p>
          <a:p>
            <a:pPr>
              <a:buNone/>
            </a:pPr>
            <a:r>
              <a:rPr lang="ar-SA" sz="2400" b="1" dirty="0"/>
              <a:t>و منه نستنتج أن </a:t>
            </a:r>
          </a:p>
          <a:p>
            <a:pPr>
              <a:buNone/>
            </a:pPr>
            <a:endParaRPr lang="ar-SA" sz="2400" dirty="0"/>
          </a:p>
          <a:p>
            <a:pPr>
              <a:buNone/>
            </a:pPr>
            <a:r>
              <a:rPr lang="ar-SA" sz="2400" b="1" dirty="0">
                <a:solidFill>
                  <a:srgbClr val="FF0000"/>
                </a:solidFill>
              </a:rPr>
              <a:t>ملاحظة: </a:t>
            </a:r>
          </a:p>
          <a:p>
            <a:pPr>
              <a:buNone/>
            </a:pPr>
            <a:r>
              <a:rPr lang="ar-SA" sz="2400" b="1" dirty="0">
                <a:solidFill>
                  <a:srgbClr val="FF0000"/>
                </a:solidFill>
              </a:rPr>
              <a:t>باستخدام جدول القيمة الحالية للمبالغ الغير متساوية يمكن الوصول  إلى نفس النتيجة.</a:t>
            </a: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8</a:t>
            </a:fld>
            <a:endParaRPr lang="ar-SA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3286121"/>
            <a:ext cx="6192000" cy="928676"/>
          </a:xfrm>
          <a:prstGeom prst="rect">
            <a:avLst/>
          </a:prstGeom>
          <a:noFill/>
        </p:spPr>
      </p:pic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4444984"/>
            <a:ext cx="6413268" cy="568192"/>
          </a:xfrm>
          <a:prstGeom prst="rect">
            <a:avLst/>
          </a:prstGeom>
          <a:noFill/>
        </p:spPr>
      </p:pic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6D5C6-D5AD-4BB5-8C9C-6A071ADADDB5}" type="datetime1">
              <a:rPr lang="en-GB" smtClean="0"/>
              <a:t>14/12/2024</a:t>
            </a:fld>
            <a:endParaRPr lang="ar-SA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طريقة صافي القيمة الحالية </a:t>
            </a:r>
            <a:r>
              <a:rPr lang="en-US" sz="4000" b="1" dirty="0"/>
              <a:t>NPV</a:t>
            </a:r>
            <a:r>
              <a:rPr lang="ar-SA" sz="4000" b="1" dirty="0"/>
              <a:t> (تابع)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/>
              <a:t>الحل (تابع)</a:t>
            </a:r>
          </a:p>
          <a:p>
            <a:pPr indent="17463">
              <a:buNone/>
            </a:pPr>
            <a:endParaRPr lang="ar-SA" sz="2400" b="1" dirty="0"/>
          </a:p>
          <a:p>
            <a:pPr indent="17463">
              <a:buNone/>
            </a:pPr>
            <a:r>
              <a:rPr lang="ar-SA" sz="2400" b="1" dirty="0"/>
              <a:t>ب – حساب صافي القيمة الحالية للمشروع (ص) </a:t>
            </a:r>
          </a:p>
          <a:p>
            <a:pPr indent="17463" algn="just">
              <a:buNone/>
            </a:pPr>
            <a:endParaRPr lang="ar-SA" sz="2400" b="1" dirty="0"/>
          </a:p>
          <a:p>
            <a:pPr indent="17463" algn="just">
              <a:buNone/>
            </a:pPr>
            <a:r>
              <a:rPr lang="ar-SA" sz="2400" b="1" dirty="0"/>
              <a:t>مادام الإنفاق الرأسمالي موزع على فترتين، فلابد إذن من استخدام المعادلة الأولى الواردة أعلاه، أنظر الشريحة رقم </a:t>
            </a:r>
            <a:r>
              <a:rPr lang="en-US" sz="2400" b="1" dirty="0"/>
              <a:t>5 </a:t>
            </a:r>
            <a:r>
              <a:rPr lang="ar-SA" sz="2400" b="1" dirty="0"/>
              <a:t> . و في ما يلي الجدول الموضح لصافي القيمة الحالية لهذا المشروع:</a:t>
            </a:r>
          </a:p>
          <a:p>
            <a:pPr indent="17463" algn="just">
              <a:buNone/>
            </a:pPr>
            <a:endParaRPr lang="ar-SA" sz="2400" b="1" dirty="0"/>
          </a:p>
          <a:p>
            <a:pPr indent="17463" algn="just">
              <a:buNone/>
            </a:pPr>
            <a:endParaRPr lang="ar-SA" sz="2400" b="1" dirty="0"/>
          </a:p>
          <a:p>
            <a:pPr indent="17463" algn="just">
              <a:buNone/>
            </a:pP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جامعة أم البواقي- كلية العلوم الاقتصادية  - قسم المحاسبة والعلوم  المالية – سنة 3 محاسبة - أ. د. عبدالجليل بوداح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048D-71DC-43B6-93CE-25AB079A92A0}" type="slidenum">
              <a:rPr lang="ar-SA" smtClean="0"/>
              <a:pPr/>
              <a:t>9</a:t>
            </a:fld>
            <a:endParaRPr lang="ar-SA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9E01-71A7-4E5C-9439-0F59BC75A667}" type="datetime1">
              <a:rPr lang="en-GB" smtClean="0"/>
              <a:t>14/12/2024</a:t>
            </a:fld>
            <a:endParaRPr lang="ar-S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5772</TotalTime>
  <Words>3549</Words>
  <Application>Microsoft Office PowerPoint</Application>
  <PresentationFormat>Affichage à l'écran (4:3)</PresentationFormat>
  <Paragraphs>802</Paragraphs>
  <Slides>32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32</vt:i4>
      </vt:variant>
    </vt:vector>
  </HeadingPairs>
  <TitlesOfParts>
    <vt:vector size="36" baseType="lpstr">
      <vt:lpstr>Arial</vt:lpstr>
      <vt:lpstr>Calibri</vt:lpstr>
      <vt:lpstr>Wingdings</vt:lpstr>
      <vt:lpstr>سمة Office</vt:lpstr>
      <vt:lpstr>الفصل الخامس</vt:lpstr>
      <vt:lpstr>مقدمة</vt:lpstr>
      <vt:lpstr>طرق تقييم المشاريع الاستثمارية</vt:lpstr>
      <vt:lpstr>طريقة صافي القيمة الحالية NPV</vt:lpstr>
      <vt:lpstr>طريقة صافي القيمة الحالية NPV (تابع)</vt:lpstr>
      <vt:lpstr>طريقة صافي القيمة الحالية NPV (تابع)</vt:lpstr>
      <vt:lpstr>طريقة صافي القيمة الحالية NPV (تابع)</vt:lpstr>
      <vt:lpstr>طريقة صافي القيمة الحالية NPV (تابع)</vt:lpstr>
      <vt:lpstr>طريقة صافي القيمة الحالية NPV (تابع)</vt:lpstr>
      <vt:lpstr>Présentation PowerPoint</vt:lpstr>
      <vt:lpstr>طريقة صافي القيمة الحالية NPV (تابع)</vt:lpstr>
      <vt:lpstr>طريقة صافي القيمة الحالية NPV (تابع)</vt:lpstr>
      <vt:lpstr>طريقة صافي القيمة الحالية NPV (تابع)</vt:lpstr>
      <vt:lpstr>طريقة صافي القيمة الحالية NPV (تابع)</vt:lpstr>
      <vt:lpstr>طريقة صافي القيمة الحالية NPV (تابع)</vt:lpstr>
      <vt:lpstr>طريقة صافي القيمة الحالية NPV (تابع)</vt:lpstr>
      <vt:lpstr>طريقة فترة الاسترداد المخصومة DPP</vt:lpstr>
      <vt:lpstr>طريقة فترة الاسترداد المخصومة (تابع)</vt:lpstr>
      <vt:lpstr>طريقة فترة الاسترداد المخصومة (تابع)</vt:lpstr>
      <vt:lpstr>طريقة فترة الاسترداد المخصومة (تابع)</vt:lpstr>
      <vt:lpstr>طريقة فترة الاسترداد المخصومة (تابع)</vt:lpstr>
      <vt:lpstr>طريقة مؤشر الربحية PI </vt:lpstr>
      <vt:lpstr>طريقة مؤشر الربحية (تابع)</vt:lpstr>
      <vt:lpstr>طريقة مؤشر الربحية (تابع)</vt:lpstr>
      <vt:lpstr>طريقة مؤشر الربحية (انتهى)</vt:lpstr>
      <vt:lpstr>طريقة معدل العائد الداخلي IRR</vt:lpstr>
      <vt:lpstr>طريقة معدل العائد الداخلي IRR (تابع)</vt:lpstr>
      <vt:lpstr>طريقة معدل العائد الداخلي IRR(تابع)</vt:lpstr>
      <vt:lpstr>طريقة معدل العائد الداخلي IRR(تابع)</vt:lpstr>
      <vt:lpstr>طريقة معدل العائد الداخلي IRR(تابع)</vt:lpstr>
      <vt:lpstr>طريقة معدل العائد الداخلي IRR(تابع)</vt:lpstr>
      <vt:lpstr>طريقة معدل العائد الداخلي IRR(تابع)</vt:lpstr>
    </vt:vector>
  </TitlesOfParts>
  <Company>No Need 4 Thanks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السابع</dc:title>
  <dc:creator>Yahya Ghazwani</dc:creator>
  <cp:lastModifiedBy>Abdeldjelil BOUDAH</cp:lastModifiedBy>
  <cp:revision>162</cp:revision>
  <dcterms:created xsi:type="dcterms:W3CDTF">2009-12-20T02:53:44Z</dcterms:created>
  <dcterms:modified xsi:type="dcterms:W3CDTF">2024-12-14T14:50:30Z</dcterms:modified>
</cp:coreProperties>
</file>