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8" r:id="rId3"/>
    <p:sldId id="257" r:id="rId4"/>
    <p:sldId id="259" r:id="rId5"/>
    <p:sldId id="324" r:id="rId6"/>
    <p:sldId id="337" r:id="rId7"/>
    <p:sldId id="338" r:id="rId8"/>
    <p:sldId id="339" r:id="rId9"/>
    <p:sldId id="340" r:id="rId10"/>
    <p:sldId id="352" r:id="rId11"/>
    <p:sldId id="375" r:id="rId12"/>
    <p:sldId id="354" r:id="rId13"/>
    <p:sldId id="356" r:id="rId14"/>
    <p:sldId id="357" r:id="rId15"/>
    <p:sldId id="358" r:id="rId16"/>
    <p:sldId id="377" r:id="rId17"/>
    <p:sldId id="376" r:id="rId18"/>
    <p:sldId id="359" r:id="rId19"/>
    <p:sldId id="360" r:id="rId20"/>
    <p:sldId id="361" r:id="rId21"/>
    <p:sldId id="362" r:id="rId22"/>
    <p:sldId id="262" r:id="rId23"/>
    <p:sldId id="364" r:id="rId25"/>
    <p:sldId id="273" r:id="rId26"/>
    <p:sldId id="365" r:id="rId27"/>
    <p:sldId id="366" r:id="rId28"/>
    <p:sldId id="370" r:id="rId29"/>
    <p:sldId id="371" r:id="rId30"/>
    <p:sldId id="373" r:id="rId31"/>
    <p:sldId id="37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C"/>
    <a:srgbClr val="F6C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0" d="100"/>
          <a:sy n="50" d="100"/>
        </p:scale>
        <p:origin x="-1253" y="-67"/>
      </p:cViewPr>
      <p:guideLst>
        <p:guide orient="horz" pos="2160"/>
        <p:guide pos="28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C9B22-9452-43B2-B197-1930184F7EF4}" type="datetimeFigureOut">
              <a:rPr lang="fr-FR" smtClean="0"/>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FCD5C-0A6D-45F1-BB11-60E6A0B10A2C}"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9FCD5C-0A6D-45F1-BB11-60E6A0B10A2C}"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47DE6D1-4D71-4309-AFB9-5108F4959FF2}" type="datetimeFigureOut">
              <a:rPr lang="fr-FR" smtClean="0"/>
            </a:fld>
            <a:endParaRPr lang="fr-F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fr-F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3" name="suction.wav"/>
          </p:stSnd>
        </p:sndAc>
      </p:transition>
    </mc:Choice>
    <mc:Fallback>
      <p:transition spd="slow">
        <p:fade/>
        <p:sndAc>
          <p:stSnd>
            <p:snd r:embed="rId3" name="suction.wav"/>
          </p:stSnd>
        </p:sndAc>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fld id="{447DE6D1-4D71-4309-AFB9-5108F4959FF2}" type="datetimeFigureOut">
              <a:rPr lang="fr-FR" smtClean="0"/>
            </a:fld>
            <a:endParaRPr lang="fr-FR"/>
          </a:p>
        </p:txBody>
      </p:sp>
      <p:sp>
        <p:nvSpPr>
          <p:cNvPr id="5" name="Espace réservé du pied de page 4"/>
          <p:cNvSpPr>
            <a:spLocks noGrp="1"/>
          </p:cNvSpPr>
          <p:nvPr>
            <p:ph type="ftr" sz="quarter" idx="11"/>
          </p:nvPr>
        </p:nvSpPr>
        <p:spPr/>
        <p:txBody>
          <a:bodyPr/>
          <a:p>
            <a:endParaRPr lang="fr-FR"/>
          </a:p>
        </p:txBody>
      </p:sp>
      <p:sp>
        <p:nvSpPr>
          <p:cNvPr id="6" name="Espace réservé du numéro de diapositive 5"/>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fld id="{447DE6D1-4D71-4309-AFB9-5108F4959FF2}" type="datetimeFigureOut">
              <a:rPr lang="fr-FR" smtClean="0"/>
            </a:fld>
            <a:endParaRPr lang="fr-FR"/>
          </a:p>
        </p:txBody>
      </p:sp>
      <p:sp>
        <p:nvSpPr>
          <p:cNvPr id="5" name="Espace réservé du pied de page 4"/>
          <p:cNvSpPr>
            <a:spLocks noGrp="1"/>
          </p:cNvSpPr>
          <p:nvPr>
            <p:ph type="ftr" sz="quarter" idx="11"/>
          </p:nvPr>
        </p:nvSpPr>
        <p:spPr/>
        <p:txBody>
          <a:bodyPr/>
          <a:p>
            <a:endParaRPr lang="fr-FR"/>
          </a:p>
        </p:txBody>
      </p:sp>
      <p:sp>
        <p:nvSpPr>
          <p:cNvPr id="6" name="Espace réservé du numéro de diapositive 5"/>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fld id="{447DE6D1-4D71-4309-AFB9-5108F4959FF2}" type="datetimeFigureOut">
              <a:rPr lang="fr-FR" smtClean="0"/>
            </a:fld>
            <a:endParaRPr lang="fr-FR"/>
          </a:p>
        </p:txBody>
      </p:sp>
      <p:sp>
        <p:nvSpPr>
          <p:cNvPr id="5" name="Espace réservé du pied de page 4"/>
          <p:cNvSpPr>
            <a:spLocks noGrp="1"/>
          </p:cNvSpPr>
          <p:nvPr>
            <p:ph type="ftr" sz="quarter" idx="11"/>
          </p:nvPr>
        </p:nvSpPr>
        <p:spPr/>
        <p:txBody>
          <a:bodyPr/>
          <a:p>
            <a:endParaRPr lang="fr-FR"/>
          </a:p>
        </p:txBody>
      </p:sp>
      <p:sp>
        <p:nvSpPr>
          <p:cNvPr id="6" name="Espace réservé du numéro de diapositive 5"/>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Espace réservé de la date 3"/>
          <p:cNvSpPr>
            <a:spLocks noGrp="1"/>
          </p:cNvSpPr>
          <p:nvPr>
            <p:ph type="dt" sz="half" idx="10"/>
          </p:nvPr>
        </p:nvSpPr>
        <p:spPr/>
        <p:txBody>
          <a:bodyPr/>
          <a:p>
            <a:fld id="{447DE6D1-4D71-4309-AFB9-5108F4959FF2}" type="datetimeFigureOut">
              <a:rPr lang="fr-FR" smtClean="0"/>
            </a:fld>
            <a:endParaRPr lang="fr-FR"/>
          </a:p>
        </p:txBody>
      </p:sp>
      <p:sp>
        <p:nvSpPr>
          <p:cNvPr id="5" name="Espace réservé du pied de page 4"/>
          <p:cNvSpPr>
            <a:spLocks noGrp="1"/>
          </p:cNvSpPr>
          <p:nvPr>
            <p:ph type="ftr" sz="quarter" idx="11"/>
          </p:nvPr>
        </p:nvSpPr>
        <p:spPr/>
        <p:txBody>
          <a:bodyPr/>
          <a:p>
            <a:endParaRPr lang="fr-FR"/>
          </a:p>
        </p:txBody>
      </p:sp>
      <p:sp>
        <p:nvSpPr>
          <p:cNvPr id="6" name="Espace réservé du numéro de diapositive 5"/>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fld id="{447DE6D1-4D71-4309-AFB9-5108F4959FF2}" type="datetimeFigureOut">
              <a:rPr lang="fr-FR" smtClean="0"/>
            </a:fld>
            <a:endParaRPr lang="fr-FR"/>
          </a:p>
        </p:txBody>
      </p:sp>
      <p:sp>
        <p:nvSpPr>
          <p:cNvPr id="6" name="Espace réservé du pied de page 5"/>
          <p:cNvSpPr>
            <a:spLocks noGrp="1"/>
          </p:cNvSpPr>
          <p:nvPr>
            <p:ph type="ftr" sz="quarter" idx="11"/>
          </p:nvPr>
        </p:nvSpPr>
        <p:spPr/>
        <p:txBody>
          <a:bodyPr/>
          <a:p>
            <a:endParaRPr lang="fr-FR"/>
          </a:p>
        </p:txBody>
      </p:sp>
      <p:sp>
        <p:nvSpPr>
          <p:cNvPr id="7" name="Espace réservé du numéro de diapositive 6"/>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Espace réservé de la date 6"/>
          <p:cNvSpPr>
            <a:spLocks noGrp="1"/>
          </p:cNvSpPr>
          <p:nvPr>
            <p:ph type="dt" sz="half" idx="10"/>
          </p:nvPr>
        </p:nvSpPr>
        <p:spPr/>
        <p:txBody>
          <a:bodyPr/>
          <a:p>
            <a:fld id="{447DE6D1-4D71-4309-AFB9-5108F4959FF2}" type="datetimeFigureOut">
              <a:rPr lang="fr-FR" smtClean="0"/>
            </a:fld>
            <a:endParaRPr lang="fr-FR"/>
          </a:p>
        </p:txBody>
      </p:sp>
      <p:sp>
        <p:nvSpPr>
          <p:cNvPr id="8" name="Espace réservé du pied de page 7"/>
          <p:cNvSpPr>
            <a:spLocks noGrp="1"/>
          </p:cNvSpPr>
          <p:nvPr>
            <p:ph type="ftr" sz="quarter" idx="11"/>
          </p:nvPr>
        </p:nvSpPr>
        <p:spPr/>
        <p:txBody>
          <a:bodyPr/>
          <a:p>
            <a:endParaRPr lang="fr-FR"/>
          </a:p>
        </p:txBody>
      </p:sp>
      <p:sp>
        <p:nvSpPr>
          <p:cNvPr id="9" name="Espace réservé du numéro de diapositive 8"/>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2"/>
          <p:cNvSpPr>
            <a:spLocks noGrp="1"/>
          </p:cNvSpPr>
          <p:nvPr>
            <p:ph type="dt" sz="half" idx="10"/>
          </p:nvPr>
        </p:nvSpPr>
        <p:spPr/>
        <p:txBody>
          <a:bodyPr/>
          <a:p>
            <a:fld id="{447DE6D1-4D71-4309-AFB9-5108F4959FF2}" type="datetimeFigureOut">
              <a:rPr lang="fr-FR" smtClean="0"/>
            </a:fld>
            <a:endParaRPr lang="fr-FR"/>
          </a:p>
        </p:txBody>
      </p:sp>
      <p:sp>
        <p:nvSpPr>
          <p:cNvPr id="4" name="Espace réservé du pied de page 3"/>
          <p:cNvSpPr>
            <a:spLocks noGrp="1"/>
          </p:cNvSpPr>
          <p:nvPr>
            <p:ph type="ftr" sz="quarter" idx="11"/>
          </p:nvPr>
        </p:nvSpPr>
        <p:spPr/>
        <p:txBody>
          <a:bodyPr/>
          <a:p>
            <a:endParaRPr lang="fr-FR"/>
          </a:p>
        </p:txBody>
      </p:sp>
      <p:sp>
        <p:nvSpPr>
          <p:cNvPr id="5" name="Espace réservé du numéro de diapositive 4"/>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fld id="{447DE6D1-4D71-4309-AFB9-5108F4959FF2}" type="datetimeFigureOut">
              <a:rPr lang="fr-FR" smtClean="0"/>
            </a:fld>
            <a:endParaRPr lang="fr-FR"/>
          </a:p>
        </p:txBody>
      </p:sp>
      <p:sp>
        <p:nvSpPr>
          <p:cNvPr id="3" name="Espace réservé du pied de page 2"/>
          <p:cNvSpPr>
            <a:spLocks noGrp="1"/>
          </p:cNvSpPr>
          <p:nvPr>
            <p:ph type="ftr" sz="quarter" idx="11"/>
          </p:nvPr>
        </p:nvSpPr>
        <p:spPr/>
        <p:txBody>
          <a:bodyPr/>
          <a:p>
            <a:endParaRPr lang="fr-FR"/>
          </a:p>
        </p:txBody>
      </p:sp>
      <p:sp>
        <p:nvSpPr>
          <p:cNvPr id="4" name="Espace réservé du numéro de diapositive 3"/>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fld id="{447DE6D1-4D71-4309-AFB9-5108F4959FF2}" type="datetimeFigureOut">
              <a:rPr lang="fr-FR" smtClean="0"/>
            </a:fld>
            <a:endParaRPr lang="fr-FR"/>
          </a:p>
        </p:txBody>
      </p:sp>
      <p:sp>
        <p:nvSpPr>
          <p:cNvPr id="6" name="Espace réservé du pied de page 5"/>
          <p:cNvSpPr>
            <a:spLocks noGrp="1"/>
          </p:cNvSpPr>
          <p:nvPr>
            <p:ph type="ftr" sz="quarter" idx="11"/>
          </p:nvPr>
        </p:nvSpPr>
        <p:spPr/>
        <p:txBody>
          <a:bodyPr/>
          <a:p>
            <a:endParaRPr lang="fr-FR"/>
          </a:p>
        </p:txBody>
      </p:sp>
      <p:sp>
        <p:nvSpPr>
          <p:cNvPr id="7" name="Espace réservé du numéro de diapositive 6"/>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fld id="{447DE6D1-4D71-4309-AFB9-5108F4959FF2}" type="datetimeFigureOut">
              <a:rPr lang="fr-FR" smtClean="0"/>
            </a:fld>
            <a:endParaRPr lang="fr-FR"/>
          </a:p>
        </p:txBody>
      </p:sp>
      <p:sp>
        <p:nvSpPr>
          <p:cNvPr id="6" name="Espace réservé du pied de page 5"/>
          <p:cNvSpPr>
            <a:spLocks noGrp="1"/>
          </p:cNvSpPr>
          <p:nvPr>
            <p:ph type="ftr" sz="quarter" idx="11"/>
          </p:nvPr>
        </p:nvSpPr>
        <p:spPr/>
        <p:txBody>
          <a:bodyPr/>
          <a:p>
            <a:endParaRPr lang="fr-FR"/>
          </a:p>
        </p:txBody>
      </p:sp>
      <p:sp>
        <p:nvSpPr>
          <p:cNvPr id="7" name="Espace réservé du numéro de diapositive 6"/>
          <p:cNvSpPr>
            <a:spLocks noGrp="1"/>
          </p:cNvSpPr>
          <p:nvPr>
            <p:ph type="sldNum" sz="quarter" idx="12"/>
          </p:nvPr>
        </p:nvSpPr>
        <p:spPr/>
        <p:txBody>
          <a:bodyPr/>
          <a:p>
            <a:fld id="{D9DDC0EC-5BBE-4CD1-BFAE-3896DDAEEC01}" type="slidenum">
              <a:rPr lang="fr-FR" smtClean="0"/>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audio" Target="../media/audio1.wav"/><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447DE6D1-4D71-4309-AFB9-5108F4959FF2}" type="datetimeFigureOut">
              <a:rPr lang="fr-FR" smtClean="0"/>
            </a:fld>
            <a:endParaRPr lang="fr-F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fr-F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9DDC0EC-5BBE-4CD1-BFAE-3896DDAEEC01}"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3" name="suction.wav"/>
          </p:stSnd>
        </p:sndAc>
      </p:transition>
    </mc:Choice>
    <mc:Fallback>
      <p:transition spd="slow">
        <p:fade/>
        <p:sndAc>
          <p:stSnd>
            <p:snd r:embed="rId13" name="suction.wav"/>
          </p:stSnd>
        </p:sndAc>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6.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altLang="fr-FR"/>
              <a:t>  </a:t>
            </a:r>
            <a:endParaRPr lang="ar-DZ" altLang="fr-FR"/>
          </a:p>
        </p:txBody>
      </p:sp>
      <p:pic>
        <p:nvPicPr>
          <p:cNvPr id="4" name="Espace réservé du contenu 3" descr="art-img_9674453-1091x520-c.jpg"/>
          <p:cNvPicPr>
            <a:picLocks noGrp="1" noChangeAspect="1"/>
          </p:cNvPicPr>
          <p:nvPr>
            <p:ph idx="1"/>
          </p:nvPr>
        </p:nvPicPr>
        <p:blipFill>
          <a:blip r:embed="rId1" cstate="print"/>
          <a:stretch>
            <a:fillRect/>
          </a:stretch>
        </p:blipFill>
        <p:spPr>
          <a:xfrm>
            <a:off x="179512" y="188640"/>
            <a:ext cx="8784976" cy="6480720"/>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IMG_20231028_144237"/>
          <p:cNvPicPr>
            <a:picLocks noChangeAspect="1"/>
          </p:cNvPicPr>
          <p:nvPr/>
        </p:nvPicPr>
        <p:blipFill>
          <a:blip r:embed="rId1"/>
          <a:stretch>
            <a:fillRect/>
          </a:stretch>
        </p:blipFill>
        <p:spPr>
          <a:xfrm>
            <a:off x="136525" y="0"/>
            <a:ext cx="900684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Plaque 5"/>
          <p:cNvSpPr/>
          <p:nvPr/>
        </p:nvSpPr>
        <p:spPr>
          <a:xfrm>
            <a:off x="0" y="855345"/>
            <a:ext cx="9144000" cy="6000750"/>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marL="13335" algn="just" defTabSz="457200" rtl="1">
              <a:tabLst>
                <a:tab pos="2148840" algn="l"/>
              </a:tabLst>
            </a:pPr>
            <a:r>
              <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ويتبين لنا من ذلك النموذج ان العوامل التي تقيم يمكن وضعها في فئات ثلاثه هي:</a:t>
            </a:r>
            <a:endPar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endParaRPr>
          </a:p>
          <a:p>
            <a:pPr marL="13335" algn="just" defTabSz="457200" rtl="1">
              <a:tabLst>
                <a:tab pos="2148840" algn="l"/>
              </a:tabLst>
            </a:pPr>
            <a:r>
              <a:rPr lang="ar-DZ" sz="2000" b="1" dirty="0">
                <a:solidFill>
                  <a:srgbClr val="FF0000"/>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1- النتائج (الصندوق رقم5):</a:t>
            </a:r>
            <a:r>
              <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 تعتبر جهود الموظف التي تترجم الى نتائج جوانب تحظى باهتمام الرؤساء وفي معظم الاحيان فاننا نستطيع ان نقيس النتائج فيمكن التعبير عنها في بعض الوظائف في شكل ارقام مثل عدد الوحدات المنتجه، وفي حاله اخرى فاننا يجب ان نصدر حكما ما لمعرفه نوعيه وحجم النتائج المحققه.</a:t>
            </a:r>
            <a:endPar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endParaRPr>
          </a:p>
          <a:p>
            <a:pPr marL="13335" algn="just" defTabSz="457200" rtl="1">
              <a:tabLst>
                <a:tab pos="2148840" algn="l"/>
              </a:tabLst>
            </a:pPr>
            <a:r>
              <a:rPr lang="ar-DZ" sz="2000" b="1" dirty="0">
                <a:solidFill>
                  <a:srgbClr val="FF0000"/>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2-السلوك( الصندوق رقم4): </a:t>
            </a:r>
            <a:r>
              <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رغم صعوبة قياسه الا انه عنصر مهم من عناصر التقييم لانه يضع النتائج المتحققه في قياسها الحقيقي ويساعد في التخطيط للانشطه التطويريه المستقبليه (كالتدريب )للموظف.</a:t>
            </a:r>
            <a:endPar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endParaRPr>
          </a:p>
          <a:p>
            <a:pPr marL="13335" algn="just" defTabSz="457200" rtl="1">
              <a:tabLst>
                <a:tab pos="2148840" algn="l"/>
              </a:tabLst>
            </a:pPr>
            <a:r>
              <a:rPr lang="ar-DZ" sz="2000" b="1" dirty="0">
                <a:solidFill>
                  <a:srgbClr val="FF0000"/>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3-الشخصية (الصندوق رقم 1،2،3):</a:t>
            </a:r>
            <a:r>
              <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rPr>
              <a:t> الشخصية هي مجموع خصائص وسمات الشخص التي تميزه عن غيره وتتضمن الشخصيه عناصر مثل تكوين الانسان العاطفي والعقل والجسمي وكما توضح الصناديق 1 ،2 ،3 اعلاه فان الشخصيه تتكون من استعدادات الانسان ،معارفه ،قدراته ،مهاراته ،اهتماماته، قيمه، اتجاهاته ودوافعه ،ومن السمات الايجابيه التي تتضمنها ادوات التقييم في العاده الابداع والتعاون ومدى تحمل الضغوط والمعرفه بالعمل والقدرات المختلفه التي يمتلكها الموظف لانجاز الاعمال، ويمكن استنتاج عناصر الشخصيه من السلوك الملاحظ والنتائج المتحققة.</a:t>
            </a:r>
            <a:endParaRPr lang="ar-DZ" sz="2000" dirty="0">
              <a:solidFill>
                <a:schemeClr val="tx1"/>
              </a:solidFill>
              <a:effectLst>
                <a:outerShdw blurRad="38100" dist="19050" dir="2700000" algn="tl" rotWithShape="0">
                  <a:schemeClr val="dk1">
                    <a:alpha val="40000"/>
                  </a:schemeClr>
                </a:outerShdw>
              </a:effectLst>
              <a:latin typeface="Simplified Arabic" panose="02020603050405020304" charset="0"/>
              <a:cs typeface="Simplified Arabic" panose="02020603050405020304" charset="0"/>
              <a:sym typeface="+mn-ea"/>
            </a:endParaRPr>
          </a:p>
        </p:txBody>
      </p:sp>
      <p:sp>
        <p:nvSpPr>
          <p:cNvPr id="2" name="Demi-tour 1"/>
          <p:cNvSpPr/>
          <p:nvPr/>
        </p:nvSpPr>
        <p:spPr>
          <a:xfrm>
            <a:off x="4283710" y="-22860"/>
            <a:ext cx="885190" cy="878205"/>
          </a:xfrm>
          <a:prstGeom prst="uturnArrow">
            <a:avLst/>
          </a:prstGeom>
          <a:ln>
            <a:headEnd type="none" w="med" len="med"/>
            <a:tailEnd type="none" w="med" len="med"/>
          </a:ln>
        </p:spPr>
        <p:style>
          <a:lnRef idx="2">
            <a:schemeClr val="accent1"/>
          </a:lnRef>
          <a:fillRef idx="2">
            <a:schemeClr val="accent1"/>
          </a:fillRef>
          <a:effectRef idx="0">
            <a:srgbClr val="FFFFFF"/>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dd34-3.jpg"/>
          <p:cNvPicPr>
            <a:picLocks noChangeAspect="1"/>
          </p:cNvPicPr>
          <p:nvPr/>
        </p:nvPicPr>
        <p:blipFill>
          <a:blip r:embed="rId1" cstate="print"/>
          <a:stretch>
            <a:fillRect/>
          </a:stretch>
        </p:blipFill>
        <p:spPr>
          <a:xfrm>
            <a:off x="8255" y="44450"/>
            <a:ext cx="9119870" cy="1340485"/>
          </a:xfrm>
          <a:prstGeom prst="rect">
            <a:avLst/>
          </a:prstGeom>
        </p:spPr>
      </p:pic>
      <p:sp>
        <p:nvSpPr>
          <p:cNvPr id="3" name="مستطيل: زوايا مستديرة 5"/>
          <p:cNvSpPr/>
          <p:nvPr/>
        </p:nvSpPr>
        <p:spPr>
          <a:xfrm>
            <a:off x="3811905" y="259715"/>
            <a:ext cx="5268595"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endParaRPr lang="ar-DZ" sz="2400" b="1" dirty="0">
              <a:solidFill>
                <a:srgbClr val="C00000"/>
              </a:solidFill>
              <a:latin typeface="Simplified Arabic" panose="02020603050405020304" charset="0"/>
              <a:cs typeface="Simplified Arabic" panose="02020603050405020304" charset="0"/>
            </a:endParaRPr>
          </a:p>
          <a:p>
            <a:pPr algn="ctr"/>
            <a:r>
              <a:rPr lang="ar-DZ" sz="2400" b="1" dirty="0">
                <a:solidFill>
                  <a:srgbClr val="C00000"/>
                </a:solidFill>
                <a:latin typeface="Simplified Arabic" panose="02020603050405020304" charset="0"/>
                <a:cs typeface="Simplified Arabic" panose="02020603050405020304" charset="0"/>
              </a:rPr>
              <a:t>المطلب الثالث: خطوات وأهمية تقييم أداء العاملين </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67310" y="1384935"/>
            <a:ext cx="9028430" cy="483235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b="1" dirty="0">
                <a:solidFill>
                  <a:srgbClr val="FF0000"/>
                </a:solidFill>
                <a:latin typeface="Simplified Arabic" panose="02020603050405020304" charset="0"/>
                <a:cs typeface="Simplified Arabic" panose="02020603050405020304" charset="0"/>
                <a:sym typeface="+mn-ea"/>
              </a:rPr>
              <a:t>1- خطوات تقييم الأداء :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تبدأ عملية تقييم الأداء بتحديد معايير الأاداء ومن ثم مناقشة التوقعات مع الأافراد العاملين، وبعد ذلك قياس الاداء الفعلي ومقارنته بالمعايير الموضوعة، بعدها يتم مناقشة التقييم مع الافراد العاملين لاتخاذ الاجراءات التصحيحية ان لزم الامر ذلك.</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a:t>
            </a:r>
            <a:r>
              <a:rPr lang="ar-DZ" altLang="en-US" sz="2000" b="1" dirty="0">
                <a:solidFill>
                  <a:srgbClr val="00B0F0"/>
                </a:solidFill>
                <a:latin typeface="Simplified Arabic" panose="02020603050405020304" charset="0"/>
                <a:cs typeface="Simplified Arabic" panose="02020603050405020304" charset="0"/>
                <a:sym typeface="+mn-ea"/>
              </a:rPr>
              <a:t>1- تحديد معايير الاداء:</a:t>
            </a:r>
            <a:r>
              <a:rPr lang="ar-DZ" altLang="en-US" sz="2000" b="1" dirty="0">
                <a:solidFill>
                  <a:schemeClr val="tx1"/>
                </a:solidFill>
                <a:latin typeface="Simplified Arabic" panose="02020603050405020304" charset="0"/>
                <a:cs typeface="Simplified Arabic" panose="02020603050405020304" charset="0"/>
                <a:sym typeface="+mn-ea"/>
              </a:rPr>
              <a:t> </a:t>
            </a:r>
            <a:r>
              <a:rPr lang="ar-DZ" altLang="en-US" sz="2000" dirty="0">
                <a:solidFill>
                  <a:schemeClr val="tx1"/>
                </a:solidFill>
                <a:latin typeface="Simplified Arabic" panose="02020603050405020304" charset="0"/>
                <a:cs typeface="Simplified Arabic" panose="02020603050405020304" charset="0"/>
                <a:sym typeface="+mn-ea"/>
              </a:rPr>
              <a:t>هي تلك العناصر التي تستخدم كركائز للتقييم فمعايير تقييم الاداء تمثل مستوى الاداء المطلوب تحقيقه من قبل الموارد البشريه في اعمالها المكلفه بها حيث على اساسها نحكم فيما بعد اذا كان اداؤها وفق المطلوب ام لا.</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a:t>
            </a:r>
            <a:r>
              <a:rPr lang="ar-DZ" altLang="en-US" sz="2000" b="1" dirty="0">
                <a:solidFill>
                  <a:srgbClr val="00B0F0"/>
                </a:solidFill>
                <a:latin typeface="Simplified Arabic" panose="02020603050405020304" charset="0"/>
                <a:cs typeface="Simplified Arabic" panose="02020603050405020304" charset="0"/>
                <a:sym typeface="+mn-ea"/>
              </a:rPr>
              <a:t>2- نقل توقعات الاداء للافراد العاملين:</a:t>
            </a:r>
            <a:r>
              <a:rPr lang="ar-DZ" altLang="en-US" sz="2000" dirty="0">
                <a:solidFill>
                  <a:schemeClr val="tx1"/>
                </a:solidFill>
                <a:latin typeface="Simplified Arabic" panose="02020603050405020304" charset="0"/>
                <a:cs typeface="Simplified Arabic" panose="02020603050405020304" charset="0"/>
                <a:sym typeface="+mn-ea"/>
              </a:rPr>
              <a:t> بعد تحديد المعايير اللازمه للاداء الفعال لابد من توضيحها للافراد العاملين لمعرفه وتوضيح ما يجب ان يعمل وماذا يتوقع منهم ومن الافضل ان تكون عمليه الاتصال ذات اتجاهين: ان يتم نقل المعلومات من الرئيس الى مرؤوسيه مناقشتها معهم والتاكد من فهمها ثم ان تكون هناك تغذيه عكسيه من المرؤوسين الى رئيسهم لغرض الاستفهام حول ايه جوانب غير واضحه لديهم.</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strips(down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lèche courbée vers le haut 3"/>
          <p:cNvSpPr/>
          <p:nvPr/>
        </p:nvSpPr>
        <p:spPr>
          <a:xfrm>
            <a:off x="6732270" y="0"/>
            <a:ext cx="1471295" cy="738505"/>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Légende rectangulaire à coins arrondis 2"/>
          <p:cNvSpPr/>
          <p:nvPr/>
        </p:nvSpPr>
        <p:spPr>
          <a:xfrm>
            <a:off x="-635" y="866140"/>
            <a:ext cx="9131300" cy="5351145"/>
          </a:xfrm>
          <a:prstGeom prst="wedgeRoundRectCallout">
            <a:avLst/>
          </a:prstGeom>
        </p:spPr>
        <p:style>
          <a:lnRef idx="2">
            <a:schemeClr val="accent5"/>
          </a:lnRef>
          <a:fillRef idx="2">
            <a:schemeClr val="accent5"/>
          </a:fillRef>
          <a:effectRef idx="0">
            <a:srgbClr val="FFFFFF"/>
          </a:effectRef>
          <a:fontRef idx="minor">
            <a:schemeClr val="dk1"/>
          </a:fontRef>
        </p:style>
        <p:txBody>
          <a:bodyPr rtlCol="0" anchor="ctr"/>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3- قياس الأداء وتكون هذه الخطوة:</a:t>
            </a:r>
            <a:r>
              <a:rPr lang="ar-DZ" altLang="en-US" sz="2000" dirty="0">
                <a:solidFill>
                  <a:srgbClr val="00B0F0"/>
                </a:solidFill>
                <a:latin typeface="Simplified Arabic" panose="02020603050405020304" charset="0"/>
                <a:cs typeface="Simplified Arabic" panose="02020603050405020304" charset="0"/>
                <a:sym typeface="+mn-ea"/>
              </a:rPr>
              <a:t> </a:t>
            </a:r>
            <a:r>
              <a:rPr lang="ar-DZ" altLang="en-US" sz="2000" dirty="0">
                <a:solidFill>
                  <a:schemeClr val="tx1"/>
                </a:solidFill>
                <a:latin typeface="Simplified Arabic" panose="02020603050405020304" charset="0"/>
                <a:cs typeface="Simplified Arabic" panose="02020603050405020304" charset="0"/>
                <a:sym typeface="+mn-ea"/>
              </a:rPr>
              <a:t>بجمع المعلومات حول الاداء الفعلي وهناك اربعه مصادر للمعلومات غالبا تستخدم للأداء الفعلي هي:</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ملاحظه الافراد العاملين.</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-التقارير الاحصائيه.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-التقارير الشفويه.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-التقارير المكتوبه.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إن الاستعانة بجميع هذه المصادر في جمع المعلومات يؤدي الى زيادة الموضوعية في قياس الاداء.</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4- مقارنه الاداء الفعلي مع الاداء المعياري:</a:t>
            </a:r>
            <a:r>
              <a:rPr lang="ar-DZ" altLang="en-US" sz="2000" b="1" dirty="0">
                <a:solidFill>
                  <a:schemeClr val="tx1"/>
                </a:solidFill>
                <a:latin typeface="Simplified Arabic" panose="02020603050405020304" charset="0"/>
                <a:cs typeface="Simplified Arabic" panose="02020603050405020304" charset="0"/>
                <a:sym typeface="+mn-ea"/>
              </a:rPr>
              <a:t> </a:t>
            </a:r>
            <a:r>
              <a:rPr lang="ar-DZ" altLang="en-US" sz="2000" dirty="0">
                <a:solidFill>
                  <a:schemeClr val="tx1"/>
                </a:solidFill>
                <a:latin typeface="Simplified Arabic" panose="02020603050405020304" charset="0"/>
                <a:cs typeface="Simplified Arabic" panose="02020603050405020304" charset="0"/>
                <a:sym typeface="+mn-ea"/>
              </a:rPr>
              <a:t>هذه الخطوه ضروريه لمعرفه وكشف الانحرافات بين الاداء المعياري والاداء الفعلي ومن الامور المهمه في هذه الخطوه هي امكانيه المقيم في الوصول الى نتيجه حقيقيه وصادقه تعكس الاداء الفعلي للفرض العامل وقناعه الفرض العامل بهذه النتيجه.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a:t>
            </a:r>
            <a:r>
              <a:rPr lang="ar-DZ" altLang="en-US" sz="2000" b="1" dirty="0">
                <a:solidFill>
                  <a:srgbClr val="00B0F0"/>
                </a:solidFill>
                <a:latin typeface="Simplified Arabic" panose="02020603050405020304" charset="0"/>
                <a:cs typeface="Simplified Arabic" panose="02020603050405020304" charset="0"/>
                <a:sym typeface="+mn-ea"/>
              </a:rPr>
              <a:t>5</a:t>
            </a:r>
            <a:r>
              <a:rPr lang="ar-DZ" altLang="en-US" sz="2000" b="1" dirty="0">
                <a:solidFill>
                  <a:srgbClr val="00B0F0"/>
                </a:solidFill>
                <a:latin typeface="Simplified Arabic" panose="02020603050405020304" charset="0"/>
                <a:cs typeface="Simplified Arabic" panose="02020603050405020304" charset="0"/>
                <a:sym typeface="+mn-ea"/>
              </a:rPr>
              <a:t> مناقشة نتائج التقييم مع الافراد العاملين:</a:t>
            </a:r>
            <a:r>
              <a:rPr lang="ar-DZ" altLang="en-US" sz="2000" dirty="0">
                <a:solidFill>
                  <a:schemeClr val="tx1"/>
                </a:solidFill>
                <a:latin typeface="Simplified Arabic" panose="02020603050405020304" charset="0"/>
                <a:cs typeface="Simplified Arabic" panose="02020603050405020304" charset="0"/>
                <a:sym typeface="+mn-ea"/>
              </a:rPr>
              <a:t> لا يكفي ان يعرف الافراد العاملون نتائج عمليه تقييم الاداء بل انه من الضروري ان تكون هناك مناقشه لكافه الجوانب الايجابيه والسلبيه بينهم وبين المقيم     أو المشرف المباشر لتوضيح بعض الجوانب المهمه التي قد لا يدركها الفرد العامل وبصوره خاصه الجوانب السلبيه في ادائه.</a:t>
            </a:r>
            <a:endParaRPr lang="ar-DZ" altLang="en-US" sz="2000" dirty="0">
              <a:solidFill>
                <a:schemeClr val="tx1"/>
              </a:solidFill>
              <a:latin typeface="Simplified Arabic" panose="02020603050405020304" charset="0"/>
              <a:cs typeface="Simplified Arabic" panose="02020603050405020304" charset="0"/>
              <a:sym typeface="+mn-ea"/>
            </a:endParaRPr>
          </a:p>
        </p:txBody>
      </p:sp>
      <p:sp>
        <p:nvSpPr>
          <p:cNvPr id="2" name="مستطيل: زوايا مستديرة 5"/>
          <p:cNvSpPr/>
          <p:nvPr/>
        </p:nvSpPr>
        <p:spPr>
          <a:xfrm>
            <a:off x="755650" y="116840"/>
            <a:ext cx="5268595" cy="61023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altLang="en-US" sz="2400" b="1" dirty="0">
                <a:solidFill>
                  <a:srgbClr val="FF0000"/>
                </a:solidFill>
                <a:latin typeface="Simplified Arabic" panose="02020603050405020304" charset="0"/>
                <a:cs typeface="Simplified Arabic" panose="02020603050405020304" charset="0"/>
                <a:sym typeface="+mn-ea"/>
              </a:rPr>
              <a:t>خطوات تقييم الأداء</a:t>
            </a:r>
            <a:endParaRPr lang="ar-DZ" sz="24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lèche courbée vers le haut 3"/>
          <p:cNvSpPr/>
          <p:nvPr/>
        </p:nvSpPr>
        <p:spPr>
          <a:xfrm>
            <a:off x="6300470" y="116840"/>
            <a:ext cx="1471295" cy="738505"/>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Légende rectangulaire à coins arrondis 2"/>
          <p:cNvSpPr/>
          <p:nvPr/>
        </p:nvSpPr>
        <p:spPr>
          <a:xfrm>
            <a:off x="-36195" y="908685"/>
            <a:ext cx="9131300" cy="5351145"/>
          </a:xfrm>
          <a:prstGeom prst="wedgeRoundRectCallout">
            <a:avLst/>
          </a:prstGeom>
        </p:spPr>
        <p:style>
          <a:lnRef idx="2">
            <a:schemeClr val="accent5"/>
          </a:lnRef>
          <a:fillRef idx="2">
            <a:schemeClr val="accent5"/>
          </a:fillRef>
          <a:effectRef idx="0">
            <a:srgbClr val="FFFFFF"/>
          </a:effectRef>
          <a:fontRef idx="minor">
            <a:schemeClr val="dk1"/>
          </a:fontRef>
        </p:style>
        <p:txBody>
          <a:bodyPr rtlCol="0" anchor="ctr"/>
          <a:p>
            <a:pPr marL="13335" algn="just" defTabSz="457200" rtl="1">
              <a:lnSpc>
                <a:spcPct val="150000"/>
              </a:lnSpc>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6</a:t>
            </a:r>
            <a:r>
              <a:rPr lang="ar-DZ" altLang="en-US" sz="2400" b="1" dirty="0">
                <a:solidFill>
                  <a:srgbClr val="00B0F0"/>
                </a:solidFill>
                <a:latin typeface="Simplified Arabic" panose="02020603050405020304" charset="0"/>
                <a:cs typeface="Simplified Arabic" panose="02020603050405020304" charset="0"/>
                <a:sym typeface="+mn-ea"/>
              </a:rPr>
              <a:t>- الإجراءات التصحيحية:</a:t>
            </a:r>
            <a:r>
              <a:rPr lang="ar-DZ" altLang="en-US" sz="2400" dirty="0">
                <a:solidFill>
                  <a:schemeClr val="tx1"/>
                </a:solidFill>
                <a:latin typeface="Simplified Arabic" panose="02020603050405020304" charset="0"/>
                <a:cs typeface="Simplified Arabic" panose="02020603050405020304" charset="0"/>
                <a:sym typeface="+mn-ea"/>
              </a:rPr>
              <a:t> ان الاجراءات التصحيحية من الممكن ان تكون على نوعين الاول مباشر وسريع اذ لا يتم البحث عن الاسباب التي ادت الى ظهور الانحرافات في الاداء وانما فقط محاولة تعديل الاداء لتطابق مع المعايير ولذلك فان هذا النوع من التصحيح هو وقتي. </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lnSpc>
                <a:spcPct val="150000"/>
              </a:lnSpc>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a:t>
            </a:r>
            <a:endParaRPr lang="ar-DZ" altLang="en-US" sz="2000" dirty="0">
              <a:solidFill>
                <a:schemeClr val="tx1"/>
              </a:solidFill>
              <a:latin typeface="Simplified Arabic" panose="02020603050405020304" charset="0"/>
              <a:cs typeface="Simplified Arabic" panose="02020603050405020304" charset="0"/>
              <a:sym typeface="+mn-ea"/>
            </a:endParaRPr>
          </a:p>
        </p:txBody>
      </p:sp>
      <p:sp>
        <p:nvSpPr>
          <p:cNvPr id="2" name="مستطيل: زوايا مستديرة 5"/>
          <p:cNvSpPr/>
          <p:nvPr/>
        </p:nvSpPr>
        <p:spPr>
          <a:xfrm>
            <a:off x="755650" y="116840"/>
            <a:ext cx="5268595" cy="61023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altLang="en-US" sz="2400" b="1" dirty="0">
                <a:solidFill>
                  <a:srgbClr val="FF0000"/>
                </a:solidFill>
                <a:latin typeface="Simplified Arabic" panose="02020603050405020304" charset="0"/>
                <a:cs typeface="Simplified Arabic" panose="02020603050405020304" charset="0"/>
                <a:sym typeface="+mn-ea"/>
              </a:rPr>
              <a:t>خطوات تقييم الأداء</a:t>
            </a:r>
            <a:endParaRPr lang="ar-DZ" sz="24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IMG_20231028_144335"/>
          <p:cNvPicPr>
            <a:picLocks noChangeAspect="1"/>
          </p:cNvPicPr>
          <p:nvPr/>
        </p:nvPicPr>
        <p:blipFill>
          <a:blip r:embed="rId1"/>
          <a:stretch>
            <a:fillRect/>
          </a:stretch>
        </p:blipFill>
        <p:spPr>
          <a:xfrm rot="16200000">
            <a:off x="1737995" y="-560070"/>
            <a:ext cx="5662295" cy="9021445"/>
          </a:xfrm>
          <a:prstGeom prst="rect">
            <a:avLst/>
          </a:prstGeom>
        </p:spPr>
      </p:pic>
      <p:sp>
        <p:nvSpPr>
          <p:cNvPr id="3" name="مستطيل: زوايا مستديرة 5"/>
          <p:cNvSpPr/>
          <p:nvPr/>
        </p:nvSpPr>
        <p:spPr>
          <a:xfrm>
            <a:off x="1403350" y="44450"/>
            <a:ext cx="6419850" cy="873125"/>
          </a:xfrm>
          <a:prstGeom prst="roundRect">
            <a:avLst/>
          </a:prstGeom>
        </p:spPr>
        <p:style>
          <a:lnRef idx="0">
            <a:srgbClr val="FFFFFF"/>
          </a:lnRef>
          <a:fillRef idx="2">
            <a:schemeClr val="accent1"/>
          </a:fillRef>
          <a:effectRef idx="1">
            <a:schemeClr val="accent1"/>
          </a:effectRef>
          <a:fontRef idx="minor">
            <a:schemeClr val="lt1"/>
          </a:fontRef>
        </p:style>
        <p:txBody>
          <a:bodyPr rtlCol="1" anchor="ctr"/>
          <a:p>
            <a:pPr algn="ctr"/>
            <a:endParaRPr lang="ar-DZ" sz="2400" b="1" dirty="0">
              <a:solidFill>
                <a:srgbClr val="C00000"/>
              </a:solidFill>
              <a:latin typeface="Simplified Arabic" panose="02020603050405020304" charset="0"/>
              <a:cs typeface="Simplified Arabic" panose="02020603050405020304" charset="0"/>
            </a:endParaRPr>
          </a:p>
          <a:p>
            <a:pPr algn="ctr"/>
            <a:r>
              <a:rPr lang="ar-DZ" sz="2400" b="1" dirty="0">
                <a:solidFill>
                  <a:srgbClr val="C00000"/>
                </a:solidFill>
                <a:latin typeface="Simplified Arabic" panose="02020603050405020304" charset="0"/>
                <a:cs typeface="Simplified Arabic" panose="02020603050405020304" charset="0"/>
              </a:rPr>
              <a:t>مخطط يوضح خطوات تقييم أداء العاملين </a:t>
            </a:r>
            <a:endParaRPr lang="ar-DZ" sz="24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Légende rectangulaire à coins arrondis 2"/>
          <p:cNvSpPr/>
          <p:nvPr/>
        </p:nvSpPr>
        <p:spPr>
          <a:xfrm>
            <a:off x="-36195" y="908685"/>
            <a:ext cx="9131300" cy="5351145"/>
          </a:xfrm>
          <a:prstGeom prst="wedgeRoundRectCallout">
            <a:avLst/>
          </a:prstGeom>
        </p:spPr>
        <p:style>
          <a:lnRef idx="2">
            <a:schemeClr val="accent5"/>
          </a:lnRef>
          <a:fillRef idx="2">
            <a:schemeClr val="accent5"/>
          </a:fillRef>
          <a:effectRef idx="0">
            <a:srgbClr val="FFFFFF"/>
          </a:effectRef>
          <a:fontRef idx="minor">
            <a:schemeClr val="dk1"/>
          </a:fontRef>
        </p:style>
        <p:txBody>
          <a:bodyPr rtlCol="0" anchor="ctr"/>
          <a:p>
            <a:pPr marL="13335" algn="just" defTabSz="457200" rtl="1">
              <a:lnSpc>
                <a:spcPct val="150000"/>
              </a:lnSpc>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a:t>
            </a:r>
            <a:r>
              <a:rPr lang="ar-DZ" altLang="en-US" sz="3200" b="1" dirty="0">
                <a:solidFill>
                  <a:schemeClr val="tx1"/>
                </a:solidFill>
                <a:latin typeface="Simplified Arabic" panose="02020603050405020304" charset="0"/>
                <a:cs typeface="Simplified Arabic" panose="02020603050405020304" charset="0"/>
                <a:sym typeface="+mn-ea"/>
              </a:rPr>
              <a:t>أما النوع الثاني:</a:t>
            </a:r>
            <a:r>
              <a:rPr lang="ar-DZ" altLang="en-US" sz="3200" dirty="0">
                <a:solidFill>
                  <a:schemeClr val="tx1"/>
                </a:solidFill>
                <a:latin typeface="Simplified Arabic" panose="02020603050405020304" charset="0"/>
                <a:cs typeface="Simplified Arabic" panose="02020603050405020304" charset="0"/>
                <a:sym typeface="+mn-ea"/>
              </a:rPr>
              <a:t> من التصحيح أو الاجراءات التصحيحية للاداء ليتطابق مع المعيار المحدد فهو إجراء التصحيح الأساسي حيث يتم البحث عن اسباب وكيفيه حصول الانحرافات اي تحليل الانحرافات بكافة ابعادها للوصول إلى السبب الرئيسي وراء ذلك وهذه العملية أكثر عمقا وعقلانية من الأسلوب الاول كما وانها تعود على المنظمة بفوائد كثيرة على المدى الطويل.</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Légende rectangulaire à coins arrondis 4"/>
          <p:cNvSpPr/>
          <p:nvPr/>
        </p:nvSpPr>
        <p:spPr>
          <a:xfrm>
            <a:off x="67310" y="96520"/>
            <a:ext cx="9028430" cy="612076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b="1" dirty="0">
                <a:solidFill>
                  <a:srgbClr val="FF0000"/>
                </a:solidFill>
                <a:latin typeface="Simplified Arabic" panose="02020603050405020304" charset="0"/>
                <a:cs typeface="Simplified Arabic" panose="02020603050405020304" charset="0"/>
                <a:sym typeface="+mn-ea"/>
              </a:rPr>
              <a:t>2-أهمية تقييم أداء العاملين:</a:t>
            </a:r>
            <a:endParaRPr lang="ar-DZ" altLang="en-US" sz="2400" b="1" dirty="0">
              <a:solidFill>
                <a:srgbClr val="FF0000"/>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باستطاعتنا تفهم أهمية تقييم العاملين من خلال التعرف على مدى الفائدة التي تعود على المنظمة بشكل عام وعلى العاملين بشكل خاص كالتالي:</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تمكين المنظمة من تقييم المشرفين والمدراء ومدى فعاليتهم في تنمية وتطوير اعضاء الفريق الذين يعملون تحت اشرافهم.</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تزويد المنظمات بمؤشرات عن اداء اوضاع العاملين ومشكلاتهم.</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ينظر اليه على انه مقياس او معيارYardstick or criterion  للأعمال.</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تمكين العاملين من معرفه نقاط ضعفهم وقوتهم في اعمالهم والعمل على تفادي والتخلص من جوانب القصور و الضعف.</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أسلوب تتبعه المنظمات لاستخدام الموضوعيه والعدالة في التعامل مع موظفيها باتباع معايير واقعيه وقياسية محددة.</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أسلوب للكشف عن نواحي الضعف في الانظمة والاجراءات والقوانين واساليب العمل والمعايير المتبعة ومدى صلاحيتها.</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Légende rectangulaire à coins arrondis 4"/>
          <p:cNvSpPr/>
          <p:nvPr/>
        </p:nvSpPr>
        <p:spPr>
          <a:xfrm>
            <a:off x="-11430" y="860425"/>
            <a:ext cx="9156700" cy="535686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a:t>
            </a:r>
            <a:r>
              <a:rPr lang="ar-DZ" altLang="en-US" sz="2400" dirty="0">
                <a:solidFill>
                  <a:schemeClr val="tx1"/>
                </a:solidFill>
                <a:latin typeface="Simplified Arabic" panose="02020603050405020304" charset="0"/>
                <a:cs typeface="Simplified Arabic" panose="02020603050405020304" charset="0"/>
                <a:sym typeface="+mn-ea"/>
              </a:rPr>
              <a:t> شكل فرصة للعاملين لتدارك أخطائهم والعمل على تجنبها وتنمية مهاراتهم وتحقيق ما يصبون اليه من ترقية وتسلق السلم الوظيفي والحصول على المكافات وتعويضات.</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يفيد في رفع الروح المعنوية للعاملين وتوطيد الصلات والعلاقات بين الرئيس والمرؤوس.</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-يفيد في خفض معدل الدوران الوظيفي والسلبيات في سلوك العاملين من غياب واهمال وعدم الحماس للعمل.</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يسهم في تعديل معايير الاداء وزياده اداء العاملين والمنظمات بشكل عام.</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يسهم في رسم خطه القوى العامله للمنشاه وما تتطلبه من تنمية وتدريب وتوفير المكافأت والحوافز للعاملين.</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 - يسهم في الكشف عن الكفاءات الكامنة غير المستغلة للعاملين (طاقات غير مستغلة)</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p:txBody>
      </p:sp>
      <p:sp>
        <p:nvSpPr>
          <p:cNvPr id="4" name="Flèche courbée vers le haut 3"/>
          <p:cNvSpPr/>
          <p:nvPr/>
        </p:nvSpPr>
        <p:spPr>
          <a:xfrm>
            <a:off x="5724525" y="116840"/>
            <a:ext cx="1471295" cy="738505"/>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مستطيل: زوايا مستديرة 5"/>
          <p:cNvSpPr/>
          <p:nvPr/>
        </p:nvSpPr>
        <p:spPr>
          <a:xfrm>
            <a:off x="798830" y="116840"/>
            <a:ext cx="4765675" cy="603250"/>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altLang="en-US" sz="2800" b="1" dirty="0">
                <a:solidFill>
                  <a:srgbClr val="FF0000"/>
                </a:solidFill>
                <a:latin typeface="Simplified Arabic" panose="02020603050405020304" charset="0"/>
                <a:cs typeface="Simplified Arabic" panose="02020603050405020304" charset="0"/>
                <a:sym typeface="+mn-ea"/>
              </a:rPr>
              <a:t>أهمية تقييم أداء العاملين</a:t>
            </a:r>
            <a:endParaRPr lang="ar-DZ" sz="28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dd34-3.jpg"/>
          <p:cNvPicPr>
            <a:picLocks noChangeAspect="1"/>
          </p:cNvPicPr>
          <p:nvPr/>
        </p:nvPicPr>
        <p:blipFill>
          <a:blip r:embed="rId1" cstate="print"/>
          <a:stretch>
            <a:fillRect/>
          </a:stretch>
        </p:blipFill>
        <p:spPr>
          <a:xfrm>
            <a:off x="0" y="44450"/>
            <a:ext cx="9144000" cy="1484630"/>
          </a:xfrm>
          <a:prstGeom prst="rect">
            <a:avLst/>
          </a:prstGeom>
        </p:spPr>
      </p:pic>
      <p:sp>
        <p:nvSpPr>
          <p:cNvPr id="3" name="مستطيل: زوايا مستديرة 5"/>
          <p:cNvSpPr/>
          <p:nvPr/>
        </p:nvSpPr>
        <p:spPr>
          <a:xfrm>
            <a:off x="3719830" y="332740"/>
            <a:ext cx="5100955"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المطلب الرابع: أخطاء عملية تقييم أداء العاملين</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34925" y="1988820"/>
            <a:ext cx="9049385" cy="483298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هناك العديد من الأخطاء التي تصاحب عملية تقييم الرؤساء  لأداء مرؤوسهم نذكر منها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1-اخطاء التحيز الشخصي: </a:t>
            </a:r>
            <a:r>
              <a:rPr lang="ar-DZ" altLang="en-US" sz="2000" dirty="0">
                <a:solidFill>
                  <a:schemeClr val="tx1"/>
                </a:solidFill>
                <a:latin typeface="Simplified Arabic" panose="02020603050405020304" charset="0"/>
                <a:cs typeface="Simplified Arabic" panose="02020603050405020304" charset="0"/>
                <a:sym typeface="+mn-ea"/>
              </a:rPr>
              <a:t>يتاثر تقييم العامل احيانا بالتحيز الشخصي للرئيس مما يؤدي إلى تقييم لا يعكس مستوى الاداء الفعلي للعامل ونستطيع ان نقلل من هذا التحيز بأن نشرك الآخرين في عمليه التقييم خاصة هؤلاء الذين لديهم معرفة بمستوى أداء العامل فمثلا يمكن للمقيم ان يدع رئيسه يراجع ويدقق تقييمه النهائي او يدعو خبير مختص لمراجعة تقييمه لأداء العاملين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2-أخطاء الهالة:</a:t>
            </a:r>
            <a:r>
              <a:rPr lang="ar-DZ" altLang="en-US" sz="2000" dirty="0">
                <a:solidFill>
                  <a:schemeClr val="tx1"/>
                </a:solidFill>
                <a:latin typeface="Simplified Arabic" panose="02020603050405020304" charset="0"/>
                <a:cs typeface="Simplified Arabic" panose="02020603050405020304" charset="0"/>
                <a:sym typeface="+mn-ea"/>
              </a:rPr>
              <a:t> يتمتع كل شخص بهالة وسمعة معينة قبل الالتحاق بعمله وبعد الالتحاق به وغالبا ما يحكم على الشخص من خلال ذلك لا من خلال الواقع وقد تكون الهاله ناجمة عن تفوقه عن حسن ادائه في مجال معين دون غيره فيحكم عليه في بقيه مجالات نشاطه وفق تاثيره دون الاهتمام بالتقييم الصحيح تبعا للمجالات المختلفة.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3-اخطاء تقدير الوسط: </a:t>
            </a:r>
            <a:r>
              <a:rPr lang="ar-DZ" altLang="en-US" sz="2000" dirty="0">
                <a:solidFill>
                  <a:schemeClr val="tx1"/>
                </a:solidFill>
                <a:latin typeface="Simplified Arabic" panose="02020603050405020304" charset="0"/>
                <a:cs typeface="Simplified Arabic" panose="02020603050405020304" charset="0"/>
                <a:sym typeface="+mn-ea"/>
              </a:rPr>
              <a:t>مهما كانت معايير التقييم التي يستخدمها الرئيس فقد يقيم مرؤوسيه في مدى متوسط وتشييع هذه الاخطاء كلما افتقرت طريقه التقييم للدقه والموضوعية والاسس السليمة فيميل الرئيس للحكم الوسط ليغطي قصور اسس التقييم وبتاثر مثل هذه الاخطاء يتضاءل الفرق بين مستوى احسن موظف واسوء موظف وتنتهي قيمه وغرض تقييم الأداء.</a:t>
            </a: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allpaper-Powerpoint-28.jpg"/>
          <p:cNvPicPr>
            <a:picLocks noChangeAspect="1"/>
          </p:cNvPicPr>
          <p:nvPr/>
        </p:nvPicPr>
        <p:blipFill>
          <a:blip r:embed="rId1" cstate="print"/>
          <a:stretch>
            <a:fillRect/>
          </a:stretch>
        </p:blipFill>
        <p:spPr>
          <a:xfrm>
            <a:off x="0" y="0"/>
            <a:ext cx="9144000" cy="6858000"/>
          </a:xfrm>
          <a:prstGeom prst="rect">
            <a:avLst/>
          </a:prstGeom>
        </p:spPr>
      </p:pic>
      <p:pic>
        <p:nvPicPr>
          <p:cNvPr id="3" name="Image 2" descr="imgH.jpg"/>
          <p:cNvPicPr>
            <a:picLocks noChangeAspect="1"/>
          </p:cNvPicPr>
          <p:nvPr/>
        </p:nvPicPr>
        <p:blipFill>
          <a:blip r:embed="rId2" cstate="print"/>
          <a:stretch>
            <a:fillRect/>
          </a:stretch>
        </p:blipFill>
        <p:spPr>
          <a:xfrm>
            <a:off x="539552" y="548680"/>
            <a:ext cx="8064896" cy="1080120"/>
          </a:xfrm>
          <a:prstGeom prst="rect">
            <a:avLst/>
          </a:prstGeom>
        </p:spPr>
      </p:pic>
      <p:sp>
        <p:nvSpPr>
          <p:cNvPr id="4" name="ZoneTexte 3"/>
          <p:cNvSpPr txBox="1"/>
          <p:nvPr/>
        </p:nvSpPr>
        <p:spPr>
          <a:xfrm>
            <a:off x="2051720" y="1772816"/>
            <a:ext cx="4824536" cy="923330"/>
          </a:xfrm>
          <a:prstGeom prst="rect">
            <a:avLst/>
          </a:prstGeom>
          <a:noFill/>
        </p:spPr>
        <p:txBody>
          <a:bodyPr wrap="square" rtlCol="0">
            <a:spAutoFit/>
          </a:bodyPr>
          <a:lstStyle/>
          <a:p>
            <a:pPr algn="ctr"/>
            <a:r>
              <a:rPr lang="ar-DZ" dirty="0"/>
              <a:t>وزارة التعليم العالي والبحث العلمي </a:t>
            </a:r>
            <a:endParaRPr lang="ar-DZ" dirty="0"/>
          </a:p>
          <a:p>
            <a:pPr algn="ctr"/>
            <a:r>
              <a:rPr lang="ar-DZ" dirty="0"/>
              <a:t>كلية العلوم </a:t>
            </a:r>
            <a:r>
              <a:rPr lang="ar-DZ" dirty="0" err="1"/>
              <a:t>الإقتصادية</a:t>
            </a:r>
            <a:r>
              <a:rPr lang="ar-DZ" dirty="0"/>
              <a:t> والعلوم التجارية وعلوم التسيير</a:t>
            </a:r>
            <a:endParaRPr lang="ar-DZ" dirty="0"/>
          </a:p>
          <a:p>
            <a:pPr algn="ctr"/>
            <a:r>
              <a:rPr lang="ar-DZ" dirty="0"/>
              <a:t> قسم علوم التسيير </a:t>
            </a:r>
            <a:endParaRPr lang="fr-FR" dirty="0"/>
          </a:p>
        </p:txBody>
      </p:sp>
      <p:sp>
        <p:nvSpPr>
          <p:cNvPr id="5" name="Parchemin horizontal 4"/>
          <p:cNvSpPr/>
          <p:nvPr/>
        </p:nvSpPr>
        <p:spPr>
          <a:xfrm>
            <a:off x="2123728" y="2780928"/>
            <a:ext cx="5040560" cy="1152128"/>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rgbClr val="C00000"/>
                </a:solidFill>
              </a:rPr>
              <a:t>دور التسيير العمومي الحديث في رفع إنتاجية المؤسسة </a:t>
            </a:r>
            <a:endParaRPr lang="ar-DZ" sz="2000" b="1" dirty="0">
              <a:solidFill>
                <a:srgbClr val="C00000"/>
              </a:solidFill>
            </a:endParaRPr>
          </a:p>
          <a:p>
            <a:r>
              <a:rPr lang="ar-DZ" dirty="0">
                <a:solidFill>
                  <a:srgbClr val="C00000"/>
                </a:solidFill>
              </a:rPr>
              <a:t>دراسة حالة مؤسسة كشرود علي </a:t>
            </a:r>
            <a:r>
              <a:rPr lang="ar-DZ" dirty="0" err="1">
                <a:solidFill>
                  <a:srgbClr val="C00000"/>
                </a:solidFill>
              </a:rPr>
              <a:t>خنشلة</a:t>
            </a:r>
            <a:r>
              <a:rPr lang="ar-DZ" dirty="0">
                <a:solidFill>
                  <a:srgbClr val="C00000"/>
                </a:solidFill>
              </a:rPr>
              <a:t> </a:t>
            </a:r>
            <a:endParaRPr lang="fr-FR" dirty="0">
              <a:solidFill>
                <a:srgbClr val="C00000"/>
              </a:solidFill>
            </a:endParaRPr>
          </a:p>
        </p:txBody>
      </p:sp>
      <p:sp>
        <p:nvSpPr>
          <p:cNvPr id="6" name="ZoneTexte 5"/>
          <p:cNvSpPr txBox="1"/>
          <p:nvPr/>
        </p:nvSpPr>
        <p:spPr>
          <a:xfrm>
            <a:off x="2123728" y="4005064"/>
            <a:ext cx="4896544" cy="677108"/>
          </a:xfrm>
          <a:prstGeom prst="rect">
            <a:avLst/>
          </a:prstGeom>
          <a:noFill/>
        </p:spPr>
        <p:txBody>
          <a:bodyPr wrap="square" rtlCol="0">
            <a:spAutoFit/>
          </a:bodyPr>
          <a:lstStyle/>
          <a:p>
            <a:r>
              <a:rPr lang="ar-DZ" dirty="0"/>
              <a:t>ملخص مذكرة التخرج ضمن متطلبات نيل شهادة </a:t>
            </a:r>
            <a:r>
              <a:rPr lang="ar-DZ" dirty="0" err="1"/>
              <a:t>الماستر</a:t>
            </a:r>
            <a:r>
              <a:rPr lang="ar-DZ" dirty="0"/>
              <a:t> أكاديمي </a:t>
            </a:r>
            <a:endParaRPr lang="ar-DZ" dirty="0"/>
          </a:p>
          <a:p>
            <a:pPr algn="ctr" rtl="1"/>
            <a:r>
              <a:rPr lang="ar-DZ" sz="2000" b="1" dirty="0"/>
              <a:t>تخصص</a:t>
            </a:r>
            <a:r>
              <a:rPr lang="fr-FR" sz="2000" b="1" dirty="0"/>
              <a:t>:</a:t>
            </a:r>
            <a:r>
              <a:rPr lang="ar-DZ" dirty="0"/>
              <a:t>تسيير عمومي </a:t>
            </a:r>
            <a:endParaRPr lang="fr-FR" dirty="0"/>
          </a:p>
        </p:txBody>
      </p:sp>
      <p:sp>
        <p:nvSpPr>
          <p:cNvPr id="7" name="ZoneTexte 6"/>
          <p:cNvSpPr txBox="1"/>
          <p:nvPr/>
        </p:nvSpPr>
        <p:spPr>
          <a:xfrm>
            <a:off x="6012160" y="5445224"/>
            <a:ext cx="2592288" cy="923330"/>
          </a:xfrm>
          <a:prstGeom prst="rect">
            <a:avLst/>
          </a:prstGeom>
          <a:noFill/>
        </p:spPr>
        <p:txBody>
          <a:bodyPr wrap="square" rtlCol="0">
            <a:spAutoFit/>
          </a:bodyPr>
          <a:lstStyle/>
          <a:p>
            <a:pPr algn="r" rtl="1"/>
            <a:r>
              <a:rPr lang="ar-DZ" b="1" dirty="0"/>
              <a:t>من إعداد الطالبتين </a:t>
            </a:r>
            <a:r>
              <a:rPr lang="fr-FR" dirty="0"/>
              <a:t>:</a:t>
            </a:r>
            <a:endParaRPr lang="fr-FR" dirty="0"/>
          </a:p>
          <a:p>
            <a:pPr algn="r" rtl="1">
              <a:buFont typeface="Wingdings" panose="05000000000000000000" pitchFamily="2" charset="2"/>
              <a:buChar char="Ø"/>
            </a:pPr>
            <a:r>
              <a:rPr lang="ar-DZ" dirty="0"/>
              <a:t>عزيزة </a:t>
            </a:r>
            <a:r>
              <a:rPr lang="ar-DZ" dirty="0" err="1"/>
              <a:t>زردوم</a:t>
            </a:r>
            <a:endParaRPr lang="ar-DZ" dirty="0"/>
          </a:p>
          <a:p>
            <a:pPr algn="r" rtl="1">
              <a:buFont typeface="Wingdings" panose="05000000000000000000" pitchFamily="2" charset="2"/>
              <a:buChar char="Ø"/>
            </a:pPr>
            <a:r>
              <a:rPr lang="ar-DZ" dirty="0"/>
              <a:t>عائشة </a:t>
            </a:r>
            <a:r>
              <a:rPr lang="ar-DZ" dirty="0" err="1"/>
              <a:t>أونيسي</a:t>
            </a:r>
            <a:r>
              <a:rPr lang="ar-DZ" dirty="0"/>
              <a:t> </a:t>
            </a:r>
            <a:endParaRPr lang="fr-FR" dirty="0"/>
          </a:p>
        </p:txBody>
      </p:sp>
      <p:sp>
        <p:nvSpPr>
          <p:cNvPr id="8" name="ZoneTexte 7"/>
          <p:cNvSpPr txBox="1"/>
          <p:nvPr/>
        </p:nvSpPr>
        <p:spPr>
          <a:xfrm>
            <a:off x="467544" y="5589240"/>
            <a:ext cx="1872208" cy="646331"/>
          </a:xfrm>
          <a:prstGeom prst="rect">
            <a:avLst/>
          </a:prstGeom>
          <a:noFill/>
        </p:spPr>
        <p:txBody>
          <a:bodyPr wrap="square" rtlCol="0">
            <a:spAutoFit/>
          </a:bodyPr>
          <a:lstStyle/>
          <a:p>
            <a:pPr algn="r" rtl="1"/>
            <a:r>
              <a:rPr lang="ar-DZ" b="1" dirty="0"/>
              <a:t>تحت إشراف الأستاذ</a:t>
            </a:r>
            <a:r>
              <a:rPr lang="fr-FR" dirty="0"/>
              <a:t>:</a:t>
            </a:r>
            <a:endParaRPr lang="fr-FR" dirty="0"/>
          </a:p>
          <a:p>
            <a:pPr algn="r" rtl="1">
              <a:buFont typeface="Wingdings" panose="05000000000000000000" pitchFamily="2" charset="2"/>
              <a:buChar char="Ø"/>
            </a:pPr>
            <a:r>
              <a:rPr lang="ar-DZ" dirty="0" err="1"/>
              <a:t>شيبان</a:t>
            </a:r>
            <a:r>
              <a:rPr lang="ar-DZ" dirty="0"/>
              <a:t> سمير </a:t>
            </a:r>
            <a:endParaRPr lang="ar-DZ" dirty="0"/>
          </a:p>
        </p:txBody>
      </p:sp>
      <p:sp>
        <p:nvSpPr>
          <p:cNvPr id="9" name="Organigramme : Terminateur 8"/>
          <p:cNvSpPr/>
          <p:nvPr/>
        </p:nvSpPr>
        <p:spPr>
          <a:xfrm>
            <a:off x="3347864" y="5517232"/>
            <a:ext cx="2304256" cy="504056"/>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C00000"/>
                </a:solidFill>
              </a:rPr>
              <a:t>سنة التخرج</a:t>
            </a:r>
            <a:r>
              <a:rPr lang="fr-FR" dirty="0"/>
              <a:t>:</a:t>
            </a:r>
            <a:r>
              <a:rPr lang="ar-DZ" dirty="0"/>
              <a:t> </a:t>
            </a:r>
            <a:r>
              <a:rPr lang="ar-DZ" b="1" dirty="0">
                <a:solidFill>
                  <a:schemeClr val="tx1"/>
                </a:solidFill>
              </a:rPr>
              <a:t>2022/</a:t>
            </a:r>
            <a:r>
              <a:rPr lang="fr-FR" b="1" dirty="0">
                <a:solidFill>
                  <a:schemeClr val="tx1"/>
                </a:solidFill>
              </a:rPr>
              <a:t>2023</a:t>
            </a:r>
            <a:endParaRPr lang="fr-FR" b="1" dirty="0">
              <a:solidFill>
                <a:schemeClr val="tx1"/>
              </a:solidFill>
            </a:endParaRPr>
          </a:p>
        </p:txBody>
      </p:sp>
      <p:pic>
        <p:nvPicPr>
          <p:cNvPr id="10" name="Image 9" descr="Wallpaper-Powerpoint-28.jpg"/>
          <p:cNvPicPr>
            <a:picLocks noChangeAspect="1"/>
          </p:cNvPicPr>
          <p:nvPr/>
        </p:nvPicPr>
        <p:blipFill>
          <a:blip r:embed="rId1" cstate="print"/>
          <a:stretch>
            <a:fillRect/>
          </a:stretch>
        </p:blipFill>
        <p:spPr>
          <a:xfrm>
            <a:off x="0" y="44450"/>
            <a:ext cx="9144000" cy="6858000"/>
          </a:xfrm>
          <a:prstGeom prst="rect">
            <a:avLst/>
          </a:prstGeom>
        </p:spPr>
      </p:pic>
      <p:sp>
        <p:nvSpPr>
          <p:cNvPr id="11" name="ZoneTexte 3"/>
          <p:cNvSpPr txBox="1"/>
          <p:nvPr/>
        </p:nvSpPr>
        <p:spPr>
          <a:xfrm>
            <a:off x="539750" y="546100"/>
            <a:ext cx="7915910" cy="3387090"/>
          </a:xfrm>
          <a:prstGeom prst="rect">
            <a:avLst/>
          </a:prstGeom>
          <a:noFill/>
        </p:spPr>
        <p:txBody>
          <a:bodyPr wrap="square" rtlCol="0">
            <a:noAutofit/>
          </a:bodyPr>
          <a:lstStyle/>
          <a:p>
            <a:pPr algn="ctr"/>
            <a:r>
              <a:rPr lang="ar-DZ" sz="2400" b="1" dirty="0" smtClean="0">
                <a:latin typeface="Sakkal Majalla" panose="02000000000000000000" pitchFamily="2" charset="-78"/>
                <a:cs typeface="Sakkal Majalla" panose="02000000000000000000" pitchFamily="2" charset="-78"/>
              </a:rPr>
              <a:t>وزارة التعليم العالي والبحث العلمي</a:t>
            </a:r>
            <a:endParaRPr lang="ar-DZ" sz="2400" b="1" dirty="0" smtClean="0">
              <a:latin typeface="Sakkal Majalla" panose="02000000000000000000" pitchFamily="2" charset="-78"/>
              <a:cs typeface="Sakkal Majalla" panose="02000000000000000000" pitchFamily="2" charset="-78"/>
            </a:endParaRPr>
          </a:p>
          <a:p>
            <a:pPr algn="ctr"/>
            <a:r>
              <a:rPr lang="ar-DZ" sz="2400" b="1" dirty="0" smtClean="0">
                <a:solidFill>
                  <a:schemeClr val="bg2"/>
                </a:solidFill>
                <a:latin typeface="Sakkal Majalla" panose="02000000000000000000" pitchFamily="2" charset="-78"/>
                <a:cs typeface="Sakkal Majalla" panose="02000000000000000000" pitchFamily="2" charset="-78"/>
              </a:rPr>
              <a:t>جامعة العربي بن </a:t>
            </a:r>
            <a:r>
              <a:rPr lang="ar-DZ" sz="2400" b="1" dirty="0" err="1" smtClean="0">
                <a:solidFill>
                  <a:schemeClr val="bg2"/>
                </a:solidFill>
                <a:latin typeface="Sakkal Majalla" panose="02000000000000000000" pitchFamily="2" charset="-78"/>
                <a:cs typeface="Sakkal Majalla" panose="02000000000000000000" pitchFamily="2" charset="-78"/>
              </a:rPr>
              <a:t>مهيدي</a:t>
            </a:r>
            <a:r>
              <a:rPr lang="ar-DZ" sz="2400" b="1" dirty="0" smtClean="0">
                <a:solidFill>
                  <a:schemeClr val="bg2"/>
                </a:solidFill>
                <a:latin typeface="Sakkal Majalla" panose="02000000000000000000" pitchFamily="2" charset="-78"/>
                <a:cs typeface="Sakkal Majalla" panose="02000000000000000000" pitchFamily="2" charset="-78"/>
              </a:rPr>
              <a:t> - أم البواقي - </a:t>
            </a:r>
            <a:endParaRPr lang="ar-DZ" sz="2400" b="1" dirty="0" smtClean="0">
              <a:solidFill>
                <a:schemeClr val="bg2"/>
              </a:solidFill>
              <a:latin typeface="Sakkal Majalla" panose="02000000000000000000" pitchFamily="2" charset="-78"/>
              <a:cs typeface="Sakkal Majalla" panose="02000000000000000000" pitchFamily="2" charset="-78"/>
            </a:endParaRPr>
          </a:p>
          <a:p>
            <a:pPr algn="ctr"/>
            <a:r>
              <a:rPr lang="ar-DZ" sz="2400" b="1" dirty="0">
                <a:solidFill>
                  <a:schemeClr val="bg2"/>
                </a:solidFill>
                <a:latin typeface="Sakkal Majalla" panose="02000000000000000000" charset="0"/>
                <a:cs typeface="Sakkal Majalla" panose="02000000000000000000" charset="0"/>
                <a:sym typeface="+mn-ea"/>
              </a:rPr>
              <a:t>كلية العلوم الإقتصادية و التجارية و علوم التسيير</a:t>
            </a:r>
            <a:r>
              <a:rPr lang="fr-FR" sz="2800" b="1" dirty="0" smtClean="0">
                <a:solidFill>
                  <a:schemeClr val="bg2"/>
                </a:solidFill>
                <a:latin typeface="Sakkal Majalla" panose="02000000000000000000" charset="0"/>
                <a:cs typeface="Sakkal Majalla" panose="02000000000000000000" charset="0"/>
                <a:sym typeface="+mn-ea"/>
              </a:rPr>
              <a:t>     </a:t>
            </a:r>
            <a:r>
              <a:rPr lang="fr-FR" sz="2800" b="1" dirty="0" smtClean="0">
                <a:solidFill>
                  <a:schemeClr val="bg2"/>
                </a:solidFill>
                <a:sym typeface="+mn-ea"/>
              </a:rPr>
              <a:t>       </a:t>
            </a:r>
            <a:endParaRPr lang="fr-FR" sz="2800" b="1" dirty="0" smtClean="0">
              <a:solidFill>
                <a:schemeClr val="bg2"/>
              </a:solidFill>
              <a:sym typeface="+mn-ea"/>
            </a:endParaRPr>
          </a:p>
          <a:p>
            <a:pPr algn="ctr"/>
            <a:r>
              <a:rPr lang="ar-DZ" altLang="fr-FR" sz="2400" b="1" dirty="0" smtClean="0">
                <a:solidFill>
                  <a:schemeClr val="bg2"/>
                </a:solidFill>
                <a:latin typeface="Sakkal Majalla" panose="02000000000000000000" charset="0"/>
                <a:cs typeface="Sakkal Majalla" panose="02000000000000000000" charset="0"/>
                <a:sym typeface="+mn-ea"/>
              </a:rPr>
              <a:t>المستوى: ثالثة ليسانس</a:t>
            </a:r>
            <a:endParaRPr lang="ar-DZ" altLang="fr-FR" sz="2400" b="1" dirty="0" smtClean="0">
              <a:solidFill>
                <a:schemeClr val="bg2"/>
              </a:solidFill>
              <a:latin typeface="Sakkal Majalla" panose="02000000000000000000" charset="0"/>
              <a:cs typeface="Sakkal Majalla" panose="02000000000000000000" charset="0"/>
              <a:sym typeface="+mn-ea"/>
            </a:endParaRPr>
          </a:p>
          <a:p>
            <a:pPr algn="ctr" rtl="1"/>
            <a:r>
              <a:rPr lang="ar-DZ" altLang="fr-FR" sz="2400" b="1" dirty="0" smtClean="0">
                <a:solidFill>
                  <a:schemeClr val="bg2"/>
                </a:solidFill>
                <a:latin typeface="Sakkal Majalla" panose="02000000000000000000" charset="0"/>
                <a:cs typeface="Sakkal Majalla" panose="02000000000000000000" charset="0"/>
                <a:sym typeface="+mn-ea"/>
              </a:rPr>
              <a:t>تخصص: تسيير و إدارة أعمال</a:t>
            </a:r>
            <a:endParaRPr lang="ar-DZ" altLang="fr-FR" sz="2400" b="1" dirty="0" smtClean="0">
              <a:solidFill>
                <a:schemeClr val="bg2"/>
              </a:solidFill>
              <a:latin typeface="Sakkal Majalla" panose="02000000000000000000" charset="0"/>
              <a:cs typeface="Sakkal Majalla" panose="02000000000000000000" charset="0"/>
              <a:sym typeface="+mn-ea"/>
            </a:endParaRPr>
          </a:p>
          <a:p>
            <a:pPr algn="ctr" rtl="1"/>
            <a:r>
              <a:rPr lang="en-US" sz="2800" b="1" dirty="0" smtClean="0">
                <a:solidFill>
                  <a:schemeClr val="bg2"/>
                </a:solidFill>
                <a:sym typeface="+mn-ea"/>
              </a:rPr>
              <a:t> </a:t>
            </a:r>
            <a:endParaRPr lang="en-US" sz="2800" b="1" dirty="0" smtClean="0">
              <a:solidFill>
                <a:schemeClr val="bg2"/>
              </a:solidFill>
              <a:sym typeface="+mn-ea"/>
            </a:endParaRPr>
          </a:p>
          <a:p>
            <a:pPr algn="ctr" rtl="1"/>
            <a:r>
              <a:rPr lang="en-US" sz="2800" b="1" dirty="0" smtClean="0">
                <a:solidFill>
                  <a:schemeClr val="bg2"/>
                </a:solidFill>
                <a:sym typeface="+mn-ea"/>
              </a:rPr>
              <a:t>        </a:t>
            </a:r>
            <a:r>
              <a:rPr lang="ar-DZ" altLang="en-US" sz="2000" b="1" dirty="0" smtClean="0">
                <a:solidFill>
                  <a:srgbClr val="FF0000"/>
                </a:solidFill>
                <a:latin typeface="Simplified Arabic" panose="02020603050405020304" charset="0"/>
                <a:cs typeface="Simplified Arabic" panose="02020603050405020304" charset="0"/>
                <a:sym typeface="+mn-ea"/>
              </a:rPr>
              <a:t>دور إدارة</a:t>
            </a:r>
            <a:r>
              <a:rPr lang="ar-DZ" altLang="en-US" sz="2000" b="1" dirty="0" smtClean="0">
                <a:solidFill>
                  <a:schemeClr val="bg2"/>
                </a:solidFill>
                <a:latin typeface="Simplified Arabic" panose="02020603050405020304" charset="0"/>
                <a:cs typeface="Simplified Arabic" panose="02020603050405020304" charset="0"/>
                <a:sym typeface="+mn-ea"/>
              </a:rPr>
              <a:t> </a:t>
            </a:r>
            <a:r>
              <a:rPr lang="ar-DZ" altLang="en-US" sz="2000" b="1" dirty="0" smtClean="0">
                <a:solidFill>
                  <a:srgbClr val="FF0000"/>
                </a:solidFill>
                <a:latin typeface="Simplified Arabic" panose="02020603050405020304" charset="0"/>
                <a:cs typeface="Simplified Arabic" panose="02020603050405020304" charset="0"/>
                <a:sym typeface="+mn-ea"/>
              </a:rPr>
              <a:t>الموارد البشرية في تقييم أداء العاملين</a:t>
            </a:r>
            <a:r>
              <a:rPr lang="en-US" sz="2800" b="1" dirty="0" smtClean="0">
                <a:solidFill>
                  <a:srgbClr val="FF0000"/>
                </a:solidFill>
                <a:sym typeface="+mn-ea"/>
              </a:rPr>
              <a:t>      </a:t>
            </a:r>
            <a:endParaRPr lang="en-US" sz="2800" b="1" dirty="0" smtClean="0">
              <a:solidFill>
                <a:srgbClr val="FF0000"/>
              </a:solidFill>
              <a:latin typeface="Sakkal Majalla" panose="02000000000000000000" pitchFamily="2" charset="-78"/>
              <a:cs typeface="Sakkal Majalla" panose="02000000000000000000" pitchFamily="2" charset="-78"/>
              <a:sym typeface="+mn-ea"/>
            </a:endParaRPr>
          </a:p>
        </p:txBody>
      </p:sp>
      <p:sp>
        <p:nvSpPr>
          <p:cNvPr id="14" name="ZoneTexte 6"/>
          <p:cNvSpPr txBox="1"/>
          <p:nvPr/>
        </p:nvSpPr>
        <p:spPr>
          <a:xfrm>
            <a:off x="6072198" y="4149097"/>
            <a:ext cx="2592288" cy="1198880"/>
          </a:xfrm>
          <a:prstGeom prst="rect">
            <a:avLst/>
          </a:prstGeom>
          <a:noFill/>
        </p:spPr>
        <p:txBody>
          <a:bodyPr wrap="square" rtlCol="0">
            <a:spAutoFit/>
          </a:bodyPr>
          <a:lstStyle/>
          <a:p>
            <a:pPr algn="r" rtl="1"/>
            <a:r>
              <a:rPr lang="ar-DZ" b="1" dirty="0">
                <a:latin typeface="Simplified Arabic" panose="02020603050405020304" charset="0"/>
                <a:cs typeface="Simplified Arabic" panose="02020603050405020304" charset="0"/>
              </a:rPr>
              <a:t> </a:t>
            </a:r>
            <a:r>
              <a:rPr lang="ar-DZ" sz="2400" b="1" dirty="0">
                <a:latin typeface="Sakkal Majalla" panose="02000000000000000000" pitchFamily="2" charset="-78"/>
                <a:cs typeface="Sakkal Majalla" panose="02000000000000000000" pitchFamily="2" charset="-78"/>
              </a:rPr>
              <a:t>إ</a:t>
            </a:r>
            <a:r>
              <a:rPr lang="ar-DZ" sz="2400" b="1" dirty="0">
                <a:solidFill>
                  <a:schemeClr val="bg2"/>
                </a:solidFill>
                <a:latin typeface="Sakkal Majalla" panose="02000000000000000000" pitchFamily="2" charset="-78"/>
                <a:cs typeface="Sakkal Majalla" panose="02000000000000000000" pitchFamily="2" charset="-78"/>
              </a:rPr>
              <a:t>عداد الطالبتين</a:t>
            </a:r>
            <a:r>
              <a:rPr lang="fr-FR" sz="2400" dirty="0">
                <a:solidFill>
                  <a:schemeClr val="bg2"/>
                </a:solidFill>
                <a:latin typeface="Sakkal Majalla" panose="02000000000000000000" pitchFamily="2" charset="-78"/>
                <a:cs typeface="Sakkal Majalla" panose="02000000000000000000" pitchFamily="2" charset="-78"/>
              </a:rPr>
              <a:t>:</a:t>
            </a:r>
            <a:endParaRPr lang="fr-FR" sz="2400" dirty="0">
              <a:solidFill>
                <a:schemeClr val="bg2"/>
              </a:solidFill>
              <a:latin typeface="Sakkal Majalla" panose="02000000000000000000" pitchFamily="2" charset="-78"/>
              <a:cs typeface="Sakkal Majalla" panose="02000000000000000000" pitchFamily="2" charset="-78"/>
            </a:endParaRPr>
          </a:p>
          <a:p>
            <a:pPr indent="0" algn="r" rtl="1">
              <a:buFont typeface="Wingdings" panose="05000000000000000000" pitchFamily="2" charset="2"/>
              <a:buNone/>
            </a:pPr>
            <a:r>
              <a:rPr lang="ar-DZ" altLang="fr-FR" sz="2400" dirty="0">
                <a:latin typeface="Simplified Arabic" panose="02020603050405020304" charset="0"/>
                <a:cs typeface="Simplified Arabic" panose="02020603050405020304" charset="0"/>
              </a:rPr>
              <a:t>- قوادرية نهاد</a:t>
            </a:r>
            <a:endParaRPr lang="ar-DZ" altLang="fr-FR" sz="2400" dirty="0">
              <a:latin typeface="Simplified Arabic" panose="02020603050405020304" charset="0"/>
              <a:cs typeface="Simplified Arabic" panose="02020603050405020304" charset="0"/>
            </a:endParaRPr>
          </a:p>
          <a:p>
            <a:pPr indent="0" algn="r" rtl="1">
              <a:buFont typeface="Wingdings" panose="05000000000000000000" pitchFamily="2" charset="2"/>
              <a:buNone/>
            </a:pPr>
            <a:r>
              <a:rPr lang="ar-DZ" altLang="fr-FR" sz="2400" dirty="0">
                <a:latin typeface="Simplified Arabic" panose="02020603050405020304" charset="0"/>
                <a:cs typeface="Simplified Arabic" panose="02020603050405020304" charset="0"/>
              </a:rPr>
              <a:t>- مخناش كاميليا</a:t>
            </a:r>
            <a:endParaRPr lang="ar-DZ" altLang="fr-FR" sz="2400" dirty="0">
              <a:latin typeface="Simplified Arabic" panose="02020603050405020304" charset="0"/>
              <a:cs typeface="Simplified Arabic" panose="02020603050405020304" charset="0"/>
            </a:endParaRPr>
          </a:p>
        </p:txBody>
      </p:sp>
      <p:sp>
        <p:nvSpPr>
          <p:cNvPr id="15" name="Organigramme : Terminateur 8"/>
          <p:cNvSpPr/>
          <p:nvPr/>
        </p:nvSpPr>
        <p:spPr>
          <a:xfrm>
            <a:off x="2571736" y="5609590"/>
            <a:ext cx="3714775" cy="607695"/>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rgbClr val="C00000"/>
                </a:solidFill>
                <a:latin typeface="Sakkal Majalla" panose="02000000000000000000" pitchFamily="2" charset="-78"/>
                <a:cs typeface="Sakkal Majalla" panose="02000000000000000000" pitchFamily="2" charset="-78"/>
              </a:rPr>
              <a:t>السنة الجامعية</a:t>
            </a:r>
            <a:r>
              <a:rPr lang="fr-FR" sz="2400" dirty="0">
                <a:latin typeface="Sakkal Majalla" panose="02000000000000000000" pitchFamily="2" charset="-78"/>
                <a:cs typeface="Sakkal Majalla" panose="02000000000000000000" pitchFamily="2" charset="-78"/>
              </a:rPr>
              <a:t>:</a:t>
            </a:r>
            <a:r>
              <a:rPr lang="ar-DZ" sz="2400" dirty="0">
                <a:latin typeface="Sakkal Majalla" panose="02000000000000000000" pitchFamily="2" charset="-78"/>
                <a:cs typeface="Sakkal Majalla" panose="02000000000000000000" pitchFamily="2" charset="-78"/>
              </a:rPr>
              <a:t> </a:t>
            </a:r>
            <a:r>
              <a:rPr lang="ar-DZ" sz="2400" b="1" dirty="0">
                <a:solidFill>
                  <a:schemeClr val="tx1"/>
                </a:solidFill>
                <a:latin typeface="Sakkal Majalla" panose="02000000000000000000" pitchFamily="2" charset="-78"/>
                <a:cs typeface="Sakkal Majalla" panose="02000000000000000000" pitchFamily="2" charset="-78"/>
              </a:rPr>
              <a:t>2023/</a:t>
            </a:r>
            <a:r>
              <a:rPr lang="ar-DZ" altLang="fr-FR" sz="2400" b="1" dirty="0">
                <a:solidFill>
                  <a:schemeClr val="tx1"/>
                </a:solidFill>
                <a:latin typeface="Sakkal Majalla" panose="02000000000000000000" pitchFamily="2" charset="-78"/>
                <a:cs typeface="Sakkal Majalla" panose="02000000000000000000" pitchFamily="2" charset="-78"/>
              </a:rPr>
              <a:t>2024</a:t>
            </a:r>
            <a:endParaRPr lang="ar-DZ" altLang="fr-FR" sz="2400" b="1" dirty="0">
              <a:solidFill>
                <a:schemeClr val="tx1"/>
              </a:solidFill>
              <a:latin typeface="Sakkal Majalla" panose="02000000000000000000" pitchFamily="2" charset="-78"/>
              <a:cs typeface="Sakkal Majalla" panose="02000000000000000000" pitchFamily="2" charset="-78"/>
            </a:endParaRPr>
          </a:p>
        </p:txBody>
      </p:sp>
      <p:sp>
        <p:nvSpPr>
          <p:cNvPr id="16" name="ZoneTexte 7"/>
          <p:cNvSpPr txBox="1"/>
          <p:nvPr/>
        </p:nvSpPr>
        <p:spPr>
          <a:xfrm>
            <a:off x="611505" y="4220845"/>
            <a:ext cx="2428875" cy="1100455"/>
          </a:xfrm>
          <a:prstGeom prst="rect">
            <a:avLst/>
          </a:prstGeom>
          <a:noFill/>
        </p:spPr>
        <p:txBody>
          <a:bodyPr wrap="square" rtlCol="0">
            <a:noAutofit/>
          </a:bodyPr>
          <a:lstStyle/>
          <a:p>
            <a:pPr algn="r" rtl="1"/>
            <a:r>
              <a:rPr lang="ar-DZ" sz="2400" b="1" dirty="0">
                <a:latin typeface="Sakkal Majalla" panose="02000000000000000000" pitchFamily="2" charset="-78"/>
                <a:cs typeface="Sakkal Majalla" panose="02000000000000000000" pitchFamily="2" charset="-78"/>
              </a:rPr>
              <a:t>تحت </a:t>
            </a:r>
            <a:r>
              <a:rPr lang="ar-DZ" sz="2400" b="1" dirty="0">
                <a:solidFill>
                  <a:schemeClr val="bg2"/>
                </a:solidFill>
                <a:latin typeface="Sakkal Majalla" panose="02000000000000000000" pitchFamily="2" charset="-78"/>
                <a:cs typeface="Sakkal Majalla" panose="02000000000000000000" pitchFamily="2" charset="-78"/>
              </a:rPr>
              <a:t>إشراف الأستاذة</a:t>
            </a:r>
            <a:r>
              <a:rPr lang="fr-FR" sz="2400" dirty="0">
                <a:solidFill>
                  <a:schemeClr val="bg2"/>
                </a:solidFill>
                <a:latin typeface="Sakkal Majalla" panose="02000000000000000000" pitchFamily="2" charset="-78"/>
                <a:cs typeface="Sakkal Majalla" panose="02000000000000000000" pitchFamily="2" charset="-78"/>
              </a:rPr>
              <a:t>:</a:t>
            </a:r>
            <a:endParaRPr lang="fr-FR" sz="2400" dirty="0">
              <a:solidFill>
                <a:schemeClr val="bg2"/>
              </a:solidFill>
              <a:latin typeface="Sakkal Majalla" panose="02000000000000000000" pitchFamily="2" charset="-78"/>
              <a:cs typeface="Sakkal Majalla" panose="02000000000000000000" pitchFamily="2" charset="-78"/>
            </a:endParaRPr>
          </a:p>
          <a:p>
            <a:pPr indent="0" algn="r" rtl="1">
              <a:buFont typeface="Wingdings" panose="05000000000000000000" pitchFamily="2" charset="2"/>
              <a:buNone/>
            </a:pPr>
            <a:r>
              <a:rPr lang="ar-DZ" altLang="fr-FR" sz="2400" dirty="0">
                <a:solidFill>
                  <a:schemeClr val="bg2"/>
                </a:solidFill>
                <a:latin typeface="Sakkal Majalla" panose="02000000000000000000" pitchFamily="2" charset="-78"/>
                <a:cs typeface="Sakkal Majalla" panose="02000000000000000000" pitchFamily="2" charset="-78"/>
              </a:rPr>
              <a:t>حمايزية .ل</a:t>
            </a:r>
            <a:endParaRPr lang="ar-DZ" altLang="fr-FR" sz="2400" dirty="0">
              <a:solidFill>
                <a:schemeClr val="bg2"/>
              </a:solidFill>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200">
        <p14:doors dir="vert"/>
        <p:sndAc>
          <p:stSnd>
            <p:snd r:embed="rId3" name="suction.wav"/>
          </p:stSnd>
        </p:sndAc>
      </p:transition>
    </mc:Choice>
    <mc:Fallback>
      <p:transition spd="slow">
        <p:fade/>
        <p:sndAc>
          <p:stSnd>
            <p:snd r:embed="rId3" name="suction.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p:sp>
        <p:nvSpPr>
          <p:cNvPr id="4" name="Flèche courbée vers le haut 3"/>
          <p:cNvSpPr/>
          <p:nvPr/>
        </p:nvSpPr>
        <p:spPr>
          <a:xfrm>
            <a:off x="7308215" y="116840"/>
            <a:ext cx="1220470" cy="674370"/>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Légende rectangulaire à coins arrondis 4"/>
          <p:cNvSpPr/>
          <p:nvPr/>
        </p:nvSpPr>
        <p:spPr>
          <a:xfrm>
            <a:off x="0" y="764540"/>
            <a:ext cx="9144000" cy="5752465"/>
          </a:xfrm>
          <a:prstGeom prst="wedgeRoundRectCallout">
            <a:avLst>
              <a:gd name="adj1" fmla="val -19873"/>
              <a:gd name="adj2" fmla="val 5518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4- اخطاء الانطباعات المسبقة:</a:t>
            </a:r>
            <a:r>
              <a:rPr lang="ar-DZ" altLang="en-US" sz="2000" dirty="0">
                <a:solidFill>
                  <a:schemeClr val="tx1"/>
                </a:solidFill>
                <a:latin typeface="Simplified Arabic" panose="02020603050405020304" charset="0"/>
                <a:cs typeface="Simplified Arabic" panose="02020603050405020304" charset="0"/>
                <a:sym typeface="+mn-ea"/>
              </a:rPr>
              <a:t> يجب ان لا يتاثر تقييم الرئيس لأداء المرؤوس بالانطباع الذي يتركه العامل لديه فالانطباع الاول عادة لا يمثل الاداء الفعلي خلال الفترة كلها لذا يجب ان يقتصر التقييم الحالي على المساهمة الفعلية في الفترة الحالية ولا يجب السماح لسمعة العامل من حيث اداء سواء كانت جيدة ام سيئة بالتاثير على التقييم الحالي.</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5- التاثر بآخر تقييم:</a:t>
            </a:r>
            <a:r>
              <a:rPr lang="ar-DZ" altLang="en-US" sz="2000" dirty="0">
                <a:solidFill>
                  <a:schemeClr val="tx1"/>
                </a:solidFill>
                <a:latin typeface="Simplified Arabic" panose="02020603050405020304" charset="0"/>
                <a:cs typeface="Simplified Arabic" panose="02020603050405020304" charset="0"/>
                <a:sym typeface="+mn-ea"/>
              </a:rPr>
              <a:t> قد يركز المشرفون على التقييمات السابقة للموظفين ولا يهتمون بالاداء الحالي او المتوقع لهؤلاء الموظفين فيتجه المشرفون لتقييم مرؤوسيهم طبقا لآخر تقرير عنهم فاذا كان تقرير موظف في الفترة السابقة ممتاز فيعد ممتازا ايضا في الفترة الحالية حتى ولو كان مستوى ادائه قد  انخفض عما كان ،واذا كان تقرير موظف آخر في الفترة السابقة ضعيفا فيعده المشرف ضعيفا في الفترة الحالية حتى لو كان الموظف قد حسن من ادائه بعد التقرير السابق.</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6- أخطاء النسيان:</a:t>
            </a:r>
            <a:r>
              <a:rPr lang="ar-DZ" altLang="en-US" sz="2000" dirty="0">
                <a:solidFill>
                  <a:schemeClr val="tx1"/>
                </a:solidFill>
                <a:latin typeface="Simplified Arabic" panose="02020603050405020304" charset="0"/>
                <a:cs typeface="Simplified Arabic" panose="02020603050405020304" charset="0"/>
                <a:sym typeface="+mn-ea"/>
              </a:rPr>
              <a:t> فمعظم التقديرات عن المرؤوسين تعد لتغطي فتره ماضيه غالبا ما تكون سنة وعادة ما تمثل المستوى الاوسط او العام للاداء خلال تلك الفترة، ويميل بعض الرؤساء لتاسيس قدرياتهم على ما يسهل تذكره او على تصرفات الاسهل حداثة للمرؤوس وهذا قد لا يعبر تماما عن خصائص ادائه في الفتره السابقة كلها، لا سيما اذا كان هذا المرؤوس يدرك وقت اعداد تقرير التقييم فيعتمد ان يبدو مثاليا في هذا الوقت او قبله بقليل.</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7- المبالغة في التقييم :</a:t>
            </a:r>
            <a:r>
              <a:rPr lang="ar-DZ" altLang="en-US" sz="2000" dirty="0">
                <a:solidFill>
                  <a:schemeClr val="tx1"/>
                </a:solidFill>
                <a:latin typeface="Simplified Arabic" panose="02020603050405020304" charset="0"/>
                <a:cs typeface="Simplified Arabic" panose="02020603050405020304" charset="0"/>
                <a:sym typeface="+mn-ea"/>
              </a:rPr>
              <a:t> يميل بعض الرؤساء الى الاتجاه نحو المبالغة في عملية التقييم فقد يأتي التقييم من بعض الرؤساء لجميع الافراد مرتفعا ،بينما ياتي من البعض الاخر منخفضا ،وهذا يرجع الى نظرة الرؤساء الى العاملين تحت اشرافهم نظرة متطرفة سواء بالتقديرات </a:t>
            </a:r>
            <a:r>
              <a:rPr lang="ar-DZ" altLang="en-US" sz="2400" dirty="0">
                <a:solidFill>
                  <a:schemeClr val="tx1"/>
                </a:solidFill>
                <a:latin typeface="Simplified Arabic" panose="02020603050405020304" charset="0"/>
                <a:cs typeface="Simplified Arabic" panose="02020603050405020304" charset="0"/>
                <a:sym typeface="+mn-ea"/>
              </a:rPr>
              <a:t>العالية ،او التقديرات المنخفضة.</a:t>
            </a:r>
            <a:endParaRPr lang="ar-DZ" altLang="en-US" sz="2400" dirty="0">
              <a:solidFill>
                <a:schemeClr val="tx1"/>
              </a:solidFill>
              <a:latin typeface="Simplified Arabic" panose="02020603050405020304" charset="0"/>
              <a:cs typeface="Simplified Arabic" panose="02020603050405020304" charset="0"/>
              <a:sym typeface="+mn-ea"/>
            </a:endParaRPr>
          </a:p>
        </p:txBody>
      </p:sp>
      <p:sp>
        <p:nvSpPr>
          <p:cNvPr id="3" name="مستطيل: زوايا مستديرة 5"/>
          <p:cNvSpPr/>
          <p:nvPr/>
        </p:nvSpPr>
        <p:spPr>
          <a:xfrm>
            <a:off x="798830" y="116840"/>
            <a:ext cx="6436360" cy="603250"/>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sz="2800" b="1" dirty="0">
                <a:solidFill>
                  <a:srgbClr val="C00000"/>
                </a:solidFill>
                <a:latin typeface="Simplified Arabic" panose="02020603050405020304" charset="0"/>
                <a:cs typeface="Simplified Arabic" panose="02020603050405020304" charset="0"/>
                <a:sym typeface="+mn-ea"/>
              </a:rPr>
              <a:t>أخطاء عملية تقييم أداء العاملين</a:t>
            </a:r>
            <a:endParaRPr lang="ar-DZ" sz="28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allpaper-Powerpoint-14.jpg"/>
          <p:cNvPicPr>
            <a:picLocks noChangeAspect="1"/>
          </p:cNvPicPr>
          <p:nvPr/>
        </p:nvPicPr>
        <p:blipFill>
          <a:blip r:embed="rId1" cstate="print"/>
          <a:stretch>
            <a:fillRect/>
          </a:stretch>
        </p:blipFill>
        <p:spPr>
          <a:xfrm>
            <a:off x="35560" y="0"/>
            <a:ext cx="9157970" cy="1468120"/>
          </a:xfrm>
          <a:prstGeom prst="rect">
            <a:avLst/>
          </a:prstGeom>
        </p:spPr>
      </p:pic>
      <p:sp>
        <p:nvSpPr>
          <p:cNvPr id="5" name="Organigramme : Alternative 4"/>
          <p:cNvSpPr/>
          <p:nvPr/>
        </p:nvSpPr>
        <p:spPr>
          <a:xfrm>
            <a:off x="0" y="1468120"/>
            <a:ext cx="9144635" cy="527304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 algn="ctr" defTabSz="457200" rtl="1">
              <a:lnSpc>
                <a:spcPct val="200000"/>
              </a:lnSpc>
              <a:tabLst>
                <a:tab pos="6894195" algn="l"/>
              </a:tabLst>
            </a:pPr>
            <a:r>
              <a:rPr lang="ar-DZ" sz="3200" b="1" dirty="0">
                <a:solidFill>
                  <a:schemeClr val="tx1"/>
                </a:solidFill>
                <a:latin typeface="Simplified Arabic" panose="02020603050405020304" charset="0"/>
                <a:cs typeface="Simplified Arabic" panose="02020603050405020304" charset="0"/>
              </a:rPr>
              <a:t>بعد تحديد الإطار النظري العام يأيتي هذا المبحث للربط بين الدراسة النظرية و التطبيق الميداني  في مؤسسة اتصالات الجزائر بخميس مليانة.</a:t>
            </a:r>
            <a:endParaRPr lang="ar-DZ" sz="3200" b="1" dirty="0">
              <a:solidFill>
                <a:schemeClr val="tx1"/>
              </a:solidFill>
              <a:latin typeface="Simplified Arabic" panose="02020603050405020304" charset="0"/>
              <a:cs typeface="Simplified Arabic" panose="02020603050405020304" charset="0"/>
            </a:endParaRPr>
          </a:p>
          <a:p>
            <a:pPr marL="13335" algn="ctr" defTabSz="457200" rtl="1">
              <a:lnSpc>
                <a:spcPct val="200000"/>
              </a:lnSpc>
              <a:tabLst>
                <a:tab pos="6894195" algn="l"/>
              </a:tabLst>
            </a:pPr>
            <a:endParaRPr lang="ar-DZ" sz="3200" b="1" dirty="0">
              <a:solidFill>
                <a:schemeClr val="tx1"/>
              </a:solidFill>
              <a:latin typeface="Simplified Arabic" panose="02020603050405020304" charset="0"/>
              <a:cs typeface="Simplified Arabic" panose="02020603050405020304" charset="0"/>
            </a:endParaRPr>
          </a:p>
        </p:txBody>
      </p:sp>
      <p:sp>
        <p:nvSpPr>
          <p:cNvPr id="2" name="Rectangle 1"/>
          <p:cNvSpPr/>
          <p:nvPr/>
        </p:nvSpPr>
        <p:spPr>
          <a:xfrm>
            <a:off x="217170" y="548640"/>
            <a:ext cx="8896350" cy="713105"/>
          </a:xfrm>
          <a:prstGeom prst="rect">
            <a:avLst/>
          </a:prstGeom>
          <a:ln>
            <a:headEnd type="none" w="med" len="med"/>
            <a:tailEnd type="none" w="med" len="med"/>
          </a:ln>
        </p:spPr>
        <p:style>
          <a:lnRef idx="2">
            <a:schemeClr val="accent1"/>
          </a:lnRef>
          <a:fillRef idx="0">
            <a:srgbClr val="FFFFFF"/>
          </a:fillRef>
          <a:effectRef idx="0">
            <a:srgbClr val="FFFFFF"/>
          </a:effectRef>
          <a:fontRef idx="minor">
            <a:schemeClr val="dk1"/>
          </a:fontRef>
        </p:style>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ar-DZ" altLang="zh-CN" sz="2400" b="1" i="0" u="none" strike="noStrike" cap="none" normalizeH="0" baseline="0" smtClean="0">
                <a:ln>
                  <a:noFill/>
                </a:ln>
                <a:solidFill>
                  <a:srgbClr val="FF0000"/>
                </a:solidFill>
                <a:effectLst/>
                <a:latin typeface="Simplified Arabic" panose="02020603050405020304" charset="0"/>
                <a:ea typeface="SimSun" panose="02010600030101010101" pitchFamily="2" charset="-122"/>
                <a:cs typeface="Simplified Arabic" panose="02020603050405020304" charset="0"/>
              </a:rPr>
              <a:t>المبحث الثاني: دراسة حالة مديرية اتصالات الجزائر بخميس مليانة</a:t>
            </a:r>
            <a:endParaRPr kumimoji="0" lang="ar-DZ" altLang="zh-CN" sz="2400" b="1" i="0" u="none" strike="noStrike" cap="none" normalizeH="0" baseline="0" smtClean="0">
              <a:ln>
                <a:noFill/>
              </a:ln>
              <a:solidFill>
                <a:srgbClr val="FF0000"/>
              </a:solidFill>
              <a:effectLst/>
              <a:latin typeface="Simplified Arabic" panose="02020603050405020304" charset="0"/>
              <a:ea typeface="SimSun" panose="02010600030101010101" pitchFamily="2" charset="-122"/>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dd34-3.jpg"/>
          <p:cNvPicPr>
            <a:picLocks noChangeAspect="1"/>
          </p:cNvPicPr>
          <p:nvPr/>
        </p:nvPicPr>
        <p:blipFill>
          <a:blip r:embed="rId1" cstate="print"/>
          <a:stretch>
            <a:fillRect/>
          </a:stretch>
        </p:blipFill>
        <p:spPr>
          <a:xfrm>
            <a:off x="8255" y="44450"/>
            <a:ext cx="9135745" cy="1557020"/>
          </a:xfrm>
          <a:prstGeom prst="rect">
            <a:avLst/>
          </a:prstGeom>
        </p:spPr>
      </p:pic>
      <p:sp>
        <p:nvSpPr>
          <p:cNvPr id="3" name="مستطيل: زوايا مستديرة 5"/>
          <p:cNvSpPr/>
          <p:nvPr/>
        </p:nvSpPr>
        <p:spPr>
          <a:xfrm>
            <a:off x="3336290" y="259715"/>
            <a:ext cx="5744210"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endParaRPr lang="ar-DZ" sz="2400" b="1" dirty="0">
              <a:solidFill>
                <a:srgbClr val="C00000"/>
              </a:solidFill>
              <a:latin typeface="Simplified Arabic" panose="02020603050405020304" charset="0"/>
              <a:cs typeface="Simplified Arabic" panose="02020603050405020304" charset="0"/>
            </a:endParaRPr>
          </a:p>
          <a:p>
            <a:pPr algn="ctr"/>
            <a:r>
              <a:rPr lang="ar-DZ" sz="2000" b="1" dirty="0">
                <a:solidFill>
                  <a:srgbClr val="C00000"/>
                </a:solidFill>
                <a:latin typeface="Simplified Arabic" panose="02020603050405020304" charset="0"/>
                <a:cs typeface="Simplified Arabic" panose="02020603050405020304" charset="0"/>
              </a:rPr>
              <a:t>المطلب الأول: التعريف بمؤسسة اتصالات الجزائر بخميس مليانة</a:t>
            </a:r>
            <a:r>
              <a:rPr lang="ar-DZ" sz="2400" b="1" dirty="0">
                <a:solidFill>
                  <a:srgbClr val="C00000"/>
                </a:solidFill>
                <a:latin typeface="Simplified Arabic" panose="02020603050405020304" charset="0"/>
                <a:cs typeface="Simplified Arabic" panose="02020603050405020304" charset="0"/>
              </a:rPr>
              <a:t> </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36195" y="1484630"/>
            <a:ext cx="9155430" cy="5094605"/>
          </a:xfrm>
          <a:prstGeom prst="wedgeRoundRectCallout">
            <a:avLst>
              <a:gd name="adj1" fmla="val -20994"/>
              <a:gd name="adj2" fmla="val 5620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a:t>
            </a:r>
            <a:r>
              <a:rPr lang="ar-DZ" altLang="en-US" sz="2100" dirty="0">
                <a:solidFill>
                  <a:schemeClr val="tx1"/>
                </a:solidFill>
                <a:latin typeface="Simplified Arabic" panose="02020603050405020304" charset="0"/>
                <a:cs typeface="Simplified Arabic" panose="02020603050405020304" charset="0"/>
                <a:sym typeface="+mn-ea"/>
              </a:rPr>
              <a:t>إن مؤسسة اتصالات الجزائر بخميس مليانة تعمل على مواكبة التطورات العلمية التقنية لادخال أحدث التقنيات إلى  المؤسسات ككل، بالتالي  تحسين مستوى الخدمات المقدمة للمواطن المؤسسات الأخرى.</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تاريخ اتصلات الجزائر:</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وعيا بالتحديات التي يفرضها التطور االمذهل االحاصل في تكنولوجيات االعالم و الاتصال، باشرت الدول</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الجزائرية منذ سنة 1999م بإصالحات عميقة في اطار البريد والمواصلات، وقد جسدت هذه الاصلاحات في سن قوانين جديدة للقطاع في شهر اوت  2000م بحيث جاء هذا القانون لإنهاء احتكار الدول على البريد</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والمواصلات ،تطبيقا لهذا المبدأ تم انشاء سلط ضبط مستقلة إداريا ماليا متعاملين، أحدمها يتكفل بالنشاطات البريدية  متمثل في مؤسسة بريد الجزائر، ثانيهما بالاتصالات متمثل في اتصالات الجزائر،</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تم في شهر جوان 2001م بيع رخصة إقامة  استغلال شبك للهاتف النقال، استمر تنفيذ برنامج فتح</a:t>
            </a:r>
            <a:endParaRPr lang="ar-DZ" altLang="en-US" sz="21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100" dirty="0">
                <a:solidFill>
                  <a:schemeClr val="tx1"/>
                </a:solidFill>
                <a:latin typeface="Simplified Arabic" panose="02020603050405020304" charset="0"/>
                <a:cs typeface="Simplified Arabic" panose="02020603050405020304" charset="0"/>
                <a:sym typeface="+mn-ea"/>
              </a:rPr>
              <a:t>السوق للمنافسة ليشمل فروع أخرى، حيث تم بيع رخص تتعلق بشبكة الربط المحلي في  المناطق الريفية، وبالتالي اصبح سوق الاتصالات مفتوحا تماما في 2005.</a:t>
            </a:r>
            <a:endParaRPr lang="ar-DZ" altLang="en-US" sz="21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d34-3.jpg"/>
          <p:cNvPicPr>
            <a:picLocks noChangeAspect="1"/>
          </p:cNvPicPr>
          <p:nvPr/>
        </p:nvPicPr>
        <p:blipFill>
          <a:blip r:embed="rId1" cstate="print"/>
          <a:stretch>
            <a:fillRect/>
          </a:stretch>
        </p:blipFill>
        <p:spPr>
          <a:xfrm>
            <a:off x="185420" y="44450"/>
            <a:ext cx="8749665" cy="1426845"/>
          </a:xfrm>
          <a:prstGeom prst="rect">
            <a:avLst/>
          </a:prstGeom>
        </p:spPr>
      </p:pic>
      <p:sp>
        <p:nvSpPr>
          <p:cNvPr id="3" name="مستطيل: زوايا مستديرة 5"/>
          <p:cNvSpPr/>
          <p:nvPr/>
        </p:nvSpPr>
        <p:spPr>
          <a:xfrm>
            <a:off x="4975860" y="548640"/>
            <a:ext cx="3836670" cy="603250"/>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a:r>
              <a:rPr lang="ar-DZ" sz="2800" b="1" dirty="0">
                <a:solidFill>
                  <a:srgbClr val="C00000"/>
                </a:solidFill>
                <a:latin typeface="Simplified Arabic" panose="02020603050405020304" charset="0"/>
                <a:cs typeface="Simplified Arabic" panose="02020603050405020304" charset="0"/>
              </a:rPr>
              <a:t>التعريف بالمؤسسة :</a:t>
            </a:r>
            <a:endParaRPr lang="ar-DZ" sz="2800" b="1" dirty="0">
              <a:solidFill>
                <a:srgbClr val="C00000"/>
              </a:solidFill>
              <a:latin typeface="Simplified Arabic" panose="02020603050405020304" charset="0"/>
              <a:cs typeface="Simplified Arabic" panose="02020603050405020304" charset="0"/>
            </a:endParaRPr>
          </a:p>
        </p:txBody>
      </p:sp>
      <p:pic>
        <p:nvPicPr>
          <p:cNvPr id="4" name="Image 3" descr="dd34-3.jpg"/>
          <p:cNvPicPr>
            <a:picLocks noChangeAspect="1"/>
          </p:cNvPicPr>
          <p:nvPr/>
        </p:nvPicPr>
        <p:blipFill>
          <a:blip r:embed="rId1" cstate="print"/>
          <a:stretch>
            <a:fillRect/>
          </a:stretch>
        </p:blipFill>
        <p:spPr>
          <a:xfrm>
            <a:off x="8255" y="44450"/>
            <a:ext cx="9135745" cy="1328420"/>
          </a:xfrm>
          <a:prstGeom prst="rect">
            <a:avLst/>
          </a:prstGeom>
        </p:spPr>
      </p:pic>
      <p:sp>
        <p:nvSpPr>
          <p:cNvPr id="7" name="Légende rectangulaire à coins arrondis 6"/>
          <p:cNvSpPr/>
          <p:nvPr/>
        </p:nvSpPr>
        <p:spPr>
          <a:xfrm>
            <a:off x="-36195" y="1484630"/>
            <a:ext cx="9167495" cy="5094605"/>
          </a:xfrm>
          <a:prstGeom prst="wedgeRoundRectCallout">
            <a:avLst>
              <a:gd name="adj1" fmla="val -20994"/>
              <a:gd name="adj2" fmla="val 5620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a:t>
            </a:r>
            <a:r>
              <a:rPr lang="ar-DZ" altLang="en-US" sz="2400" b="1" dirty="0">
                <a:solidFill>
                  <a:schemeClr val="tx1"/>
                </a:solidFill>
                <a:latin typeface="Simplified Arabic" panose="02020603050405020304" charset="0"/>
                <a:cs typeface="Simplified Arabic" panose="02020603050405020304" charset="0"/>
                <a:sym typeface="+mn-ea"/>
              </a:rPr>
              <a:t>إتصالات الجزائر</a:t>
            </a:r>
            <a:r>
              <a:rPr lang="ar-DZ" altLang="en-US" sz="2400" dirty="0">
                <a:solidFill>
                  <a:schemeClr val="tx1"/>
                </a:solidFill>
                <a:latin typeface="Simplified Arabic" panose="02020603050405020304" charset="0"/>
                <a:cs typeface="Simplified Arabic" panose="02020603050405020304" charset="0"/>
                <a:sym typeface="+mn-ea"/>
              </a:rPr>
              <a:t> شركة عمومية اقتصادية برأس مال عمومي يقدر بـ: 00.000.000.50 دج هي ملك للدولة بنسبة : % 100 و مقيدة في السجل التجاري يوم 11 ماي 2002 تحت رقم 02B0018083</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الكائن مقرها الاجتماعي</a:t>
            </a:r>
            <a:r>
              <a:rPr lang="ar-DZ" altLang="en-US" sz="2400" dirty="0">
                <a:solidFill>
                  <a:schemeClr val="tx1"/>
                </a:solidFill>
                <a:latin typeface="Simplified Arabic" panose="02020603050405020304" charset="0"/>
                <a:cs typeface="Simplified Arabic" panose="02020603050405020304" charset="0"/>
                <a:sym typeface="+mn-ea"/>
              </a:rPr>
              <a:t> بالطريق الوطني رقم 05 الديار الخمس ، المحمدية16211 بالجزائر العاصمة، هي رائدة في سوق الاتصالات الجزائرية التي تشهد نموا قويا، تقدم مجموعة كاملة من خدمات الصوت و البيانات للزبائن مصمم الابتكار، سياسات الاستخدامات موجهة لصاحل العمالاء.</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أصبحت مهامها محصورة بموجب قانون3\2000 الراجع للنظام الأساسي للمؤسسة العمومية الاقتصادية، ذات طابع قانوني لشركة ذات أسهم دخلت رسميا في  ممارسة نشاطها ابتداء من 01\01\2003م، ذلك باعتمادها على ثلاث أهداف : المردودية ، الفعالية، جودة الخدمات، لها مواقع جغرافية مختلفة تعمل تحت وصايتها 08 مديريات إقليمية هي االجزائر العاصمة ،الشلف، وهران، عنابة، قسنطينة، سطيف، بشار،  ورقلة</a:t>
            </a:r>
            <a:r>
              <a:rPr lang="ar-DZ" altLang="en-US" sz="2100" dirty="0">
                <a:solidFill>
                  <a:schemeClr val="tx1"/>
                </a:solidFill>
                <a:latin typeface="Simplified Arabic" panose="02020603050405020304" charset="0"/>
                <a:cs typeface="Simplified Arabic" panose="02020603050405020304" charset="0"/>
                <a:sym typeface="+mn-ea"/>
              </a:rPr>
              <a:t> </a:t>
            </a:r>
            <a:endParaRPr lang="ar-DZ" altLang="en-US" sz="2100" dirty="0">
              <a:solidFill>
                <a:schemeClr val="tx1"/>
              </a:solidFill>
              <a:latin typeface="Simplified Arabic" panose="02020603050405020304" charset="0"/>
              <a:cs typeface="Simplified Arabic" panose="02020603050405020304" charset="0"/>
              <a:sym typeface="+mn-ea"/>
            </a:endParaRPr>
          </a:p>
        </p:txBody>
      </p:sp>
      <p:sp>
        <p:nvSpPr>
          <p:cNvPr id="8" name="مستطيل: زوايا مستديرة 5"/>
          <p:cNvSpPr/>
          <p:nvPr/>
        </p:nvSpPr>
        <p:spPr>
          <a:xfrm>
            <a:off x="5547360" y="259715"/>
            <a:ext cx="3533140" cy="892175"/>
          </a:xfrm>
          <a:prstGeom prst="roundRect">
            <a:avLst/>
          </a:prstGeom>
        </p:spPr>
        <p:style>
          <a:lnRef idx="0">
            <a:srgbClr val="FFFFFF"/>
          </a:lnRef>
          <a:fillRef idx="2">
            <a:schemeClr val="accent1"/>
          </a:fillRef>
          <a:effectRef idx="0">
            <a:srgbClr val="FFFFFF"/>
          </a:effectRef>
          <a:fontRef idx="minor">
            <a:schemeClr val="lt1"/>
          </a:fontRef>
        </p:style>
        <p:txBody>
          <a:bodyPr rtlCol="1" anchor="ctr"/>
          <a:p>
            <a:pPr algn="ctr"/>
            <a:r>
              <a:rPr lang="ar-DZ" sz="2800" b="1" dirty="0">
                <a:solidFill>
                  <a:srgbClr val="C00000"/>
                </a:solidFill>
                <a:latin typeface="Simplified Arabic" panose="02020603050405020304" charset="0"/>
                <a:cs typeface="Simplified Arabic" panose="02020603050405020304" charset="0"/>
              </a:rPr>
              <a:t>التعريف بالمؤسسة</a:t>
            </a:r>
            <a:endParaRPr lang="ar-DZ" sz="28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descr="dd34-3.jpg"/>
          <p:cNvPicPr>
            <a:picLocks noChangeAspect="1"/>
          </p:cNvPicPr>
          <p:nvPr/>
        </p:nvPicPr>
        <p:blipFill>
          <a:blip r:embed="rId1" cstate="print"/>
          <a:stretch>
            <a:fillRect/>
          </a:stretch>
        </p:blipFill>
        <p:spPr>
          <a:xfrm>
            <a:off x="8255" y="44450"/>
            <a:ext cx="9135745" cy="1273175"/>
          </a:xfrm>
          <a:prstGeom prst="rect">
            <a:avLst/>
          </a:prstGeom>
        </p:spPr>
      </p:pic>
      <p:sp>
        <p:nvSpPr>
          <p:cNvPr id="8" name="مستطيل: زوايا مستديرة 5"/>
          <p:cNvSpPr/>
          <p:nvPr/>
        </p:nvSpPr>
        <p:spPr>
          <a:xfrm>
            <a:off x="4145915" y="259715"/>
            <a:ext cx="4934585" cy="892175"/>
          </a:xfrm>
          <a:prstGeom prst="roundRect">
            <a:avLst/>
          </a:prstGeom>
        </p:spPr>
        <p:style>
          <a:lnRef idx="0">
            <a:srgbClr val="FFFFFF"/>
          </a:lnRef>
          <a:fillRef idx="2">
            <a:schemeClr val="accent1"/>
          </a:fillRef>
          <a:effectRef idx="0">
            <a:srgbClr val="FFFFFF"/>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الهيكل التنظيمي للمؤسسة اتصالات الجزائر</a:t>
            </a:r>
            <a:endParaRPr lang="ar-DZ" sz="2400" b="1" dirty="0">
              <a:solidFill>
                <a:srgbClr val="C00000"/>
              </a:solidFill>
              <a:latin typeface="Simplified Arabic" panose="02020603050405020304" charset="0"/>
              <a:cs typeface="Simplified Arabic" panose="02020603050405020304" charset="0"/>
            </a:endParaRPr>
          </a:p>
        </p:txBody>
      </p:sp>
      <p:sp>
        <p:nvSpPr>
          <p:cNvPr id="7" name="Légende rectangulaire à coins arrondis 6"/>
          <p:cNvSpPr/>
          <p:nvPr/>
        </p:nvSpPr>
        <p:spPr>
          <a:xfrm>
            <a:off x="-36195" y="1332230"/>
            <a:ext cx="9167495" cy="5247005"/>
          </a:xfrm>
          <a:prstGeom prst="wedgeRoundRectCallout">
            <a:avLst>
              <a:gd name="adj1" fmla="val -20994"/>
              <a:gd name="adj2" fmla="val 5620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يتكون االهيكل التنظيمي العام لمؤسسة اتصالات الجزائر من </a:t>
            </a:r>
            <a:r>
              <a:rPr lang="ar-DZ" altLang="en-US" sz="2400" b="1" dirty="0">
                <a:solidFill>
                  <a:schemeClr val="tx1"/>
                </a:solidFill>
                <a:latin typeface="Simplified Arabic" panose="02020603050405020304" charset="0"/>
                <a:cs typeface="Simplified Arabic" panose="02020603050405020304" charset="0"/>
                <a:sym typeface="+mn-ea"/>
              </a:rPr>
              <a:t>08 مديريات إقليمية</a:t>
            </a:r>
            <a:r>
              <a:rPr lang="ar-DZ" altLang="en-US" sz="2400" dirty="0">
                <a:solidFill>
                  <a:schemeClr val="tx1"/>
                </a:solidFill>
                <a:latin typeface="Simplified Arabic" panose="02020603050405020304" charset="0"/>
                <a:cs typeface="Simplified Arabic" panose="02020603050405020304" charset="0"/>
                <a:sym typeface="+mn-ea"/>
              </a:rPr>
              <a:t> ،</a:t>
            </a:r>
            <a:r>
              <a:rPr lang="ar-DZ" altLang="en-US" sz="2400" b="1" dirty="0">
                <a:solidFill>
                  <a:schemeClr val="tx1"/>
                </a:solidFill>
                <a:latin typeface="Simplified Arabic" panose="02020603050405020304" charset="0"/>
                <a:cs typeface="Simplified Arabic" panose="02020603050405020304" charset="0"/>
                <a:sym typeface="+mn-ea"/>
              </a:rPr>
              <a:t>50 وحدة عملياتية</a:t>
            </a:r>
            <a:r>
              <a:rPr lang="ar-DZ" altLang="en-US" sz="2400" dirty="0">
                <a:solidFill>
                  <a:schemeClr val="tx1"/>
                </a:solidFill>
                <a:latin typeface="Simplified Arabic" panose="02020603050405020304" charset="0"/>
                <a:cs typeface="Simplified Arabic" panose="02020603050405020304" charset="0"/>
                <a:sym typeface="+mn-ea"/>
              </a:rPr>
              <a:t> متواجدة في كامل ولايات الوطن و وكالات تجارية موزعة على الدوائر التابعة للوحدات العملياتية في كل ولاية .</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نأخذ  مديرية الموارد البشرية فهي مكلفة ب:</a:t>
            </a:r>
            <a:endParaRPr lang="ar-DZ" altLang="en-US" sz="2400" b="1"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v"/>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تعتبر العمود الفقري للشركة بحيث تقوم باعداد الدراسات ،انشاء الاحصائيات، متابعة مؤشرات التسيير.</a:t>
            </a:r>
            <a:endParaRPr lang="ar-DZ" altLang="en-US" sz="24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v"/>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المشاركة فب اعداد المخططات التنموية مع الأخذ بعين الإعتبار تسيير المال           و الكفاءات .</a:t>
            </a:r>
            <a:endParaRPr lang="ar-DZ" altLang="en-US" sz="24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v"/>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انشاء مخططات و برامج التكوين و تنشيطها وفقا لوضعها العملي، تسيير أنظم     هي مكلفة بالمكافآت والتحفيزات.</a:t>
            </a:r>
            <a:endParaRPr lang="ar-DZ" altLang="en-US" sz="24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trips(downLeft)">
                                      <p:cBhvr>
                                        <p:cTn id="7" dur="500"/>
                                        <p:tgtEl>
                                          <p:spTgt spid="7">
                                            <p:txEl>
                                              <p:pRg st="3" end="3"/>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strips(downLeft)">
                                      <p:cBhvr>
                                        <p:cTn id="10" dur="500"/>
                                        <p:tgtEl>
                                          <p:spTgt spid="7">
                                            <p:txEl>
                                              <p:pRg st="4" end="4"/>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strips(downLeft)">
                                      <p:cBhvr>
                                        <p:cTn id="1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descr="dd34-3.jpg"/>
          <p:cNvPicPr>
            <a:picLocks noChangeAspect="1"/>
          </p:cNvPicPr>
          <p:nvPr/>
        </p:nvPicPr>
        <p:blipFill>
          <a:blip r:embed="rId1" cstate="print"/>
          <a:stretch>
            <a:fillRect/>
          </a:stretch>
        </p:blipFill>
        <p:spPr>
          <a:xfrm>
            <a:off x="8255" y="44450"/>
            <a:ext cx="9135745" cy="1605915"/>
          </a:xfrm>
          <a:prstGeom prst="rect">
            <a:avLst/>
          </a:prstGeom>
        </p:spPr>
      </p:pic>
      <p:sp>
        <p:nvSpPr>
          <p:cNvPr id="8" name="مستطيل: زوايا مستديرة 5"/>
          <p:cNvSpPr/>
          <p:nvPr/>
        </p:nvSpPr>
        <p:spPr>
          <a:xfrm>
            <a:off x="4112260" y="271780"/>
            <a:ext cx="4878070" cy="1313180"/>
          </a:xfrm>
          <a:prstGeom prst="roundRect">
            <a:avLst/>
          </a:prstGeom>
        </p:spPr>
        <p:style>
          <a:lnRef idx="0">
            <a:srgbClr val="FFFFFF"/>
          </a:lnRef>
          <a:fillRef idx="2">
            <a:schemeClr val="accent1"/>
          </a:fillRef>
          <a:effectRef idx="0">
            <a:srgbClr val="FFFFFF"/>
          </a:effectRef>
          <a:fontRef idx="minor">
            <a:schemeClr val="lt1"/>
          </a:fontRef>
        </p:style>
        <p:txBody>
          <a:bodyPr rtlCol="1" anchor="ctr"/>
          <a:p>
            <a:pPr algn="ctr"/>
            <a:r>
              <a:rPr lang="ar-DZ" sz="2000" b="1" dirty="0">
                <a:solidFill>
                  <a:srgbClr val="C00000"/>
                </a:solidFill>
                <a:latin typeface="Simplified Arabic" panose="02020603050405020304" charset="0"/>
                <a:cs typeface="Simplified Arabic" panose="02020603050405020304" charset="0"/>
              </a:rPr>
              <a:t>المطلب الثاني :أهمية تقييم أداء العاملين بمؤسسة اتصالات الجزائر بخميس مليانة</a:t>
            </a:r>
            <a:endParaRPr lang="ar-DZ" sz="20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0" y="1650365"/>
            <a:ext cx="9144000" cy="4866640"/>
          </a:xfrm>
          <a:prstGeom prst="wedgeRoundRectCallout">
            <a:avLst>
              <a:gd name="adj1" fmla="val -19873"/>
              <a:gd name="adj2" fmla="val 5518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200" dirty="0">
                <a:solidFill>
                  <a:schemeClr val="tx1"/>
                </a:solidFill>
                <a:latin typeface="Simplified Arabic" panose="02020603050405020304" charset="0"/>
                <a:cs typeface="Simplified Arabic" panose="02020603050405020304" charset="0"/>
                <a:sym typeface="+mn-ea"/>
              </a:rPr>
              <a:t>يؤدي تقييم الأداء إلى تقييم الموظف في أدائه لعمله وله أمهية بالغة لأنه يحقق فوائد عديدة كالإسهام في رفع المستوى للمواطن والوظيفة، ذلك انه يكشف شخصية الموظفين المجتهدين في أدائهم، مما يفسح المجال أمام ترقيتهم الى مناصب أعلى كما يكشف الموظفين المقصرين في أدائهم للوظائف الموكلة لهم، حيث يؤدي الى اتخاذ الاجراءات اللازمه بحقهم بهدف وضع الموظف المناسب في المكان المناسب.</a:t>
            </a:r>
            <a:endParaRPr lang="ar-DZ" altLang="en-US" sz="22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200" b="1" dirty="0">
                <a:solidFill>
                  <a:schemeClr val="tx1"/>
                </a:solidFill>
                <a:latin typeface="Simplified Arabic" panose="02020603050405020304" charset="0"/>
                <a:cs typeface="Simplified Arabic" panose="02020603050405020304" charset="0"/>
                <a:sym typeface="+mn-ea"/>
              </a:rPr>
              <a:t>أولاً : أهمية تقييم الأداء بالنسبة للعمال:</a:t>
            </a:r>
            <a:endParaRPr lang="ar-DZ" altLang="en-US" sz="2200" b="1"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200" dirty="0">
                <a:solidFill>
                  <a:schemeClr val="tx1"/>
                </a:solidFill>
                <a:latin typeface="Simplified Arabic" panose="02020603050405020304" charset="0"/>
                <a:cs typeface="Simplified Arabic" panose="02020603050405020304" charset="0"/>
                <a:sym typeface="+mn-ea"/>
              </a:rPr>
              <a:t>يمس نظام تقييم أداء العاملين في مؤسسة اتصالات الجزائر بخميس مليانه جميع العمال بالمؤسسه سواء كانوا دائمين او مؤقتين ،ما يم أيضا جميع الفئات المعنيه من إطارات و مستخدمين و يهدف نظام التقييم المطبق في المؤسسة إلى توزيع المكافئات والتحفيزات كذا الأمر بترقية العمال الى فئة أعلى التي  يترتب ميزانية محددةمن طرف المؤسسة، كذا يمكّن التقييم من وضع أسس عقلانية وعادلة لمجموعة القرارات التي يتخذها الرؤساء المتعلقة بشؤون العاملين تقوم أساسا وفق معايير تحددها االمؤسسة مثل نوعية العمل ، علاقات العمل، حجم العمل، ويضاف الى هذه المعايير الغيابات الانذارات الكتابية.</a:t>
            </a:r>
            <a:endParaRPr lang="ar-DZ" altLang="en-US" sz="22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d34-3.jpg"/>
          <p:cNvPicPr>
            <a:picLocks noChangeAspect="1"/>
          </p:cNvPicPr>
          <p:nvPr/>
        </p:nvPicPr>
        <p:blipFill>
          <a:blip r:embed="rId1" cstate="print"/>
          <a:stretch>
            <a:fillRect/>
          </a:stretch>
        </p:blipFill>
        <p:spPr>
          <a:xfrm>
            <a:off x="185420" y="44450"/>
            <a:ext cx="8749665" cy="1426845"/>
          </a:xfrm>
          <a:prstGeom prst="rect">
            <a:avLst/>
          </a:prstGeom>
        </p:spPr>
      </p:pic>
      <p:sp>
        <p:nvSpPr>
          <p:cNvPr id="3" name="مستطيل: زوايا مستديرة 5"/>
          <p:cNvSpPr/>
          <p:nvPr/>
        </p:nvSpPr>
        <p:spPr>
          <a:xfrm>
            <a:off x="4975860" y="548640"/>
            <a:ext cx="3836670" cy="603250"/>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lstStyle/>
          <a:p>
            <a:pPr algn="ctr"/>
            <a:r>
              <a:rPr lang="ar-DZ" sz="2800" b="1" dirty="0">
                <a:solidFill>
                  <a:srgbClr val="C00000"/>
                </a:solidFill>
                <a:latin typeface="Simplified Arabic" panose="02020603050405020304" charset="0"/>
                <a:cs typeface="Simplified Arabic" panose="02020603050405020304" charset="0"/>
              </a:rPr>
              <a:t>التعريف بالمؤسسة :</a:t>
            </a:r>
            <a:endParaRPr lang="ar-DZ" sz="2800" b="1" dirty="0">
              <a:solidFill>
                <a:srgbClr val="C00000"/>
              </a:solidFill>
              <a:latin typeface="Simplified Arabic" panose="02020603050405020304" charset="0"/>
              <a:cs typeface="Simplified Arabic" panose="02020603050405020304" charset="0"/>
            </a:endParaRPr>
          </a:p>
        </p:txBody>
      </p:sp>
      <p:pic>
        <p:nvPicPr>
          <p:cNvPr id="4" name="Image 3" descr="dd34-3.jpg"/>
          <p:cNvPicPr>
            <a:picLocks noChangeAspect="1"/>
          </p:cNvPicPr>
          <p:nvPr/>
        </p:nvPicPr>
        <p:blipFill>
          <a:blip r:embed="rId1" cstate="print"/>
          <a:stretch>
            <a:fillRect/>
          </a:stretch>
        </p:blipFill>
        <p:spPr>
          <a:xfrm>
            <a:off x="8255" y="44450"/>
            <a:ext cx="9135745" cy="1328420"/>
          </a:xfrm>
          <a:prstGeom prst="rect">
            <a:avLst/>
          </a:prstGeom>
        </p:spPr>
      </p:pic>
      <p:sp>
        <p:nvSpPr>
          <p:cNvPr id="7" name="Légende rectangulaire à coins arrondis 6"/>
          <p:cNvSpPr/>
          <p:nvPr/>
        </p:nvSpPr>
        <p:spPr>
          <a:xfrm>
            <a:off x="-36195" y="1484630"/>
            <a:ext cx="9167495" cy="5094605"/>
          </a:xfrm>
          <a:prstGeom prst="wedgeRoundRectCallout">
            <a:avLst>
              <a:gd name="adj1" fmla="val -20994"/>
              <a:gd name="adj2" fmla="val 5620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a:t>
            </a:r>
            <a:r>
              <a:rPr lang="ar-DZ" altLang="en-US" sz="2400" b="1" dirty="0">
                <a:solidFill>
                  <a:schemeClr val="tx1"/>
                </a:solidFill>
                <a:latin typeface="Simplified Arabic" panose="02020603050405020304" charset="0"/>
                <a:cs typeface="Simplified Arabic" panose="02020603050405020304" charset="0"/>
                <a:sym typeface="+mn-ea"/>
              </a:rPr>
              <a:t>إتصالات الجزائر</a:t>
            </a:r>
            <a:r>
              <a:rPr lang="ar-DZ" altLang="en-US" sz="2400" dirty="0">
                <a:solidFill>
                  <a:schemeClr val="tx1"/>
                </a:solidFill>
                <a:latin typeface="Simplified Arabic" panose="02020603050405020304" charset="0"/>
                <a:cs typeface="Simplified Arabic" panose="02020603050405020304" charset="0"/>
                <a:sym typeface="+mn-ea"/>
              </a:rPr>
              <a:t> شركة عمومية اقتصادية برأس مال عمومي يقدر بـ: 50.000.000.00دج هي ملك</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للدولة بنسبة : % 100 و مقيدة في السجل التجاري يوم 11 ماي 2002 تحت رقم 02B0018083</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الكائن مقرها الاجتماعي</a:t>
            </a:r>
            <a:r>
              <a:rPr lang="ar-DZ" altLang="en-US" sz="2400" dirty="0">
                <a:solidFill>
                  <a:schemeClr val="tx1"/>
                </a:solidFill>
                <a:latin typeface="Simplified Arabic" panose="02020603050405020304" charset="0"/>
                <a:cs typeface="Simplified Arabic" panose="02020603050405020304" charset="0"/>
                <a:sym typeface="+mn-ea"/>
              </a:rPr>
              <a:t> بالطريق الوطني رقم 05 الديار الخمس ، المحمدية16211 بالجزائر العاصمة، هي رائدة في سوق الاتصالات الجزائرية التي تشهد نموا قويا، تقدم مجموعة كاملة من خدمات الصوت و البيانات للزبائن مصمم الابتكار، سياسات الاستخدامات موجهة لصاحل العمالاء.</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أصبحت مهامها محصورة بموجب قانون3\2000 الراجع للنظام الأساسي للمؤسسة العمومية الاقتصادية، ذات طابع قانوني لشركة ذات أسهم دخلت رسميا في  ممارسة نشاطها ابتداء من 01\01\2003م، ذلك باعتمادها على ثلاث أهداف : المردودية ، الفعالية، جودة الخدمات، لها مواقع جغرافية مختلفة تعمل تحت وصايتها 08 مديريات إقليمية هي االجزائر العاصمة ،الشلف، وهران، عنابة، قسنطينة، سطيف، بشار،  ورقلة</a:t>
            </a:r>
            <a:r>
              <a:rPr lang="ar-DZ" altLang="en-US" sz="2100" dirty="0">
                <a:solidFill>
                  <a:schemeClr val="tx1"/>
                </a:solidFill>
                <a:latin typeface="Simplified Arabic" panose="02020603050405020304" charset="0"/>
                <a:cs typeface="Simplified Arabic" panose="02020603050405020304" charset="0"/>
                <a:sym typeface="+mn-ea"/>
              </a:rPr>
              <a:t> </a:t>
            </a:r>
            <a:endParaRPr lang="ar-DZ" altLang="en-US" sz="2100" dirty="0">
              <a:solidFill>
                <a:schemeClr val="tx1"/>
              </a:solidFill>
              <a:latin typeface="Simplified Arabic" panose="02020603050405020304" charset="0"/>
              <a:cs typeface="Simplified Arabic" panose="02020603050405020304" charset="0"/>
              <a:sym typeface="+mn-ea"/>
            </a:endParaRPr>
          </a:p>
        </p:txBody>
      </p:sp>
      <p:sp>
        <p:nvSpPr>
          <p:cNvPr id="8" name="مستطيل: زوايا مستديرة 5"/>
          <p:cNvSpPr/>
          <p:nvPr/>
        </p:nvSpPr>
        <p:spPr>
          <a:xfrm>
            <a:off x="5547360" y="259715"/>
            <a:ext cx="3533140" cy="892175"/>
          </a:xfrm>
          <a:prstGeom prst="roundRect">
            <a:avLst/>
          </a:prstGeom>
        </p:spPr>
        <p:style>
          <a:lnRef idx="0">
            <a:srgbClr val="FFFFFF"/>
          </a:lnRef>
          <a:fillRef idx="2">
            <a:schemeClr val="accent1"/>
          </a:fillRef>
          <a:effectRef idx="0">
            <a:srgbClr val="FFFFFF"/>
          </a:effectRef>
          <a:fontRef idx="minor">
            <a:schemeClr val="lt1"/>
          </a:fontRef>
        </p:style>
        <p:txBody>
          <a:bodyPr rtlCol="1" anchor="ctr"/>
          <a:p>
            <a:pPr algn="ctr"/>
            <a:r>
              <a:rPr lang="ar-DZ" sz="2800" b="1" dirty="0">
                <a:solidFill>
                  <a:srgbClr val="C00000"/>
                </a:solidFill>
                <a:latin typeface="Simplified Arabic" panose="02020603050405020304" charset="0"/>
                <a:cs typeface="Simplified Arabic" panose="02020603050405020304" charset="0"/>
              </a:rPr>
              <a:t>التعريف بالمؤسسة</a:t>
            </a:r>
            <a:endParaRPr lang="ar-DZ" sz="2800" b="1" dirty="0">
              <a:solidFill>
                <a:srgbClr val="C00000"/>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descr="dd34-3.jpg"/>
          <p:cNvPicPr>
            <a:picLocks noChangeAspect="1"/>
          </p:cNvPicPr>
          <p:nvPr/>
        </p:nvPicPr>
        <p:blipFill>
          <a:blip r:embed="rId1" cstate="print"/>
          <a:stretch>
            <a:fillRect/>
          </a:stretch>
        </p:blipFill>
        <p:spPr>
          <a:xfrm>
            <a:off x="8255" y="44450"/>
            <a:ext cx="9135745" cy="1328420"/>
          </a:xfrm>
          <a:prstGeom prst="rect">
            <a:avLst/>
          </a:prstGeom>
        </p:spPr>
      </p:pic>
      <p:sp>
        <p:nvSpPr>
          <p:cNvPr id="8" name="مستطيل: زوايا مستديرة 5"/>
          <p:cNvSpPr/>
          <p:nvPr/>
        </p:nvSpPr>
        <p:spPr>
          <a:xfrm>
            <a:off x="3898900" y="259715"/>
            <a:ext cx="5245100" cy="892175"/>
          </a:xfrm>
          <a:prstGeom prst="roundRect">
            <a:avLst/>
          </a:prstGeom>
        </p:spPr>
        <p:style>
          <a:lnRef idx="0">
            <a:srgbClr val="FFFFFF"/>
          </a:lnRef>
          <a:fillRef idx="2">
            <a:schemeClr val="accent1"/>
          </a:fillRef>
          <a:effectRef idx="0">
            <a:srgbClr val="FFFFFF"/>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مجالات استخدام تقييم أداء العاملين بمؤسسة إتصالات الجزائر بخميس مليانة</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0" y="1379220"/>
            <a:ext cx="9144000" cy="5137785"/>
          </a:xfrm>
          <a:prstGeom prst="wedgeRoundRectCallout">
            <a:avLst>
              <a:gd name="adj1" fmla="val -19873"/>
              <a:gd name="adj2" fmla="val 5518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1-التكوين و تحسين المستوى المهني:</a:t>
            </a:r>
            <a:endParaRPr lang="ar-DZ" altLang="en-US" sz="2400" b="1"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تؤكد اطراف متعاقده على ان التكوين المهني المتواصل اولويه بالنسبه لقطاع الاتصالات لمواكبه الحاجيات التطور المستمره الالتزامات للعمال المؤسسه في ظل  محيط في تقدم دائم، فهي ترغب في تنمية سياسة تكوين مهني داخل المؤسسة تشجع على وجه الخصوص تحسين الكفاءات وذلك من اجل تسهيل تدريبهم المهني او الوظيفي وهو مصدر التحفيز  و التجند لتحسين الإنتاجية في العمل و في الكفاءات عموما ، بالتالي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تصنع المؤسسة برنامج للتكوين ذلك من خلال عملية تقييم أداء العاملين تحديد العمال قصد الحصول على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نشاطات التكوين من أجل زيادة الكفاءات.</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2. التحويل أو الترقية: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يعتبر التحويل نقل عامل من منصب شغل الى اخر والذي ينتج عنه تغيير في التعيين في نفس مقر العمل او بترقيه عندما يتم التحويل الى منصب اعلى في التصنيف من منصب المشغول سابقا وتتم الترقيه بناء على برنامج تقييم الاداء واستنادا الى المناصب المتوفره في كفاءه العامل وجدارته والمؤهلات المهنيه والمعارف  التي يكتسبها والشهادات المتحصل عليها. </a:t>
            </a: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Left)">
                                      <p:cBhvr>
                                        <p:cTn id="10" dur="500"/>
                                        <p:tgtEl>
                                          <p:spTgt spid="5">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Left)">
                                      <p:cBhvr>
                                        <p:cTn id="13" dur="500"/>
                                        <p:tgtEl>
                                          <p:spTgt spid="5">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trips(down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strips(downLeft)">
                                      <p:cBhvr>
                                        <p:cTn id="21" dur="500"/>
                                        <p:tgtEl>
                                          <p:spTgt spid="5">
                                            <p:txEl>
                                              <p:pRg st="4" end="4"/>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strips(downLeft)">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lèche courbée vers le haut 3"/>
          <p:cNvSpPr/>
          <p:nvPr/>
        </p:nvSpPr>
        <p:spPr>
          <a:xfrm>
            <a:off x="4139565" y="44450"/>
            <a:ext cx="1471295" cy="738505"/>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Légende rectangulaire à coins arrondis 4"/>
          <p:cNvSpPr/>
          <p:nvPr/>
        </p:nvSpPr>
        <p:spPr>
          <a:xfrm>
            <a:off x="35560" y="782955"/>
            <a:ext cx="9107170" cy="540131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3. نظام الأجور و الرواتب:</a:t>
            </a:r>
            <a:endParaRPr lang="ar-DZ" altLang="en-US" sz="2400" b="1"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في مقابل العمل المنجز، يخول للعامل الحق في اجرة يتقاضى من خلالها راتبا أو مدخولا يتناسب و نتائج</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العمل، و هناك الزيادة القانونية في أجرة ،التعويضات و المنح أي كان نوعها و الحوافز و العلاوات و</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المكافات و هذا يتم اما عن طريق تقييم الأداء أو النصوص القانونية.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400" b="1" dirty="0">
                <a:solidFill>
                  <a:schemeClr val="tx1"/>
                </a:solidFill>
                <a:latin typeface="Simplified Arabic" panose="02020603050405020304" charset="0"/>
                <a:cs typeface="Simplified Arabic" panose="02020603050405020304" charset="0"/>
                <a:sym typeface="+mn-ea"/>
              </a:rPr>
              <a:t>4. المواظبة: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وتتم عن طريق مراقبه المواظبه السلوك مع الزبائن والمواطنين ، الحضور أي الغيابات باستثناء الغيابات</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مدفوعة الأجر بسبب أحداث عائلية، احترام أوقات العمل و التأخرات عن العمل.</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و يتم تقييم أداء العمال بسبب الأخطاء المهنية فهو تقصير العامل بخصوص التزاماته المهنية اراديا أو غير اراديا وبصفة عامة كل خرق من جهة الأحكام التشريعية، او الاتفاقية و التنظيمية المتعلقة بعلاقات العمل و مثال الخروج المبكر وغير المرخص ،الغيابات المتكرره بدون سبب  معقول عن منصب العمل و يبلغ العامل المرتكب لخطأ كتابيا أو شفهيا، و حسب المادة  129 من النظام الداخلي للمؤسسة تكرس و تضمن حقوق الدفاع للعامل من خلال تقديم طعن العقوبة المنتخذة ضده.</a:t>
            </a: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Left)">
                                      <p:cBhvr>
                                        <p:cTn id="10" dur="500"/>
                                        <p:tgtEl>
                                          <p:spTgt spid="5">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Left)">
                                      <p:cBhvr>
                                        <p:cTn id="13" dur="500"/>
                                        <p:tgtEl>
                                          <p:spTgt spid="5">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trips(down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strips(downLeft)">
                                      <p:cBhvr>
                                        <p:cTn id="21" dur="500"/>
                                        <p:tgtEl>
                                          <p:spTgt spid="5">
                                            <p:txEl>
                                              <p:pRg st="4" end="4"/>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strips(downLeft)">
                                      <p:cBhvr>
                                        <p:cTn id="24" dur="500"/>
                                        <p:tgtEl>
                                          <p:spTgt spid="5">
                                            <p:txEl>
                                              <p:pRg st="5" end="5"/>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strips(downLeft)">
                                      <p:cBhvr>
                                        <p:cTn id="27" dur="500"/>
                                        <p:tgtEl>
                                          <p:spTgt spid="5">
                                            <p:txEl>
                                              <p:pRg st="6" end="6"/>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strips(downLeft)">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descr="dd34-3.jpg"/>
          <p:cNvPicPr>
            <a:picLocks noChangeAspect="1"/>
          </p:cNvPicPr>
          <p:nvPr/>
        </p:nvPicPr>
        <p:blipFill>
          <a:blip r:embed="rId1" cstate="print"/>
          <a:stretch>
            <a:fillRect/>
          </a:stretch>
        </p:blipFill>
        <p:spPr>
          <a:xfrm>
            <a:off x="8255" y="44450"/>
            <a:ext cx="9135745" cy="1328420"/>
          </a:xfrm>
          <a:prstGeom prst="rect">
            <a:avLst/>
          </a:prstGeom>
        </p:spPr>
      </p:pic>
      <p:sp>
        <p:nvSpPr>
          <p:cNvPr id="3" name="مستطيل: زوايا مستديرة 5"/>
          <p:cNvSpPr/>
          <p:nvPr/>
        </p:nvSpPr>
        <p:spPr>
          <a:xfrm>
            <a:off x="3719830" y="332740"/>
            <a:ext cx="5100955"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أهميته بالنسبة للمؤسسة</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28575" y="1451610"/>
            <a:ext cx="9115425" cy="476567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400" dirty="0">
                <a:solidFill>
                  <a:schemeClr val="tx1"/>
                </a:solidFill>
                <a:latin typeface="Simplified Arabic" panose="02020603050405020304" charset="0"/>
                <a:cs typeface="Simplified Arabic" panose="02020603050405020304" charset="0"/>
                <a:sym typeface="+mn-ea"/>
              </a:rPr>
              <a:t>شروط العمل متكافئة في اطار العلاقات الاجتماعيه بالقطاع المهني المنبثق عن الاتصالات، فإنما تصرح بالمبادئ العامة التي تستعمل كمرجع  لضبط سياسات الكفاءات، أو  اجراء قياس الكفاءة أو التكوين في المؤسسة  من ناحية أخرى، و عليه    و من أجل توفير كل شروط الإزدهار للقدرة على التأقلم تقترح اتصالات الجزائر تنمية سياسية للمستخدمين في ظل الحوار و التشاور الإجتماعي، تؤكد على تجنيد الموارد البشرية من خلال تسيير تقديري للشغل و للكفاءات و للتكوين، مرفق بتفكير استشفافي حول الاختبارات فيما يتعلق بتنظيم العمل، فهي تقوم هذه االمؤسسة بعملية تقييم أداء العاملين من أجل ادراج نشاطاتها  و تسييرها في إطار إقتصادي و إجتماعي متوازن، يضمن حياتها الإقتصادية و المالية و كذا حيويتها التقنية والتجارية بالحفاظ على مناصب الشغل و شروط عملهم، و من أجل أن تضع نفسها على مسار المردودية .</a:t>
            </a:r>
            <a:endParaRPr lang="ar-DZ" altLang="en-US" sz="24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endParaRPr lang="ar-DZ" altLang="en-US" sz="24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72F56.jpg"/>
          <p:cNvPicPr>
            <a:picLocks noChangeAspect="1"/>
          </p:cNvPicPr>
          <p:nvPr/>
        </p:nvPicPr>
        <p:blipFill>
          <a:blip r:embed="rId1" cstate="print"/>
          <a:stretch>
            <a:fillRect/>
          </a:stretch>
        </p:blipFill>
        <p:spPr>
          <a:xfrm>
            <a:off x="0" y="0"/>
            <a:ext cx="9352280" cy="6858000"/>
          </a:xfrm>
          <a:prstGeom prst="rect">
            <a:avLst/>
          </a:prstGeom>
        </p:spPr>
      </p:pic>
      <p:sp>
        <p:nvSpPr>
          <p:cNvPr id="3" name="Rectangle 2"/>
          <p:cNvSpPr/>
          <p:nvPr/>
        </p:nvSpPr>
        <p:spPr>
          <a:xfrm>
            <a:off x="260985" y="0"/>
            <a:ext cx="8771890" cy="4284980"/>
          </a:xfrm>
          <a:prstGeom prst="rect">
            <a:avLst/>
          </a:prstGeom>
          <a:ln w="6350" cap="flat" cmpd="sng" algn="ctr">
            <a:solidFill>
              <a:schemeClr val="accent5"/>
            </a:solidFill>
            <a:prstDash val="dash"/>
            <a:miter lim="800000"/>
          </a:ln>
        </p:spPr>
        <p:style>
          <a:lnRef idx="0">
            <a:schemeClr val="accent1"/>
          </a:lnRef>
          <a:fillRef idx="0">
            <a:srgbClr val="FFFFFF"/>
          </a:fillRef>
          <a:effectRef idx="0">
            <a:srgbClr val="FFFFFF"/>
          </a:effectRef>
          <a:fontRef idx="minor">
            <a:schemeClr val="dk1"/>
          </a:fontRef>
        </p:style>
        <p:txBody>
          <a:bodyPr rtlCol="0" anchor="ctr"/>
          <a:lstStyle/>
          <a:p>
            <a:pPr algn="just" rtl="1"/>
            <a:endParaRPr lang="ar-DZ" sz="2400" dirty="0">
              <a:solidFill>
                <a:schemeClr val="bg2"/>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endParaRPr>
          </a:p>
          <a:p>
            <a:pPr algn="just" rtl="1"/>
            <a:endParaRPr lang="ar-DZ" sz="2400" dirty="0">
              <a:solidFill>
                <a:schemeClr val="bg2"/>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endParaRPr>
          </a:p>
          <a:p>
            <a:pPr algn="just" rtl="1"/>
            <a:endParaRPr lang="ar-DZ" sz="2400" dirty="0">
              <a:solidFill>
                <a:schemeClr val="bg2"/>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endParaRPr>
          </a:p>
          <a:p>
            <a:pPr algn="just" rtl="1"/>
            <a:r>
              <a:rPr lang="ar-DZ" sz="2400" dirty="0">
                <a:solidFill>
                  <a:schemeClr val="tx1"/>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rPr>
              <a:t>تعتبر الموارد البشرية من أهم الموارد الاستراتيجية في المنظمة ، فهي تحدد مستوى أدائها ونجاحها وهي كوظيفة أو إدارة لها أهمية بالغة تعمل على تحقيق أهداف المنظمة وتطويرها وهي بذلك تؤثر على استراتيجية المنظمة ومشاريعها وعلى هذا الأساس تعتبر وظيفة الموارد البشرية التي تهدف إلى تحسين درجة الملائمة بين الأفراد والوظائف، الوظيفة الأكثر أهمية داخل المنظمة.</a:t>
            </a:r>
            <a:endParaRPr lang="ar-DZ" sz="2400" dirty="0">
              <a:solidFill>
                <a:schemeClr val="tx1"/>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endParaRPr>
          </a:p>
          <a:p>
            <a:pPr algn="just" rtl="1"/>
            <a:r>
              <a:rPr lang="ar-DZ" sz="2400" dirty="0">
                <a:solidFill>
                  <a:schemeClr val="tx1"/>
                </a:solidFill>
                <a:effectLst>
                  <a:innerShdw blurRad="63500" dist="50800" dir="13500000">
                    <a:srgbClr val="000000">
                      <a:alpha val="50000"/>
                    </a:srgbClr>
                  </a:innerShdw>
                </a:effectLst>
                <a:latin typeface="Simplified Arabic" panose="02020603050405020304" charset="0"/>
                <a:cs typeface="Simplified Arabic" panose="02020603050405020304" charset="0"/>
                <a:sym typeface="+mn-ea"/>
              </a:rPr>
              <a:t>لقد أصبح تقييم أداء الأفراد العاملين فب المنظمات الناجحة وخاصة الكبيرة منها عنصرا أساسيا في ترشيد إستخدام الموارد البشرية بما يوفره من بيانات عن أداء الأفراد هذه البيانات التي تمثل أساسا لإتخاذ الكثير من القرارات الإدارية الملائمة مثل الإبقاء على العمال الأكفاء ومساعدة الأفراد متوسطي الكفاءة على التقدم والرقي ، كما تساعد نتائج التقييم في التعرف على من يستحق المكافأة نتيجة لمجهوداته المبذولة في العمل.</a:t>
            </a:r>
            <a:endParaRPr lang="ar-DZ" sz="2400" dirty="0">
              <a:solidFill>
                <a:schemeClr val="tx1"/>
              </a:solidFill>
              <a:latin typeface="Simplified Arabic" panose="02020603050405020304" charset="0"/>
              <a:cs typeface="Simplified Arabic" panose="02020603050405020304" charset="0"/>
              <a:sym typeface="+mn-ea"/>
            </a:endParaRPr>
          </a:p>
          <a:p>
            <a:pPr algn="just" rtl="1"/>
            <a:endParaRPr lang="ar-DZ" sz="2400" dirty="0">
              <a:solidFill>
                <a:schemeClr val="tx1"/>
              </a:solidFill>
              <a:latin typeface="Simplified Arabic" panose="02020603050405020304" charset="0"/>
              <a:cs typeface="Simplified Arabic" panose="02020603050405020304" charset="0"/>
              <a:sym typeface="+mn-ea"/>
            </a:endParaRPr>
          </a:p>
        </p:txBody>
      </p:sp>
      <p:sp>
        <p:nvSpPr>
          <p:cNvPr id="4" name="Double vague 3"/>
          <p:cNvSpPr/>
          <p:nvPr/>
        </p:nvSpPr>
        <p:spPr>
          <a:xfrm>
            <a:off x="2483485" y="44450"/>
            <a:ext cx="3513455" cy="481330"/>
          </a:xfrm>
          <a:prstGeom prst="doubleWave">
            <a:avLst/>
          </a:prstGeom>
        </p:spPr>
        <p:style>
          <a:lnRef idx="0">
            <a:srgbClr val="FFFFFF"/>
          </a:lnRef>
          <a:fillRef idx="2">
            <a:schemeClr val="accent2"/>
          </a:fillRef>
          <a:effectRef idx="0">
            <a:srgbClr val="FFFFFF"/>
          </a:effectRef>
          <a:fontRef idx="minor">
            <a:schemeClr val="lt1"/>
          </a:fontRef>
        </p:style>
        <p:txBody>
          <a:bodyPr rtlCol="0" anchor="ctr"/>
          <a:p>
            <a:pPr algn="ctr"/>
            <a:r>
              <a:rPr lang="ar-DZ" altLang="fr-FR" sz="2400" b="1">
                <a:solidFill>
                  <a:schemeClr val="bg2"/>
                </a:solidFill>
                <a:latin typeface="Simplified Arabic" panose="02020603050405020304" charset="0"/>
                <a:cs typeface="Simplified Arabic" panose="02020603050405020304" charset="0"/>
              </a:rPr>
              <a:t>مقدمة</a:t>
            </a:r>
            <a:endParaRPr lang="ar-DZ" altLang="fr-FR" sz="2400" b="1">
              <a:solidFill>
                <a:schemeClr val="bg2"/>
              </a:solidFill>
              <a:latin typeface="Simplified Arabic" panose="02020603050405020304" charset="0"/>
              <a:cs typeface="Simplified Arabic"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sndAc>
          <p:stSnd>
            <p:snd r:embed="rId2" name="suction.wav"/>
          </p:stSnd>
        </p:sndAc>
      </p:transition>
    </mc:Choice>
    <mc:Fallback>
      <p:transition spd="slow">
        <p:wheel spokes="8"/>
        <p:sndAc>
          <p:stSnd>
            <p:snd r:embed="rId2" name="suctio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Image 9" descr="question-mark.jpg"/>
          <p:cNvPicPr>
            <a:picLocks noChangeAspect="1"/>
          </p:cNvPicPr>
          <p:nvPr/>
        </p:nvPicPr>
        <p:blipFill>
          <a:blip r:embed="rId1" cstate="print"/>
          <a:stretch>
            <a:fillRect/>
          </a:stretch>
        </p:blipFill>
        <p:spPr>
          <a:xfrm>
            <a:off x="7358082" y="333032"/>
            <a:ext cx="1404112" cy="1595769"/>
          </a:xfrm>
          <a:prstGeom prst="rect">
            <a:avLst/>
          </a:prstGeom>
        </p:spPr>
      </p:pic>
      <p:sp>
        <p:nvSpPr>
          <p:cNvPr id="4" name="Flèche gauche 3"/>
          <p:cNvSpPr/>
          <p:nvPr/>
        </p:nvSpPr>
        <p:spPr>
          <a:xfrm>
            <a:off x="7065010" y="2060575"/>
            <a:ext cx="1949450" cy="1443355"/>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ar-DZ" sz="2400" dirty="0">
                <a:latin typeface="Simplified Arabic" panose="02020603050405020304" pitchFamily="18" charset="-78"/>
                <a:cs typeface="Simplified Arabic" panose="02020603050405020304" pitchFamily="18" charset="-78"/>
              </a:rPr>
              <a:t>ا</a:t>
            </a:r>
            <a:r>
              <a:rPr lang="ar-DZ" sz="2800" b="1" dirty="0">
                <a:latin typeface="Simplified Arabic" panose="02020603050405020304" pitchFamily="18" charset="-78"/>
                <a:cs typeface="Simplified Arabic" panose="02020603050405020304" pitchFamily="18" charset="-78"/>
              </a:rPr>
              <a:t>لإشكالية</a:t>
            </a:r>
            <a:r>
              <a:rPr lang="ar-DZ" dirty="0"/>
              <a:t> </a:t>
            </a:r>
            <a:endParaRPr lang="fr-FR" dirty="0"/>
          </a:p>
        </p:txBody>
      </p:sp>
      <p:sp>
        <p:nvSpPr>
          <p:cNvPr id="7" name="Organigramme : Terminateur 6"/>
          <p:cNvSpPr/>
          <p:nvPr/>
        </p:nvSpPr>
        <p:spPr>
          <a:xfrm>
            <a:off x="107950" y="1484630"/>
            <a:ext cx="6911975" cy="236029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p>
            <a:pPr algn="ctr"/>
            <a:r>
              <a:rPr lang="ar-DZ" sz="2400" b="1" dirty="0">
                <a:solidFill>
                  <a:schemeClr val="tx1"/>
                </a:solidFill>
                <a:latin typeface="Simplified Arabic" panose="02020603050405020304" charset="0"/>
                <a:cs typeface="Simplified Arabic" panose="02020603050405020304" charset="0"/>
                <a:sym typeface="+mn-ea"/>
              </a:rPr>
              <a:t>- </a:t>
            </a:r>
            <a:r>
              <a:rPr lang="ar-DZ" sz="2400" dirty="0">
                <a:solidFill>
                  <a:schemeClr val="tx1"/>
                </a:solidFill>
                <a:latin typeface="Simplified Arabic" panose="02020603050405020304" charset="0"/>
                <a:cs typeface="Simplified Arabic" panose="02020603050405020304" charset="0"/>
                <a:sym typeface="+mn-ea"/>
              </a:rPr>
              <a:t>ما هي العوامل السياسات والاستراتيجيات التي انتهجتها الدولة الجزائرية في إدارة زلزال بومرداس؟</a:t>
            </a:r>
            <a:endParaRPr lang="ar-DZ" sz="2400" dirty="0">
              <a:solidFill>
                <a:schemeClr val="tx1"/>
              </a:solidFill>
              <a:latin typeface="Simplified Arabic" panose="02020603050405020304" charset="0"/>
              <a:cs typeface="Simplified Arabic" panose="02020603050405020304" charset="0"/>
              <a:sym typeface="+mn-ea"/>
            </a:endParaRPr>
          </a:p>
          <a:p>
            <a:pPr algn="ctr"/>
            <a:r>
              <a:rPr lang="ar-DZ" sz="2400" dirty="0">
                <a:solidFill>
                  <a:schemeClr val="tx1"/>
                </a:solidFill>
                <a:latin typeface="Simplified Arabic" panose="02020603050405020304" charset="0"/>
                <a:cs typeface="Simplified Arabic" panose="02020603050405020304" charset="0"/>
                <a:sym typeface="+mn-ea"/>
              </a:rPr>
              <a:t>- ما هي أهداف وأليات التي وظفتها لحماية المجتمع من المخاطر الكبرى؟</a:t>
            </a:r>
            <a:endParaRPr lang="ar-DZ" sz="2400" dirty="0">
              <a:solidFill>
                <a:schemeClr val="tx1"/>
              </a:solidFill>
              <a:latin typeface="Simplified Arabic" panose="02020603050405020304" charset="0"/>
              <a:cs typeface="Simplified Arabic" panose="02020603050405020304" charset="0"/>
              <a:sym typeface="+mn-ea"/>
            </a:endParaRPr>
          </a:p>
        </p:txBody>
      </p:sp>
      <p:pic>
        <p:nvPicPr>
          <p:cNvPr id="2" name="Image 1" descr="n72F56.jpg"/>
          <p:cNvPicPr>
            <a:picLocks noChangeAspect="1"/>
          </p:cNvPicPr>
          <p:nvPr/>
        </p:nvPicPr>
        <p:blipFill>
          <a:blip r:embed="rId2" cstate="print"/>
          <a:stretch>
            <a:fillRect/>
          </a:stretch>
        </p:blipFill>
        <p:spPr>
          <a:xfrm>
            <a:off x="0" y="-27940"/>
            <a:ext cx="9144000" cy="6942455"/>
          </a:xfrm>
          <a:prstGeom prst="rect">
            <a:avLst/>
          </a:prstGeom>
        </p:spPr>
      </p:pic>
      <p:pic>
        <p:nvPicPr>
          <p:cNvPr id="3" name="Image 2" descr="question-mark.jpg"/>
          <p:cNvPicPr>
            <a:picLocks noChangeAspect="1"/>
          </p:cNvPicPr>
          <p:nvPr/>
        </p:nvPicPr>
        <p:blipFill>
          <a:blip r:embed="rId1" cstate="print"/>
          <a:stretch>
            <a:fillRect/>
          </a:stretch>
        </p:blipFill>
        <p:spPr>
          <a:xfrm>
            <a:off x="7485082" y="460032"/>
            <a:ext cx="1404112" cy="1595769"/>
          </a:xfrm>
          <a:prstGeom prst="rect">
            <a:avLst/>
          </a:prstGeom>
        </p:spPr>
      </p:pic>
      <p:sp>
        <p:nvSpPr>
          <p:cNvPr id="5" name="Flèche gauche 4"/>
          <p:cNvSpPr/>
          <p:nvPr/>
        </p:nvSpPr>
        <p:spPr>
          <a:xfrm>
            <a:off x="7050405" y="2132965"/>
            <a:ext cx="1949450" cy="1443355"/>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ar-DZ" sz="2400" dirty="0">
                <a:latin typeface="Simplified Arabic" panose="02020603050405020304" pitchFamily="18" charset="-78"/>
                <a:cs typeface="Simplified Arabic" panose="02020603050405020304" pitchFamily="18" charset="-78"/>
              </a:rPr>
              <a:t>ا</a:t>
            </a:r>
            <a:r>
              <a:rPr lang="ar-DZ" sz="2800" b="1" dirty="0">
                <a:latin typeface="Simplified Arabic" panose="02020603050405020304" pitchFamily="18" charset="-78"/>
                <a:cs typeface="Simplified Arabic" panose="02020603050405020304" pitchFamily="18" charset="-78"/>
              </a:rPr>
              <a:t>لإشكالية</a:t>
            </a:r>
            <a:r>
              <a:rPr lang="ar-DZ" dirty="0"/>
              <a:t> </a:t>
            </a:r>
            <a:endParaRPr lang="fr-FR" dirty="0"/>
          </a:p>
        </p:txBody>
      </p:sp>
      <p:sp>
        <p:nvSpPr>
          <p:cNvPr id="6" name="Organigramme : Terminateur 6"/>
          <p:cNvSpPr/>
          <p:nvPr/>
        </p:nvSpPr>
        <p:spPr>
          <a:xfrm>
            <a:off x="107315" y="1628775"/>
            <a:ext cx="6911975" cy="236029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p>
            <a:pPr algn="ctr"/>
            <a:r>
              <a:rPr lang="ar-DZ" sz="2400" dirty="0">
                <a:solidFill>
                  <a:schemeClr val="tx1"/>
                </a:solidFill>
                <a:latin typeface="Simplified Arabic" panose="02020603050405020304" charset="0"/>
                <a:cs typeface="Simplified Arabic" panose="02020603050405020304" charset="0"/>
                <a:sym typeface="+mn-ea"/>
              </a:rPr>
              <a:t>على ضوء ما سبق فالإشكالية التي يمكن صياغتها وتحديدها في التساؤل الرئيسي هي: ما هو تقييم أداء العاملين؟ وما هو دور إدارة الموارد البشرية في هذا؟</a:t>
            </a:r>
            <a:endParaRPr lang="ar-DZ" sz="24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3" name="suction.wav"/>
          </p:stSnd>
        </p:sndAc>
      </p:transition>
    </mc:Choice>
    <mc:Fallback>
      <p:transition spd="slow">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2000"/>
                                        <p:tgtEl>
                                          <p:spTgt spid="6">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allAtOnce"/>
      <p:bldP spid="6" grpId="0" animBg="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descr="Wallpaper-Powerpoint-14.jpg"/>
          <p:cNvPicPr>
            <a:picLocks noChangeAspect="1"/>
          </p:cNvPicPr>
          <p:nvPr/>
        </p:nvPicPr>
        <p:blipFill>
          <a:blip r:embed="rId1" cstate="print"/>
          <a:stretch>
            <a:fillRect/>
          </a:stretch>
        </p:blipFill>
        <p:spPr>
          <a:xfrm>
            <a:off x="2844165" y="188595"/>
            <a:ext cx="5082540" cy="1499870"/>
          </a:xfrm>
          <a:prstGeom prst="rect">
            <a:avLst/>
          </a:prstGeom>
        </p:spPr>
      </p:pic>
      <p:sp>
        <p:nvSpPr>
          <p:cNvPr id="6" name="ZoneTexte 5"/>
          <p:cNvSpPr txBox="1"/>
          <p:nvPr/>
        </p:nvSpPr>
        <p:spPr>
          <a:xfrm>
            <a:off x="4427858" y="764540"/>
            <a:ext cx="2357453" cy="583565"/>
          </a:xfrm>
          <a:prstGeom prst="rect">
            <a:avLst/>
          </a:prstGeom>
          <a:noFill/>
          <a:ln>
            <a:noFill/>
          </a:ln>
        </p:spPr>
        <p:txBody>
          <a:bodyPr wrap="square" rtlCol="0">
            <a:spAutoFit/>
          </a:bodyPr>
          <a:p>
            <a:pPr algn="ctr"/>
            <a:r>
              <a:rPr lang="ar-DZ" sz="3200" b="1" dirty="0">
                <a:solidFill>
                  <a:srgbClr val="C00000"/>
                </a:solidFill>
                <a:latin typeface="Simplified Arabic" panose="02020603050405020304" charset="0"/>
                <a:cs typeface="Simplified Arabic" panose="02020603050405020304" charset="0"/>
                <a:sym typeface="+mn-ea"/>
              </a:rPr>
              <a:t>الفرضيــــــــات:</a:t>
            </a:r>
            <a:endParaRPr lang="ar-DZ" sz="3200" b="1" dirty="0">
              <a:solidFill>
                <a:srgbClr val="C00000"/>
              </a:solidFill>
              <a:latin typeface="Simplified Arabic" panose="02020603050405020304" charset="0"/>
              <a:cs typeface="Simplified Arabic" panose="02020603050405020304" charset="0"/>
              <a:sym typeface="+mn-ea"/>
            </a:endParaRPr>
          </a:p>
        </p:txBody>
      </p:sp>
      <p:sp>
        <p:nvSpPr>
          <p:cNvPr id="2" name="Rectangle à coins arrondi 1"/>
          <p:cNvSpPr/>
          <p:nvPr/>
        </p:nvSpPr>
        <p:spPr>
          <a:xfrm>
            <a:off x="251460" y="2277110"/>
            <a:ext cx="8052435" cy="388810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13335" algn="just" defTabSz="457200" rtl="1">
              <a:lnSpc>
                <a:spcPct val="200000"/>
              </a:lnSpc>
              <a:tabLst>
                <a:tab pos="6894195" algn="l"/>
              </a:tabLst>
            </a:pPr>
            <a:r>
              <a:rPr lang="ar-DZ" sz="2400" b="1" dirty="0">
                <a:latin typeface="Simplified Arabic" panose="02020603050405020304" charset="0"/>
                <a:cs typeface="Simplified Arabic" panose="02020603050405020304" charset="0"/>
                <a:sym typeface="+mn-ea"/>
              </a:rPr>
              <a:t>                       يتم تقييم أداء العاملين وفق أسس وعوامل</a:t>
            </a:r>
            <a:endParaRPr lang="ar-DZ" sz="2400" b="1" dirty="0">
              <a:solidFill>
                <a:schemeClr val="tx1"/>
              </a:solidFill>
              <a:latin typeface="Simplified Arabic" panose="02020603050405020304" charset="0"/>
              <a:cs typeface="Simplified Arabic" panose="02020603050405020304" charset="0"/>
            </a:endParaRPr>
          </a:p>
          <a:p>
            <a:pPr marL="13335" algn="just" defTabSz="457200" rtl="1">
              <a:lnSpc>
                <a:spcPct val="200000"/>
              </a:lnSpc>
              <a:tabLst>
                <a:tab pos="6894195" algn="l"/>
              </a:tabLst>
            </a:pPr>
            <a:r>
              <a:rPr lang="ar-DZ" sz="2400" b="1" dirty="0">
                <a:latin typeface="Simplified Arabic" panose="02020603050405020304" charset="0"/>
                <a:cs typeface="Simplified Arabic" panose="02020603050405020304" charset="0"/>
                <a:sym typeface="+mn-ea"/>
              </a:rPr>
              <a:t>                        لتقييم الاداء عده خطوات</a:t>
            </a:r>
            <a:endParaRPr lang="ar-DZ" sz="2400" b="1" dirty="0">
              <a:solidFill>
                <a:schemeClr val="tx1"/>
              </a:solidFill>
              <a:latin typeface="Simplified Arabic" panose="02020603050405020304" charset="0"/>
              <a:cs typeface="Simplified Arabic" panose="02020603050405020304" charset="0"/>
            </a:endParaRPr>
          </a:p>
          <a:p>
            <a:pPr marL="13335" algn="just" defTabSz="457200" rtl="1">
              <a:lnSpc>
                <a:spcPct val="200000"/>
              </a:lnSpc>
              <a:tabLst>
                <a:tab pos="6894195" algn="l"/>
              </a:tabLst>
            </a:pPr>
            <a:r>
              <a:rPr lang="ar-DZ" sz="2400" b="1" dirty="0">
                <a:latin typeface="Simplified Arabic" panose="02020603050405020304" charset="0"/>
                <a:cs typeface="Simplified Arabic" panose="02020603050405020304" charset="0"/>
                <a:sym typeface="+mn-ea"/>
              </a:rPr>
              <a:t>                        لتقييم أداء أهمية بالغه في ادارة الموارد البشرية</a:t>
            </a:r>
            <a:endParaRPr lang="ar-DZ" sz="2400" b="1" dirty="0">
              <a:solidFill>
                <a:schemeClr val="tx1"/>
              </a:solidFill>
              <a:latin typeface="Simplified Arabic" panose="02020603050405020304" charset="0"/>
              <a:cs typeface="Simplified Arabic" panose="02020603050405020304" charset="0"/>
            </a:endParaRPr>
          </a:p>
          <a:p>
            <a:pPr marL="13335" algn="just" defTabSz="457200" rtl="1">
              <a:lnSpc>
                <a:spcPct val="200000"/>
              </a:lnSpc>
              <a:tabLst>
                <a:tab pos="6894195" algn="l"/>
              </a:tabLst>
            </a:pPr>
            <a:r>
              <a:rPr lang="ar-DZ" sz="2400" b="1" dirty="0">
                <a:latin typeface="Simplified Arabic" panose="02020603050405020304" charset="0"/>
                <a:cs typeface="Simplified Arabic" panose="02020603050405020304" charset="0"/>
                <a:sym typeface="+mn-ea"/>
              </a:rPr>
              <a:t>                         يختلف تقييم اداء العاملين من منظمة الى اخرى</a:t>
            </a:r>
            <a:endParaRPr kumimoji="0" lang="ar-DZ" altLang="en-US" sz="2400" b="1" i="0" u="none" strike="noStrike" cap="none" normalizeH="0" baseline="0" dirty="0" smtClean="0">
              <a:ln>
                <a:noFill/>
              </a:ln>
              <a:solidFill>
                <a:schemeClr val="tx1"/>
              </a:solidFill>
              <a:effectLst/>
              <a:latin typeface="Simplified Arabic" panose="02020603050405020304" charset="0"/>
              <a:ea typeface="SimSun" panose="02010600030101010101" pitchFamily="2" charset="-122"/>
              <a:cs typeface="Simplified Arabic" panose="02020603050405020304" charset="0"/>
              <a:sym typeface="+mn-ea"/>
            </a:endParaRPr>
          </a:p>
        </p:txBody>
      </p:sp>
      <p:sp>
        <p:nvSpPr>
          <p:cNvPr id="3" name="Flèche gauche 2"/>
          <p:cNvSpPr/>
          <p:nvPr/>
        </p:nvSpPr>
        <p:spPr>
          <a:xfrm>
            <a:off x="6320790" y="3213100"/>
            <a:ext cx="1062990" cy="216535"/>
          </a:xfrm>
          <a:prstGeom prst="leftArrow">
            <a:avLst/>
          </a:prstGeom>
          <a:ln>
            <a:headEnd type="none" w="med" len="med"/>
            <a:tailEnd type="none" w="med" len="med"/>
          </a:ln>
        </p:spPr>
        <p:style>
          <a:lnRef idx="0">
            <a:srgbClr val="FFFFFF"/>
          </a:lnRef>
          <a:fillRef idx="2">
            <a:schemeClr val="accent1"/>
          </a:fillRef>
          <a:effectRef idx="0">
            <a:srgbClr val="FFFFFF"/>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Flèche gauche 4"/>
          <p:cNvSpPr/>
          <p:nvPr/>
        </p:nvSpPr>
        <p:spPr>
          <a:xfrm>
            <a:off x="6320790" y="3860800"/>
            <a:ext cx="1062990" cy="216535"/>
          </a:xfrm>
          <a:prstGeom prst="leftArrow">
            <a:avLst/>
          </a:prstGeom>
          <a:ln>
            <a:headEnd type="none" w="med" len="med"/>
            <a:tailEnd type="none" w="med" len="med"/>
          </a:ln>
        </p:spPr>
        <p:style>
          <a:lnRef idx="0">
            <a:srgbClr val="FFFFFF"/>
          </a:lnRef>
          <a:fillRef idx="2">
            <a:schemeClr val="accent1"/>
          </a:fillRef>
          <a:effectRef idx="0">
            <a:srgbClr val="FFFFFF"/>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Flèche gauche 6"/>
          <p:cNvSpPr/>
          <p:nvPr/>
        </p:nvSpPr>
        <p:spPr>
          <a:xfrm>
            <a:off x="6372225" y="4580890"/>
            <a:ext cx="1062990" cy="216535"/>
          </a:xfrm>
          <a:prstGeom prst="leftArrow">
            <a:avLst/>
          </a:prstGeom>
          <a:ln>
            <a:headEnd type="none" w="med" len="med"/>
            <a:tailEnd type="none" w="med" len="med"/>
          </a:ln>
        </p:spPr>
        <p:style>
          <a:lnRef idx="0">
            <a:srgbClr val="FFFFFF"/>
          </a:lnRef>
          <a:fillRef idx="2">
            <a:schemeClr val="accent1"/>
          </a:fillRef>
          <a:effectRef idx="0">
            <a:srgbClr val="FFFFFF"/>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Flèche gauche 7"/>
          <p:cNvSpPr/>
          <p:nvPr/>
        </p:nvSpPr>
        <p:spPr>
          <a:xfrm>
            <a:off x="6300470" y="5294630"/>
            <a:ext cx="1062990" cy="216535"/>
          </a:xfrm>
          <a:prstGeom prst="leftArrow">
            <a:avLst/>
          </a:prstGeom>
          <a:ln>
            <a:headEnd type="none" w="med" len="med"/>
            <a:tailEnd type="none" w="med" len="med"/>
          </a:ln>
        </p:spPr>
        <p:style>
          <a:lnRef idx="0">
            <a:srgbClr val="FFFFFF"/>
          </a:lnRef>
          <a:fillRef idx="2">
            <a:schemeClr val="accent1"/>
          </a:fillRef>
          <a:effectRef idx="0">
            <a:srgbClr val="FFFFFF"/>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strips(downLeft)">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strips(downLeft)">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strips(downLeft)">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strips(downLeft)">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dd34-3.jpg"/>
          <p:cNvPicPr>
            <a:picLocks noChangeAspect="1"/>
          </p:cNvPicPr>
          <p:nvPr/>
        </p:nvPicPr>
        <p:blipFill>
          <a:blip r:embed="rId1" cstate="print"/>
          <a:stretch>
            <a:fillRect/>
          </a:stretch>
        </p:blipFill>
        <p:spPr>
          <a:xfrm>
            <a:off x="185420" y="44450"/>
            <a:ext cx="8749665" cy="1670050"/>
          </a:xfrm>
          <a:prstGeom prst="rect">
            <a:avLst/>
          </a:prstGeom>
        </p:spPr>
      </p:pic>
      <p:sp>
        <p:nvSpPr>
          <p:cNvPr id="3" name="مستطيل: زوايا مستديرة 5"/>
          <p:cNvSpPr/>
          <p:nvPr/>
        </p:nvSpPr>
        <p:spPr>
          <a:xfrm>
            <a:off x="4131945" y="259715"/>
            <a:ext cx="4680585"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المطلب الأول: تعريف تقييم اداء العاملين</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67310" y="1676400"/>
            <a:ext cx="9021445" cy="454088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قبل التطرق لمفهوم تقييم اداء العاملين سنقوم بتحديد المصطلحات المشكله له وهي:</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 الأفراد:</a:t>
            </a:r>
            <a:r>
              <a:rPr lang="ar-DZ" altLang="en-US" sz="2000" dirty="0">
                <a:solidFill>
                  <a:schemeClr val="tx1"/>
                </a:solidFill>
                <a:latin typeface="Simplified Arabic" panose="02020603050405020304" charset="0"/>
                <a:cs typeface="Simplified Arabic" panose="02020603050405020304" charset="0"/>
                <a:sym typeface="+mn-ea"/>
              </a:rPr>
              <a:t> ويقصد بالافراد والعنصر البشري المتاح للمنظمه الكل العاملين بها سواء كانوا موظفين او عمال يدويين دائمين او مؤقتين رؤساء او مرؤوسين.</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وقد اصبح ينظر للافراد في المنظمات على انهم اهم مواردها بحيث تتوقف كفاءه وفعاليه هذه المنظمات على كفاءه هذا العنصر.</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ا</a:t>
            </a:r>
            <a:r>
              <a:rPr lang="ar-DZ" altLang="en-US" sz="2000" b="1" dirty="0">
                <a:solidFill>
                  <a:srgbClr val="00B0F0"/>
                </a:solidFill>
                <a:latin typeface="Simplified Arabic" panose="02020603050405020304" charset="0"/>
                <a:cs typeface="Simplified Arabic" panose="02020603050405020304" charset="0"/>
                <a:sym typeface="+mn-ea"/>
              </a:rPr>
              <a:t>لأداء:</a:t>
            </a:r>
            <a:r>
              <a:rPr lang="ar-DZ" altLang="en-US" sz="2000" dirty="0">
                <a:solidFill>
                  <a:schemeClr val="tx1"/>
                </a:solidFill>
                <a:latin typeface="Simplified Arabic" panose="02020603050405020304" charset="0"/>
                <a:cs typeface="Simplified Arabic" panose="02020603050405020304" charset="0"/>
                <a:sym typeface="+mn-ea"/>
              </a:rPr>
              <a:t> يشير الاداء الى درجة تحقيق واتمام المهام المكونة لوظيفه الفرد وهو يعكس الكيفية التي يحقق او يشبع بها الفرد متطلبات الوظيفة.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كما يعرف الاداء :بانه "المستوى الذي يحققه الفرد العامل عند قيامه بعمله من حيث كمية وجودة العمل المقدم من طرفه".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التقييم:</a:t>
            </a:r>
            <a:r>
              <a:rPr lang="ar-DZ" altLang="en-US" sz="2000" dirty="0">
                <a:solidFill>
                  <a:schemeClr val="tx1"/>
                </a:solidFill>
                <a:latin typeface="Simplified Arabic" panose="02020603050405020304" charset="0"/>
                <a:cs typeface="Simplified Arabic" panose="02020603050405020304" charset="0"/>
                <a:sym typeface="+mn-ea"/>
              </a:rPr>
              <a:t> هو عملية المقارنة بين ما هو كائن بما يجب ان يكون ووضع حكم على الفرق الموجود بين ما يجب ان يكون وما هو كائن في اي ميدان كان.</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وعرف موناهان "Monahan"التقيين بأنه: اصدار حكم لغرض ما ويتضمن التقييم استخدام المعايير لتقييم مدى دقه وفعاليه الاشياء.</a:t>
            </a: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Left)">
                                      <p:cBhvr>
                                        <p:cTn id="11" dur="500"/>
                                        <p:tgtEl>
                                          <p:spTgt spid="5">
                                            <p:txEl>
                                              <p:pRg st="1" end="1"/>
                                            </p:txEl>
                                          </p:spTgt>
                                        </p:tgtEl>
                                      </p:cBhvr>
                                    </p:animEffect>
                                  </p:childTnLst>
                                </p:cTn>
                              </p:par>
                              <p:par>
                                <p:cTn id="12" presetID="18" presetClass="entr" presetSubtype="12"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strips(downLeft)">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trips(downLeft)">
                                      <p:cBhvr>
                                        <p:cTn id="19" dur="500"/>
                                        <p:tgtEl>
                                          <p:spTgt spid="5">
                                            <p:txEl>
                                              <p:pRg st="3" end="3"/>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strips(down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strips(downLeft)">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Flèche courbée vers le haut 6"/>
          <p:cNvSpPr/>
          <p:nvPr/>
        </p:nvSpPr>
        <p:spPr>
          <a:xfrm>
            <a:off x="3780155" y="116840"/>
            <a:ext cx="1223010" cy="831215"/>
          </a:xfrm>
          <a:prstGeom prst="curved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fr-FR" altLang="en-US">
              <a:solidFill>
                <a:schemeClr val="tx1"/>
              </a:solidFill>
            </a:endParaRPr>
          </a:p>
        </p:txBody>
      </p:sp>
      <p:sp>
        <p:nvSpPr>
          <p:cNvPr id="5" name="Légende rectangulaire à coins arrondis 4"/>
          <p:cNvSpPr/>
          <p:nvPr/>
        </p:nvSpPr>
        <p:spPr>
          <a:xfrm>
            <a:off x="67310" y="956310"/>
            <a:ext cx="9028430" cy="526097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800" b="1" dirty="0">
                <a:solidFill>
                  <a:srgbClr val="FF0000"/>
                </a:solidFill>
                <a:latin typeface="Simplified Arabic" panose="02020603050405020304" charset="0"/>
                <a:cs typeface="Simplified Arabic" panose="02020603050405020304" charset="0"/>
                <a:sym typeface="+mn-ea"/>
              </a:rPr>
              <a:t>تعريف تقييم أداء العاملين:</a:t>
            </a:r>
            <a:endParaRPr lang="ar-DZ" altLang="en-US" sz="2800" b="1" dirty="0">
              <a:solidFill>
                <a:srgbClr val="FF0000"/>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800" dirty="0">
                <a:solidFill>
                  <a:schemeClr val="tx1"/>
                </a:solidFill>
                <a:latin typeface="Simplified Arabic" panose="02020603050405020304" charset="0"/>
                <a:cs typeface="Simplified Arabic" panose="02020603050405020304" charset="0"/>
                <a:sym typeface="+mn-ea"/>
              </a:rPr>
              <a:t>هناك عده تعريف لتقييم اداء العاملين نذكر منها:</a:t>
            </a:r>
            <a:endParaRPr lang="ar-DZ" altLang="en-US" sz="28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800" dirty="0">
                <a:solidFill>
                  <a:schemeClr val="tx1"/>
                </a:solidFill>
                <a:latin typeface="Simplified Arabic" panose="02020603050405020304" charset="0"/>
                <a:cs typeface="Simplified Arabic" panose="02020603050405020304" charset="0"/>
                <a:sym typeface="+mn-ea"/>
              </a:rPr>
              <a:t>1- هي العملية التي يتم بموجبها تقدير جهود العاملين بشكل منصف وعادل لتجرى مكافاتهم بقدر ما يعملون وينتجون وذلك بالاستناد الى عناصر ومعدلات تتم على اساسها مقارنه مستويات ادائهم بها لتحديد مستويات كفاءتهم في الاعمال الموكله اليهم.</a:t>
            </a:r>
            <a:endParaRPr lang="ar-DZ" altLang="en-US" sz="28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800" dirty="0">
                <a:solidFill>
                  <a:schemeClr val="tx1"/>
                </a:solidFill>
                <a:latin typeface="Simplified Arabic" panose="02020603050405020304" charset="0"/>
                <a:cs typeface="Simplified Arabic" panose="02020603050405020304" charset="0"/>
                <a:sym typeface="+mn-ea"/>
              </a:rPr>
              <a:t>2- يقصد بتقييم اداء العاملين لقياس مدى قيام العاملين بالوظائف المسندة اليهم وتحقيقهم للاهداف المطلوبة منهم وماذا تقدمهم في العمل وقدرتهم على الاستفادة من فرص الترقية وزيادة الاجور.</a:t>
            </a:r>
            <a:endParaRPr lang="ar-DZ" altLang="en-US" sz="28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800" dirty="0">
                <a:solidFill>
                  <a:schemeClr val="tx1"/>
                </a:solidFill>
                <a:latin typeface="Simplified Arabic" panose="02020603050405020304" charset="0"/>
                <a:cs typeface="Simplified Arabic" panose="02020603050405020304" charset="0"/>
                <a:sym typeface="+mn-ea"/>
              </a:rPr>
              <a:t>3- تقييم الاداء هو التقييم المنظم للفرد فيما يتعلق بأدائه الحالي لعمله وقدراته المستقبلية على النهوض بأعباء وظائف ذات مستوى أعلى.</a:t>
            </a:r>
            <a:endParaRPr lang="ar-DZ" altLang="en-US" sz="28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descr="dd34-3.jpg"/>
          <p:cNvPicPr>
            <a:picLocks noChangeAspect="1"/>
          </p:cNvPicPr>
          <p:nvPr/>
        </p:nvPicPr>
        <p:blipFill>
          <a:blip r:embed="rId1" cstate="print"/>
          <a:stretch>
            <a:fillRect/>
          </a:stretch>
        </p:blipFill>
        <p:spPr>
          <a:xfrm>
            <a:off x="8255" y="44450"/>
            <a:ext cx="9119870" cy="1339850"/>
          </a:xfrm>
          <a:prstGeom prst="rect">
            <a:avLst/>
          </a:prstGeom>
        </p:spPr>
      </p:pic>
      <p:sp>
        <p:nvSpPr>
          <p:cNvPr id="3" name="مستطيل: زوايا مستديرة 5"/>
          <p:cNvSpPr/>
          <p:nvPr/>
        </p:nvSpPr>
        <p:spPr>
          <a:xfrm>
            <a:off x="3719830" y="332740"/>
            <a:ext cx="5100955" cy="892175"/>
          </a:xfrm>
          <a:prstGeom prst="roundRect">
            <a:avLst/>
          </a:prstGeom>
          <a:solidFill>
            <a:schemeClr val="bg2">
              <a:lumMod val="20000"/>
              <a:lumOff val="8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1" anchor="ctr"/>
          <a:p>
            <a:pPr algn="ctr"/>
            <a:r>
              <a:rPr lang="ar-DZ" sz="2400" b="1" dirty="0">
                <a:solidFill>
                  <a:srgbClr val="C00000"/>
                </a:solidFill>
                <a:latin typeface="Simplified Arabic" panose="02020603050405020304" charset="0"/>
                <a:cs typeface="Simplified Arabic" panose="02020603050405020304" charset="0"/>
              </a:rPr>
              <a:t>المطلب الثاني: أسس وعوامل تقييم أداء العاملين</a:t>
            </a:r>
            <a:endParaRPr lang="ar-DZ" sz="2400" b="1" dirty="0">
              <a:solidFill>
                <a:srgbClr val="C00000"/>
              </a:solidFill>
              <a:latin typeface="Simplified Arabic" panose="02020603050405020304" charset="0"/>
              <a:cs typeface="Simplified Arabic" panose="02020603050405020304" charset="0"/>
            </a:endParaRPr>
          </a:p>
        </p:txBody>
      </p:sp>
      <p:sp>
        <p:nvSpPr>
          <p:cNvPr id="5" name="Légende rectangulaire à coins arrondis 4"/>
          <p:cNvSpPr/>
          <p:nvPr/>
        </p:nvSpPr>
        <p:spPr>
          <a:xfrm>
            <a:off x="67310" y="1384300"/>
            <a:ext cx="9028430" cy="483298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b="1" dirty="0">
                <a:solidFill>
                  <a:srgbClr val="00B0F0"/>
                </a:solidFill>
                <a:latin typeface="Simplified Arabic" panose="02020603050405020304" charset="0"/>
                <a:cs typeface="Simplified Arabic" panose="02020603050405020304" charset="0"/>
                <a:sym typeface="+mn-ea"/>
              </a:rPr>
              <a:t>1-أسس تقييم أداء العاملين:</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تتمثل اهم الاسس التقييم الفعال لاداء العاملين فيما يلي:</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1- تحديد اهداف ومجالات تقييم اداء العاملين على نحو دقيق.</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2- يجب ان يكون نظام تقييم الاداء وثيق الصلة بالوظيفة بقدر الامكان فعلى سبيل المثال فان المعايير التي يتم تقييمها مثل المواظبة وكمية الجهد يجب ان تكون محسوبة على ضوء طبيعة الوظيفة.</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3- التعريف الواضح والدقيق لواجبات كل وظيفه ومعايير الاداء فيها.</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4-تدريب القائمين بالتقييم تدريبا كافيا على استخدام نظام واساليب التقييم ونماذجه.</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5- يجب ان يكون القائمون بالتقييم على اتصال يومي حقيقي مع العاملين الذين يتم تقييمهم.</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6- اذا كان التقييم يتعلق بالعديد من مقاييس الاداء مثل (الحضور ،الجوده ،والكميه)، فان وزن كل مقياس فيما يتعلق بالعمل الكلي يتعين ان يكون ثابتا على مدار وقت التقييم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7-يجب ان يتم التقييم عن طريق اكثر من شخص واحد ،وان يتم كل تقييم بشكل مستقل .</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8-يجب تزويد العاملين بتغذيه عكسيه بوضوح عن كيفيه ادائهم ومستوى هذا الأداء.</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9- يجب ان يتضمن تقييم اداء العاملين استخدام اسلوب تقييم النتائج الذي يرتكز على تخطيط الاداء واسلوب تقييم السلوك الذي يرتكز على الصفات والسمات السلوكية.</a:t>
            </a:r>
            <a:endParaRPr lang="ar-DZ" altLang="en-US" sz="2000" dirty="0">
              <a:solidFill>
                <a:schemeClr val="tx1"/>
              </a:solidFill>
              <a:latin typeface="Simplified Arabic" panose="02020603050405020304" charset="0"/>
              <a:cs typeface="Simplified Arabic"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Légende rectangulaire à coins arrondis 2"/>
          <p:cNvSpPr/>
          <p:nvPr/>
        </p:nvSpPr>
        <p:spPr>
          <a:xfrm>
            <a:off x="-635" y="1203960"/>
            <a:ext cx="9131300" cy="501332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p>
            <a:pPr marL="13335" algn="just" defTabSz="457200" rtl="1">
              <a:tabLst>
                <a:tab pos="6894195" algn="l"/>
              </a:tabLst>
            </a:pPr>
            <a:r>
              <a:rPr lang="ar-DZ" altLang="en-US" sz="2000" dirty="0">
                <a:solidFill>
                  <a:srgbClr val="00B0F0"/>
                </a:solidFill>
                <a:latin typeface="Simplified Arabic" panose="02020603050405020304" charset="0"/>
                <a:cs typeface="Simplified Arabic" panose="02020603050405020304" charset="0"/>
                <a:sym typeface="+mn-ea"/>
              </a:rPr>
              <a:t>2</a:t>
            </a:r>
            <a:r>
              <a:rPr lang="ar-DZ" altLang="en-US" sz="2000" b="1" dirty="0">
                <a:solidFill>
                  <a:srgbClr val="00B0F0"/>
                </a:solidFill>
                <a:latin typeface="Simplified Arabic" panose="02020603050405020304" charset="0"/>
                <a:cs typeface="Simplified Arabic" panose="02020603050405020304" charset="0"/>
                <a:sym typeface="+mn-ea"/>
              </a:rPr>
              <a:t>-عوامل تقييم أداء العاملين:</a:t>
            </a:r>
            <a:endParaRPr lang="ar-DZ" altLang="en-US" sz="2000" b="1" dirty="0">
              <a:solidFill>
                <a:srgbClr val="00B0F0"/>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ان على مسؤولي ادارات الموارد البشرية وهم يضعون نظاما لتقييم اداء العاملين ان يجيبوا عن السؤال التالي: ماذا نقيم في أداء الموظفين؟ وما الجوانب التي نقوم بتقييمها في أداء الموظفين؟ إن تحديد هذه الجوانب هو ما يسمى بتحديد معايير تقييم الأداء</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والواقع ان تحديد معايير تقييم الاداء امر ضروري لنجاح نظام تقييم الاداء لانه يشكل ارضيه واحده ينطلق منها الاطراف اصحاب العلاقه في التقييم وعلى راسهم العاملون ورؤسائهم ومن امثله على المعايير :</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معرفة العمل</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القياده</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الابداع </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نوعيه الاداء</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حجم العمل</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 التعاون </a:t>
            </a:r>
            <a:endParaRPr lang="ar-DZ" altLang="en-US" sz="2000" dirty="0">
              <a:solidFill>
                <a:schemeClr val="tx1"/>
              </a:solidFill>
              <a:latin typeface="Simplified Arabic" panose="02020603050405020304" charset="0"/>
              <a:cs typeface="Simplified Arabic" panose="02020603050405020304" charset="0"/>
              <a:sym typeface="+mn-ea"/>
            </a:endParaRPr>
          </a:p>
          <a:p>
            <a:pPr marL="356235" indent="-342900" algn="just" defTabSz="457200" rtl="1">
              <a:buFont typeface="Wingdings" panose="05000000000000000000" charset="0"/>
              <a:buChar char="ü"/>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القدرة على( اتخاذ القرارات، حل المشكلات، الاتصال ،التخطيط والتنظيم).</a:t>
            </a:r>
            <a:endParaRPr lang="ar-DZ" altLang="en-US" sz="2000" dirty="0">
              <a:solidFill>
                <a:schemeClr val="tx1"/>
              </a:solidFill>
              <a:latin typeface="Simplified Arabic" panose="02020603050405020304" charset="0"/>
              <a:cs typeface="Simplified Arabic" panose="02020603050405020304" charset="0"/>
              <a:sym typeface="+mn-ea"/>
            </a:endParaRPr>
          </a:p>
          <a:p>
            <a:pPr marL="13335" algn="just" defTabSz="457200" rtl="1">
              <a:tabLst>
                <a:tab pos="6894195" algn="l"/>
              </a:tabLst>
            </a:pPr>
            <a:r>
              <a:rPr lang="ar-DZ" altLang="en-US" sz="2000" dirty="0">
                <a:solidFill>
                  <a:schemeClr val="tx1"/>
                </a:solidFill>
                <a:latin typeface="Simplified Arabic" panose="02020603050405020304" charset="0"/>
                <a:cs typeface="Simplified Arabic" panose="02020603050405020304" charset="0"/>
                <a:sym typeface="+mn-ea"/>
              </a:rPr>
              <a:t>نلاحظ ان هذه المعايير بعضها يتعلق بسلوك الموظف وبعضها يتعلق بشخصيته وبعضها يتعلق بالنتائج والانجازات التي يحققها، وفيما يلي نموذج يبين المعايير:</a:t>
            </a:r>
            <a:endParaRPr lang="ar-DZ" altLang="en-US" sz="2000" dirty="0">
              <a:solidFill>
                <a:schemeClr val="tx1"/>
              </a:solidFill>
              <a:latin typeface="Simplified Arabic" panose="02020603050405020304" charset="0"/>
              <a:cs typeface="Simplified Arabic" panose="02020603050405020304" charset="0"/>
              <a:sym typeface="+mn-ea"/>
            </a:endParaRPr>
          </a:p>
        </p:txBody>
      </p:sp>
      <p:sp>
        <p:nvSpPr>
          <p:cNvPr id="4" name="Flèche courbée vers le haut 3"/>
          <p:cNvSpPr/>
          <p:nvPr/>
        </p:nvSpPr>
        <p:spPr>
          <a:xfrm>
            <a:off x="4139565" y="116840"/>
            <a:ext cx="1626870" cy="1040130"/>
          </a:xfrm>
          <a:prstGeom prst="curvedDownArrow">
            <a:avLst/>
          </a:prstGeom>
          <a:ln>
            <a:headEnd type="none" w="med" len="med"/>
            <a:tailEnd type="none" w="med" len="med"/>
          </a:ln>
        </p:spPr>
        <p:style>
          <a:lnRef idx="0">
            <a:srgbClr val="FFFFFF"/>
          </a:lnRef>
          <a:fillRef idx="2">
            <a:schemeClr val="accent1"/>
          </a:fillRef>
          <a:effectRef idx="1">
            <a:schemeClr val="accent1"/>
          </a:effectRef>
          <a:fontRef idx="minor">
            <a:schemeClr val="lt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1" name="suction.wav"/>
          </p:stSnd>
        </p:sndAc>
      </p:transition>
    </mc:Choice>
    <mc:Fallback>
      <p:transition spd="slow">
        <p:fade/>
        <p:sndAc>
          <p:stSnd>
            <p:snd r:embed="rId1" name="suction.wav"/>
          </p:stSnd>
        </p:sndAc>
      </p:transition>
    </mc:Fallback>
  </mc:AlternateContent>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0</TotalTime>
  <Words>19724</Words>
  <Application>WPS Presentation</Application>
  <PresentationFormat>Affichage à l'écran (4:3)</PresentationFormat>
  <Paragraphs>250</Paragraphs>
  <Slides>29</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SimSun</vt:lpstr>
      <vt:lpstr>Wingdings</vt:lpstr>
      <vt:lpstr>Sakkal Majalla</vt:lpstr>
      <vt:lpstr>Sakkal Majalla</vt:lpstr>
      <vt:lpstr>Simplified Arabic</vt:lpstr>
      <vt:lpstr>Times New Roman</vt:lpstr>
      <vt:lpstr>Simplified Arabic</vt:lpstr>
      <vt:lpstr>Wingdings</vt:lpstr>
      <vt:lpstr>Microsoft YaHei</vt:lpstr>
      <vt:lpstr>Arial Unicode MS</vt:lpstr>
      <vt:lpstr>Calibri</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 PC</dc:creator>
  <cp:lastModifiedBy>pc</cp:lastModifiedBy>
  <cp:revision>140</cp:revision>
  <dcterms:created xsi:type="dcterms:W3CDTF">2023-06-15T20:40:00Z</dcterms:created>
  <dcterms:modified xsi:type="dcterms:W3CDTF">2023-10-28T13:52:37Z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284B1EC4B8C84F2E9F4EB3BB2FFD5215_13</vt:lpwstr>
  </property>
  <property fmtid="{D5CDD505-2E9C-101B-9397-08002B2CF9AE}" pid="3" name="KSOProductBuildVer">
    <vt:lpwstr>1036-12.2.0.13266</vt:lpwstr>
  </property>
</Properties>
</file>