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310" r:id="rId5"/>
    <p:sldId id="311" r:id="rId6"/>
    <p:sldId id="312" r:id="rId7"/>
    <p:sldId id="341" r:id="rId8"/>
    <p:sldId id="313" r:id="rId9"/>
    <p:sldId id="342" r:id="rId10"/>
    <p:sldId id="314" r:id="rId11"/>
    <p:sldId id="343" r:id="rId12"/>
    <p:sldId id="315" r:id="rId13"/>
    <p:sldId id="318" r:id="rId14"/>
    <p:sldId id="344" r:id="rId15"/>
    <p:sldId id="319" r:id="rId16"/>
    <p:sldId id="316" r:id="rId17"/>
    <p:sldId id="320" r:id="rId18"/>
    <p:sldId id="321" r:id="rId19"/>
    <p:sldId id="317" r:id="rId20"/>
    <p:sldId id="346" r:id="rId21"/>
    <p:sldId id="322" r:id="rId22"/>
    <p:sldId id="323" r:id="rId23"/>
    <p:sldId id="324" r:id="rId24"/>
    <p:sldId id="325" r:id="rId25"/>
    <p:sldId id="326" r:id="rId26"/>
    <p:sldId id="345"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09"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4B93A6AD-6647-4041-9011-74C4A432F8B6}"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4B93A6AD-6647-4041-9011-74C4A432F8B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93A6AD-6647-4041-9011-74C4A432F8B6}"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93A6AD-6647-4041-9011-74C4A432F8B6}"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93A6AD-6647-4041-9011-74C4A432F8B6}"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716F345-835A-42A6-82CE-AB36D67FC28C}" type="datetimeFigureOut">
              <a:rPr lang="fr-FR" smtClean="0"/>
              <a:pPr/>
              <a:t>26/10/2024</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4B93A6AD-6647-4041-9011-74C4A432F8B6}"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16F345-835A-42A6-82CE-AB36D67FC28C}" type="datetimeFigureOut">
              <a:rPr lang="fr-FR" smtClean="0"/>
              <a:pPr/>
              <a:t>26/10/2024</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B93A6AD-6647-4041-9011-74C4A432F8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kbcrawl.com/intelligence-economique/veille-concurrentielle/" TargetMode="External"/><Relationship Id="rId2" Type="http://schemas.openxmlformats.org/officeDocument/2006/relationships/hyperlink" Target="https://www.kbcrawl.com/intelligence-economique/veille-strategique-et-prise-de-decision/"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inkedin.co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comundi.fr/formations/formation-gerer-et-organiser-l-information.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sz="quarter" idx="1"/>
          </p:nvPr>
        </p:nvSpPr>
        <p:spPr>
          <a:xfrm>
            <a:off x="914400" y="332656"/>
            <a:ext cx="7772400" cy="5687144"/>
          </a:xfrm>
        </p:spPr>
        <p:txBody>
          <a:bodyPr>
            <a:normAutofit/>
          </a:bodyPr>
          <a:lstStyle/>
          <a:p>
            <a:endParaRPr lang="fr-FR" b="1" i="1" dirty="0" smtClean="0"/>
          </a:p>
          <a:p>
            <a:pPr>
              <a:buNone/>
            </a:pPr>
            <a:r>
              <a:rPr lang="fr-FR" sz="3600" b="1" i="1" dirty="0" smtClean="0"/>
              <a:t>Chapitre03:La veille et les réseaux sociaux</a:t>
            </a:r>
            <a:br>
              <a:rPr lang="fr-FR" sz="3600" b="1" i="1" dirty="0" smtClean="0"/>
            </a:br>
            <a:endParaRPr lang="fr-FR" sz="3600" b="1" i="1" dirty="0" smtClean="0">
              <a:solidFill>
                <a:schemeClr val="tx1"/>
              </a:solidFill>
            </a:endParaRPr>
          </a:p>
          <a:p>
            <a:endParaRPr lang="fr-FR" sz="2800" b="1" i="1" dirty="0" smtClean="0">
              <a:solidFill>
                <a:schemeClr val="tx1"/>
              </a:solidFill>
            </a:endParaRPr>
          </a:p>
          <a:p>
            <a:r>
              <a:rPr lang="fr-FR" sz="2800" b="1" dirty="0" smtClean="0">
                <a:solidFill>
                  <a:schemeClr val="tx1"/>
                </a:solidFill>
              </a:rPr>
              <a:t>Planifier, collecter et organiser l'information</a:t>
            </a:r>
          </a:p>
          <a:p>
            <a:r>
              <a:rPr lang="fr-FR" sz="2800" b="1" dirty="0" smtClean="0">
                <a:solidFill>
                  <a:schemeClr val="tx1"/>
                </a:solidFill>
              </a:rPr>
              <a:t>La veille réputation:</a:t>
            </a:r>
          </a:p>
          <a:p>
            <a:pPr marL="0" indent="0">
              <a:buNone/>
            </a:pPr>
            <a:r>
              <a:rPr lang="fr-FR" sz="2800" b="1" dirty="0" smtClean="0">
                <a:solidFill>
                  <a:schemeClr val="tx1"/>
                </a:solidFill>
              </a:rPr>
              <a:t>-La curation de contenus</a:t>
            </a:r>
          </a:p>
          <a:p>
            <a:pPr marL="0" indent="0">
              <a:buNone/>
            </a:pPr>
            <a:r>
              <a:rPr lang="fr-FR" sz="2800" b="1" dirty="0" smtClean="0"/>
              <a:t>-la veille sur les réseaux sociaux</a:t>
            </a:r>
            <a:endParaRPr lang="fr-FR" sz="2800" b="1" dirty="0" smtClean="0">
              <a:solidFill>
                <a:schemeClr val="tx1"/>
              </a:solidFill>
            </a:endParaRPr>
          </a:p>
          <a:p>
            <a:r>
              <a:rPr lang="fr-FR" sz="2800" b="1" dirty="0" smtClean="0">
                <a:solidFill>
                  <a:schemeClr val="tx1"/>
                </a:solidFill>
              </a:rPr>
              <a:t>Particularités de la veille sur les réseaux sociaux</a:t>
            </a:r>
          </a:p>
          <a:p>
            <a:r>
              <a:rPr lang="fr-FR" sz="2800" b="1" dirty="0" smtClean="0">
                <a:solidFill>
                  <a:schemeClr val="tx1"/>
                </a:solidFill>
              </a:rPr>
              <a:t>Se Créer un (bon) profil LinkedIn et bâtir son réseau</a:t>
            </a:r>
          </a:p>
          <a:p>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10</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000" dirty="0" smtClean="0"/>
              <a:t>La curation de contenu repose sur trois axes fondamentaux :</a:t>
            </a:r>
          </a:p>
        </p:txBody>
      </p:sp>
      <p:pic>
        <p:nvPicPr>
          <p:cNvPr id="2050" name="Picture 2"/>
          <p:cNvPicPr>
            <a:picLocks noChangeAspect="1" noChangeArrowheads="1"/>
          </p:cNvPicPr>
          <p:nvPr/>
        </p:nvPicPr>
        <p:blipFill>
          <a:blip r:embed="rId2" cstate="print"/>
          <a:srcRect/>
          <a:stretch>
            <a:fillRect/>
          </a:stretch>
        </p:blipFill>
        <p:spPr bwMode="auto">
          <a:xfrm>
            <a:off x="323528" y="1844824"/>
            <a:ext cx="8568952"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11</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r>
              <a:rPr lang="fr-FR" sz="2000" b="1" dirty="0" smtClean="0"/>
              <a:t>la sélection</a:t>
            </a:r>
            <a:r>
              <a:rPr lang="fr-FR" sz="2000" dirty="0" smtClean="0"/>
              <a:t> :</a:t>
            </a:r>
          </a:p>
          <a:p>
            <a:pPr>
              <a:buNone/>
            </a:pPr>
            <a:r>
              <a:rPr lang="fr-FR" sz="2000" dirty="0" smtClean="0"/>
              <a:t>Lors de cette première étape, le curateur réunit des contenus autour d'une thématique donnée. Cette étape, qui est le socle de la curation, peut être manuelle ou automatisée</a:t>
            </a:r>
          </a:p>
          <a:p>
            <a:r>
              <a:rPr lang="fr-FR" sz="2000" b="1" dirty="0" smtClean="0"/>
              <a:t>l’</a:t>
            </a:r>
            <a:r>
              <a:rPr lang="fr-FR" sz="2000" b="1" dirty="0" err="1" smtClean="0"/>
              <a:t>éditorialisation</a:t>
            </a:r>
            <a:endParaRPr lang="fr-FR" sz="2000" dirty="0" smtClean="0"/>
          </a:p>
          <a:p>
            <a:pPr>
              <a:buNone/>
            </a:pPr>
            <a:r>
              <a:rPr lang="fr-FR" sz="2000" dirty="0" smtClean="0"/>
              <a:t>C'est lors de la phase d’</a:t>
            </a:r>
            <a:r>
              <a:rPr lang="fr-FR" sz="2000" b="1" dirty="0"/>
              <a:t> </a:t>
            </a:r>
            <a:r>
              <a:rPr lang="fr-FR" sz="2000" b="1" dirty="0" err="1" smtClean="0"/>
              <a:t>éditorialisation</a:t>
            </a:r>
            <a:r>
              <a:rPr lang="fr-FR" sz="2000" dirty="0" smtClean="0"/>
              <a:t> que le curateur structure les contenus sélectionnés en phase 1 et leur apporte une véritable valeur ajoutée. Il effectue une contextualisation et une unification autour du sujet traité. </a:t>
            </a:r>
          </a:p>
          <a:p>
            <a:r>
              <a:rPr lang="fr-FR" sz="2000" b="1" dirty="0" smtClean="0"/>
              <a:t>le partage :</a:t>
            </a:r>
            <a:endParaRPr lang="fr-FR" sz="2000" dirty="0" smtClean="0"/>
          </a:p>
          <a:p>
            <a:pPr>
              <a:buNone/>
            </a:pPr>
            <a:r>
              <a:rPr lang="fr-FR" sz="2000" dirty="0" smtClean="0"/>
              <a:t>Dans ce troisième temps, les contenus sont mis à disposition des internautes sur une plateforme de curation via laquelle le curateur les diffuse à destination du public intéressé par le sujet traité</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12</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3200" b="1" dirty="0" smtClean="0"/>
              <a:t>Les modèles de la curation :</a:t>
            </a:r>
            <a:endParaRPr lang="fr-FR" sz="2000" dirty="0" smtClean="0"/>
          </a:p>
          <a:p>
            <a:endParaRPr lang="fr-FR" sz="2000" dirty="0" smtClean="0"/>
          </a:p>
        </p:txBody>
      </p:sp>
      <p:pic>
        <p:nvPicPr>
          <p:cNvPr id="2051" name="Picture 3"/>
          <p:cNvPicPr>
            <a:picLocks noChangeAspect="1" noChangeArrowheads="1"/>
          </p:cNvPicPr>
          <p:nvPr/>
        </p:nvPicPr>
        <p:blipFill>
          <a:blip r:embed="rId2" cstate="print"/>
          <a:srcRect/>
          <a:stretch>
            <a:fillRect/>
          </a:stretch>
        </p:blipFill>
        <p:spPr bwMode="auto">
          <a:xfrm>
            <a:off x="683568" y="1844824"/>
            <a:ext cx="828092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13</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 L'apport de la curation au curateur :</a:t>
            </a:r>
          </a:p>
          <a:p>
            <a:r>
              <a:rPr lang="fr-FR" sz="2800" b="1" dirty="0" smtClean="0"/>
              <a:t>Le  curateur ?</a:t>
            </a:r>
            <a:endParaRPr lang="fr-FR" sz="3200" dirty="0"/>
          </a:p>
        </p:txBody>
      </p:sp>
      <p:pic>
        <p:nvPicPr>
          <p:cNvPr id="3075" name="Picture 3"/>
          <p:cNvPicPr>
            <a:picLocks noChangeAspect="1" noChangeArrowheads="1"/>
          </p:cNvPicPr>
          <p:nvPr/>
        </p:nvPicPr>
        <p:blipFill>
          <a:blip r:embed="rId2" cstate="print"/>
          <a:srcRect/>
          <a:stretch>
            <a:fillRect/>
          </a:stretch>
        </p:blipFill>
        <p:spPr bwMode="auto">
          <a:xfrm>
            <a:off x="755576" y="2348880"/>
            <a:ext cx="806489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lnSpcReduction="10000"/>
          </a:bodyPr>
          <a:lstStyle/>
          <a:p>
            <a:pPr>
              <a:buNone/>
            </a:pPr>
            <a:r>
              <a:rPr lang="fr-FR" sz="2800" b="1" dirty="0" smtClean="0"/>
              <a:t> L'apport de la curation au curateur :</a:t>
            </a:r>
          </a:p>
          <a:p>
            <a:r>
              <a:rPr lang="fr-FR" sz="2800" dirty="0" smtClean="0"/>
              <a:t> Alimentation rapide de son site sans création de contenu.</a:t>
            </a:r>
          </a:p>
          <a:p>
            <a:r>
              <a:rPr lang="fr-FR" sz="2800" dirty="0" smtClean="0"/>
              <a:t> Développement d'un réseau de pairs.</a:t>
            </a:r>
          </a:p>
          <a:p>
            <a:r>
              <a:rPr lang="fr-FR" sz="2800" dirty="0" smtClean="0"/>
              <a:t> Extension de son rayon d'action: sujets, tendances, acteurs,...</a:t>
            </a:r>
          </a:p>
          <a:p>
            <a:r>
              <a:rPr lang="fr-FR" sz="2800" dirty="0" smtClean="0"/>
              <a:t> Mise en avant de son expertise.</a:t>
            </a:r>
          </a:p>
          <a:p>
            <a:r>
              <a:rPr lang="fr-FR" sz="2800" dirty="0" smtClean="0"/>
              <a:t> Facilité de communication.</a:t>
            </a:r>
          </a:p>
          <a:p>
            <a:r>
              <a:rPr lang="fr-FR" sz="2800" dirty="0" smtClean="0"/>
              <a:t> Amélioration de son référencement par les moteurs de</a:t>
            </a:r>
          </a:p>
          <a:p>
            <a:pPr>
              <a:buNone/>
            </a:pPr>
            <a:r>
              <a:rPr lang="fr-FR" sz="2800" dirty="0" smtClean="0"/>
              <a:t>recherche.</a:t>
            </a:r>
            <a:endParaRPr lang="fr-FR"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15</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 L'apport de la curation à l'entreprise :</a:t>
            </a:r>
          </a:p>
          <a:p>
            <a:r>
              <a:rPr lang="fr-FR" sz="2800" dirty="0" smtClean="0"/>
              <a:t> Simplification de la veille stratégique.</a:t>
            </a:r>
          </a:p>
          <a:p>
            <a:r>
              <a:rPr lang="fr-FR" sz="2800" dirty="0" smtClean="0"/>
              <a:t> Motivation pour être plus compétitive.</a:t>
            </a:r>
          </a:p>
          <a:p>
            <a:r>
              <a:rPr lang="fr-FR" sz="2800" dirty="0" smtClean="0"/>
              <a:t> Repérage des experts pour recrutement.</a:t>
            </a:r>
          </a:p>
          <a:p>
            <a:r>
              <a:rPr lang="fr-FR" sz="2800" dirty="0" smtClean="0"/>
              <a:t>Moyen économique pour proposer un contenu</a:t>
            </a:r>
          </a:p>
          <a:p>
            <a:pPr>
              <a:buNone/>
            </a:pPr>
            <a:r>
              <a:rPr lang="fr-FR" sz="2800" dirty="0" smtClean="0"/>
              <a:t>complémentaire et ciblé.</a:t>
            </a:r>
            <a:endParaRPr lang="fr-F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16</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92500" lnSpcReduction="20000"/>
          </a:bodyPr>
          <a:lstStyle/>
          <a:p>
            <a:pPr>
              <a:buNone/>
            </a:pPr>
            <a:r>
              <a:rPr lang="fr-FR" sz="2800" b="1" dirty="0" smtClean="0"/>
              <a:t> </a:t>
            </a:r>
            <a:r>
              <a:rPr lang="fr-FR" sz="3200" b="1" dirty="0" smtClean="0"/>
              <a:t>Les avantages :</a:t>
            </a:r>
            <a:r>
              <a:rPr lang="fr-FR" sz="3200" dirty="0" smtClean="0"/>
              <a:t> </a:t>
            </a:r>
          </a:p>
          <a:p>
            <a:pPr>
              <a:buNone/>
            </a:pPr>
            <a:r>
              <a:rPr lang="fr-FR" sz="3200" dirty="0" smtClean="0"/>
              <a:t>La curation permet de :</a:t>
            </a:r>
          </a:p>
          <a:p>
            <a:pPr lvl="0"/>
            <a:r>
              <a:rPr lang="fr-FR" sz="2800" dirty="0" smtClean="0"/>
              <a:t>faire gagner du temps à l'internaute lors de sa recherche : le tri et la sélection d'information ont déjà été opérés et les résultats affichés correspondent exactement à la requête.</a:t>
            </a:r>
          </a:p>
          <a:p>
            <a:pPr lvl="0"/>
            <a:r>
              <a:rPr lang="fr-FR" sz="2800" dirty="0" smtClean="0"/>
              <a:t>Remédier au problème de </a:t>
            </a:r>
            <a:r>
              <a:rPr lang="fr-FR" sz="2800" b="1" dirty="0" smtClean="0"/>
              <a:t>l'</a:t>
            </a:r>
            <a:r>
              <a:rPr lang="fr-FR" sz="2800" b="1" dirty="0" err="1" smtClean="0"/>
              <a:t>infobésité</a:t>
            </a:r>
            <a:r>
              <a:rPr lang="fr-FR" sz="2800" dirty="0" smtClean="0"/>
              <a:t> en filtrant l'information.</a:t>
            </a:r>
          </a:p>
          <a:p>
            <a:pPr lvl="0"/>
            <a:r>
              <a:rPr lang="fr-FR" sz="2800" dirty="0" smtClean="0"/>
              <a:t>Apporter une meilleure visibilité du contenu.</a:t>
            </a:r>
          </a:p>
          <a:p>
            <a:pPr lvl="0"/>
            <a:r>
              <a:rPr lang="fr-FR" sz="2800" dirty="0" smtClean="0"/>
              <a:t>Se faire reconnaître d’</a:t>
            </a:r>
            <a:r>
              <a:rPr lang="fr-FR" sz="2800" dirty="0" err="1" smtClean="0"/>
              <a:t>influenceurs</a:t>
            </a:r>
            <a:r>
              <a:rPr lang="fr-FR" sz="2800" dirty="0" smtClean="0"/>
              <a:t> en relayant leurs contenus.</a:t>
            </a:r>
          </a:p>
          <a:p>
            <a:pPr lvl="0"/>
            <a:r>
              <a:rPr lang="fr-FR" sz="2800" dirty="0" smtClean="0"/>
              <a:t>Se placer comme une référence en curant.</a:t>
            </a:r>
          </a:p>
          <a:p>
            <a:pPr lvl="0"/>
            <a:r>
              <a:rPr lang="fr-FR" sz="2800" dirty="0" smtClean="0"/>
              <a:t>Surveiller son secteur d’activité.</a:t>
            </a:r>
          </a:p>
          <a:p>
            <a:pPr>
              <a:buNone/>
            </a:pPr>
            <a:endParaRPr lang="fr-F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Inconvénients de la curation :</a:t>
            </a:r>
          </a:p>
          <a:p>
            <a:r>
              <a:rPr lang="fr-FR" sz="2800" dirty="0" smtClean="0"/>
              <a:t>Amplification de la redondance.</a:t>
            </a:r>
          </a:p>
          <a:p>
            <a:r>
              <a:rPr lang="fr-FR" sz="2800" dirty="0" smtClean="0"/>
              <a:t>La dérive techniciste consistant à automatiser la</a:t>
            </a:r>
          </a:p>
          <a:p>
            <a:pPr>
              <a:buNone/>
            </a:pPr>
            <a:r>
              <a:rPr lang="fr-FR" sz="2800" dirty="0" smtClean="0"/>
              <a:t>curation.</a:t>
            </a:r>
          </a:p>
          <a:p>
            <a:r>
              <a:rPr lang="fr-FR" sz="2800" dirty="0" smtClean="0"/>
              <a:t>L'augmentation de la visibilité des curateurs au</a:t>
            </a:r>
          </a:p>
          <a:p>
            <a:pPr>
              <a:buNone/>
            </a:pPr>
            <a:r>
              <a:rPr lang="fr-FR" sz="2800" dirty="0" smtClean="0"/>
              <a:t>détriment de celle des auteurs.</a:t>
            </a: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18</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 Quelques conseils pour une curation efficace:</a:t>
            </a:r>
          </a:p>
          <a:p>
            <a:r>
              <a:rPr lang="fr-FR" sz="2800" dirty="0" smtClean="0"/>
              <a:t> Récolter les contenus à partir des sources dignes.</a:t>
            </a:r>
          </a:p>
          <a:p>
            <a:r>
              <a:rPr lang="fr-FR" sz="2800" dirty="0" smtClean="0"/>
              <a:t>Pratiquer quotidiennement (10 minutes suffiront).</a:t>
            </a:r>
          </a:p>
          <a:p>
            <a:r>
              <a:rPr lang="fr-FR" sz="3200" dirty="0" smtClean="0"/>
              <a:t>Vérification des contenus et des sources avant de les partager.</a:t>
            </a:r>
          </a:p>
          <a:p>
            <a:r>
              <a:rPr lang="fr-FR" sz="3200" dirty="0" smtClean="0"/>
              <a:t> Mentionner les sources et créditer le créateur.</a:t>
            </a:r>
          </a:p>
          <a:p>
            <a:r>
              <a:rPr lang="fr-FR" sz="3200" dirty="0" smtClean="0"/>
              <a:t>S’assurer de la pertinence des contenus vis-à-vis l’audience.</a:t>
            </a:r>
            <a:endParaRPr lang="fr-F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19</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Font typeface="Wingdings" pitchFamily="2" charset="2"/>
              <a:buChar char="Ø"/>
            </a:pPr>
            <a:r>
              <a:rPr lang="fr-FR" sz="2800" b="1" dirty="0" smtClean="0"/>
              <a:t> la veille sur les réseaux sociaux</a:t>
            </a:r>
          </a:p>
          <a:p>
            <a:r>
              <a:rPr lang="fr-FR" sz="2800" dirty="0" smtClean="0"/>
              <a:t> </a:t>
            </a:r>
            <a:r>
              <a:rPr lang="fr-FR" sz="2800" b="1" dirty="0" smtClean="0"/>
              <a:t>Différentes appellations: </a:t>
            </a:r>
            <a:r>
              <a:rPr lang="fr-FR" sz="2800" dirty="0" smtClean="0"/>
              <a:t>Social Media Monitoring (SMM), Veille Médias Sociaux, Social </a:t>
            </a:r>
            <a:r>
              <a:rPr lang="fr-FR" sz="2800" dirty="0" err="1" smtClean="0"/>
              <a:t>Listening</a:t>
            </a:r>
            <a:r>
              <a:rPr lang="fr-FR" sz="2800" dirty="0" smtClean="0"/>
              <a:t>, Social Media Intelligence, Social </a:t>
            </a:r>
            <a:r>
              <a:rPr lang="fr-FR" sz="2800" dirty="0" err="1" smtClean="0"/>
              <a:t>Analytics</a:t>
            </a:r>
            <a:r>
              <a:rPr lang="fr-FR" sz="2800" dirty="0" smtClean="0"/>
              <a:t>.</a:t>
            </a:r>
            <a:endParaRPr lang="fr-FR" sz="3200" dirty="0" smtClean="0"/>
          </a:p>
          <a:p>
            <a:r>
              <a:rPr lang="fr-FR" sz="2800" dirty="0" smtClean="0"/>
              <a:t>le social media monitoring consiste à </a:t>
            </a:r>
            <a:r>
              <a:rPr lang="fr-FR" sz="2800" b="1" dirty="0" smtClean="0"/>
              <a:t>“écouter” les médias sociaux pour relever tous les commentaires, les mentions directes ou les discussions portant sur des mots-clés, </a:t>
            </a:r>
            <a:r>
              <a:rPr lang="fr-FR" sz="2800" dirty="0" smtClean="0"/>
              <a:t>des </a:t>
            </a:r>
            <a:r>
              <a:rPr lang="fr-FR" sz="2800" b="1" dirty="0" smtClean="0"/>
              <a:t>thèmes, des concurrents ou des secteurs d'activité précis.</a:t>
            </a:r>
            <a:endParaRPr lang="fr-FR" sz="2800" dirty="0" smtClean="0"/>
          </a:p>
          <a:p>
            <a:endParaRPr lang="fr-FR"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2</a:t>
            </a:fld>
            <a:endParaRPr lang="fr-BE"/>
          </a:p>
        </p:txBody>
      </p:sp>
      <p:sp>
        <p:nvSpPr>
          <p:cNvPr id="3" name="Espace réservé du contenu 2"/>
          <p:cNvSpPr>
            <a:spLocks noGrp="1"/>
          </p:cNvSpPr>
          <p:nvPr>
            <p:ph sz="quarter" idx="1"/>
          </p:nvPr>
        </p:nvSpPr>
        <p:spPr/>
        <p:txBody>
          <a:bodyPr>
            <a:normAutofit/>
          </a:bodyPr>
          <a:lstStyle/>
          <a:p>
            <a:pPr marL="457200" indent="-457200">
              <a:buAutoNum type="arabicPeriod"/>
            </a:pPr>
            <a:r>
              <a:rPr lang="fr-FR" sz="2400" b="1" dirty="0" smtClean="0"/>
              <a:t>Planifier, collecter et organiser l'information</a:t>
            </a:r>
          </a:p>
          <a:p>
            <a:pPr marL="457200" indent="-457200">
              <a:buAutoNum type="arabicPeriod"/>
            </a:pPr>
            <a:endParaRPr lang="fr-FR" sz="2400" b="1" dirty="0" smtClean="0"/>
          </a:p>
          <a:p>
            <a:r>
              <a:rPr lang="fr-FR" sz="2400" dirty="0" smtClean="0"/>
              <a:t>Le rapport à l'information a beaucoup changé ces dernières années : l'efficacité revient à savoir trier, partager l'information et travailler avec les autres</a:t>
            </a:r>
          </a:p>
          <a:p>
            <a:r>
              <a:rPr lang="fr-FR" sz="2400" dirty="0" smtClean="0"/>
              <a:t>La  </a:t>
            </a:r>
            <a:r>
              <a:rPr lang="fr-FR" sz="2400" b="1" dirty="0" smtClean="0"/>
              <a:t>Gestion et l’organisation de  l'information</a:t>
            </a:r>
            <a:r>
              <a:rPr lang="fr-FR" sz="2400" dirty="0" smtClean="0"/>
              <a:t>  considère les méthodes et outils pour traiter, partager et diffuser en situation professionnelle l'information adaptée aux destinataires, mais aussi apprendre à la restituer efficacement et lutter contre la surcharge d'informations dans l'entreprise</a:t>
            </a:r>
            <a:endParaRPr lang="fr-FR" sz="24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20</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Fonctionnement de la veille des réseaux sociaux :</a:t>
            </a:r>
          </a:p>
          <a:p>
            <a:r>
              <a:rPr lang="fr-FR" sz="2800" dirty="0" smtClean="0"/>
              <a:t> </a:t>
            </a:r>
          </a:p>
        </p:txBody>
      </p:sp>
      <p:pic>
        <p:nvPicPr>
          <p:cNvPr id="4099" name="Picture 3"/>
          <p:cNvPicPr>
            <a:picLocks noChangeAspect="1" noChangeArrowheads="1"/>
          </p:cNvPicPr>
          <p:nvPr/>
        </p:nvPicPr>
        <p:blipFill>
          <a:blip r:embed="rId2" cstate="print"/>
          <a:srcRect/>
          <a:stretch>
            <a:fillRect/>
          </a:stretch>
        </p:blipFill>
        <p:spPr bwMode="auto">
          <a:xfrm>
            <a:off x="419100" y="2157413"/>
            <a:ext cx="8305800" cy="3503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21</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92500" lnSpcReduction="20000"/>
          </a:bodyPr>
          <a:lstStyle/>
          <a:p>
            <a:pPr>
              <a:buNone/>
            </a:pPr>
            <a:r>
              <a:rPr lang="fr-FR" sz="2400" b="1" dirty="0" smtClean="0"/>
              <a:t>Fonctionnement de la veille des réseaux sociaux :</a:t>
            </a:r>
          </a:p>
          <a:p>
            <a:r>
              <a:rPr lang="fr-FR" sz="3200" b="1" dirty="0" smtClean="0"/>
              <a:t>Écouter: découvrir en </a:t>
            </a:r>
            <a:r>
              <a:rPr lang="fr-FR" sz="3200" dirty="0" smtClean="0"/>
              <a:t>temps réel une conversation pertinente d'un client(Veiller sur les principaux réseaux sociaux: </a:t>
            </a:r>
            <a:r>
              <a:rPr lang="fr-FR" sz="3200" dirty="0" err="1" smtClean="0"/>
              <a:t>Facebook</a:t>
            </a:r>
            <a:r>
              <a:rPr lang="fr-FR" sz="3200" dirty="0" smtClean="0"/>
              <a:t>, </a:t>
            </a:r>
            <a:r>
              <a:rPr lang="fr-FR" sz="3200" dirty="0" err="1" smtClean="0"/>
              <a:t>Twitter,Instagram</a:t>
            </a:r>
            <a:r>
              <a:rPr lang="fr-FR" sz="3200" dirty="0" smtClean="0"/>
              <a:t>, </a:t>
            </a:r>
            <a:r>
              <a:rPr lang="fr-FR" sz="3200" dirty="0" err="1" smtClean="0"/>
              <a:t>YouTube</a:t>
            </a:r>
            <a:r>
              <a:rPr lang="fr-FR" sz="3200" dirty="0" smtClean="0"/>
              <a:t>, les forums, les blogs, les sites d’avis consommateurs et les sites de presse…</a:t>
            </a:r>
          </a:p>
          <a:p>
            <a:pPr>
              <a:buNone/>
            </a:pPr>
            <a:r>
              <a:rPr lang="fr-FR" sz="3200" dirty="0" smtClean="0"/>
              <a:t>).</a:t>
            </a:r>
          </a:p>
          <a:p>
            <a:r>
              <a:rPr lang="fr-FR" sz="3200" b="1" dirty="0" smtClean="0"/>
              <a:t>Évaluer: surveiller, analyser </a:t>
            </a:r>
            <a:r>
              <a:rPr lang="fr-FR" sz="3200" dirty="0" smtClean="0"/>
              <a:t>et suivre ces conversations.</a:t>
            </a:r>
          </a:p>
          <a:p>
            <a:r>
              <a:rPr lang="fr-FR" sz="3200" b="1" dirty="0" smtClean="0"/>
              <a:t>Agir: identifier des </a:t>
            </a:r>
            <a:r>
              <a:rPr lang="fr-FR" sz="3200" dirty="0" smtClean="0"/>
              <a:t>idées clés et les transformer en actions.</a:t>
            </a:r>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22</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92500" lnSpcReduction="10000"/>
          </a:bodyPr>
          <a:lstStyle/>
          <a:p>
            <a:pPr>
              <a:buNone/>
            </a:pPr>
            <a:r>
              <a:rPr lang="fr-FR" sz="2400" b="1" dirty="0" smtClean="0"/>
              <a:t>Outils de la veille des réseaux sociaux : </a:t>
            </a:r>
          </a:p>
          <a:p>
            <a:r>
              <a:rPr lang="en-US" sz="3200" dirty="0" smtClean="0"/>
              <a:t> </a:t>
            </a:r>
            <a:r>
              <a:rPr lang="en-US" sz="3200" b="1" dirty="0" err="1" smtClean="0"/>
              <a:t>Outils</a:t>
            </a:r>
            <a:r>
              <a:rPr lang="en-US" sz="3200" b="1" dirty="0" smtClean="0"/>
              <a:t> </a:t>
            </a:r>
            <a:r>
              <a:rPr lang="en-US" sz="3200" b="1" dirty="0" err="1" smtClean="0"/>
              <a:t>gratuits</a:t>
            </a:r>
            <a:r>
              <a:rPr lang="en-US" sz="3200" b="1" dirty="0" smtClean="0"/>
              <a:t>: Twitter </a:t>
            </a:r>
            <a:r>
              <a:rPr lang="en-US" sz="3200" b="1" dirty="0" err="1" smtClean="0"/>
              <a:t>Search,Tweetdeck</a:t>
            </a:r>
            <a:r>
              <a:rPr lang="en-US" sz="3200" b="1" dirty="0" smtClean="0"/>
              <a:t>, </a:t>
            </a:r>
            <a:r>
              <a:rPr lang="en-US" sz="3200" b="1" dirty="0" err="1" smtClean="0"/>
              <a:t>Hootsuite</a:t>
            </a:r>
            <a:r>
              <a:rPr lang="en-US" sz="3200" b="1" dirty="0" smtClean="0"/>
              <a:t> Free, </a:t>
            </a:r>
            <a:r>
              <a:rPr lang="fr-FR" sz="3200" dirty="0" err="1" smtClean="0"/>
              <a:t>Instagram</a:t>
            </a:r>
            <a:r>
              <a:rPr lang="fr-FR" sz="3200" dirty="0" smtClean="0"/>
              <a:t> </a:t>
            </a:r>
            <a:r>
              <a:rPr lang="fr-FR" sz="3200" dirty="0" err="1" smtClean="0"/>
              <a:t>Search</a:t>
            </a:r>
            <a:r>
              <a:rPr lang="fr-FR" sz="3200" dirty="0" smtClean="0"/>
              <a:t>, Social Mention.</a:t>
            </a:r>
          </a:p>
          <a:p>
            <a:r>
              <a:rPr lang="fr-FR" sz="3200" b="1" dirty="0" smtClean="0"/>
              <a:t>Outils payants: </a:t>
            </a:r>
            <a:r>
              <a:rPr lang="fr-FR" sz="3200" b="1" dirty="0" err="1" smtClean="0"/>
              <a:t>Hootsuite</a:t>
            </a:r>
            <a:r>
              <a:rPr lang="fr-FR" sz="3200" b="1" dirty="0" smtClean="0"/>
              <a:t> </a:t>
            </a:r>
            <a:r>
              <a:rPr lang="fr-FR" sz="3200" b="1" dirty="0" err="1" smtClean="0"/>
              <a:t>Pro,Sprout</a:t>
            </a:r>
            <a:r>
              <a:rPr lang="fr-FR" sz="3200" b="1" dirty="0" smtClean="0"/>
              <a:t> Social, </a:t>
            </a:r>
            <a:r>
              <a:rPr lang="fr-FR" sz="3200" b="1" dirty="0" err="1" smtClean="0"/>
              <a:t>Brandwatch</a:t>
            </a:r>
            <a:r>
              <a:rPr lang="fr-FR" sz="3200" b="1" dirty="0" smtClean="0"/>
              <a:t>, </a:t>
            </a:r>
            <a:r>
              <a:rPr lang="fr-FR" sz="3200" dirty="0" err="1" smtClean="0"/>
              <a:t>Sysomos</a:t>
            </a:r>
            <a:r>
              <a:rPr lang="fr-FR" sz="3200" dirty="0" smtClean="0"/>
              <a:t> </a:t>
            </a:r>
            <a:r>
              <a:rPr lang="fr-FR" sz="3200" dirty="0" err="1" smtClean="0"/>
              <a:t>heartbeat</a:t>
            </a:r>
            <a:r>
              <a:rPr lang="fr-FR" sz="3200" dirty="0" smtClean="0"/>
              <a:t>, </a:t>
            </a:r>
            <a:r>
              <a:rPr lang="fr-FR" sz="3200" dirty="0" err="1" smtClean="0"/>
              <a:t>Synthesio</a:t>
            </a:r>
            <a:r>
              <a:rPr lang="fr-FR" sz="3200" dirty="0" smtClean="0"/>
              <a:t>, Crimson </a:t>
            </a:r>
            <a:r>
              <a:rPr lang="fr-FR" sz="3200" dirty="0" err="1" smtClean="0"/>
              <a:t>hexagon,Digimind</a:t>
            </a:r>
            <a:r>
              <a:rPr lang="fr-FR" sz="3200" dirty="0" smtClean="0"/>
              <a:t> social.</a:t>
            </a:r>
          </a:p>
          <a:p>
            <a:pPr marL="0" indent="0">
              <a:buNone/>
            </a:pPr>
            <a:r>
              <a:rPr lang="fr-FR" sz="3200" dirty="0" smtClean="0"/>
              <a:t>Intégrer une </a:t>
            </a:r>
            <a:r>
              <a:rPr lang="fr-FR" sz="3200" b="1" dirty="0" smtClean="0"/>
              <a:t>grille d'écoute, un outil d'analyse de données, un outil d'analyse des sentiments, données historiques et </a:t>
            </a:r>
            <a:r>
              <a:rPr lang="fr-FR" sz="3200" dirty="0" smtClean="0"/>
              <a:t>un </a:t>
            </a:r>
            <a:r>
              <a:rPr lang="fr-FR" sz="3200" b="1" dirty="0" smtClean="0"/>
              <a:t>tableau de bord de gestion.</a:t>
            </a:r>
            <a:endParaRPr lang="fr-FR" sz="3200" dirty="0"/>
          </a:p>
        </p:txBody>
      </p:sp>
      <p:sp>
        <p:nvSpPr>
          <p:cNvPr id="5" name="Flèche droite 4"/>
          <p:cNvSpPr/>
          <p:nvPr/>
        </p:nvSpPr>
        <p:spPr>
          <a:xfrm>
            <a:off x="996574" y="414908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23</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400" b="1" dirty="0" smtClean="0"/>
              <a:t> Objectifs de la veille des réseaux sociaux : </a:t>
            </a:r>
          </a:p>
          <a:p>
            <a:r>
              <a:rPr lang="fr-FR" sz="2400" dirty="0" smtClean="0"/>
              <a:t> </a:t>
            </a:r>
            <a:r>
              <a:rPr lang="fr-FR" sz="2400" b="1" dirty="0" smtClean="0"/>
              <a:t>Identifier les groupes cibles :</a:t>
            </a:r>
          </a:p>
          <a:p>
            <a:pPr>
              <a:buFont typeface="Wingdings" pitchFamily="2" charset="2"/>
              <a:buChar char="ü"/>
            </a:pPr>
            <a:r>
              <a:rPr lang="fr-FR" sz="2400" dirty="0" smtClean="0"/>
              <a:t> Capter le canal et le contexte de discussion sur l’entreprise.</a:t>
            </a:r>
          </a:p>
          <a:p>
            <a:pPr>
              <a:buFont typeface="Wingdings" pitchFamily="2" charset="2"/>
              <a:buChar char="ü"/>
            </a:pPr>
            <a:r>
              <a:rPr lang="fr-FR" sz="2400" dirty="0" smtClean="0"/>
              <a:t> Découvrir des informations importantes de la cible (ce qui intéresse les prospects, ce qui capte leur attention, les sujets à l’ordre du jour,...).</a:t>
            </a:r>
          </a:p>
          <a:p>
            <a:r>
              <a:rPr lang="fr-FR" sz="2400" dirty="0" smtClean="0"/>
              <a:t> </a:t>
            </a:r>
            <a:r>
              <a:rPr lang="fr-FR" sz="2400" b="1" dirty="0" smtClean="0"/>
              <a:t>Garder un </a:t>
            </a:r>
            <a:r>
              <a:rPr lang="fr-FR" sz="2400" b="1" dirty="0" err="1" smtClean="0"/>
              <a:t>oeil</a:t>
            </a:r>
            <a:r>
              <a:rPr lang="fr-FR" sz="2400" b="1" dirty="0" smtClean="0"/>
              <a:t> sur la concurrence :</a:t>
            </a:r>
          </a:p>
          <a:p>
            <a:pPr>
              <a:buFont typeface="Wingdings" pitchFamily="2" charset="2"/>
              <a:buChar char="ü"/>
            </a:pPr>
            <a:r>
              <a:rPr lang="fr-FR" sz="2400" dirty="0" smtClean="0"/>
              <a:t> Repérage des avis des clients sur les concurrents.</a:t>
            </a:r>
          </a:p>
          <a:p>
            <a:pPr>
              <a:buFont typeface="Wingdings" pitchFamily="2" charset="2"/>
              <a:buChar char="ü"/>
            </a:pPr>
            <a:r>
              <a:rPr lang="fr-FR" sz="2400" dirty="0" smtClean="0"/>
              <a:t> Avoir un aperçu sur les motifs qui poussent les prospects vers la concurrence.</a:t>
            </a:r>
            <a:endParaRPr lang="fr-F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400" b="1" dirty="0" smtClean="0"/>
              <a:t>Objectifs de la veille des réseaux sociaux : </a:t>
            </a:r>
          </a:p>
          <a:p>
            <a:r>
              <a:rPr lang="fr-FR" sz="2400" b="1" dirty="0" smtClean="0"/>
              <a:t>Anticiper les périodes critiques :</a:t>
            </a:r>
          </a:p>
          <a:p>
            <a:pPr>
              <a:buFont typeface="Wingdings" pitchFamily="2" charset="2"/>
              <a:buChar char="ü"/>
            </a:pPr>
            <a:r>
              <a:rPr lang="fr-FR" sz="2400" dirty="0" smtClean="0"/>
              <a:t> Intervenir à temps en cas de tempête de critiques apparaisse sur la page de l’entreprise.</a:t>
            </a:r>
          </a:p>
          <a:p>
            <a:r>
              <a:rPr lang="fr-FR" sz="2400" b="1" dirty="0" smtClean="0"/>
              <a:t>Une assistance en temps réel :</a:t>
            </a:r>
          </a:p>
          <a:p>
            <a:pPr>
              <a:buFont typeface="Wingdings" pitchFamily="2" charset="2"/>
              <a:buChar char="ü"/>
            </a:pPr>
            <a:r>
              <a:rPr lang="fr-FR" sz="2400" dirty="0" smtClean="0"/>
              <a:t> Client final en contact direct avec l'entreprise (laisser des commentaires, poser des questions, faire une réclamation, etc.).</a:t>
            </a:r>
            <a:endParaRPr lang="fr-FR"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25</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400" b="1" dirty="0" smtClean="0"/>
              <a:t>Objectifs de la veille des réseaux sociaux : </a:t>
            </a:r>
          </a:p>
          <a:p>
            <a:r>
              <a:rPr lang="fr-FR" sz="2400" b="1" dirty="0" smtClean="0"/>
              <a:t>Gérer sa réputation :</a:t>
            </a:r>
          </a:p>
          <a:p>
            <a:pPr>
              <a:buFont typeface="Wingdings" pitchFamily="2" charset="2"/>
              <a:buChar char="ü"/>
            </a:pPr>
            <a:r>
              <a:rPr lang="fr-FR" sz="2400" dirty="0" smtClean="0"/>
              <a:t> Contrôler les échanges en terme de recommandations, critiques, commentaires et discussions.</a:t>
            </a:r>
          </a:p>
          <a:p>
            <a:pPr>
              <a:buFont typeface="Wingdings" pitchFamily="2" charset="2"/>
              <a:buChar char="ü"/>
            </a:pPr>
            <a:r>
              <a:rPr lang="fr-FR" sz="2400" dirty="0" smtClean="0"/>
              <a:t>La manière dont une entreprise est perçue auprès du public. Idée positive, négative ou neutre.</a:t>
            </a:r>
          </a:p>
          <a:p>
            <a:r>
              <a:rPr lang="fr-FR" sz="2400" b="1" dirty="0" smtClean="0"/>
              <a:t>Discerner les tendances et surfer dessus :</a:t>
            </a:r>
          </a:p>
          <a:p>
            <a:pPr>
              <a:buFont typeface="Wingdings" pitchFamily="2" charset="2"/>
              <a:buChar char="ü"/>
            </a:pPr>
            <a:r>
              <a:rPr lang="fr-FR" sz="2400" dirty="0" smtClean="0"/>
              <a:t> L’internaute apporte des pistes concrètes à mettre en place par l’entreprise pour améliorer ses services.</a:t>
            </a:r>
          </a:p>
          <a:p>
            <a:pPr>
              <a:buFont typeface="Wingdings" pitchFamily="2" charset="2"/>
              <a:buChar char="ü"/>
            </a:pPr>
            <a:r>
              <a:rPr lang="fr-FR" sz="2400" dirty="0" smtClean="0"/>
              <a:t>Cerner les besoins et les attentes des clients potentiels.</a:t>
            </a:r>
            <a:endParaRPr lang="fr-F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26</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85000" lnSpcReduction="20000"/>
          </a:bodyPr>
          <a:lstStyle/>
          <a:p>
            <a:pPr>
              <a:buNone/>
            </a:pPr>
            <a:r>
              <a:rPr lang="fr-FR" sz="2800" b="1" dirty="0" smtClean="0"/>
              <a:t>3. Particularités de la veille sur les réseaux sociaux</a:t>
            </a:r>
          </a:p>
          <a:p>
            <a:r>
              <a:rPr lang="fr-FR" sz="2800" dirty="0" smtClean="0"/>
              <a:t> </a:t>
            </a:r>
            <a:r>
              <a:rPr lang="fr-FR" sz="3200" dirty="0" smtClean="0"/>
              <a:t>Grâce à la </a:t>
            </a:r>
            <a:r>
              <a:rPr lang="fr-FR" sz="3200" dirty="0" smtClean="0">
                <a:hlinkClick r:id="rId2"/>
              </a:rPr>
              <a:t>veille stratégique</a:t>
            </a:r>
            <a:r>
              <a:rPr lang="fr-FR" sz="3200" dirty="0" smtClean="0"/>
              <a:t> sur les réseaux sociaux, l’entreprise peut se positionner face à ses concurrents et identifier de nouvelles opportunités à saisir</a:t>
            </a:r>
          </a:p>
          <a:p>
            <a:r>
              <a:rPr lang="fr-FR" sz="3200" dirty="0" smtClean="0"/>
              <a:t>En récoltant des données quantitatives (nombres d’abonnés, fréquence de publication, etc.) et qualitatives on peut comparer son positionnement par rapport à celui de ses </a:t>
            </a:r>
            <a:r>
              <a:rPr lang="fr-FR" sz="3200" dirty="0" smtClean="0">
                <a:hlinkClick r:id="rId3"/>
              </a:rPr>
              <a:t>concurrents</a:t>
            </a:r>
            <a:r>
              <a:rPr lang="fr-FR" sz="3200" dirty="0" smtClean="0"/>
              <a:t>.</a:t>
            </a:r>
          </a:p>
          <a:p>
            <a:r>
              <a:rPr lang="fr-FR" sz="3200" dirty="0" smtClean="0"/>
              <a:t> Le social media monitoring permet de détecter les nouveaux entrants sur le marché. La création de comptes officiels étant l’une des premières actions de communication effectuées.</a:t>
            </a:r>
            <a:endParaRPr lang="fr-F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4. </a:t>
            </a:r>
            <a:r>
              <a:rPr lang="fr-FR" sz="2400" b="1" dirty="0" smtClean="0"/>
              <a:t>Se créer un (bon) profil </a:t>
            </a:r>
            <a:r>
              <a:rPr lang="fr-FR" sz="2400" b="1" dirty="0" err="1" smtClean="0"/>
              <a:t>LinkedIn</a:t>
            </a:r>
            <a:r>
              <a:rPr lang="fr-FR" sz="2400" b="1" dirty="0" smtClean="0"/>
              <a:t> et bâtir son réseau</a:t>
            </a:r>
          </a:p>
        </p:txBody>
      </p:sp>
      <p:sp>
        <p:nvSpPr>
          <p:cNvPr id="8193" name="Rectangle 1"/>
          <p:cNvSpPr>
            <a:spLocks noChangeArrowheads="1"/>
          </p:cNvSpPr>
          <p:nvPr/>
        </p:nvSpPr>
        <p:spPr bwMode="auto">
          <a:xfrm>
            <a:off x="683568" y="2132856"/>
            <a:ext cx="7200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Cr</a:t>
            </a:r>
            <a:r>
              <a:rPr kumimoji="0" lang="fr-FR" sz="2000" b="0" i="0" u="none" strike="noStrike" cap="none" normalizeH="0" baseline="0" dirty="0" smtClean="0">
                <a:ln>
                  <a:noFill/>
                </a:ln>
                <a:solidFill>
                  <a:srgbClr val="666666"/>
                </a:solidFill>
                <a:effectLst/>
                <a:latin typeface="Calibri"/>
                <a:ea typeface="Calibri" pitchFamily="34" charset="0"/>
                <a:cs typeface="Andalus" pitchFamily="2" charset="-78"/>
              </a:rPr>
              <a:t>éé</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 en 2003, </a:t>
            </a:r>
            <a:r>
              <a:rPr kumimoji="0" lang="fr-FR" sz="2000" b="1" i="0" u="none" strike="noStrike" cap="none" normalizeH="0" baseline="0" dirty="0" err="1" smtClean="0">
                <a:ln>
                  <a:noFill/>
                </a:ln>
                <a:solidFill>
                  <a:srgbClr val="666666"/>
                </a:solidFill>
                <a:effectLst/>
                <a:latin typeface="Andalus" pitchFamily="2" charset="-78"/>
                <a:ea typeface="Calibri" pitchFamily="34" charset="0"/>
                <a:cs typeface="Andalus" pitchFamily="2" charset="-78"/>
              </a:rPr>
              <a:t>LinkedIn</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 est un r</a:t>
            </a:r>
            <a:r>
              <a:rPr kumimoji="0" lang="fr-FR" sz="2000" b="0" i="0" u="none" strike="noStrike" cap="none" normalizeH="0" baseline="0" dirty="0" smtClean="0">
                <a:ln>
                  <a:noFill/>
                </a:ln>
                <a:solidFill>
                  <a:srgbClr val="666666"/>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seau social professionnel en ligne. Aujourd</a:t>
            </a:r>
            <a:r>
              <a:rPr kumimoji="0" lang="fr-FR" sz="2000" b="0" i="0" u="none" strike="noStrike" cap="none" normalizeH="0" baseline="0" dirty="0" smtClean="0">
                <a:ln>
                  <a:noFill/>
                </a:ln>
                <a:solidFill>
                  <a:srgbClr val="666666"/>
                </a:solidFill>
                <a:effectLst/>
                <a:latin typeface="Calibri"/>
                <a:ea typeface="Calibri" pitchFamily="34" charset="0"/>
                <a:cs typeface="Andalus" pitchFamily="2" charset="-78"/>
              </a:rPr>
              <a:t>’</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hui, le site compte plus de 260 millions de membres issus de 170 secteurs d</a:t>
            </a:r>
            <a:r>
              <a:rPr kumimoji="0" lang="fr-FR" sz="2000" b="0" i="0" u="none" strike="noStrike" cap="none" normalizeH="0" baseline="0" dirty="0" smtClean="0">
                <a:ln>
                  <a:noFill/>
                </a:ln>
                <a:solidFill>
                  <a:srgbClr val="666666"/>
                </a:solidFill>
                <a:effectLst/>
                <a:latin typeface="Calibri"/>
                <a:ea typeface="Calibri" pitchFamily="34" charset="0"/>
                <a:cs typeface="Andalus" pitchFamily="2" charset="-78"/>
              </a:rPr>
              <a:t>’</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activit</a:t>
            </a:r>
            <a:r>
              <a:rPr kumimoji="0" lang="fr-FR" sz="2000" b="0" i="0" u="none" strike="noStrike" cap="none" normalizeH="0" baseline="0" dirty="0" smtClean="0">
                <a:ln>
                  <a:noFill/>
                </a:ln>
                <a:solidFill>
                  <a:srgbClr val="666666"/>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666666"/>
                </a:solidFill>
                <a:effectLst/>
                <a:latin typeface="Andalus" pitchFamily="2" charset="-78"/>
                <a:ea typeface="Calibri" pitchFamily="34" charset="0"/>
                <a:cs typeface="Andalus" pitchFamily="2" charset="-78"/>
              </a:rPr>
              <a:t>s dans plus de 200 pays. </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Voici 10 choses </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à</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faire pour cr</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er et optimiser un profil </a:t>
            </a:r>
            <a:r>
              <a:rPr kumimoji="0" lang="fr-FR" sz="2000" b="1" i="0" u="none" strike="noStrike" cap="none" normalizeH="0" baseline="0" dirty="0" err="1" smtClean="0">
                <a:ln>
                  <a:noFill/>
                </a:ln>
                <a:solidFill>
                  <a:srgbClr val="343434"/>
                </a:solidFill>
                <a:effectLst/>
                <a:latin typeface="Andalus" pitchFamily="2" charset="-78"/>
                <a:ea typeface="Calibri" pitchFamily="34" charset="0"/>
                <a:cs typeface="Andalus" pitchFamily="2" charset="-78"/>
              </a:rPr>
              <a:t>LinkedIn</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efficace</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Pour cr</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er votre profil </a:t>
            </a:r>
            <a:r>
              <a:rPr kumimoji="0" lang="fr-FR" sz="2000" b="0" i="0" u="none" strike="noStrike" cap="none" normalizeH="0" baseline="0" dirty="0" err="1" smtClean="0">
                <a:ln>
                  <a:noFill/>
                </a:ln>
                <a:solidFill>
                  <a:srgbClr val="343434"/>
                </a:solidFill>
                <a:effectLst/>
                <a:latin typeface="Andalus" pitchFamily="2" charset="-78"/>
                <a:ea typeface="Calibri" pitchFamily="34" charset="0"/>
                <a:cs typeface="Andalus" pitchFamily="2" charset="-78"/>
              </a:rPr>
              <a:t>LinkedIn</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vous avez besoin d</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a:t>
            </a:r>
            <a:r>
              <a:rPr kumimoji="0" lang="fr-FR" sz="2000" b="1" i="0" u="none" strike="noStrike" cap="none" normalizeH="0" baseline="0" dirty="0" smtClean="0">
                <a:ln>
                  <a:noFill/>
                </a:ln>
                <a:solidFill>
                  <a:srgbClr val="343434"/>
                </a:solidFill>
                <a:effectLst/>
                <a:latin typeface="Andalus" pitchFamily="2" charset="-78"/>
                <a:ea typeface="Calibri" pitchFamily="34" charset="0"/>
                <a:cs typeface="Andalus" pitchFamily="2" charset="-78"/>
              </a:rPr>
              <a:t>aller sur le site</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0" i="0" u="none" strike="noStrike" cap="none" normalizeH="0" baseline="0" dirty="0" smtClean="0">
                <a:ln>
                  <a:noFill/>
                </a:ln>
                <a:solidFill>
                  <a:srgbClr val="0771AD"/>
                </a:solidFill>
                <a:effectLst/>
                <a:latin typeface="Andalus" pitchFamily="2" charset="-78"/>
                <a:ea typeface="Calibri" pitchFamily="34" charset="0"/>
                <a:cs typeface="Andalus" pitchFamily="2" charset="-78"/>
                <a:hlinkClick r:id="rId2"/>
              </a:rPr>
              <a:t>https://www.linkedin.com/</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puis en haut </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à</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droite de la page, appuyer sur le lien </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1" i="0" u="none" strike="noStrike" cap="none" normalizeH="0" baseline="0" dirty="0" smtClean="0">
                <a:ln>
                  <a:noFill/>
                </a:ln>
                <a:solidFill>
                  <a:srgbClr val="343434"/>
                </a:solidFill>
                <a:effectLst/>
                <a:latin typeface="Andalus" pitchFamily="2" charset="-78"/>
                <a:ea typeface="Calibri" pitchFamily="34" charset="0"/>
                <a:cs typeface="Andalus" pitchFamily="2" charset="-78"/>
              </a:rPr>
              <a:t>S</a:t>
            </a:r>
            <a:r>
              <a:rPr kumimoji="0" lang="fr-FR" sz="2000" b="1" i="0" u="none" strike="noStrike" cap="none" normalizeH="0" baseline="0" dirty="0" smtClean="0">
                <a:ln>
                  <a:noFill/>
                </a:ln>
                <a:solidFill>
                  <a:srgbClr val="343434"/>
                </a:solidFill>
                <a:effectLst/>
                <a:latin typeface="Calibri"/>
                <a:ea typeface="Calibri" pitchFamily="34" charset="0"/>
                <a:cs typeface="Andalus" pitchFamily="2" charset="-78"/>
              </a:rPr>
              <a:t>’</a:t>
            </a:r>
            <a:r>
              <a:rPr kumimoji="0" lang="fr-FR" sz="2000" b="1" i="0" u="none" strike="noStrike" cap="none" normalizeH="0" baseline="0" dirty="0" smtClean="0">
                <a:ln>
                  <a:noFill/>
                </a:ln>
                <a:solidFill>
                  <a:srgbClr val="343434"/>
                </a:solidFill>
                <a:effectLst/>
                <a:latin typeface="Andalus" pitchFamily="2" charset="-78"/>
                <a:ea typeface="Calibri" pitchFamily="34" charset="0"/>
                <a:cs typeface="Andalus" pitchFamily="2" charset="-78"/>
              </a:rPr>
              <a:t>inscrire</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 »</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tel que montr</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 sur la capture d</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cran ci-dessous. Ensuite suivre la proc</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dure pour remplir les informations demand</a:t>
            </a:r>
            <a:r>
              <a:rPr kumimoji="0" lang="fr-FR" sz="2000" b="0" i="0" u="none" strike="noStrike" cap="none" normalizeH="0" baseline="0" dirty="0" smtClean="0">
                <a:ln>
                  <a:noFill/>
                </a:ln>
                <a:solidFill>
                  <a:srgbClr val="343434"/>
                </a:solidFill>
                <a:effectLst/>
                <a:latin typeface="Calibri"/>
                <a:ea typeface="Calibri" pitchFamily="34" charset="0"/>
                <a:cs typeface="Andalus" pitchFamily="2" charset="-78"/>
              </a:rPr>
              <a:t>é</a:t>
            </a:r>
            <a:r>
              <a:rPr kumimoji="0" lang="fr-FR" sz="2000" b="0" i="0" u="none" strike="noStrike" cap="none" normalizeH="0" baseline="0" dirty="0" smtClean="0">
                <a:ln>
                  <a:noFill/>
                </a:ln>
                <a:solidFill>
                  <a:srgbClr val="343434"/>
                </a:solidFill>
                <a:effectLst/>
                <a:latin typeface="Andalus" pitchFamily="2" charset="-78"/>
                <a:ea typeface="Calibri" pitchFamily="34" charset="0"/>
                <a:cs typeface="Andalus" pitchFamily="2" charset="-78"/>
              </a:rPr>
              <a:t>es.</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Creer Un Profil Linked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445224"/>
            <a:ext cx="7920880" cy="3810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28</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800" b="1" u="sng" dirty="0" smtClean="0"/>
              <a:t>Compléter et enrichir un profil </a:t>
            </a:r>
            <a:r>
              <a:rPr lang="fr-FR" sz="2800" b="1" u="sng" dirty="0" err="1" smtClean="0"/>
              <a:t>LinkedIn</a:t>
            </a:r>
            <a:r>
              <a:rPr lang="fr-FR" sz="2800" b="1" u="sng" dirty="0" smtClean="0"/>
              <a:t> existant</a:t>
            </a:r>
            <a:endParaRPr lang="fr-FR" sz="2800" dirty="0" smtClean="0"/>
          </a:p>
          <a:p>
            <a:r>
              <a:rPr lang="fr-FR" sz="2800" dirty="0" smtClean="0"/>
              <a:t>Il est possible que votre profil soit créé depuis long temps. Resté inactif, vous voilà décidé de le modifier et compléter. Gagnez du temps avec ces illustrations pour trouver le chemin qui vous donne la possibilité de modifier et d’éditer votre profil, Vous accèderez alors à l’interface de la modification du profil.</a:t>
            </a:r>
            <a:endParaRPr lang="fr-FR" sz="2400" b="1" dirty="0" smtClean="0"/>
          </a:p>
        </p:txBody>
      </p:sp>
      <p:pic>
        <p:nvPicPr>
          <p:cNvPr id="7" name="Image 6"/>
          <p:cNvPicPr/>
          <p:nvPr/>
        </p:nvPicPr>
        <p:blipFill>
          <a:blip r:embed="rId2" cstate="print"/>
          <a:stretch>
            <a:fillRect/>
          </a:stretch>
        </p:blipFill>
        <p:spPr>
          <a:xfrm>
            <a:off x="827584" y="4653136"/>
            <a:ext cx="7560840" cy="15841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29</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r>
              <a:rPr lang="fr-FR" sz="2800" dirty="0" smtClean="0"/>
              <a:t>Ensuite, repérez les crayons. Vous pourrez alors compléter ou modifier l’entête de votre profil : Image, Titre, Coordonnées …. Et la partie Infos très importante, à ne pas oublier.</a:t>
            </a:r>
            <a:endParaRPr lang="fr-FR" sz="2800" dirty="0"/>
          </a:p>
        </p:txBody>
      </p:sp>
      <p:pic>
        <p:nvPicPr>
          <p:cNvPr id="6" name="Image 5"/>
          <p:cNvPicPr/>
          <p:nvPr/>
        </p:nvPicPr>
        <p:blipFill>
          <a:blip r:embed="rId2" cstate="print"/>
          <a:stretch>
            <a:fillRect/>
          </a:stretch>
        </p:blipFill>
        <p:spPr>
          <a:xfrm>
            <a:off x="683568" y="3284984"/>
            <a:ext cx="7992888" cy="23762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3</a:t>
            </a:fld>
            <a:endParaRPr lang="fr-BE"/>
          </a:p>
        </p:txBody>
      </p:sp>
      <p:sp>
        <p:nvSpPr>
          <p:cNvPr id="3" name="Espace réservé du contenu 2"/>
          <p:cNvSpPr>
            <a:spLocks noGrp="1"/>
          </p:cNvSpPr>
          <p:nvPr>
            <p:ph sz="quarter" idx="1"/>
          </p:nvPr>
        </p:nvSpPr>
        <p:spPr/>
        <p:txBody>
          <a:bodyPr>
            <a:normAutofit/>
          </a:bodyPr>
          <a:lstStyle/>
          <a:p>
            <a:pPr>
              <a:buNone/>
            </a:pPr>
            <a:endParaRPr lang="fr-FR" sz="3200" b="1" dirty="0" smtClean="0">
              <a:hlinkClick r:id="rId2"/>
            </a:endParaRPr>
          </a:p>
          <a:p>
            <a:pPr>
              <a:buNone/>
            </a:pPr>
            <a:r>
              <a:rPr lang="fr-FR" sz="3200" b="1" dirty="0" smtClean="0">
                <a:hlinkClick r:id="rId2"/>
              </a:rPr>
              <a:t>Objectifs</a:t>
            </a:r>
            <a:endParaRPr lang="fr-FR" sz="3200" dirty="0" smtClean="0"/>
          </a:p>
          <a:p>
            <a:pPr lvl="0"/>
            <a:r>
              <a:rPr lang="fr-FR" sz="3200" dirty="0" smtClean="0"/>
              <a:t>Organiser le traitement, la gestion et la diffusion de l’information avec ses clients internes et externes</a:t>
            </a:r>
          </a:p>
          <a:p>
            <a:pPr lvl="0"/>
            <a:r>
              <a:rPr lang="fr-FR" sz="3200" dirty="0" smtClean="0"/>
              <a:t>Disposer d’une information claire, précise et utile</a:t>
            </a:r>
          </a:p>
          <a:p>
            <a:pPr lvl="0"/>
            <a:r>
              <a:rPr lang="fr-FR" sz="3200" dirty="0" smtClean="0"/>
              <a:t>Gagner du temps .</a:t>
            </a:r>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30</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fontScale="92500" lnSpcReduction="20000"/>
          </a:bodyPr>
          <a:lstStyle/>
          <a:p>
            <a:r>
              <a:rPr lang="fr-FR" sz="2800" dirty="0" smtClean="0"/>
              <a:t>Vous voilà prêt à créer et compléter votre profil. Suivez ces 10 étapes :</a:t>
            </a:r>
          </a:p>
          <a:p>
            <a:pPr>
              <a:buNone/>
            </a:pPr>
            <a:r>
              <a:rPr lang="fr-FR" sz="2800" b="1" u="sng" dirty="0" smtClean="0"/>
              <a:t>1. a La photo du Profil</a:t>
            </a:r>
            <a:endParaRPr lang="fr-FR" sz="2800" dirty="0" smtClean="0"/>
          </a:p>
          <a:p>
            <a:pPr fontAlgn="base"/>
            <a:r>
              <a:rPr lang="fr-FR" sz="2800" dirty="0" smtClean="0"/>
              <a:t>Utilisez une Photo Professionnelle. Une photo de profil pourrait générer 14 fois plus de vues. La photo est un moyen pour créer de la crédibilité sur les médias sociaux professionnels dont </a:t>
            </a:r>
            <a:r>
              <a:rPr lang="fr-FR" sz="2800" dirty="0" err="1" smtClean="0"/>
              <a:t>LinkedIn</a:t>
            </a:r>
            <a:endParaRPr lang="fr-FR" sz="2800" dirty="0" smtClean="0"/>
          </a:p>
          <a:p>
            <a:r>
              <a:rPr lang="fr-FR" sz="2800" dirty="0" smtClean="0"/>
              <a:t>Ne pas utiliser un logo d’entreprise, un </a:t>
            </a:r>
            <a:r>
              <a:rPr lang="fr-FR" sz="2800" dirty="0" err="1" smtClean="0"/>
              <a:t>Selfie</a:t>
            </a:r>
            <a:r>
              <a:rPr lang="fr-FR" sz="2800" dirty="0" smtClean="0"/>
              <a:t>, une photo de vacances, La bonne pratique est d’utiliser la même photo sur l’ensemble de vos réseaux sociaux professionnels (</a:t>
            </a:r>
            <a:r>
              <a:rPr lang="fr-FR" sz="2800" dirty="0" err="1" smtClean="0"/>
              <a:t>Twitter</a:t>
            </a:r>
            <a:r>
              <a:rPr lang="fr-FR" sz="2800" dirty="0" smtClean="0"/>
              <a:t>, </a:t>
            </a:r>
            <a:r>
              <a:rPr lang="fr-FR" sz="2800" dirty="0" err="1" smtClean="0"/>
              <a:t>Facebook</a:t>
            </a:r>
            <a:r>
              <a:rPr lang="fr-FR" sz="2800" dirty="0" smtClean="0"/>
              <a:t>, </a:t>
            </a:r>
            <a:r>
              <a:rPr lang="fr-FR" sz="2800" dirty="0" err="1" smtClean="0"/>
              <a:t>LinkedIn</a:t>
            </a:r>
            <a:r>
              <a:rPr lang="fr-FR" sz="2800" dirty="0" smtClean="0"/>
              <a:t>, Google+) de sorte que votre marque personnelle soit unique</a:t>
            </a:r>
            <a:endParaRPr lang="fr-FR"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31</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800" b="1" u="sng" dirty="0" smtClean="0"/>
              <a:t>1.b La photo de couverture du Profil</a:t>
            </a:r>
            <a:endParaRPr lang="fr-FR" sz="2800" dirty="0" smtClean="0"/>
          </a:p>
          <a:p>
            <a:r>
              <a:rPr lang="fr-FR" sz="2800" dirty="0" smtClean="0"/>
              <a:t>Vous disposez, d’un espace en tête de la page de votre profil pour communiquer avec une large image. Une occasion pour communiquer le slogan associé à vos produit / service, à votre expertise… Appelé La photo de couverture, Voir l’exemple ci-dessous : </a:t>
            </a:r>
            <a:endParaRPr lang="fr-FR" sz="2800" dirty="0"/>
          </a:p>
        </p:txBody>
      </p:sp>
      <p:pic>
        <p:nvPicPr>
          <p:cNvPr id="5" name="Image 4"/>
          <p:cNvPicPr/>
          <p:nvPr/>
        </p:nvPicPr>
        <p:blipFill>
          <a:blip r:embed="rId2" cstate="print"/>
          <a:stretch>
            <a:fillRect/>
          </a:stretch>
        </p:blipFill>
        <p:spPr>
          <a:xfrm>
            <a:off x="611560" y="4293096"/>
            <a:ext cx="7848872" cy="16561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32</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800" b="1" u="sng" dirty="0" smtClean="0"/>
              <a:t>2. Titre professionnel du profil</a:t>
            </a:r>
            <a:endParaRPr lang="fr-FR" sz="2800" dirty="0" smtClean="0"/>
          </a:p>
          <a:p>
            <a:pPr fontAlgn="base"/>
            <a:r>
              <a:rPr lang="fr-FR" sz="2400" dirty="0" smtClean="0"/>
              <a:t>Le titre ou l’en-tête du profil (120 caractères) est la ligne qui s’affiche juste en dessous de votre nom et prénom. C’est la ligne qui véhicule votre identité professionnelle partout sur le réseau </a:t>
            </a:r>
            <a:r>
              <a:rPr lang="fr-FR" sz="2400" dirty="0" err="1" smtClean="0"/>
              <a:t>LinkedIn</a:t>
            </a:r>
            <a:r>
              <a:rPr lang="fr-FR" sz="2400" dirty="0" smtClean="0"/>
              <a:t> mais aussi dans les résultats de recherche Google. Il doit être </a:t>
            </a:r>
            <a:r>
              <a:rPr lang="fr-FR" sz="2400" b="1" dirty="0" smtClean="0"/>
              <a:t>accrocheur</a:t>
            </a:r>
            <a:r>
              <a:rPr lang="fr-FR" sz="2400" dirty="0" smtClean="0"/>
              <a:t>, très </a:t>
            </a:r>
            <a:r>
              <a:rPr lang="fr-FR" sz="2400" b="1" dirty="0" smtClean="0"/>
              <a:t>précis</a:t>
            </a:r>
            <a:r>
              <a:rPr lang="fr-FR" sz="2400" dirty="0" smtClean="0"/>
              <a:t>, rédigé en adéquation avec le prospect « Persona » et la problématique que vous visez chez lui en y associant les </a:t>
            </a:r>
            <a:r>
              <a:rPr lang="fr-FR" sz="2400" b="1" dirty="0" smtClean="0"/>
              <a:t>bénéfices du produit ou service que vous proposez</a:t>
            </a:r>
            <a:endParaRPr lang="fr-FR" sz="2400" dirty="0"/>
          </a:p>
        </p:txBody>
      </p:sp>
      <p:pic>
        <p:nvPicPr>
          <p:cNvPr id="6" name="Image 5"/>
          <p:cNvPicPr/>
          <p:nvPr/>
        </p:nvPicPr>
        <p:blipFill>
          <a:blip r:embed="rId2" cstate="print"/>
          <a:stretch>
            <a:fillRect/>
          </a:stretch>
        </p:blipFill>
        <p:spPr>
          <a:xfrm>
            <a:off x="755576" y="4869160"/>
            <a:ext cx="7704856" cy="12393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33</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fr-FR" sz="2800" b="1" u="sng" dirty="0" smtClean="0"/>
              <a:t>3. Les coordonnées</a:t>
            </a:r>
            <a:endParaRPr lang="fr-FR" sz="2800" dirty="0" smtClean="0"/>
          </a:p>
          <a:p>
            <a:pPr fontAlgn="base"/>
            <a:r>
              <a:rPr lang="fr-FR" sz="2800" dirty="0" smtClean="0"/>
              <a:t>En plus de vos coordonnées habituelles, profitez des champs proposés par </a:t>
            </a:r>
            <a:r>
              <a:rPr lang="fr-FR" sz="2800" dirty="0" err="1" smtClean="0"/>
              <a:t>LinkedIn</a:t>
            </a:r>
            <a:r>
              <a:rPr lang="fr-FR" sz="2800" dirty="0" smtClean="0"/>
              <a:t> pour préciser le</a:t>
            </a:r>
            <a:r>
              <a:rPr lang="fr-FR" sz="2800" b="1" dirty="0" smtClean="0"/>
              <a:t> lieu géographique</a:t>
            </a:r>
            <a:r>
              <a:rPr lang="fr-FR" sz="2800" dirty="0" smtClean="0"/>
              <a:t> de votre société, votre </a:t>
            </a:r>
            <a:r>
              <a:rPr lang="fr-FR" sz="2800" b="1" dirty="0" smtClean="0"/>
              <a:t>secteur d’activité</a:t>
            </a:r>
            <a:r>
              <a:rPr lang="fr-FR" sz="2800" dirty="0" smtClean="0"/>
              <a:t>. Renseignez les champs pour augmenter la pertinence de votre profil. Aussi, n’oubliez par d’ajouter les</a:t>
            </a:r>
            <a:r>
              <a:rPr lang="fr-FR" sz="2800" b="1" dirty="0" smtClean="0"/>
              <a:t> </a:t>
            </a:r>
            <a:r>
              <a:rPr lang="fr-FR" sz="2800" b="1" dirty="0" err="1" smtClean="0"/>
              <a:t>URLs</a:t>
            </a:r>
            <a:r>
              <a:rPr lang="fr-FR" sz="2800" dirty="0" smtClean="0"/>
              <a:t> orientant le lecteur vers votre site, votre blog,</a:t>
            </a:r>
            <a:endParaRPr lang="fr-FR" sz="2800" dirty="0"/>
          </a:p>
        </p:txBody>
      </p:sp>
      <p:pic>
        <p:nvPicPr>
          <p:cNvPr id="7" name="Image 6"/>
          <p:cNvPicPr/>
          <p:nvPr/>
        </p:nvPicPr>
        <p:blipFill>
          <a:blip r:embed="rId2" cstate="print"/>
          <a:stretch>
            <a:fillRect/>
          </a:stretch>
        </p:blipFill>
        <p:spPr>
          <a:xfrm>
            <a:off x="755576" y="4653136"/>
            <a:ext cx="7704856" cy="17030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34</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800" b="1" u="sng" dirty="0" smtClean="0"/>
              <a:t>4. Personnaliser l’adresse du profil</a:t>
            </a:r>
            <a:endParaRPr lang="fr-FR" sz="2800" dirty="0" smtClean="0"/>
          </a:p>
          <a:p>
            <a:pPr fontAlgn="base"/>
            <a:r>
              <a:rPr lang="fr-FR" sz="2800" dirty="0" smtClean="0"/>
              <a:t>Lorsque vous créez votre profil, </a:t>
            </a:r>
            <a:r>
              <a:rPr lang="fr-FR" sz="2800" dirty="0" err="1" smtClean="0"/>
              <a:t>LinkedIn</a:t>
            </a:r>
            <a:r>
              <a:rPr lang="fr-FR" sz="2800" dirty="0" smtClean="0"/>
              <a:t> attribue une adresse à votre profil qui contient entre autres des chiffres. </a:t>
            </a:r>
            <a:r>
              <a:rPr lang="fr-FR" sz="2800" b="1" dirty="0" smtClean="0"/>
              <a:t>Soyez le ou la première à personnaliser votre URL « </a:t>
            </a:r>
            <a:r>
              <a:rPr lang="fr-FR" sz="2800" dirty="0" smtClean="0"/>
              <a:t>Adresse d'un site ou d'une page hypertexte sur Internet</a:t>
            </a:r>
            <a:endParaRPr lang="fr-FR"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35</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fontScale="85000" lnSpcReduction="10000"/>
          </a:bodyPr>
          <a:lstStyle/>
          <a:p>
            <a:pPr>
              <a:buNone/>
            </a:pPr>
            <a:r>
              <a:rPr lang="fr-FR" sz="2800" b="1" u="sng" dirty="0" smtClean="0"/>
              <a:t>5. Infos : optimiser la description de votre profil </a:t>
            </a:r>
            <a:r>
              <a:rPr lang="fr-FR" sz="2800" b="1" u="sng" dirty="0" err="1" smtClean="0"/>
              <a:t>LinkedIn</a:t>
            </a:r>
            <a:endParaRPr lang="fr-FR" sz="2800" dirty="0" smtClean="0"/>
          </a:p>
          <a:p>
            <a:pPr fontAlgn="base"/>
            <a:r>
              <a:rPr lang="fr-FR" sz="2800" dirty="0" smtClean="0"/>
              <a:t>La section </a:t>
            </a:r>
            <a:r>
              <a:rPr lang="fr-FR" sz="2800" i="1" dirty="0" smtClean="0"/>
              <a:t>Infos</a:t>
            </a:r>
            <a:r>
              <a:rPr lang="fr-FR" sz="2800" dirty="0" smtClean="0"/>
              <a:t>, appelé </a:t>
            </a:r>
            <a:r>
              <a:rPr lang="fr-FR" sz="2800" i="1" dirty="0" smtClean="0"/>
              <a:t>Résumé</a:t>
            </a:r>
            <a:r>
              <a:rPr lang="fr-FR" sz="2800" dirty="0" smtClean="0"/>
              <a:t> jusqu’en juin 2019, suit la section d’en-tête et vous offre un espace de 2000 caractères. Vous devez accorder le plus </a:t>
            </a:r>
            <a:r>
              <a:rPr lang="fr-FR" sz="2800" b="1" dirty="0" smtClean="0"/>
              <a:t>grand soin</a:t>
            </a:r>
            <a:r>
              <a:rPr lang="fr-FR" sz="2800" dirty="0" smtClean="0"/>
              <a:t> possible à sa </a:t>
            </a:r>
            <a:r>
              <a:rPr lang="fr-FR" sz="2800" b="1" dirty="0" smtClean="0"/>
              <a:t>rédaction</a:t>
            </a:r>
            <a:r>
              <a:rPr lang="fr-FR" sz="2800" dirty="0" smtClean="0"/>
              <a:t>. Le but est de raconter vos produits, vos services de </a:t>
            </a:r>
            <a:r>
              <a:rPr lang="fr-FR" sz="2800" b="1" dirty="0" smtClean="0"/>
              <a:t>manière chiffrée</a:t>
            </a:r>
            <a:r>
              <a:rPr lang="fr-FR" sz="2800" dirty="0" smtClean="0"/>
              <a:t> vous référant à leurs avantages et bénéfices pour le prospect selon votre stratégie de ciblage.</a:t>
            </a:r>
          </a:p>
          <a:p>
            <a:pPr fontAlgn="base"/>
            <a:r>
              <a:rPr lang="fr-FR" sz="2800" dirty="0" smtClean="0"/>
              <a:t>N’oubliez pas le </a:t>
            </a:r>
            <a:r>
              <a:rPr lang="fr-FR" sz="2800" b="1" dirty="0" smtClean="0"/>
              <a:t>Call to Action</a:t>
            </a:r>
            <a:r>
              <a:rPr lang="fr-FR" sz="2800" dirty="0" smtClean="0"/>
              <a:t> au début dans la partie visible et à la fin de la section Infos. Cela peut prendre la forme d’inviter le lecteur à vous contacter en mentionnant votre numéro de tél et email par exemple ou de l’envoyer vers la page contact de votre site.</a:t>
            </a:r>
            <a:endParaRPr lang="fr-FR"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36</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400" b="1" u="sng" dirty="0" smtClean="0"/>
              <a:t>6. Notre sélection</a:t>
            </a:r>
            <a:endParaRPr lang="fr-FR" sz="2400" dirty="0" smtClean="0"/>
          </a:p>
          <a:p>
            <a:pPr fontAlgn="base"/>
            <a:r>
              <a:rPr lang="fr-FR" sz="2400" dirty="0" smtClean="0"/>
              <a:t>Profitez des nouveautés de </a:t>
            </a:r>
            <a:r>
              <a:rPr lang="fr-FR" sz="2400" dirty="0" err="1" smtClean="0"/>
              <a:t>LinkedIn</a:t>
            </a:r>
            <a:r>
              <a:rPr lang="fr-FR" sz="2400" dirty="0" smtClean="0"/>
              <a:t>. </a:t>
            </a:r>
            <a:r>
              <a:rPr lang="fr-FR" sz="2400" b="1" dirty="0" smtClean="0"/>
              <a:t>Enrichissez votre profil </a:t>
            </a:r>
            <a:r>
              <a:rPr lang="fr-FR" sz="2400" dirty="0" smtClean="0"/>
              <a:t>avec des preuves visibles, téléchargeables pour laisser le visiteur emporter avec lui un document que dans une rencontre face à  face vous l’auriez remis en main propre. Il y a le choix des formats :  </a:t>
            </a:r>
            <a:r>
              <a:rPr lang="fr-FR" sz="2400" dirty="0" err="1" smtClean="0"/>
              <a:t>pdf</a:t>
            </a:r>
            <a:r>
              <a:rPr lang="fr-FR" sz="2400" dirty="0" smtClean="0"/>
              <a:t>, image, vidéo, lien… </a:t>
            </a:r>
            <a:endParaRPr lang="fr-FR" sz="2400" dirty="0"/>
          </a:p>
        </p:txBody>
      </p:sp>
      <p:pic>
        <p:nvPicPr>
          <p:cNvPr id="5" name="Image 4"/>
          <p:cNvPicPr/>
          <p:nvPr/>
        </p:nvPicPr>
        <p:blipFill>
          <a:blip r:embed="rId2" cstate="print"/>
          <a:stretch>
            <a:fillRect/>
          </a:stretch>
        </p:blipFill>
        <p:spPr>
          <a:xfrm>
            <a:off x="611560" y="3861048"/>
            <a:ext cx="7560840" cy="20162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37</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fr-FR" sz="2400" b="1" u="sng" dirty="0" smtClean="0"/>
              <a:t>7. Expériences professionnelles</a:t>
            </a:r>
            <a:endParaRPr lang="fr-FR" sz="2400" dirty="0" smtClean="0"/>
          </a:p>
          <a:p>
            <a:pPr fontAlgn="base"/>
            <a:r>
              <a:rPr lang="fr-FR" sz="2400" dirty="0" smtClean="0"/>
              <a:t>La section Expérience Professionnelle est l’occasion pour vous de mettre en lumière le </a:t>
            </a:r>
            <a:r>
              <a:rPr lang="fr-FR" sz="2400" b="1" dirty="0" smtClean="0"/>
              <a:t>contexte où vous avez mis en pratique</a:t>
            </a:r>
            <a:r>
              <a:rPr lang="fr-FR" sz="2400" dirty="0" smtClean="0"/>
              <a:t> votre </a:t>
            </a:r>
            <a:r>
              <a:rPr lang="fr-FR" sz="2400" b="1" dirty="0" smtClean="0"/>
              <a:t>savoir-fair</a:t>
            </a:r>
            <a:r>
              <a:rPr lang="fr-FR" sz="2400" dirty="0" smtClean="0"/>
              <a:t>e, votre </a:t>
            </a:r>
            <a:r>
              <a:rPr lang="fr-FR" sz="2400" b="1" dirty="0" smtClean="0"/>
              <a:t>savoir-être</a:t>
            </a:r>
            <a:r>
              <a:rPr lang="fr-FR" sz="2400" dirty="0" smtClean="0"/>
              <a:t> et les</a:t>
            </a:r>
            <a:r>
              <a:rPr lang="fr-FR" sz="2400" b="1" dirty="0" smtClean="0"/>
              <a:t> résultats produits</a:t>
            </a:r>
            <a:r>
              <a:rPr lang="fr-FR" sz="2400" dirty="0" smtClean="0"/>
              <a:t>. Toujours en pensant à les décrire à l’aide des</a:t>
            </a:r>
            <a:r>
              <a:rPr lang="fr-FR" sz="2400" b="1" dirty="0" smtClean="0"/>
              <a:t> mots clés</a:t>
            </a:r>
            <a:r>
              <a:rPr lang="fr-FR" sz="2400" dirty="0" smtClean="0"/>
              <a:t> (les essentiels) pour accroitre la pertinence et l’impact de votre profil.</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38</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fr-FR" sz="2400" b="1" u="sng" dirty="0" smtClean="0"/>
              <a:t>8. Compétences :</a:t>
            </a:r>
            <a:endParaRPr lang="fr-FR" sz="2400" dirty="0" smtClean="0"/>
          </a:p>
          <a:p>
            <a:pPr fontAlgn="base"/>
            <a:r>
              <a:rPr lang="fr-FR" sz="2400" dirty="0" smtClean="0"/>
              <a:t>En plus de la section d’expériences professionnelles, </a:t>
            </a:r>
            <a:r>
              <a:rPr lang="fr-FR" sz="2400" dirty="0" err="1" smtClean="0"/>
              <a:t>LinkedIn</a:t>
            </a:r>
            <a:r>
              <a:rPr lang="fr-FR" sz="2400" dirty="0" smtClean="0"/>
              <a:t> dispose d’un </a:t>
            </a:r>
            <a:r>
              <a:rPr lang="fr-FR" sz="2400" b="1" dirty="0" smtClean="0"/>
              <a:t>nomenclature des intitulés des compétences</a:t>
            </a:r>
            <a:r>
              <a:rPr lang="fr-FR" sz="2400" dirty="0" smtClean="0"/>
              <a:t>. Profitez-en pour détailler et mettre en avant vos compétences pour être référencé. dans l’index des compétences </a:t>
            </a:r>
            <a:r>
              <a:rPr lang="fr-FR" sz="2400" dirty="0" err="1" smtClean="0"/>
              <a:t>LinkedIn</a:t>
            </a:r>
            <a:r>
              <a:rPr lang="fr-FR" sz="2400" dirty="0" smtClean="0"/>
              <a:t>. J’ai ajouté des compétences de la manière suivante :</a:t>
            </a:r>
            <a:endParaRPr lang="fr-FR" sz="2400" dirty="0"/>
          </a:p>
        </p:txBody>
      </p:sp>
      <p:pic>
        <p:nvPicPr>
          <p:cNvPr id="5" name="Image 4"/>
          <p:cNvPicPr/>
          <p:nvPr/>
        </p:nvPicPr>
        <p:blipFill>
          <a:blip r:embed="rId2" cstate="print"/>
          <a:stretch>
            <a:fillRect/>
          </a:stretch>
        </p:blipFill>
        <p:spPr>
          <a:xfrm>
            <a:off x="611560" y="3933056"/>
            <a:ext cx="7992888" cy="165618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39</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fr-FR" sz="2400" b="1" u="sng" dirty="0" smtClean="0"/>
              <a:t>9. Recommandations écrites</a:t>
            </a:r>
            <a:endParaRPr lang="fr-FR" sz="2400" dirty="0" smtClean="0"/>
          </a:p>
          <a:p>
            <a:pPr fontAlgn="base"/>
            <a:r>
              <a:rPr lang="fr-FR" sz="2400" dirty="0" smtClean="0"/>
              <a:t>Les recommandations écrites de vos clients, employeurs et vos collègues, donnent du poids à votre profil. Ayez le réflexe d’en demander régulièrement tout au long de votre évolution.</a:t>
            </a:r>
          </a:p>
          <a:p>
            <a:pPr>
              <a:buNone/>
            </a:pPr>
            <a:r>
              <a:rPr lang="fr-FR" sz="2400" b="1" u="sng" dirty="0" smtClean="0"/>
              <a:t>10. Formations</a:t>
            </a:r>
            <a:endParaRPr lang="fr-FR" sz="2400" dirty="0" smtClean="0"/>
          </a:p>
          <a:p>
            <a:r>
              <a:rPr lang="fr-FR" sz="2400" dirty="0" smtClean="0"/>
              <a:t>La section formation vient d’appuyer vos expériences mais augmente surtout la chance </a:t>
            </a:r>
            <a:r>
              <a:rPr lang="fr-FR" sz="2400" b="1" dirty="0" smtClean="0"/>
              <a:t>d’être repéré par vos anciens camarades</a:t>
            </a:r>
            <a:r>
              <a:rPr lang="fr-FR" sz="2400" dirty="0" smtClean="0"/>
              <a:t> d’écoles, d’université. Des anciens élèves en poste dans une entreprise que vous souhaitez contacter peuvent représenter un très beau chemin pour se rapprocher de la cible</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2.  La veille réputation</a:t>
            </a:r>
          </a:p>
          <a:p>
            <a:pPr marL="457200" indent="-457200">
              <a:buAutoNum type="arabicPeriod"/>
            </a:pPr>
            <a:endParaRPr lang="fr-FR" sz="2400" b="1" dirty="0" smtClean="0"/>
          </a:p>
          <a:p>
            <a:r>
              <a:rPr lang="fr-FR" sz="2400" dirty="0" smtClean="0"/>
              <a:t>L’identité d’une entité (marque, entreprise, individu,</a:t>
            </a:r>
          </a:p>
          <a:p>
            <a:pPr>
              <a:buNone/>
            </a:pPr>
            <a:r>
              <a:rPr lang="fr-FR" sz="2400" dirty="0" smtClean="0"/>
              <a:t>produit,…) associée à la perception des internautes.</a:t>
            </a:r>
          </a:p>
          <a:p>
            <a:endParaRPr lang="fr-FR" sz="2400" b="1" dirty="0" smtClean="0"/>
          </a:p>
        </p:txBody>
      </p:sp>
      <p:pic>
        <p:nvPicPr>
          <p:cNvPr id="1028" name="Picture 4"/>
          <p:cNvPicPr>
            <a:picLocks noChangeAspect="1" noChangeArrowheads="1"/>
          </p:cNvPicPr>
          <p:nvPr/>
        </p:nvPicPr>
        <p:blipFill>
          <a:blip r:embed="rId2" cstate="print"/>
          <a:srcRect/>
          <a:stretch>
            <a:fillRect/>
          </a:stretch>
        </p:blipFill>
        <p:spPr bwMode="auto">
          <a:xfrm>
            <a:off x="2195736" y="3645024"/>
            <a:ext cx="53625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40</a:t>
            </a:fld>
            <a:endParaRPr lang="fr-BE"/>
          </a:p>
        </p:txBody>
      </p:sp>
      <p:sp>
        <p:nvSpPr>
          <p:cNvPr id="3" name="Espace réservé du contenu 2"/>
          <p:cNvSpPr>
            <a:spLocks noGrp="1"/>
          </p:cNvSpPr>
          <p:nvPr>
            <p:ph sz="quarter" idx="1"/>
          </p:nvPr>
        </p:nvSpPr>
        <p:spPr/>
        <p:txBody>
          <a:bodyPr>
            <a:normAutofit/>
          </a:bodyPr>
          <a:lstStyle/>
          <a:p>
            <a:pPr>
              <a:buNone/>
            </a:pPr>
            <a:endParaRPr lang="fr-FR" b="1" dirty="0" smtClean="0"/>
          </a:p>
          <a:p>
            <a:pPr>
              <a:buNone/>
            </a:pPr>
            <a:endParaRPr lang="fr-FR" b="1" dirty="0" smtClean="0"/>
          </a:p>
          <a:p>
            <a:pPr>
              <a:buNone/>
            </a:pPr>
            <a:endParaRPr lang="fr-FR" b="1" dirty="0" smtClean="0"/>
          </a:p>
          <a:p>
            <a:pPr algn="ctr">
              <a:buNone/>
            </a:pPr>
            <a:r>
              <a:rPr lang="fr-FR" sz="6600" b="1" dirty="0" smtClean="0"/>
              <a:t>Questions???</a:t>
            </a:r>
          </a:p>
          <a:p>
            <a:pPr>
              <a:buNone/>
            </a:pPr>
            <a:endParaRPr lang="fr-F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5</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lnSpcReduction="10000"/>
          </a:bodyPr>
          <a:lstStyle/>
          <a:p>
            <a:pPr>
              <a:buNone/>
            </a:pPr>
            <a:r>
              <a:rPr lang="fr-FR" sz="2800" b="1" dirty="0" smtClean="0"/>
              <a:t>2.1</a:t>
            </a:r>
            <a:r>
              <a:rPr lang="fr-FR" sz="2800" b="1" u="sng" dirty="0" smtClean="0"/>
              <a:t> La gestion de réputation en ligne</a:t>
            </a:r>
            <a:r>
              <a:rPr lang="fr-FR" sz="2800" dirty="0" smtClean="0"/>
              <a:t> :</a:t>
            </a:r>
          </a:p>
          <a:p>
            <a:r>
              <a:rPr lang="fr-FR" sz="2800" dirty="0" smtClean="0"/>
              <a:t>La gestion de la réputation en ligne consiste à trouver des solutions appropriées aux problèmes qui peuvent apparaître en cours de route, ainsi qu'à concevoir des stratégies qui vous aideront à rester à l'écart de ces problèmes. Un gestionnaire de réputation en ligne doit savoir comment tirer des conclusions des données et des informations recueillies par l'expert en surveillance de la réputation, appliquer les solutions les plus appropriées et créer un plan qui aide l'entreprise à éviter des situations similaires dans le futur.</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6</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85000" lnSpcReduction="20000"/>
          </a:bodyPr>
          <a:lstStyle/>
          <a:p>
            <a:pPr>
              <a:buNone/>
            </a:pPr>
            <a:r>
              <a:rPr lang="fr-FR" sz="2800" b="1" dirty="0" smtClean="0"/>
              <a:t>2.1</a:t>
            </a:r>
            <a:r>
              <a:rPr lang="fr-FR" sz="2800" b="1" u="sng" dirty="0" smtClean="0"/>
              <a:t> La gestion de réputation en ligne</a:t>
            </a:r>
            <a:r>
              <a:rPr lang="fr-FR" sz="2800" dirty="0" smtClean="0"/>
              <a:t> :</a:t>
            </a:r>
          </a:p>
          <a:p>
            <a:pPr lvl="0"/>
            <a:r>
              <a:rPr lang="fr-FR" sz="2800" b="1" dirty="0" smtClean="0"/>
              <a:t>Utiliser des outils</a:t>
            </a:r>
            <a:r>
              <a:rPr lang="fr-FR" sz="2800" dirty="0" smtClean="0"/>
              <a:t>. </a:t>
            </a:r>
            <a:r>
              <a:rPr lang="fr-FR" sz="2800" dirty="0"/>
              <a:t>on </a:t>
            </a:r>
            <a:r>
              <a:rPr lang="fr-FR" sz="2800" dirty="0" smtClean="0"/>
              <a:t>utilise </a:t>
            </a:r>
            <a:r>
              <a:rPr lang="fr-FR" sz="2800" dirty="0"/>
              <a:t>toujours </a:t>
            </a:r>
            <a:r>
              <a:rPr lang="fr-FR" sz="2800" dirty="0" smtClean="0"/>
              <a:t>des outils automatisés qui aident à la surveillance et à la gestion de la réputation en ligne. Certains des meilleurs incluent : </a:t>
            </a:r>
            <a:r>
              <a:rPr lang="fr-FR" sz="2800" b="1" dirty="0" err="1" smtClean="0"/>
              <a:t>Brandseye</a:t>
            </a:r>
            <a:r>
              <a:rPr lang="fr-FR" sz="2800" dirty="0" err="1" smtClean="0"/>
              <a:t>,</a:t>
            </a:r>
            <a:r>
              <a:rPr lang="fr-FR" sz="2800" b="1" dirty="0" err="1" smtClean="0"/>
              <a:t>Mention</a:t>
            </a:r>
            <a:r>
              <a:rPr lang="fr-FR" sz="2800" b="1" dirty="0" smtClean="0"/>
              <a:t> sociale</a:t>
            </a:r>
            <a:r>
              <a:rPr lang="fr-FR" sz="2800" dirty="0" smtClean="0"/>
              <a:t>, </a:t>
            </a:r>
            <a:r>
              <a:rPr lang="fr-FR" sz="2800" b="1" dirty="0" smtClean="0"/>
              <a:t>Alertes Google</a:t>
            </a:r>
            <a:r>
              <a:rPr lang="fr-FR" sz="2800" dirty="0" smtClean="0"/>
              <a:t>…etc. </a:t>
            </a:r>
          </a:p>
          <a:p>
            <a:pPr lvl="0"/>
            <a:r>
              <a:rPr lang="fr-FR" sz="2800" b="1" dirty="0" smtClean="0"/>
              <a:t>Soyez transparent</a:t>
            </a:r>
            <a:r>
              <a:rPr lang="fr-FR" sz="2800" dirty="0" smtClean="0"/>
              <a:t>. À une époque où tout le monde met tout sur la table, votre entreprise doit faire de même. La transparence vous rendra plus fiable et plus fiable aux yeux de vos clients potentiels - il est donc très important que vous adoptiez la transparence comme règle de base.</a:t>
            </a:r>
          </a:p>
          <a:p>
            <a:r>
              <a:rPr lang="fr-FR" sz="2800" b="1" dirty="0" smtClean="0"/>
              <a:t>Faites attention à vos réactions</a:t>
            </a:r>
            <a:r>
              <a:rPr lang="fr-FR" sz="2800" dirty="0" smtClean="0"/>
              <a:t>. Quelle que soit la légitimité des plaintes de vos clients, vos réactions doivent être promptes et vraiment polies. </a:t>
            </a:r>
            <a:endParaRPr lang="fr-F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2.2</a:t>
            </a:r>
            <a:r>
              <a:rPr lang="fr-FR" sz="2800" b="1" u="sng" dirty="0" smtClean="0"/>
              <a:t> </a:t>
            </a:r>
            <a:r>
              <a:rPr lang="fr-FR" sz="2400" b="1" dirty="0" smtClean="0"/>
              <a:t>Les approches de la veille réputation</a:t>
            </a:r>
          </a:p>
          <a:p>
            <a:pPr>
              <a:buNone/>
            </a:pPr>
            <a:endParaRPr lang="fr-FR" sz="2400" b="1" dirty="0" smtClean="0"/>
          </a:p>
          <a:p>
            <a:pPr>
              <a:buNone/>
            </a:pPr>
            <a:endParaRPr lang="fr-FR" sz="2400" b="1" dirty="0" smtClean="0"/>
          </a:p>
          <a:p>
            <a:pPr>
              <a:buNone/>
            </a:pPr>
            <a:endParaRPr lang="fr-FR" sz="2400" b="1" dirty="0" smtClean="0"/>
          </a:p>
          <a:p>
            <a:pPr>
              <a:buNone/>
            </a:pPr>
            <a:endParaRPr lang="fr-FR" sz="2800" dirty="0" smtClean="0"/>
          </a:p>
        </p:txBody>
      </p:sp>
      <p:pic>
        <p:nvPicPr>
          <p:cNvPr id="1027" name="Picture 3"/>
          <p:cNvPicPr>
            <a:picLocks noChangeAspect="1" noChangeArrowheads="1"/>
          </p:cNvPicPr>
          <p:nvPr/>
        </p:nvPicPr>
        <p:blipFill>
          <a:blip r:embed="rId2" cstate="print"/>
          <a:srcRect/>
          <a:stretch>
            <a:fillRect/>
          </a:stretch>
        </p:blipFill>
        <p:spPr bwMode="auto">
          <a:xfrm>
            <a:off x="1043608" y="2420888"/>
            <a:ext cx="7058025"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8</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Font typeface="Wingdings" pitchFamily="2" charset="2"/>
              <a:buChar char="Ø"/>
            </a:pPr>
            <a:r>
              <a:rPr lang="fr-FR" sz="3200" b="1" dirty="0" smtClean="0"/>
              <a:t>La curation de contenus</a:t>
            </a:r>
          </a:p>
          <a:p>
            <a:endParaRPr lang="fr-FR" sz="2000" dirty="0" smtClean="0"/>
          </a:p>
          <a:p>
            <a:endParaRPr lang="fr-FR" sz="2000" dirty="0" smtClean="0"/>
          </a:p>
          <a:p>
            <a:pPr>
              <a:buNone/>
            </a:pPr>
            <a:r>
              <a:rPr lang="fr-FR" sz="3600" b="1" dirty="0" smtClean="0"/>
              <a:t>« </a:t>
            </a:r>
            <a:r>
              <a:rPr lang="fr-FR" sz="3600" b="1" i="1" dirty="0" smtClean="0"/>
              <a:t>L’action de trouver, regrouper, organiser et partager le contenu en ligne le meilleur et le plus pertinent sur un sujet spécifique. » [</a:t>
            </a:r>
            <a:r>
              <a:rPr lang="fr-FR" sz="3600" b="1" i="1" dirty="0" err="1" smtClean="0"/>
              <a:t>Rohit</a:t>
            </a:r>
            <a:r>
              <a:rPr lang="fr-FR" sz="3600" b="1" i="1" dirty="0" smtClean="0"/>
              <a:t> </a:t>
            </a:r>
            <a:r>
              <a:rPr lang="fr-FR" sz="3600" b="1" i="1" dirty="0" err="1" smtClean="0"/>
              <a:t>Bhargava</a:t>
            </a:r>
            <a:r>
              <a:rPr lang="fr-FR" sz="3600" b="1" i="1" dirty="0" smtClean="0"/>
              <a:t>].</a:t>
            </a:r>
            <a:endParaRPr lang="fr-FR"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La veille et les réseaux sociaux</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9</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92500" lnSpcReduction="20000"/>
          </a:bodyPr>
          <a:lstStyle/>
          <a:p>
            <a:pPr>
              <a:buNone/>
            </a:pPr>
            <a:r>
              <a:rPr lang="fr-FR" sz="3200" b="1" dirty="0" smtClean="0"/>
              <a:t>La curation de contenus</a:t>
            </a:r>
          </a:p>
          <a:p>
            <a:endParaRPr lang="fr-FR" sz="2000" dirty="0" smtClean="0"/>
          </a:p>
          <a:p>
            <a:r>
              <a:rPr lang="fr-FR" sz="3600" dirty="0" smtClean="0"/>
              <a:t> La motivation principale est le </a:t>
            </a:r>
            <a:r>
              <a:rPr lang="fr-FR" sz="3600" b="1" dirty="0" smtClean="0"/>
              <a:t>partage.</a:t>
            </a:r>
          </a:p>
          <a:p>
            <a:r>
              <a:rPr lang="fr-FR" sz="3600" dirty="0" smtClean="0"/>
              <a:t>La curation est plus une </a:t>
            </a:r>
            <a:r>
              <a:rPr lang="fr-FR" sz="3600" b="1" dirty="0" smtClean="0"/>
              <a:t>passion qu’un métier</a:t>
            </a:r>
          </a:p>
          <a:p>
            <a:r>
              <a:rPr lang="fr-FR" sz="3600" dirty="0" smtClean="0"/>
              <a:t> Deux stratégies possibles:</a:t>
            </a:r>
          </a:p>
          <a:p>
            <a:pPr>
              <a:buFont typeface="Wingdings" pitchFamily="2" charset="2"/>
              <a:buChar char="ü"/>
            </a:pPr>
            <a:r>
              <a:rPr lang="fr-FR" sz="3600" dirty="0" smtClean="0"/>
              <a:t>     Partager le contenu en apportant de la valeur ajoutée.</a:t>
            </a:r>
          </a:p>
          <a:p>
            <a:pPr>
              <a:buFont typeface="Wingdings" pitchFamily="2" charset="2"/>
              <a:buChar char="ü"/>
            </a:pPr>
            <a:r>
              <a:rPr lang="fr-FR" sz="3600" dirty="0" smtClean="0"/>
              <a:t>     Partager l'information sans aucune modification.</a:t>
            </a:r>
            <a:endParaRPr lang="fr-FR" sz="4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279</TotalTime>
  <Words>1569</Words>
  <Application>Microsoft Office PowerPoint</Application>
  <PresentationFormat>Affichage à l'écran (4:3)</PresentationFormat>
  <Paragraphs>236</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Andalus</vt:lpstr>
      <vt:lpstr>Arial</vt:lpstr>
      <vt:lpstr>Calibri</vt:lpstr>
      <vt:lpstr>Franklin Gothic Book</vt:lpstr>
      <vt:lpstr>Perpetua</vt:lpstr>
      <vt:lpstr>Wingdings</vt:lpstr>
      <vt:lpstr>Wingdings 2</vt:lpstr>
      <vt:lpstr>Capitaux</vt:lpstr>
      <vt:lpstr>Présentation PowerPoint</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lpstr>La veille et les réseaux sociaux</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veille et les réseaux sociaux </dc:title>
  <dc:creator>hp</dc:creator>
  <cp:lastModifiedBy>HP</cp:lastModifiedBy>
  <cp:revision>70</cp:revision>
  <dcterms:created xsi:type="dcterms:W3CDTF">2022-11-26T09:13:33Z</dcterms:created>
  <dcterms:modified xsi:type="dcterms:W3CDTF">2024-10-26T12:53:32Z</dcterms:modified>
</cp:coreProperties>
</file>