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Lst>
  <p:sldIdLst>
    <p:sldId id="257" r:id="rId2"/>
    <p:sldId id="260" r:id="rId3"/>
    <p:sldId id="258" r:id="rId4"/>
    <p:sldId id="261" r:id="rId5"/>
    <p:sldId id="262" r:id="rId6"/>
    <p:sldId id="263" r:id="rId7"/>
    <p:sldId id="264" r:id="rId8"/>
    <p:sldId id="265" r:id="rId9"/>
    <p:sldId id="266" r:id="rId10"/>
    <p:sldId id="267"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21" autoAdjust="0"/>
    <p:restoredTop sz="94660"/>
  </p:normalViewPr>
  <p:slideViewPr>
    <p:cSldViewPr snapToGrid="0">
      <p:cViewPr varScale="1">
        <p:scale>
          <a:sx n="72" d="100"/>
          <a:sy n="72" d="100"/>
        </p:scale>
        <p:origin x="64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5BCAD798-8A08-4AD9-983C-D3EFE992CFD4}" type="datetimeFigureOut">
              <a:rPr lang="fr-FR" smtClean="0"/>
              <a:t>02/02/2021</a:t>
            </a:fld>
            <a:endParaRPr lang="fr-FR"/>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fr-F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F6D34BB-5DAB-4A07-9571-A4D29705FEEF}" type="slidenum">
              <a:rPr lang="fr-FR" smtClean="0"/>
              <a:t>‹N°›</a:t>
            </a:fld>
            <a:endParaRPr lang="fr-FR"/>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3311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CAD798-8A08-4AD9-983C-D3EFE992CFD4}" type="datetimeFigureOut">
              <a:rPr lang="fr-FR" smtClean="0"/>
              <a:t>02/02/2021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3408880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CAD798-8A08-4AD9-983C-D3EFE992CFD4}" type="datetimeFigureOut">
              <a:rPr lang="fr-FR" smtClean="0"/>
              <a:t>02/02/2021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2014455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CAD798-8A08-4AD9-983C-D3EFE992CFD4}" type="datetimeFigureOut">
              <a:rPr lang="fr-FR" smtClean="0"/>
              <a:t>02/02/2021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37236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fr-FR"/>
              <a:t>Modifiez le style du titre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BCAD798-8A08-4AD9-983C-D3EFE992CFD4}" type="datetimeFigureOut">
              <a:rPr lang="fr-FR" smtClean="0"/>
              <a:t>02/02/2021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F6D34BB-5DAB-4A07-9571-A4D29705FEEF}" type="slidenum">
              <a:rPr lang="fr-FR" smtClean="0"/>
              <a:t>‹N°›</a:t>
            </a:fld>
            <a:endParaRPr lang="fr-FR"/>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6730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BCAD798-8A08-4AD9-983C-D3EFE992CFD4}" type="datetimeFigureOut">
              <a:rPr lang="fr-FR" smtClean="0"/>
              <a:t>02/02/2021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333200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BCAD798-8A08-4AD9-983C-D3EFE992CFD4}" type="datetimeFigureOut">
              <a:rPr lang="fr-FR" smtClean="0"/>
              <a:t>02/02/2021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117428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BCAD798-8A08-4AD9-983C-D3EFE992CFD4}" type="datetimeFigureOut">
              <a:rPr lang="fr-FR" smtClean="0"/>
              <a:t>02/02/2021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406302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798-8A08-4AD9-983C-D3EFE992CFD4}" type="datetimeFigureOut">
              <a:rPr lang="fr-FR" smtClean="0"/>
              <a:t>02/02/2021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2654958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BCAD798-8A08-4AD9-983C-D3EFE992CFD4}" type="datetimeFigureOut">
              <a:rPr lang="fr-FR" smtClean="0"/>
              <a:t>02/02/2021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1251365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BCAD798-8A08-4AD9-983C-D3EFE992CFD4}" type="datetimeFigureOut">
              <a:rPr lang="fr-FR" smtClean="0"/>
              <a:t>02/02/2021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F6D34BB-5DAB-4A07-9571-A4D29705FEEF}" type="slidenum">
              <a:rPr lang="fr-FR" smtClean="0"/>
              <a:t>‹N°›</a:t>
            </a:fld>
            <a:endParaRPr lang="fr-FR"/>
          </a:p>
        </p:txBody>
      </p:sp>
    </p:spTree>
    <p:extLst>
      <p:ext uri="{BB962C8B-B14F-4D97-AF65-F5344CB8AC3E}">
        <p14:creationId xmlns:p14="http://schemas.microsoft.com/office/powerpoint/2010/main" val="1756575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5BCAD798-8A08-4AD9-983C-D3EFE992CFD4}" type="datetimeFigureOut">
              <a:rPr lang="fr-FR" smtClean="0"/>
              <a:t>02/02/2021</a:t>
            </a:fld>
            <a:endParaRPr lang="fr-FR"/>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fr-FR"/>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F6D34BB-5DAB-4A07-9571-A4D29705FEEF}" type="slidenum">
              <a:rPr lang="fr-FR" smtClean="0"/>
              <a:t>‹N°›</a:t>
            </a:fld>
            <a:endParaRPr lang="fr-FR"/>
          </a:p>
        </p:txBody>
      </p:sp>
    </p:spTree>
    <p:extLst>
      <p:ext uri="{BB962C8B-B14F-4D97-AF65-F5344CB8AC3E}">
        <p14:creationId xmlns:p14="http://schemas.microsoft.com/office/powerpoint/2010/main" val="1890944133"/>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5986E3A-B94A-42D6-9CAF-1CF45814168E}"/>
              </a:ext>
            </a:extLst>
          </p:cNvPr>
          <p:cNvSpPr txBox="1"/>
          <p:nvPr/>
        </p:nvSpPr>
        <p:spPr>
          <a:xfrm>
            <a:off x="2517913" y="188987"/>
            <a:ext cx="6096000" cy="2308324"/>
          </a:xfrm>
          <a:prstGeom prst="rect">
            <a:avLst/>
          </a:prstGeom>
          <a:noFill/>
        </p:spPr>
        <p:txBody>
          <a:bodyPr wrap="square">
            <a:spAutoFit/>
          </a:bodyPr>
          <a:lstStyle/>
          <a:p>
            <a:pPr algn="ctr"/>
            <a:r>
              <a:rPr lang="fr-FR" sz="2400" b="1" dirty="0">
                <a:solidFill>
                  <a:schemeClr val="tx1"/>
                </a:solidFill>
                <a:latin typeface="Times New Roman" panose="02020603050405020304" pitchFamily="18" charset="0"/>
                <a:cs typeface="Times New Roman" panose="02020603050405020304" pitchFamily="18" charset="0"/>
              </a:rPr>
              <a:t>REPUBLIQUE ALGERIENNE DEMOCRATIQUE ET POPULAIRE </a:t>
            </a:r>
            <a:br>
              <a:rPr lang="fr-FR" sz="2400" b="1" dirty="0">
                <a:solidFill>
                  <a:schemeClr val="tx1"/>
                </a:solidFill>
                <a:latin typeface="Times New Roman" panose="02020603050405020304" pitchFamily="18" charset="0"/>
                <a:cs typeface="Times New Roman" panose="02020603050405020304" pitchFamily="18" charset="0"/>
              </a:rPr>
            </a:br>
            <a:r>
              <a:rPr lang="fr-FR" sz="2400" b="1" dirty="0">
                <a:solidFill>
                  <a:schemeClr val="tx1"/>
                </a:solidFill>
                <a:latin typeface="Times New Roman" panose="02020603050405020304" pitchFamily="18" charset="0"/>
                <a:cs typeface="Times New Roman" panose="02020603050405020304" pitchFamily="18" charset="0"/>
              </a:rPr>
              <a:t>Ministère De L’enseignement Supérieur </a:t>
            </a:r>
            <a:br>
              <a:rPr lang="fr-FR" sz="2400" b="1" dirty="0">
                <a:solidFill>
                  <a:schemeClr val="tx1"/>
                </a:solidFill>
                <a:latin typeface="Times New Roman" panose="02020603050405020304" pitchFamily="18" charset="0"/>
                <a:cs typeface="Times New Roman" panose="02020603050405020304" pitchFamily="18" charset="0"/>
              </a:rPr>
            </a:br>
            <a:r>
              <a:rPr lang="fr-FR" sz="2400" b="1" dirty="0">
                <a:solidFill>
                  <a:schemeClr val="tx1"/>
                </a:solidFill>
                <a:latin typeface="Times New Roman" panose="02020603050405020304" pitchFamily="18" charset="0"/>
                <a:cs typeface="Times New Roman" panose="02020603050405020304" pitchFamily="18" charset="0"/>
              </a:rPr>
              <a:t>Et De La Recherche Scientifique</a:t>
            </a:r>
            <a:br>
              <a:rPr lang="fr-FR" sz="2400" b="1" dirty="0">
                <a:solidFill>
                  <a:schemeClr val="tx1"/>
                </a:solidFill>
                <a:latin typeface="Times New Roman" panose="02020603050405020304" pitchFamily="18" charset="0"/>
                <a:cs typeface="Times New Roman" panose="02020603050405020304" pitchFamily="18" charset="0"/>
              </a:rPr>
            </a:br>
            <a:r>
              <a:rPr lang="fr-FR" sz="2400" b="1" dirty="0">
                <a:solidFill>
                  <a:schemeClr val="tx1"/>
                </a:solidFill>
                <a:latin typeface="Times New Roman" panose="02020603050405020304" pitchFamily="18" charset="0"/>
                <a:cs typeface="Times New Roman" panose="02020603050405020304" pitchFamily="18" charset="0"/>
              </a:rPr>
              <a:t>Université L’arbi Ben M’</a:t>
            </a:r>
            <a:r>
              <a:rPr lang="fr-FR" sz="2400" b="1" dirty="0" err="1">
                <a:solidFill>
                  <a:schemeClr val="tx1"/>
                </a:solidFill>
                <a:latin typeface="Times New Roman" panose="02020603050405020304" pitchFamily="18" charset="0"/>
                <a:cs typeface="Times New Roman" panose="02020603050405020304" pitchFamily="18" charset="0"/>
              </a:rPr>
              <a:t>hidi</a:t>
            </a:r>
            <a:r>
              <a:rPr lang="fr-FR" sz="2400" b="1" dirty="0">
                <a:solidFill>
                  <a:schemeClr val="tx1"/>
                </a:solidFill>
                <a:latin typeface="Times New Roman" panose="02020603050405020304" pitchFamily="18" charset="0"/>
                <a:cs typeface="Times New Roman" panose="02020603050405020304" pitchFamily="18" charset="0"/>
              </a:rPr>
              <a:t> </a:t>
            </a:r>
            <a:br>
              <a:rPr lang="fr-FR" sz="2400" b="1" dirty="0">
                <a:solidFill>
                  <a:schemeClr val="tx1"/>
                </a:solidFill>
                <a:latin typeface="Times New Roman" panose="02020603050405020304" pitchFamily="18" charset="0"/>
                <a:cs typeface="Times New Roman" panose="02020603050405020304" pitchFamily="18" charset="0"/>
              </a:rPr>
            </a:br>
            <a:r>
              <a:rPr lang="fr-FR" sz="2400" b="1" dirty="0">
                <a:solidFill>
                  <a:schemeClr val="tx1"/>
                </a:solidFill>
                <a:latin typeface="Times New Roman" panose="02020603050405020304" pitchFamily="18" charset="0"/>
                <a:cs typeface="Times New Roman" panose="02020603050405020304" pitchFamily="18" charset="0"/>
              </a:rPr>
              <a:t>Oum El </a:t>
            </a:r>
            <a:r>
              <a:rPr lang="fr-FR" sz="2400" b="1" dirty="0" err="1">
                <a:solidFill>
                  <a:schemeClr val="tx1"/>
                </a:solidFill>
                <a:latin typeface="Times New Roman" panose="02020603050405020304" pitchFamily="18" charset="0"/>
                <a:cs typeface="Times New Roman" panose="02020603050405020304" pitchFamily="18" charset="0"/>
              </a:rPr>
              <a:t>Bouaghi</a:t>
            </a:r>
            <a:r>
              <a:rPr lang="fr-FR" sz="2400" b="1" dirty="0">
                <a:solidFill>
                  <a:schemeClr val="tx1"/>
                </a:solidFill>
                <a:latin typeface="Times New Roman" panose="02020603050405020304" pitchFamily="18" charset="0"/>
                <a:cs typeface="Times New Roman" panose="02020603050405020304" pitchFamily="18" charset="0"/>
              </a:rPr>
              <a:t> </a:t>
            </a:r>
            <a:endParaRPr lang="fr-FR" sz="2400" b="1" dirty="0">
              <a:latin typeface="Times New Roman" panose="02020603050405020304" pitchFamily="18" charset="0"/>
              <a:cs typeface="Times New Roman" panose="02020603050405020304" pitchFamily="18" charset="0"/>
            </a:endParaRPr>
          </a:p>
        </p:txBody>
      </p:sp>
      <p:sp>
        <p:nvSpPr>
          <p:cNvPr id="5" name="ZoneTexte 4">
            <a:extLst>
              <a:ext uri="{FF2B5EF4-FFF2-40B4-BE49-F238E27FC236}">
                <a16:creationId xmlns:a16="http://schemas.microsoft.com/office/drawing/2014/main" id="{4688D553-0C53-4343-B9A1-5820CB03A341}"/>
              </a:ext>
            </a:extLst>
          </p:cNvPr>
          <p:cNvSpPr txBox="1"/>
          <p:nvPr/>
        </p:nvSpPr>
        <p:spPr>
          <a:xfrm>
            <a:off x="1762539" y="2503213"/>
            <a:ext cx="9263270" cy="3231654"/>
          </a:xfrm>
          <a:prstGeom prst="rect">
            <a:avLst/>
          </a:prstGeom>
          <a:noFill/>
        </p:spPr>
        <p:txBody>
          <a:bodyPr wrap="square">
            <a:spAutoFit/>
          </a:bodyPr>
          <a:lstStyle/>
          <a:p>
            <a:r>
              <a:rPr lang="fr-FR" sz="2400" b="1" dirty="0">
                <a:solidFill>
                  <a:srgbClr val="FF0000"/>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Département : </a:t>
            </a:r>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Science de la nature et de la vie </a:t>
            </a:r>
          </a:p>
          <a:p>
            <a:r>
              <a:rPr lang="fr-FR" sz="2400" b="1" dirty="0">
                <a:solidFill>
                  <a:srgbClr val="FF0000"/>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Institut: </a:t>
            </a:r>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Biologie</a:t>
            </a:r>
          </a:p>
          <a:p>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	</a:t>
            </a:r>
            <a:r>
              <a:rPr lang="fr-FR" sz="2400" b="1" dirty="0">
                <a:solidFill>
                  <a:srgbClr val="FF0000"/>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Spécialité: </a:t>
            </a:r>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Biotechnologie végétale et amélioration des plantes</a:t>
            </a:r>
          </a:p>
          <a:p>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Module: TP Instruments et Méthodes de Biologie de Laboratoires</a:t>
            </a:r>
          </a:p>
          <a:p>
            <a:endParaRPr lang="fr-FR" sz="3600" b="1" dirty="0">
              <a:solidFill>
                <a:srgbClr val="FF0000"/>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endParaRPr>
          </a:p>
          <a:p>
            <a:pPr algn="ctr"/>
            <a:endParaRPr lang="fr-FR" sz="2400" b="1" dirty="0">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endParaRPr>
          </a:p>
          <a:p>
            <a:pPr algn="ctr"/>
            <a:r>
              <a:rPr lang="fr-FR" sz="2400" b="1" dirty="0">
                <a:solidFill>
                  <a:schemeClr val="tx1"/>
                </a:solidFill>
                <a:effectLst>
                  <a:outerShdw blurRad="31750" dist="25400" dir="5400000" algn="tl" rotWithShape="0">
                    <a:srgbClr val="000000">
                      <a:alpha val="25000"/>
                    </a:srgbClr>
                  </a:outerShdw>
                </a:effectLst>
                <a:latin typeface="Times New Roman" panose="02020603050405020304" pitchFamily="18" charset="0"/>
                <a:cs typeface="Times New Roman" panose="02020603050405020304" pitchFamily="18" charset="0"/>
              </a:rPr>
              <a:t>Réalisé par:</a:t>
            </a:r>
          </a:p>
          <a:p>
            <a:pPr algn="ctr"/>
            <a:r>
              <a:rPr lang="fr-FR" sz="2400" b="1" dirty="0">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rPr>
              <a:t>CHEBOUT </a:t>
            </a:r>
            <a:r>
              <a:rPr lang="fr-FR" sz="2400" b="1" dirty="0" err="1">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rPr>
              <a:t>Abderrezzeq</a:t>
            </a:r>
            <a:r>
              <a:rPr lang="fr-FR" sz="2400" b="1" dirty="0">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rPr>
              <a:t> </a:t>
            </a:r>
          </a:p>
        </p:txBody>
      </p:sp>
      <p:sp>
        <p:nvSpPr>
          <p:cNvPr id="8" name="Ruban : incliné vers le haut 7">
            <a:extLst>
              <a:ext uri="{FF2B5EF4-FFF2-40B4-BE49-F238E27FC236}">
                <a16:creationId xmlns:a16="http://schemas.microsoft.com/office/drawing/2014/main" id="{E9F637B8-FF51-4D8D-87FC-F923410340EE}"/>
              </a:ext>
            </a:extLst>
          </p:cNvPr>
          <p:cNvSpPr/>
          <p:nvPr/>
        </p:nvSpPr>
        <p:spPr>
          <a:xfrm>
            <a:off x="4737652" y="5903938"/>
            <a:ext cx="3127513" cy="546509"/>
          </a:xfrm>
          <a:prstGeom prst="ribbon2">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2400" b="1" dirty="0">
                <a:latin typeface="Times New Roman" panose="02020603050405020304" pitchFamily="18" charset="0"/>
                <a:cs typeface="Times New Roman" panose="02020603050405020304" pitchFamily="18" charset="0"/>
              </a:rPr>
              <a:t>2020/2021</a:t>
            </a:r>
          </a:p>
        </p:txBody>
      </p:sp>
      <p:sp>
        <p:nvSpPr>
          <p:cNvPr id="9" name="Rectangle : avec coins arrondis en haut 8">
            <a:extLst>
              <a:ext uri="{FF2B5EF4-FFF2-40B4-BE49-F238E27FC236}">
                <a16:creationId xmlns:a16="http://schemas.microsoft.com/office/drawing/2014/main" id="{03C997B8-48CB-4A4D-9A65-E7FD9D0A5EF1}"/>
              </a:ext>
            </a:extLst>
          </p:cNvPr>
          <p:cNvSpPr/>
          <p:nvPr/>
        </p:nvSpPr>
        <p:spPr>
          <a:xfrm>
            <a:off x="2173357" y="4303706"/>
            <a:ext cx="8256104" cy="546509"/>
          </a:xfrm>
          <a:prstGeom prst="round2Same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b="1" dirty="0">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endParaRPr>
          </a:p>
          <a:p>
            <a:pPr algn="ctr"/>
            <a:r>
              <a:rPr lang="fr-FR" sz="2800" b="1" dirty="0">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rPr>
              <a:t>LA PCR (</a:t>
            </a:r>
            <a:r>
              <a:rPr lang="fr-FR" sz="2800" b="1" dirty="0" err="1">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rPr>
              <a:t>Polymerase</a:t>
            </a:r>
            <a:r>
              <a:rPr lang="fr-FR" sz="2800" b="1" dirty="0">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rPr>
              <a:t> Chain </a:t>
            </a:r>
            <a:r>
              <a:rPr lang="fr-FR" sz="2800" b="1" dirty="0" err="1">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rPr>
              <a:t>Reaction</a:t>
            </a:r>
            <a:r>
              <a:rPr lang="fr-FR" sz="2800" b="1" dirty="0">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rPr>
              <a:t>)</a:t>
            </a:r>
          </a:p>
          <a:p>
            <a:pPr algn="ctr"/>
            <a:endParaRPr lang="fr-FR" sz="2400" b="1" dirty="0">
              <a:solidFill>
                <a:srgbClr val="FF0000"/>
              </a:solidFill>
              <a:effectLst>
                <a:outerShdw blurRad="31750" dist="25400" dir="5400000" algn="tl" rotWithShape="0">
                  <a:srgbClr val="000000">
                    <a:alpha val="25000"/>
                  </a:srgbClr>
                </a:outerShdw>
              </a:effectLst>
              <a:latin typeface="Algerian" panose="04020705040A02060702" pitchFamily="82" charset="0"/>
              <a:cs typeface="Times New Roman" panose="02020603050405020304" pitchFamily="18" charset="0"/>
            </a:endParaRPr>
          </a:p>
        </p:txBody>
      </p:sp>
    </p:spTree>
    <p:extLst>
      <p:ext uri="{BB962C8B-B14F-4D97-AF65-F5344CB8AC3E}">
        <p14:creationId xmlns:p14="http://schemas.microsoft.com/office/powerpoint/2010/main" val="2973763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5CC8DED5-99DB-40A0-A1C5-C21E267349BB}"/>
              </a:ext>
            </a:extLst>
          </p:cNvPr>
          <p:cNvSpPr txBox="1"/>
          <p:nvPr/>
        </p:nvSpPr>
        <p:spPr>
          <a:xfrm>
            <a:off x="251790" y="353992"/>
            <a:ext cx="11463132" cy="1569660"/>
          </a:xfrm>
          <a:prstGeom prst="rect">
            <a:avLst/>
          </a:prstGeom>
          <a:noFill/>
        </p:spPr>
        <p:txBody>
          <a:bodyPr wrap="square">
            <a:spAutoFit/>
          </a:bodyPr>
          <a:lstStyle/>
          <a:p>
            <a:pPr marL="9948" marR="5471" indent="351659" algn="just"/>
            <a:r>
              <a:rPr lang="fr-FR" sz="2400" b="1" dirty="0">
                <a:solidFill>
                  <a:srgbClr val="FF0000"/>
                </a:solidFill>
                <a:latin typeface="Times New Roman" panose="02020603050405020304" pitchFamily="18" charset="0"/>
                <a:cs typeface="Times New Roman" panose="02020603050405020304" pitchFamily="18" charset="0"/>
              </a:rPr>
              <a:t>Le troisième cycle</a:t>
            </a:r>
          </a:p>
          <a:p>
            <a:pPr marL="9948" marR="5471" indent="351659" algn="just"/>
            <a:r>
              <a:rPr lang="fr-FR" sz="2400" b="1" dirty="0">
                <a:latin typeface="Times New Roman" panose="02020603050405020304" pitchFamily="18" charset="0"/>
                <a:cs typeface="Times New Roman" panose="02020603050405020304" pitchFamily="18" charset="0"/>
              </a:rPr>
              <a:t>Les premiers amplicons apparaissent. ADN double-brins bornés par les amorces. correspondants au fragment d'ADN recherché. La taille des fragments varie généralement de 50 paires de bases (pb) à 2 kilobases (Kb).</a:t>
            </a:r>
          </a:p>
        </p:txBody>
      </p:sp>
      <p:pic>
        <p:nvPicPr>
          <p:cNvPr id="4" name="Image 3">
            <a:extLst>
              <a:ext uri="{FF2B5EF4-FFF2-40B4-BE49-F238E27FC236}">
                <a16:creationId xmlns:a16="http://schemas.microsoft.com/office/drawing/2014/main" id="{584A24AD-30AB-4CFB-93A1-E5E5F020155C}"/>
              </a:ext>
            </a:extLst>
          </p:cNvPr>
          <p:cNvPicPr/>
          <p:nvPr/>
        </p:nvPicPr>
        <p:blipFill>
          <a:blip r:embed="rId2">
            <a:extLst>
              <a:ext uri="{28A0092B-C50C-407E-A947-70E740481C1C}">
                <a14:useLocalDpi xmlns:a14="http://schemas.microsoft.com/office/drawing/2010/main" val="0"/>
              </a:ext>
            </a:extLst>
          </a:blip>
          <a:stretch>
            <a:fillRect/>
          </a:stretch>
        </p:blipFill>
        <p:spPr>
          <a:xfrm>
            <a:off x="1086679" y="1923652"/>
            <a:ext cx="8574156" cy="2688105"/>
          </a:xfrm>
          <a:prstGeom prst="rect">
            <a:avLst/>
          </a:prstGeom>
        </p:spPr>
      </p:pic>
      <p:sp>
        <p:nvSpPr>
          <p:cNvPr id="6" name="ZoneTexte 5">
            <a:extLst>
              <a:ext uri="{FF2B5EF4-FFF2-40B4-BE49-F238E27FC236}">
                <a16:creationId xmlns:a16="http://schemas.microsoft.com/office/drawing/2014/main" id="{D099DD1A-F1E3-4114-8089-469772950697}"/>
              </a:ext>
            </a:extLst>
          </p:cNvPr>
          <p:cNvSpPr txBox="1"/>
          <p:nvPr/>
        </p:nvSpPr>
        <p:spPr>
          <a:xfrm>
            <a:off x="675862" y="5151279"/>
            <a:ext cx="11039060" cy="1569660"/>
          </a:xfrm>
          <a:prstGeom prst="rect">
            <a:avLst/>
          </a:prstGeom>
          <a:noFill/>
        </p:spPr>
        <p:txBody>
          <a:bodyPr wrap="square">
            <a:spAutoFit/>
          </a:bodyPr>
          <a:lstStyle/>
          <a:p>
            <a:pPr marL="9948" marR="5471" indent="351659" algn="just"/>
            <a:r>
              <a:rPr lang="fr-FR" sz="2400" b="1" dirty="0">
                <a:latin typeface="Times New Roman" panose="02020603050405020304" pitchFamily="18" charset="0"/>
                <a:cs typeface="Times New Roman" panose="02020603050405020304" pitchFamily="18" charset="0"/>
              </a:rPr>
              <a:t>Au fil des cycles la quantité d'amplicons va augmenter de façon exponentielle. On obtient. En théorie 2” copies pour n cycles. Dans la pratique. pour un rendement classique de 85%. une PCR de 30 cycles produit environ 10° copies (amplicons de taille attendue).</a:t>
            </a:r>
          </a:p>
        </p:txBody>
      </p:sp>
    </p:spTree>
    <p:extLst>
      <p:ext uri="{BB962C8B-B14F-4D97-AF65-F5344CB8AC3E}">
        <p14:creationId xmlns:p14="http://schemas.microsoft.com/office/powerpoint/2010/main" val="1001121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7CCEA0F9-4401-404E-B3F7-A0E89A717422}"/>
              </a:ext>
            </a:extLst>
          </p:cNvPr>
          <p:cNvPicPr/>
          <p:nvPr/>
        </p:nvPicPr>
        <p:blipFill>
          <a:blip r:embed="rId2">
            <a:extLst>
              <a:ext uri="{28A0092B-C50C-407E-A947-70E740481C1C}">
                <a14:useLocalDpi xmlns:a14="http://schemas.microsoft.com/office/drawing/2010/main" val="0"/>
              </a:ext>
            </a:extLst>
          </a:blip>
          <a:stretch>
            <a:fillRect/>
          </a:stretch>
        </p:blipFill>
        <p:spPr>
          <a:xfrm>
            <a:off x="1139687" y="143956"/>
            <a:ext cx="9276522" cy="3062284"/>
          </a:xfrm>
          <a:prstGeom prst="rect">
            <a:avLst/>
          </a:prstGeom>
        </p:spPr>
      </p:pic>
      <p:pic>
        <p:nvPicPr>
          <p:cNvPr id="3" name="Image 2">
            <a:extLst>
              <a:ext uri="{FF2B5EF4-FFF2-40B4-BE49-F238E27FC236}">
                <a16:creationId xmlns:a16="http://schemas.microsoft.com/office/drawing/2014/main" id="{971267C2-701C-4B01-94BB-1E1C3F7C67CD}"/>
              </a:ext>
            </a:extLst>
          </p:cNvPr>
          <p:cNvPicPr/>
          <p:nvPr/>
        </p:nvPicPr>
        <p:blipFill>
          <a:blip r:embed="rId3">
            <a:extLst>
              <a:ext uri="{28A0092B-C50C-407E-A947-70E740481C1C}">
                <a14:useLocalDpi xmlns:a14="http://schemas.microsoft.com/office/drawing/2010/main" val="0"/>
              </a:ext>
            </a:extLst>
          </a:blip>
          <a:stretch>
            <a:fillRect/>
          </a:stretch>
        </p:blipFill>
        <p:spPr>
          <a:xfrm>
            <a:off x="1268896" y="3313044"/>
            <a:ext cx="8922026" cy="3401000"/>
          </a:xfrm>
          <a:prstGeom prst="rect">
            <a:avLst/>
          </a:prstGeom>
        </p:spPr>
      </p:pic>
    </p:spTree>
    <p:extLst>
      <p:ext uri="{BB962C8B-B14F-4D97-AF65-F5344CB8AC3E}">
        <p14:creationId xmlns:p14="http://schemas.microsoft.com/office/powerpoint/2010/main" val="21143096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03692B5E-96EB-4E0C-A384-A6276636A056}"/>
              </a:ext>
            </a:extLst>
          </p:cNvPr>
          <p:cNvSpPr txBox="1"/>
          <p:nvPr/>
        </p:nvSpPr>
        <p:spPr>
          <a:xfrm>
            <a:off x="490331" y="646026"/>
            <a:ext cx="11449878" cy="5565947"/>
          </a:xfrm>
          <a:prstGeom prst="rect">
            <a:avLst/>
          </a:prstGeom>
          <a:noFill/>
        </p:spPr>
        <p:txBody>
          <a:bodyPr wrap="square">
            <a:spAutoFit/>
          </a:bodyPr>
          <a:lstStyle/>
          <a:p>
            <a:pPr marL="9948" marR="5471" indent="351659" algn="just">
              <a:lnSpc>
                <a:spcPct val="150000"/>
              </a:lnSpc>
            </a:pPr>
            <a:r>
              <a:rPr lang="fr-FR" sz="2400" b="1" dirty="0">
                <a:solidFill>
                  <a:srgbClr val="FF0000"/>
                </a:solidFill>
                <a:latin typeface="Times New Roman" panose="02020603050405020304" pitchFamily="18" charset="0"/>
                <a:cs typeface="Times New Roman" panose="02020603050405020304" pitchFamily="18" charset="0"/>
              </a:rPr>
              <a:t>Comment visualiser les produits d'amplification ?</a:t>
            </a:r>
          </a:p>
          <a:p>
            <a:pPr marL="9948" marR="5471" indent="351659" algn="just">
              <a:lnSpc>
                <a:spcPct val="150000"/>
              </a:lnSpc>
            </a:pPr>
            <a:r>
              <a:rPr lang="fr-FR" sz="2400" b="1" dirty="0">
                <a:latin typeface="Times New Roman" panose="02020603050405020304" pitchFamily="18" charset="0"/>
                <a:cs typeface="Times New Roman" panose="02020603050405020304" pitchFamily="18" charset="0"/>
              </a:rPr>
              <a:t>Leur quantité est suffisante pour être visualisée avec le Bromure d'Ethidium (BE). Produit intercalant qui se glisse entre les bases des acides nucléiques. Lorsqu'elle est intercalée. Cette molécule présente une fluorescence orange sous illumination par des UV courts (environ 300 nm).</a:t>
            </a:r>
          </a:p>
          <a:p>
            <a:pPr marL="9948" marR="5471" indent="351659" algn="just">
              <a:lnSpc>
                <a:spcPct val="150000"/>
              </a:lnSpc>
            </a:pPr>
            <a:r>
              <a:rPr lang="fr-FR" sz="2400" b="1" dirty="0">
                <a:latin typeface="Times New Roman" panose="02020603050405020304" pitchFamily="18" charset="0"/>
                <a:cs typeface="Times New Roman" panose="02020603050405020304" pitchFamily="18" charset="0"/>
              </a:rPr>
              <a:t>Les produits d'amplification sont soumis à une électrophorèse en gel d'agarose.</a:t>
            </a:r>
          </a:p>
          <a:p>
            <a:pPr marL="9948" marR="5471" indent="351659" algn="just">
              <a:lnSpc>
                <a:spcPct val="150000"/>
              </a:lnSpc>
            </a:pPr>
            <a:r>
              <a:rPr lang="fr-FR" sz="2400" b="1" dirty="0">
                <a:latin typeface="Times New Roman" panose="02020603050405020304" pitchFamily="18" charset="0"/>
                <a:cs typeface="Times New Roman" panose="02020603050405020304" pitchFamily="18" charset="0"/>
              </a:rPr>
              <a:t>Cette électrophorèse permet de faire migrer les acides nucléiques au travers du gel additionné de </a:t>
            </a:r>
            <a:r>
              <a:rPr lang="fr-FR" sz="2400" b="1" dirty="0" err="1">
                <a:latin typeface="Times New Roman" panose="02020603050405020304" pitchFamily="18" charset="0"/>
                <a:cs typeface="Times New Roman" panose="02020603050405020304" pitchFamily="18" charset="0"/>
              </a:rPr>
              <a:t>BEt</a:t>
            </a:r>
            <a:r>
              <a:rPr lang="fr-FR" sz="2400" b="1" dirty="0">
                <a:latin typeface="Times New Roman" panose="02020603050405020304" pitchFamily="18" charset="0"/>
                <a:cs typeface="Times New Roman" panose="02020603050405020304" pitchFamily="18" charset="0"/>
              </a:rPr>
              <a:t>. La vitesse de migration étant dépendante de la masse moléculaire. donc du nombre de bases de l'ADN testé. la présence et la taille des amplicons pourront être vérifiées.</a:t>
            </a:r>
          </a:p>
        </p:txBody>
      </p:sp>
    </p:spTree>
    <p:extLst>
      <p:ext uri="{BB962C8B-B14F-4D97-AF65-F5344CB8AC3E}">
        <p14:creationId xmlns:p14="http://schemas.microsoft.com/office/powerpoint/2010/main" val="2399235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292CF43-2EA0-4C00-8E6D-4F2E76080EAE}"/>
              </a:ext>
            </a:extLst>
          </p:cNvPr>
          <p:cNvSpPr txBox="1"/>
          <p:nvPr/>
        </p:nvSpPr>
        <p:spPr>
          <a:xfrm>
            <a:off x="245165" y="0"/>
            <a:ext cx="11701669" cy="6005490"/>
          </a:xfrm>
          <a:prstGeom prst="rect">
            <a:avLst/>
          </a:prstGeom>
          <a:noFill/>
        </p:spPr>
        <p:txBody>
          <a:bodyPr wrap="square" rtlCol="0">
            <a:spAutoFit/>
          </a:bodyPr>
          <a:lstStyle/>
          <a:p>
            <a:pPr marL="9948" marR="5471" indent="351659" algn="just">
              <a:lnSpc>
                <a:spcPct val="150000"/>
              </a:lnSpc>
            </a:pPr>
            <a:r>
              <a:rPr lang="fr-FR" sz="3600" b="1" dirty="0">
                <a:solidFill>
                  <a:srgbClr val="FF0000"/>
                </a:solidFill>
                <a:latin typeface="Gabriola" pitchFamily="82" charset="0"/>
                <a:cs typeface="Times New Roman"/>
              </a:rPr>
              <a:t>LA PCR (</a:t>
            </a:r>
            <a:r>
              <a:rPr lang="fr-FR" sz="3600" b="1" dirty="0" err="1">
                <a:solidFill>
                  <a:srgbClr val="FF0000"/>
                </a:solidFill>
                <a:latin typeface="Gabriola" pitchFamily="82" charset="0"/>
                <a:cs typeface="Times New Roman"/>
              </a:rPr>
              <a:t>Polymerase</a:t>
            </a:r>
            <a:r>
              <a:rPr lang="fr-FR" sz="3600" b="1" dirty="0">
                <a:solidFill>
                  <a:srgbClr val="FF0000"/>
                </a:solidFill>
                <a:latin typeface="Gabriola" pitchFamily="82" charset="0"/>
                <a:cs typeface="Times New Roman"/>
              </a:rPr>
              <a:t> Chain </a:t>
            </a:r>
            <a:r>
              <a:rPr lang="fr-FR" sz="3600" b="1" dirty="0" err="1">
                <a:solidFill>
                  <a:srgbClr val="FF0000"/>
                </a:solidFill>
                <a:latin typeface="Gabriola" pitchFamily="82" charset="0"/>
                <a:cs typeface="Times New Roman"/>
              </a:rPr>
              <a:t>Reaction</a:t>
            </a:r>
            <a:r>
              <a:rPr lang="fr-FR" sz="3600" b="1" dirty="0">
                <a:solidFill>
                  <a:srgbClr val="FF0000"/>
                </a:solidFill>
                <a:latin typeface="Gabriola" pitchFamily="82" charset="0"/>
                <a:cs typeface="Times New Roman"/>
              </a:rPr>
              <a:t>)</a:t>
            </a:r>
          </a:p>
          <a:p>
            <a:pPr marL="9948" marR="5471" indent="351659" algn="just">
              <a:lnSpc>
                <a:spcPct val="150000"/>
              </a:lnSpc>
            </a:pPr>
            <a:r>
              <a:rPr lang="fr-FR" sz="3200" b="1" dirty="0">
                <a:latin typeface="Times New Roman" panose="02020603050405020304" pitchFamily="18" charset="0"/>
                <a:cs typeface="Times New Roman" panose="02020603050405020304" pitchFamily="18" charset="0"/>
              </a:rPr>
              <a:t>La PCR est une technique de biologie moléculaire mise au point en 1985. par </a:t>
            </a:r>
            <a:r>
              <a:rPr lang="fr-FR" sz="3200" b="1" dirty="0" err="1">
                <a:latin typeface="Times New Roman" panose="02020603050405020304" pitchFamily="18" charset="0"/>
                <a:cs typeface="Times New Roman" panose="02020603050405020304" pitchFamily="18" charset="0"/>
              </a:rPr>
              <a:t>Karry</a:t>
            </a:r>
            <a:r>
              <a:rPr lang="fr-FR" sz="3200" b="1" dirty="0">
                <a:latin typeface="Times New Roman" panose="02020603050405020304" pitchFamily="18" charset="0"/>
                <a:cs typeface="Times New Roman" panose="02020603050405020304" pitchFamily="18" charset="0"/>
              </a:rPr>
              <a:t> </a:t>
            </a:r>
            <a:r>
              <a:rPr lang="fr-FR" sz="3200" b="1" dirty="0" err="1">
                <a:latin typeface="Times New Roman" panose="02020603050405020304" pitchFamily="18" charset="0"/>
                <a:cs typeface="Times New Roman" panose="02020603050405020304" pitchFamily="18" charset="0"/>
              </a:rPr>
              <a:t>Mullis</a:t>
            </a:r>
            <a:r>
              <a:rPr lang="fr-FR" sz="3200" b="1" dirty="0">
                <a:latin typeface="Times New Roman" panose="02020603050405020304" pitchFamily="18" charset="0"/>
                <a:cs typeface="Times New Roman" panose="02020603050405020304" pitchFamily="18" charset="0"/>
              </a:rPr>
              <a:t>. C'est une technique d'amplification génique. c'est-à-dire qu'elle permet de repérer un fragment d'ADN ou de gêne précis. même présent en quantité infime dans un mélange. puis de le multiplier rapidement.</a:t>
            </a:r>
          </a:p>
          <a:p>
            <a:pPr marL="9948" marR="5471" indent="351659" algn="just">
              <a:lnSpc>
                <a:spcPct val="150000"/>
              </a:lnSpc>
            </a:pPr>
            <a:r>
              <a:rPr lang="fr-FR" sz="3200" b="1" dirty="0">
                <a:latin typeface="Times New Roman" panose="02020603050405020304" pitchFamily="18" charset="0"/>
                <a:cs typeface="Times New Roman" panose="02020603050405020304" pitchFamily="18" charset="0"/>
              </a:rPr>
              <a:t>En effet. moins de 3 ans après sa mise au point. l'ensemble des laboratoires de biologie moléculaire l'utilisaient.</a:t>
            </a:r>
          </a:p>
        </p:txBody>
      </p:sp>
    </p:spTree>
    <p:extLst>
      <p:ext uri="{BB962C8B-B14F-4D97-AF65-F5344CB8AC3E}">
        <p14:creationId xmlns:p14="http://schemas.microsoft.com/office/powerpoint/2010/main" val="1186883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CCE7FD9-52A9-45F3-A87C-83CF803505C6}"/>
              </a:ext>
            </a:extLst>
          </p:cNvPr>
          <p:cNvSpPr txBox="1"/>
          <p:nvPr/>
        </p:nvSpPr>
        <p:spPr>
          <a:xfrm>
            <a:off x="410817" y="251791"/>
            <a:ext cx="10084905" cy="3539430"/>
          </a:xfrm>
          <a:prstGeom prst="rect">
            <a:avLst/>
          </a:prstGeom>
          <a:noFill/>
        </p:spPr>
        <p:txBody>
          <a:bodyPr wrap="square" rtlCol="0">
            <a:spAutoFit/>
          </a:bodyPr>
          <a:lstStyle/>
          <a:p>
            <a:pPr marL="9948" marR="5471" indent="351659" algn="just"/>
            <a:r>
              <a:rPr lang="fr-FR" sz="2800" b="1" dirty="0">
                <a:solidFill>
                  <a:srgbClr val="FF0000"/>
                </a:solidFill>
                <a:latin typeface="Times New Roman" panose="02020603050405020304" pitchFamily="18" charset="0"/>
                <a:cs typeface="Times New Roman" panose="02020603050405020304" pitchFamily="18" charset="0"/>
              </a:rPr>
              <a:t>Le principe de la PCR</a:t>
            </a:r>
          </a:p>
          <a:p>
            <a:pPr marL="9948" marR="5471" indent="351659" algn="just"/>
            <a:r>
              <a:rPr lang="fr-FR" sz="2800" b="1" dirty="0">
                <a:latin typeface="Times New Roman" panose="02020603050405020304" pitchFamily="18" charset="0"/>
                <a:cs typeface="Times New Roman" panose="02020603050405020304" pitchFamily="18" charset="0"/>
              </a:rPr>
              <a:t>Le principe de la PCR consiste à utiliser. de manière répétitive, l'une des propriétés des ADN polymérases : celle de ne pouvoir synthétiser un brin complémentaire d'ADN qu'à partir d'une amorce.</a:t>
            </a:r>
          </a:p>
          <a:p>
            <a:pPr marL="9948" marR="5471" indent="351659" algn="just"/>
            <a:r>
              <a:rPr lang="fr-FR" sz="2800" b="1" dirty="0">
                <a:solidFill>
                  <a:srgbClr val="FF0000"/>
                </a:solidFill>
                <a:latin typeface="Times New Roman" panose="02020603050405020304" pitchFamily="18" charset="0"/>
                <a:cs typeface="Times New Roman" panose="02020603050405020304" pitchFamily="18" charset="0"/>
              </a:rPr>
              <a:t>L'ADN</a:t>
            </a:r>
          </a:p>
          <a:p>
            <a:pPr marL="9948" marR="5471" indent="351659" algn="just"/>
            <a:r>
              <a:rPr lang="fr-FR" sz="2800" b="1" dirty="0">
                <a:latin typeface="Times New Roman" panose="02020603050405020304" pitchFamily="18" charset="0"/>
                <a:cs typeface="Times New Roman" panose="02020603050405020304" pitchFamily="18" charset="0"/>
              </a:rPr>
              <a:t>Généralement sous forme de double-brin, il contient le fragment à amplifier. Nous le représenterons comme ceci :</a:t>
            </a:r>
          </a:p>
        </p:txBody>
      </p:sp>
      <p:pic>
        <p:nvPicPr>
          <p:cNvPr id="3" name="Picture 2" descr="C:\Users\Ni Nou\Desktop\1.PNG">
            <a:extLst>
              <a:ext uri="{FF2B5EF4-FFF2-40B4-BE49-F238E27FC236}">
                <a16:creationId xmlns:a16="http://schemas.microsoft.com/office/drawing/2014/main" id="{F449FE0B-8253-4BD7-B669-E71EF0E6E9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355" y="3791221"/>
            <a:ext cx="3191289" cy="2001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7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9BB9584-0B90-46CF-B88B-E39A84FF2143}"/>
              </a:ext>
            </a:extLst>
          </p:cNvPr>
          <p:cNvSpPr txBox="1"/>
          <p:nvPr/>
        </p:nvSpPr>
        <p:spPr>
          <a:xfrm>
            <a:off x="583096" y="202241"/>
            <a:ext cx="10734261" cy="3892861"/>
          </a:xfrm>
          <a:prstGeom prst="rect">
            <a:avLst/>
          </a:prstGeom>
          <a:noFill/>
        </p:spPr>
        <p:txBody>
          <a:bodyPr wrap="square">
            <a:spAutoFit/>
          </a:bodyPr>
          <a:lstStyle/>
          <a:p>
            <a:pPr marL="9948" marR="5471" indent="351659" algn="just">
              <a:lnSpc>
                <a:spcPct val="150000"/>
              </a:lnSpc>
            </a:pPr>
            <a:r>
              <a:rPr lang="fr-FR" sz="2800" b="1" dirty="0">
                <a:solidFill>
                  <a:srgbClr val="FF0000"/>
                </a:solidFill>
                <a:latin typeface="Times New Roman" panose="02020603050405020304" pitchFamily="18" charset="0"/>
                <a:cs typeface="Times New Roman" panose="02020603050405020304" pitchFamily="18" charset="0"/>
              </a:rPr>
              <a:t>Deux amorces, sens et </a:t>
            </a:r>
            <a:r>
              <a:rPr lang="fr-FR" sz="2800" b="1" dirty="0" err="1">
                <a:solidFill>
                  <a:srgbClr val="FF0000"/>
                </a:solidFill>
                <a:latin typeface="Times New Roman" panose="02020603050405020304" pitchFamily="18" charset="0"/>
                <a:cs typeface="Times New Roman" panose="02020603050405020304" pitchFamily="18" charset="0"/>
              </a:rPr>
              <a:t>anti-sens</a:t>
            </a:r>
            <a:endParaRPr lang="fr-FR" sz="2800" b="1" dirty="0">
              <a:solidFill>
                <a:srgbClr val="FF0000"/>
              </a:solidFill>
              <a:latin typeface="Times New Roman" panose="02020603050405020304" pitchFamily="18" charset="0"/>
              <a:cs typeface="Times New Roman" panose="02020603050405020304" pitchFamily="18" charset="0"/>
            </a:endParaRPr>
          </a:p>
          <a:p>
            <a:pPr marL="9948" marR="5471" indent="351659" algn="just">
              <a:lnSpc>
                <a:spcPct val="150000"/>
              </a:lnSpc>
            </a:pPr>
            <a:r>
              <a:rPr lang="fr-FR" sz="2800" b="1" dirty="0">
                <a:latin typeface="Times New Roman" panose="02020603050405020304" pitchFamily="18" charset="0"/>
                <a:cs typeface="Times New Roman" panose="02020603050405020304" pitchFamily="18" charset="0"/>
              </a:rPr>
              <a:t>Ce sont de petits brins d'ADN d'environ 20 bases, (appelés oligonucléotides) capables de s'hybrider de façon spécifique, grâce à la complémentarité des bases, sur le brin d'ADN ou sur son brin complémentaire. Les amorces sont choisies de façon à encadrer la séquence d'ADN à amplifier</a:t>
            </a:r>
            <a:endParaRPr lang="fr-FR" sz="2800" dirty="0">
              <a:latin typeface="Times New Roman" panose="02020603050405020304" pitchFamily="18" charset="0"/>
              <a:cs typeface="Times New Roman" panose="02020603050405020304" pitchFamily="18" charset="0"/>
            </a:endParaRPr>
          </a:p>
        </p:txBody>
      </p:sp>
      <p:pic>
        <p:nvPicPr>
          <p:cNvPr id="4" name="Image 3">
            <a:extLst>
              <a:ext uri="{FF2B5EF4-FFF2-40B4-BE49-F238E27FC236}">
                <a16:creationId xmlns:a16="http://schemas.microsoft.com/office/drawing/2014/main" id="{16CAFFA2-C0F3-4486-B97E-2EBD24779278}"/>
              </a:ext>
            </a:extLst>
          </p:cNvPr>
          <p:cNvPicPr/>
          <p:nvPr/>
        </p:nvPicPr>
        <p:blipFill>
          <a:blip r:embed="rId2">
            <a:extLst>
              <a:ext uri="{28A0092B-C50C-407E-A947-70E740481C1C}">
                <a14:useLocalDpi xmlns:a14="http://schemas.microsoft.com/office/drawing/2010/main" val="0"/>
              </a:ext>
            </a:extLst>
          </a:blip>
          <a:stretch>
            <a:fillRect/>
          </a:stretch>
        </p:blipFill>
        <p:spPr>
          <a:xfrm>
            <a:off x="3473684" y="4234029"/>
            <a:ext cx="4464368" cy="2272788"/>
          </a:xfrm>
          <a:prstGeom prst="rect">
            <a:avLst/>
          </a:prstGeom>
        </p:spPr>
      </p:pic>
    </p:spTree>
    <p:extLst>
      <p:ext uri="{BB962C8B-B14F-4D97-AF65-F5344CB8AC3E}">
        <p14:creationId xmlns:p14="http://schemas.microsoft.com/office/powerpoint/2010/main" val="712770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A6B9896-7FA3-492D-B258-A7A96E44D8EA}"/>
              </a:ext>
            </a:extLst>
          </p:cNvPr>
          <p:cNvSpPr txBox="1"/>
          <p:nvPr/>
        </p:nvSpPr>
        <p:spPr>
          <a:xfrm>
            <a:off x="854764" y="225447"/>
            <a:ext cx="10482470" cy="2611292"/>
          </a:xfrm>
          <a:prstGeom prst="rect">
            <a:avLst/>
          </a:prstGeom>
          <a:noFill/>
        </p:spPr>
        <p:txBody>
          <a:bodyPr wrap="square">
            <a:spAutoFit/>
          </a:bodyPr>
          <a:lstStyle/>
          <a:p>
            <a:pPr marL="9948" marR="5471" indent="351659" algn="just"/>
            <a:r>
              <a:rPr lang="fr-FR" sz="2400" b="1" dirty="0">
                <a:solidFill>
                  <a:srgbClr val="FF0000"/>
                </a:solidFill>
                <a:latin typeface="Times New Roman" panose="02020603050405020304" pitchFamily="18" charset="0"/>
                <a:cs typeface="Times New Roman" panose="02020603050405020304" pitchFamily="18" charset="0"/>
              </a:rPr>
              <a:t>Une enzyme</a:t>
            </a:r>
          </a:p>
          <a:p>
            <a:pPr marL="9948" marR="5471" indent="351659" algn="just">
              <a:lnSpc>
                <a:spcPct val="150000"/>
              </a:lnSpc>
            </a:pPr>
            <a:r>
              <a:rPr lang="fr-FR" sz="2400" b="1" dirty="0">
                <a:latin typeface="Times New Roman" panose="02020603050405020304" pitchFamily="18" charset="0"/>
                <a:cs typeface="Times New Roman" panose="02020603050405020304" pitchFamily="18" charset="0"/>
              </a:rPr>
              <a:t>La Taq </a:t>
            </a:r>
            <a:r>
              <a:rPr lang="fr-FR" sz="2400" b="1" dirty="0" err="1">
                <a:latin typeface="Times New Roman" panose="02020603050405020304" pitchFamily="18" charset="0"/>
                <a:cs typeface="Times New Roman" panose="02020603050405020304" pitchFamily="18" charset="0"/>
              </a:rPr>
              <a:t>Polymerase</a:t>
            </a:r>
            <a:r>
              <a:rPr lang="fr-FR" sz="2400" b="1" dirty="0">
                <a:latin typeface="Times New Roman" panose="02020603050405020304" pitchFamily="18" charset="0"/>
                <a:cs typeface="Times New Roman" panose="02020603050405020304" pitchFamily="18" charset="0"/>
              </a:rPr>
              <a:t> (Taq Pol). une ADN polymérase thermorésistante extraite de la bactérie </a:t>
            </a:r>
            <a:r>
              <a:rPr lang="fr-FR" sz="2400" b="1" dirty="0" err="1">
                <a:latin typeface="Times New Roman" panose="02020603050405020304" pitchFamily="18" charset="0"/>
                <a:cs typeface="Times New Roman" panose="02020603050405020304" pitchFamily="18" charset="0"/>
              </a:rPr>
              <a:t>Thermus</a:t>
            </a:r>
            <a:r>
              <a:rPr lang="fr-FR" sz="2400" b="1" dirty="0">
                <a:latin typeface="Times New Roman" panose="02020603050405020304" pitchFamily="18" charset="0"/>
                <a:cs typeface="Times New Roman" panose="02020603050405020304" pitchFamily="18" charset="0"/>
              </a:rPr>
              <a:t> aquaticus. Sa température optimale d'action est de 72°C et elle est capable de résister à des passages successifs à 95°C. ce qui a rendu possible l'automatisation de la procédure.</a:t>
            </a:r>
          </a:p>
        </p:txBody>
      </p:sp>
      <p:sp>
        <p:nvSpPr>
          <p:cNvPr id="4" name="Ellipse 3">
            <a:extLst>
              <a:ext uri="{FF2B5EF4-FFF2-40B4-BE49-F238E27FC236}">
                <a16:creationId xmlns:a16="http://schemas.microsoft.com/office/drawing/2014/main" id="{B9DEAD1D-8DE8-4AF3-85F7-58F47B68FA19}"/>
              </a:ext>
            </a:extLst>
          </p:cNvPr>
          <p:cNvSpPr/>
          <p:nvPr/>
        </p:nvSpPr>
        <p:spPr>
          <a:xfrm>
            <a:off x="4765088" y="3097695"/>
            <a:ext cx="2661823" cy="798445"/>
          </a:xfrm>
          <a:prstGeom prst="ellipse">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fr-FR" sz="1200" b="1">
                <a:effectLst/>
                <a:ea typeface="Calibri"/>
                <a:cs typeface="Arial"/>
              </a:rPr>
              <a:t>Taq</a:t>
            </a:r>
            <a:endParaRPr lang="en-US" sz="1100">
              <a:effectLst/>
              <a:ea typeface="Calibri"/>
              <a:cs typeface="Arial"/>
            </a:endParaRPr>
          </a:p>
        </p:txBody>
      </p:sp>
      <p:sp>
        <p:nvSpPr>
          <p:cNvPr id="6" name="ZoneTexte 5">
            <a:extLst>
              <a:ext uri="{FF2B5EF4-FFF2-40B4-BE49-F238E27FC236}">
                <a16:creationId xmlns:a16="http://schemas.microsoft.com/office/drawing/2014/main" id="{AEA69CD7-A241-4420-8EFF-55C3B71CD8B0}"/>
              </a:ext>
            </a:extLst>
          </p:cNvPr>
          <p:cNvSpPr txBox="1"/>
          <p:nvPr/>
        </p:nvSpPr>
        <p:spPr>
          <a:xfrm>
            <a:off x="596345" y="4189850"/>
            <a:ext cx="11105325" cy="1200329"/>
          </a:xfrm>
          <a:prstGeom prst="rect">
            <a:avLst/>
          </a:prstGeom>
          <a:noFill/>
        </p:spPr>
        <p:txBody>
          <a:bodyPr wrap="square">
            <a:spAutoFit/>
          </a:bodyPr>
          <a:lstStyle/>
          <a:p>
            <a:pPr marL="9948" marR="5471" indent="351659" algn="just"/>
            <a:r>
              <a:rPr lang="fr-FR" sz="2400" b="1" dirty="0" err="1">
                <a:latin typeface="Times New Roman" panose="02020603050405020304" pitchFamily="18" charset="0"/>
                <a:cs typeface="Times New Roman" panose="02020603050405020304" pitchFamily="18" charset="0"/>
              </a:rPr>
              <a:t>dGTP</a:t>
            </a:r>
            <a:r>
              <a:rPr lang="fr-FR" sz="2400" b="1" dirty="0">
                <a:latin typeface="Times New Roman" panose="02020603050405020304" pitchFamily="18" charset="0"/>
                <a:cs typeface="Times New Roman" panose="02020603050405020304" pitchFamily="18" charset="0"/>
              </a:rPr>
              <a:t>, dATP, </a:t>
            </a:r>
            <a:r>
              <a:rPr lang="fr-FR" sz="2400" b="1" dirty="0" err="1">
                <a:latin typeface="Times New Roman" panose="02020603050405020304" pitchFamily="18" charset="0"/>
                <a:cs typeface="Times New Roman" panose="02020603050405020304" pitchFamily="18" charset="0"/>
              </a:rPr>
              <a:t>dITP</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dETP</a:t>
            </a:r>
            <a:r>
              <a:rPr lang="fr-FR" sz="2400" b="1" dirty="0">
                <a:latin typeface="Times New Roman" panose="02020603050405020304" pitchFamily="18" charset="0"/>
                <a:cs typeface="Times New Roman" panose="02020603050405020304" pitchFamily="18" charset="0"/>
              </a:rPr>
              <a:t>, appelés globalement </a:t>
            </a:r>
            <a:r>
              <a:rPr lang="fr-FR" sz="2400" b="1" dirty="0" err="1">
                <a:latin typeface="Times New Roman" panose="02020603050405020304" pitchFamily="18" charset="0"/>
                <a:cs typeface="Times New Roman" panose="02020603050405020304" pitchFamily="18" charset="0"/>
              </a:rPr>
              <a:t>dNTPs</a:t>
            </a:r>
            <a:r>
              <a:rPr lang="fr-FR" sz="2400" b="1" dirty="0">
                <a:latin typeface="Times New Roman" panose="02020603050405020304" pitchFamily="18" charset="0"/>
                <a:cs typeface="Times New Roman" panose="02020603050405020304" pitchFamily="18" charset="0"/>
              </a:rPr>
              <a:t> (</a:t>
            </a:r>
            <a:r>
              <a:rPr lang="fr-FR" sz="2400" b="1" dirty="0" err="1">
                <a:latin typeface="Times New Roman" panose="02020603050405020304" pitchFamily="18" charset="0"/>
                <a:cs typeface="Times New Roman" panose="02020603050405020304" pitchFamily="18" charset="0"/>
              </a:rPr>
              <a:t>DésoxyNucléotides</a:t>
            </a:r>
            <a:r>
              <a:rPr lang="fr-FR" sz="2400" b="1" dirty="0">
                <a:latin typeface="Times New Roman" panose="02020603050405020304" pitchFamily="18" charset="0"/>
                <a:cs typeface="Times New Roman" panose="02020603050405020304" pitchFamily="18" charset="0"/>
              </a:rPr>
              <a:t>-</a:t>
            </a:r>
            <a:r>
              <a:rPr lang="fr-FR" sz="2400" b="1" dirty="0" err="1">
                <a:latin typeface="Times New Roman" panose="02020603050405020304" pitchFamily="18" charset="0"/>
                <a:cs typeface="Times New Roman" panose="02020603050405020304" pitchFamily="18" charset="0"/>
              </a:rPr>
              <a:t>Tri-Phosphates</a:t>
            </a:r>
            <a:r>
              <a:rPr lang="fr-FR" sz="2400" b="1" dirty="0">
                <a:latin typeface="Times New Roman" panose="02020603050405020304" pitchFamily="18" charset="0"/>
                <a:cs typeface="Times New Roman" panose="02020603050405020304" pitchFamily="18" charset="0"/>
              </a:rPr>
              <a:t>), qui sont les éléments de base utilisés par la Taq Pol pour synthétiser les brins d'ADN complémentaires.</a:t>
            </a:r>
          </a:p>
        </p:txBody>
      </p:sp>
      <p:pic>
        <p:nvPicPr>
          <p:cNvPr id="7" name="Image 6">
            <a:extLst>
              <a:ext uri="{FF2B5EF4-FFF2-40B4-BE49-F238E27FC236}">
                <a16:creationId xmlns:a16="http://schemas.microsoft.com/office/drawing/2014/main" id="{91A94011-FA46-473F-A46F-D6C63D47DDA4}"/>
              </a:ext>
            </a:extLst>
          </p:cNvPr>
          <p:cNvPicPr/>
          <p:nvPr/>
        </p:nvPicPr>
        <p:blipFill>
          <a:blip r:embed="rId2">
            <a:extLst>
              <a:ext uri="{28A0092B-C50C-407E-A947-70E740481C1C}">
                <a14:useLocalDpi xmlns:a14="http://schemas.microsoft.com/office/drawing/2010/main" val="0"/>
              </a:ext>
            </a:extLst>
          </a:blip>
          <a:stretch>
            <a:fillRect/>
          </a:stretch>
        </p:blipFill>
        <p:spPr>
          <a:xfrm>
            <a:off x="4598057" y="5390179"/>
            <a:ext cx="3101900" cy="1018453"/>
          </a:xfrm>
          <a:prstGeom prst="rect">
            <a:avLst/>
          </a:prstGeom>
        </p:spPr>
      </p:pic>
    </p:spTree>
    <p:extLst>
      <p:ext uri="{BB962C8B-B14F-4D97-AF65-F5344CB8AC3E}">
        <p14:creationId xmlns:p14="http://schemas.microsoft.com/office/powerpoint/2010/main" val="1458299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B79F773-30F8-4F3C-9699-E4079A4C74E6}"/>
              </a:ext>
            </a:extLst>
          </p:cNvPr>
          <p:cNvSpPr txBox="1"/>
          <p:nvPr/>
        </p:nvSpPr>
        <p:spPr>
          <a:xfrm>
            <a:off x="384312" y="151826"/>
            <a:ext cx="11025809" cy="3170099"/>
          </a:xfrm>
          <a:prstGeom prst="rect">
            <a:avLst/>
          </a:prstGeom>
          <a:noFill/>
        </p:spPr>
        <p:txBody>
          <a:bodyPr wrap="square">
            <a:spAutoFit/>
          </a:bodyPr>
          <a:lstStyle/>
          <a:p>
            <a:pPr marL="9948" marR="5471" indent="351659" algn="just"/>
            <a:r>
              <a:rPr lang="fr-FR" sz="2400" b="1" dirty="0">
                <a:solidFill>
                  <a:srgbClr val="FF0000"/>
                </a:solidFill>
                <a:latin typeface="Times New Roman" panose="02020603050405020304" pitchFamily="18" charset="0"/>
                <a:cs typeface="Times New Roman" panose="02020603050405020304" pitchFamily="18" charset="0"/>
              </a:rPr>
              <a:t>La réaction</a:t>
            </a:r>
          </a:p>
          <a:p>
            <a:pPr marL="9948" marR="5471" indent="351659" algn="just"/>
            <a:r>
              <a:rPr lang="fr-FR" sz="2200" b="1" dirty="0">
                <a:latin typeface="Times New Roman" panose="02020603050405020304" pitchFamily="18" charset="0"/>
                <a:cs typeface="Times New Roman" panose="02020603050405020304" pitchFamily="18" charset="0"/>
              </a:rPr>
              <a:t>Une réaction de PCR correspond à la succession d'une trentaine de cycles comportant chacun 3 étapes :</a:t>
            </a:r>
          </a:p>
          <a:p>
            <a:pPr marL="9948" marR="5471" indent="351659" algn="just"/>
            <a:r>
              <a:rPr lang="fr-FR" sz="2200" b="1" dirty="0">
                <a:latin typeface="Times New Roman" panose="02020603050405020304" pitchFamily="18" charset="0"/>
                <a:cs typeface="Times New Roman" panose="02020603050405020304" pitchFamily="18" charset="0"/>
              </a:rPr>
              <a:t>•	Dénaturation</a:t>
            </a:r>
          </a:p>
          <a:p>
            <a:pPr marL="9948" marR="5471" indent="351659" algn="just"/>
            <a:r>
              <a:rPr lang="fr-FR" sz="2200" b="1" dirty="0">
                <a:latin typeface="Times New Roman" panose="02020603050405020304" pitchFamily="18" charset="0"/>
                <a:cs typeface="Times New Roman" panose="02020603050405020304" pitchFamily="18" charset="0"/>
              </a:rPr>
              <a:t>•	Hybridation </a:t>
            </a:r>
          </a:p>
          <a:p>
            <a:pPr marL="9948" marR="5471" indent="351659" algn="just"/>
            <a:r>
              <a:rPr lang="fr-FR" sz="2200" b="1" dirty="0">
                <a:latin typeface="Times New Roman" panose="02020603050405020304" pitchFamily="18" charset="0"/>
                <a:cs typeface="Times New Roman" panose="02020603050405020304" pitchFamily="18" charset="0"/>
              </a:rPr>
              <a:t>•	Elongation</a:t>
            </a:r>
          </a:p>
          <a:p>
            <a:pPr marL="9948" marR="5471" indent="351659" algn="just"/>
            <a:r>
              <a:rPr lang="fr-FR" sz="2200" b="1" dirty="0">
                <a:latin typeface="Times New Roman" panose="02020603050405020304" pitchFamily="18" charset="0"/>
                <a:cs typeface="Times New Roman" panose="02020603050405020304" pitchFamily="18" charset="0"/>
              </a:rPr>
              <a:t>Tous les éléments nécessaires à la réaction sont regroupés dans un tube qui sera soumis aux différentes températures correspondant à chaque étape. Ces cycles de température sont réalisés automatiquement dans un thermocycleur.</a:t>
            </a:r>
          </a:p>
        </p:txBody>
      </p:sp>
      <p:sp>
        <p:nvSpPr>
          <p:cNvPr id="5" name="ZoneTexte 4">
            <a:extLst>
              <a:ext uri="{FF2B5EF4-FFF2-40B4-BE49-F238E27FC236}">
                <a16:creationId xmlns:a16="http://schemas.microsoft.com/office/drawing/2014/main" id="{54CFA843-185C-41B8-8803-D0EC7E7A35EE}"/>
              </a:ext>
            </a:extLst>
          </p:cNvPr>
          <p:cNvSpPr txBox="1"/>
          <p:nvPr/>
        </p:nvSpPr>
        <p:spPr>
          <a:xfrm>
            <a:off x="185528" y="3293166"/>
            <a:ext cx="11423375" cy="1569660"/>
          </a:xfrm>
          <a:prstGeom prst="rect">
            <a:avLst/>
          </a:prstGeom>
          <a:noFill/>
        </p:spPr>
        <p:txBody>
          <a:bodyPr wrap="square">
            <a:spAutoFit/>
          </a:bodyPr>
          <a:lstStyle/>
          <a:p>
            <a:pPr marL="9948" marR="5471" indent="351659" algn="just"/>
            <a:r>
              <a:rPr lang="fr-FR" sz="2400" b="1" dirty="0">
                <a:solidFill>
                  <a:srgbClr val="FF0000"/>
                </a:solidFill>
                <a:latin typeface="Times New Roman" panose="02020603050405020304" pitchFamily="18" charset="0"/>
                <a:cs typeface="Times New Roman" panose="02020603050405020304" pitchFamily="18" charset="0"/>
              </a:rPr>
              <a:t>Que se passe-t-il à chaque étape ?</a:t>
            </a:r>
          </a:p>
          <a:p>
            <a:pPr marL="9948" marR="5471" indent="351659" algn="just"/>
            <a:r>
              <a:rPr lang="fr-FR" sz="2400" b="1" dirty="0">
                <a:solidFill>
                  <a:srgbClr val="FF0000"/>
                </a:solidFill>
                <a:latin typeface="Times New Roman" panose="02020603050405020304" pitchFamily="18" charset="0"/>
                <a:cs typeface="Times New Roman" panose="02020603050405020304" pitchFamily="18" charset="0"/>
              </a:rPr>
              <a:t>Dénaturation</a:t>
            </a:r>
          </a:p>
          <a:p>
            <a:pPr marL="9948" marR="5471" indent="351659" algn="just"/>
            <a:r>
              <a:rPr lang="fr-FR" sz="2400" b="1" dirty="0">
                <a:latin typeface="Times New Roman" panose="02020603050405020304" pitchFamily="18" charset="0"/>
                <a:cs typeface="Times New Roman" panose="02020603050405020304" pitchFamily="18" charset="0"/>
              </a:rPr>
              <a:t>Le tube est chauffé quelques secondes à 94°C. Les double-brins d'ADN se séparent. On dit alors que l'ADN est dénaturé</a:t>
            </a:r>
            <a:r>
              <a:rPr lang="fr-FR" sz="1800" b="1" dirty="0">
                <a:latin typeface="Gabriola" pitchFamily="82" charset="0"/>
                <a:cs typeface="Times New Roman"/>
              </a:rPr>
              <a:t>.</a:t>
            </a:r>
          </a:p>
        </p:txBody>
      </p:sp>
      <p:pic>
        <p:nvPicPr>
          <p:cNvPr id="6" name="Image 5">
            <a:extLst>
              <a:ext uri="{FF2B5EF4-FFF2-40B4-BE49-F238E27FC236}">
                <a16:creationId xmlns:a16="http://schemas.microsoft.com/office/drawing/2014/main" id="{3720AEF7-9622-4EA9-84F8-2F385048617B}"/>
              </a:ext>
            </a:extLst>
          </p:cNvPr>
          <p:cNvPicPr/>
          <p:nvPr/>
        </p:nvPicPr>
        <p:blipFill>
          <a:blip r:embed="rId2">
            <a:extLst>
              <a:ext uri="{28A0092B-C50C-407E-A947-70E740481C1C}">
                <a14:useLocalDpi xmlns:a14="http://schemas.microsoft.com/office/drawing/2010/main" val="0"/>
              </a:ext>
            </a:extLst>
          </a:blip>
          <a:stretch>
            <a:fillRect/>
          </a:stretch>
        </p:blipFill>
        <p:spPr>
          <a:xfrm>
            <a:off x="2073965" y="4721827"/>
            <a:ext cx="8044070" cy="1984347"/>
          </a:xfrm>
          <a:prstGeom prst="rect">
            <a:avLst/>
          </a:prstGeom>
        </p:spPr>
      </p:pic>
    </p:spTree>
    <p:extLst>
      <p:ext uri="{BB962C8B-B14F-4D97-AF65-F5344CB8AC3E}">
        <p14:creationId xmlns:p14="http://schemas.microsoft.com/office/powerpoint/2010/main" val="3796436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B9F3E31-07CD-4B02-A834-FE94B3F06482}"/>
              </a:ext>
            </a:extLst>
          </p:cNvPr>
          <p:cNvSpPr txBox="1"/>
          <p:nvPr/>
        </p:nvSpPr>
        <p:spPr>
          <a:xfrm>
            <a:off x="278296" y="381793"/>
            <a:ext cx="11330608" cy="2308324"/>
          </a:xfrm>
          <a:prstGeom prst="rect">
            <a:avLst/>
          </a:prstGeom>
          <a:noFill/>
        </p:spPr>
        <p:txBody>
          <a:bodyPr wrap="square">
            <a:spAutoFit/>
          </a:bodyPr>
          <a:lstStyle/>
          <a:p>
            <a:pPr marL="9948" marR="5471" indent="351659" algn="just"/>
            <a:r>
              <a:rPr lang="fr-FR" sz="2400" b="1" dirty="0">
                <a:solidFill>
                  <a:srgbClr val="FF0000"/>
                </a:solidFill>
                <a:latin typeface="Times New Roman" panose="02020603050405020304" pitchFamily="18" charset="0"/>
                <a:cs typeface="Times New Roman" panose="02020603050405020304" pitchFamily="18" charset="0"/>
              </a:rPr>
              <a:t>Hybridation</a:t>
            </a:r>
          </a:p>
          <a:p>
            <a:pPr marL="9948" marR="5471" indent="351659" algn="just"/>
            <a:r>
              <a:rPr lang="fr-FR" sz="2400" b="1" dirty="0">
                <a:latin typeface="Times New Roman" panose="02020603050405020304" pitchFamily="18" charset="0"/>
                <a:cs typeface="Times New Roman" panose="02020603050405020304" pitchFamily="18" charset="0"/>
              </a:rPr>
              <a:t>La température est rapidement abaissée à 55°C. Les amorces « reconnaissent » leur séquence complémentaire sur les brins d'ADN cibles. Elles s'hybrident chacune sur leur brin respectif. Cette étape dure une minute afin de laisser le temps aux amorces de s'hybrider correctement. L'ADN total plus long. n'aura pas le temps de se </a:t>
            </a:r>
            <a:r>
              <a:rPr lang="fr-FR" sz="2400" b="1" dirty="0" err="1">
                <a:latin typeface="Times New Roman" panose="02020603050405020304" pitchFamily="18" charset="0"/>
                <a:cs typeface="Times New Roman" panose="02020603050405020304" pitchFamily="18" charset="0"/>
              </a:rPr>
              <a:t>réhvbrider</a:t>
            </a:r>
            <a:r>
              <a:rPr lang="fr-FR" sz="2400" b="1" dirty="0">
                <a:latin typeface="Times New Roman" panose="02020603050405020304" pitchFamily="18" charset="0"/>
                <a:cs typeface="Times New Roman" panose="02020603050405020304" pitchFamily="18" charset="0"/>
              </a:rPr>
              <a:t>.</a:t>
            </a:r>
          </a:p>
        </p:txBody>
      </p:sp>
      <p:pic>
        <p:nvPicPr>
          <p:cNvPr id="4" name="Image 3">
            <a:extLst>
              <a:ext uri="{FF2B5EF4-FFF2-40B4-BE49-F238E27FC236}">
                <a16:creationId xmlns:a16="http://schemas.microsoft.com/office/drawing/2014/main" id="{05E0E4E1-1435-4244-97AA-F137FCDE4180}"/>
              </a:ext>
            </a:extLst>
          </p:cNvPr>
          <p:cNvPicPr/>
          <p:nvPr/>
        </p:nvPicPr>
        <p:blipFill>
          <a:blip r:embed="rId2">
            <a:extLst>
              <a:ext uri="{28A0092B-C50C-407E-A947-70E740481C1C}">
                <a14:useLocalDpi xmlns:a14="http://schemas.microsoft.com/office/drawing/2010/main" val="0"/>
              </a:ext>
            </a:extLst>
          </a:blip>
          <a:stretch>
            <a:fillRect/>
          </a:stretch>
        </p:blipFill>
        <p:spPr>
          <a:xfrm>
            <a:off x="2135589" y="2690117"/>
            <a:ext cx="6663690" cy="2451726"/>
          </a:xfrm>
          <a:prstGeom prst="rect">
            <a:avLst/>
          </a:prstGeom>
        </p:spPr>
      </p:pic>
    </p:spTree>
    <p:extLst>
      <p:ext uri="{BB962C8B-B14F-4D97-AF65-F5344CB8AC3E}">
        <p14:creationId xmlns:p14="http://schemas.microsoft.com/office/powerpoint/2010/main" val="1312487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50913A3-2D66-40FD-AB80-86AD0FFC1915}"/>
              </a:ext>
            </a:extLst>
          </p:cNvPr>
          <p:cNvSpPr txBox="1"/>
          <p:nvPr/>
        </p:nvSpPr>
        <p:spPr>
          <a:xfrm>
            <a:off x="702364" y="275776"/>
            <a:ext cx="10906539" cy="2308324"/>
          </a:xfrm>
          <a:prstGeom prst="rect">
            <a:avLst/>
          </a:prstGeom>
          <a:noFill/>
        </p:spPr>
        <p:txBody>
          <a:bodyPr wrap="square">
            <a:spAutoFit/>
          </a:bodyPr>
          <a:lstStyle/>
          <a:p>
            <a:pPr marL="9948" marR="5471" indent="351659" algn="just"/>
            <a:r>
              <a:rPr lang="fr-FR" sz="2400" b="1" dirty="0">
                <a:latin typeface="Times New Roman" panose="02020603050405020304" pitchFamily="18" charset="0"/>
                <a:cs typeface="Times New Roman" panose="02020603050405020304" pitchFamily="18" charset="0"/>
              </a:rPr>
              <a:t>La température du tube est ensuite augmentée à 72°C. ce qui permet à la Taq Pol d'ajouter des nucléotides aux amorces hybridées. dans le sens 5' vers 3’. Les nucléotides ne sont pas incorporés de façon aléatoire mais en fonction de la séquence cible (nucléotide complémentaire). Cette étape dure une minute, un nouveau brin d'ADN, dont la séquence est complémentaire de celle du brin cible. vient d'être synthétisé.</a:t>
            </a:r>
          </a:p>
        </p:txBody>
      </p:sp>
      <p:pic>
        <p:nvPicPr>
          <p:cNvPr id="4" name="Image 3">
            <a:extLst>
              <a:ext uri="{FF2B5EF4-FFF2-40B4-BE49-F238E27FC236}">
                <a16:creationId xmlns:a16="http://schemas.microsoft.com/office/drawing/2014/main" id="{F311EDAA-9C2D-4BB4-98E5-D590B106EAE8}"/>
              </a:ext>
            </a:extLst>
          </p:cNvPr>
          <p:cNvPicPr/>
          <p:nvPr/>
        </p:nvPicPr>
        <p:blipFill>
          <a:blip r:embed="rId2">
            <a:extLst>
              <a:ext uri="{28A0092B-C50C-407E-A947-70E740481C1C}">
                <a14:useLocalDpi xmlns:a14="http://schemas.microsoft.com/office/drawing/2010/main" val="0"/>
              </a:ext>
            </a:extLst>
          </a:blip>
          <a:stretch>
            <a:fillRect/>
          </a:stretch>
        </p:blipFill>
        <p:spPr>
          <a:xfrm>
            <a:off x="1431235" y="2888900"/>
            <a:ext cx="8441634" cy="2552700"/>
          </a:xfrm>
          <a:prstGeom prst="rect">
            <a:avLst/>
          </a:prstGeom>
        </p:spPr>
      </p:pic>
    </p:spTree>
    <p:extLst>
      <p:ext uri="{BB962C8B-B14F-4D97-AF65-F5344CB8AC3E}">
        <p14:creationId xmlns:p14="http://schemas.microsoft.com/office/powerpoint/2010/main" val="1893167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E0DEC14-8A44-4CF7-8B79-C2AB2F18469E}"/>
              </a:ext>
            </a:extLst>
          </p:cNvPr>
          <p:cNvSpPr txBox="1"/>
          <p:nvPr/>
        </p:nvSpPr>
        <p:spPr>
          <a:xfrm>
            <a:off x="397565" y="415572"/>
            <a:ext cx="11078817" cy="2677656"/>
          </a:xfrm>
          <a:prstGeom prst="rect">
            <a:avLst/>
          </a:prstGeom>
          <a:noFill/>
        </p:spPr>
        <p:txBody>
          <a:bodyPr wrap="square">
            <a:spAutoFit/>
          </a:bodyPr>
          <a:lstStyle/>
          <a:p>
            <a:pPr marL="9948" marR="5471" indent="351659" algn="just"/>
            <a:r>
              <a:rPr lang="fr-FR" sz="2400" b="1" dirty="0">
                <a:solidFill>
                  <a:srgbClr val="FF0000"/>
                </a:solidFill>
                <a:latin typeface="Times New Roman" panose="02020603050405020304" pitchFamily="18" charset="0"/>
                <a:cs typeface="Times New Roman" panose="02020603050405020304" pitchFamily="18" charset="0"/>
              </a:rPr>
              <a:t>Le premier cycle</a:t>
            </a:r>
          </a:p>
          <a:p>
            <a:pPr marL="9948" marR="5471" indent="351659" algn="just"/>
            <a:r>
              <a:rPr lang="fr-FR" sz="2400" b="1" dirty="0">
                <a:latin typeface="Times New Roman" panose="02020603050405020304" pitchFamily="18" charset="0"/>
                <a:cs typeface="Times New Roman" panose="02020603050405020304" pitchFamily="18" charset="0"/>
              </a:rPr>
              <a:t>Il a permis de synthétiser autant de brins complémentaires (plus courts puisque bornés par une amorce) que de brins cibles présents dans le tube. Ils deviennent à leur tour des ADN cibles.</a:t>
            </a:r>
          </a:p>
          <a:p>
            <a:pPr marL="9948" marR="5471" indent="351659" algn="just"/>
            <a:r>
              <a:rPr lang="fr-FR" sz="2400" b="1" dirty="0">
                <a:solidFill>
                  <a:srgbClr val="FF0000"/>
                </a:solidFill>
                <a:latin typeface="Times New Roman" panose="02020603050405020304" pitchFamily="18" charset="0"/>
                <a:cs typeface="Times New Roman" panose="02020603050405020304" pitchFamily="18" charset="0"/>
              </a:rPr>
              <a:t>Le deuxième cycle</a:t>
            </a:r>
          </a:p>
          <a:p>
            <a:pPr marL="9948" marR="5471" indent="351659" algn="just"/>
            <a:r>
              <a:rPr lang="fr-FR" sz="2400" b="1" dirty="0">
                <a:latin typeface="Times New Roman" panose="02020603050405020304" pitchFamily="18" charset="0"/>
                <a:cs typeface="Times New Roman" panose="02020603050405020304" pitchFamily="18" charset="0"/>
              </a:rPr>
              <a:t>La quantité d'ADN continue de doubler et les premiers brins. dont la taille est limitée par les deux amorces font leur apparition</a:t>
            </a:r>
            <a:endParaRPr lang="fr-FR" sz="2400" dirty="0">
              <a:latin typeface="Times New Roman" panose="02020603050405020304" pitchFamily="18" charset="0"/>
              <a:cs typeface="Times New Roman" panose="02020603050405020304" pitchFamily="18" charset="0"/>
            </a:endParaRPr>
          </a:p>
        </p:txBody>
      </p:sp>
      <p:pic>
        <p:nvPicPr>
          <p:cNvPr id="4" name="Image 3">
            <a:extLst>
              <a:ext uri="{FF2B5EF4-FFF2-40B4-BE49-F238E27FC236}">
                <a16:creationId xmlns:a16="http://schemas.microsoft.com/office/drawing/2014/main" id="{85E27A6C-79F8-48DB-8C19-E654B6C3262A}"/>
              </a:ext>
            </a:extLst>
          </p:cNvPr>
          <p:cNvPicPr/>
          <p:nvPr/>
        </p:nvPicPr>
        <p:blipFill>
          <a:blip r:embed="rId2">
            <a:extLst>
              <a:ext uri="{28A0092B-C50C-407E-A947-70E740481C1C}">
                <a14:useLocalDpi xmlns:a14="http://schemas.microsoft.com/office/drawing/2010/main" val="0"/>
              </a:ext>
            </a:extLst>
          </a:blip>
          <a:stretch>
            <a:fillRect/>
          </a:stretch>
        </p:blipFill>
        <p:spPr>
          <a:xfrm>
            <a:off x="2252870" y="3220224"/>
            <a:ext cx="7828390" cy="3222203"/>
          </a:xfrm>
          <a:prstGeom prst="rect">
            <a:avLst/>
          </a:prstGeom>
        </p:spPr>
      </p:pic>
    </p:spTree>
    <p:extLst>
      <p:ext uri="{BB962C8B-B14F-4D97-AF65-F5344CB8AC3E}">
        <p14:creationId xmlns:p14="http://schemas.microsoft.com/office/powerpoint/2010/main" val="3284506965"/>
      </p:ext>
    </p:extLst>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TM03457444[[fn=Base]]</Template>
  <TotalTime>66</TotalTime>
  <Words>861</Words>
  <Application>Microsoft Office PowerPoint</Application>
  <PresentationFormat>Grand écran</PresentationFormat>
  <Paragraphs>48</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Algerian</vt:lpstr>
      <vt:lpstr>Corbel</vt:lpstr>
      <vt:lpstr>Gabriola</vt:lpstr>
      <vt:lpstr>Times New Roman</vt:lpstr>
      <vt:lpstr>Base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RAZZEK</dc:creator>
  <cp:lastModifiedBy>RAZZEK</cp:lastModifiedBy>
  <cp:revision>8</cp:revision>
  <dcterms:created xsi:type="dcterms:W3CDTF">2021-02-02T20:44:32Z</dcterms:created>
  <dcterms:modified xsi:type="dcterms:W3CDTF">2021-02-02T21:51:17Z</dcterms:modified>
</cp:coreProperties>
</file>