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2881017" y="1120676"/>
            <a:ext cx="64299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جرائم الملكية الفكرية</a:t>
            </a:r>
          </a:p>
          <a:p>
            <a:pPr lvl="1" algn="ctr"/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(جنحة التقليد)</a:t>
            </a:r>
            <a:endParaRPr lang="fr-FR" sz="72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405453" y="3657124"/>
            <a:ext cx="986965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5400" dirty="0">
                <a:cs typeface="Fanan" pitchFamily="2" charset="-78"/>
              </a:rPr>
              <a:t>للملكية الفكرية دور مهم في النمو الاقتصادي لأن المعارف والاختراعات تشكل القوة الدافعة للنمو.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rId2" action="ppaction://hlinksldjump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371951" y="2456795"/>
            <a:ext cx="109080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نصت المادة 151من الأمر </a:t>
            </a:r>
            <a:r>
              <a:rPr lang="fr-FR" sz="4000" dirty="0">
                <a:cs typeface="Fanan" pitchFamily="2" charset="-78"/>
              </a:rPr>
              <a:t>05/03</a:t>
            </a:r>
            <a:r>
              <a:rPr lang="ar-DZ" sz="4000" dirty="0">
                <a:cs typeface="Fanan" pitchFamily="2" charset="-78"/>
              </a:rPr>
              <a:t> المتعلق بحقوق المؤلف والحقوق المجاورة على </a:t>
            </a:r>
            <a:r>
              <a:rPr lang="ar-DZ" sz="4000" dirty="0" err="1">
                <a:cs typeface="Fanan" pitchFamily="2" charset="-78"/>
              </a:rPr>
              <a:t>مايلي:يعد</a:t>
            </a:r>
            <a:r>
              <a:rPr lang="ar-DZ" sz="4000" dirty="0">
                <a:cs typeface="Fanan" pitchFamily="2" charset="-78"/>
              </a:rPr>
              <a:t> مرتكبا لجنحة التقليد كل من يقوم بالأعمال التالية:</a:t>
            </a:r>
          </a:p>
          <a:p>
            <a:pPr algn="ctr"/>
            <a:r>
              <a:rPr lang="ar-DZ" sz="4000" dirty="0">
                <a:cs typeface="Fanan" pitchFamily="2" charset="-78"/>
              </a:rPr>
              <a:t>1الكشف غير المشروع للمصنف أو المساس بسلامة مصنف أو أداء لفنان مؤد أو عازف.</a:t>
            </a:r>
          </a:p>
          <a:p>
            <a:pPr algn="ctr"/>
            <a:r>
              <a:rPr lang="ar-DZ" sz="4000" dirty="0">
                <a:cs typeface="Fanan" pitchFamily="2" charset="-78"/>
              </a:rPr>
              <a:t>2استنساخ مصنف أو أداء بأي أسلوب في شكل نسخ مقلدة.</a:t>
            </a: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C6EFC886-60F2-4156-962E-BC0E282EE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6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1B15-AB35-C17C-FA3A-7EE5C36F1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58E55795-F991-54A8-2949-93FF07912CB7}"/>
              </a:ext>
            </a:extLst>
          </p:cNvPr>
          <p:cNvSpPr txBox="1"/>
          <p:nvPr/>
        </p:nvSpPr>
        <p:spPr>
          <a:xfrm>
            <a:off x="656425" y="949272"/>
            <a:ext cx="109080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3استيراد أو تصدير نسخ مقلدة من مصنف أو أداء.</a:t>
            </a:r>
          </a:p>
          <a:p>
            <a:pPr algn="ctr"/>
            <a:r>
              <a:rPr lang="ar-DZ" sz="4000" dirty="0">
                <a:cs typeface="Fanan" pitchFamily="2" charset="-78"/>
              </a:rPr>
              <a:t>4بيع نسخ مقلدة لمصنف أو أداء.</a:t>
            </a:r>
          </a:p>
          <a:p>
            <a:pPr algn="ctr"/>
            <a:r>
              <a:rPr lang="ar-DZ" sz="4000" dirty="0">
                <a:cs typeface="Fanan" pitchFamily="2" charset="-78"/>
              </a:rPr>
              <a:t>5تأجير أو وضع رهن التداول النسخ المقلدة لمصنف أو أداء."</a:t>
            </a:r>
          </a:p>
          <a:p>
            <a:pPr algn="ctr"/>
            <a:endParaRPr lang="ar-DZ" sz="4000" dirty="0">
              <a:cs typeface="Fanan" pitchFamily="2" charset="-78"/>
            </a:endParaRPr>
          </a:p>
          <a:p>
            <a:pPr algn="ctr"/>
            <a:r>
              <a:rPr lang="ar-DZ" sz="4000" dirty="0">
                <a:cs typeface="Fanan" pitchFamily="2" charset="-78"/>
              </a:rPr>
              <a:t>ويقصد غالبا بالتقليد المشار اليه هو نقل </a:t>
            </a:r>
            <a:r>
              <a:rPr lang="ar-DZ" sz="4000" dirty="0" err="1">
                <a:cs typeface="Fanan" pitchFamily="2" charset="-78"/>
              </a:rPr>
              <a:t>شيئ</a:t>
            </a:r>
            <a:r>
              <a:rPr lang="ar-DZ" sz="4000" dirty="0">
                <a:cs typeface="Fanan" pitchFamily="2" charset="-78"/>
              </a:rPr>
              <a:t> عن الأصل قصد التحريف والغش ونسبته لغير صاحبه الأصلي لإيقاع الغير في الخطأ بين شيئين أحدهما </a:t>
            </a:r>
            <a:r>
              <a:rPr lang="ar-DZ" sz="4000">
                <a:cs typeface="Fanan" pitchFamily="2" charset="-78"/>
              </a:rPr>
              <a:t>أصلي والآخر مقلد.</a:t>
            </a:r>
            <a:endParaRPr lang="ar-DZ" sz="4000" dirty="0">
              <a:cs typeface="Fanan" pitchFamily="2" charset="-78"/>
            </a:endParaRP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91C6CE86-D7B0-E0F8-99F8-DDCA951142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191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FE66FD-1B5B-FC1A-AD74-A1E30D895A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200" dirty="0"/>
              <a:t>ثانيا :أركان الجريمة</a:t>
            </a:r>
            <a:endParaRPr lang="fr-FR" sz="3200" dirty="0"/>
          </a:p>
          <a:p>
            <a:pPr algn="ctr"/>
            <a:r>
              <a:rPr lang="ar-DZ" sz="3200" dirty="0"/>
              <a:t>1 – الركن </a:t>
            </a:r>
            <a:r>
              <a:rPr lang="ar-DZ" sz="3200" dirty="0" err="1"/>
              <a:t>الشرعي:مواد</a:t>
            </a:r>
            <a:r>
              <a:rPr lang="ar-DZ" sz="3200" dirty="0"/>
              <a:t> من 151الى155من الأمر05/03.شرط أن </a:t>
            </a:r>
            <a:r>
              <a:rPr lang="ar-DZ" sz="3200"/>
              <a:t>لايكون</a:t>
            </a:r>
            <a:r>
              <a:rPr lang="ar-DZ" sz="3200" dirty="0"/>
              <a:t> محل استثناء بموجب المواد 29الى 53والمواد من120الى129.</a:t>
            </a:r>
            <a:endParaRPr lang="fr-FR" sz="3200" dirty="0"/>
          </a:p>
          <a:p>
            <a:pPr algn="ctr"/>
            <a:r>
              <a:rPr lang="ar-DZ" sz="3200" dirty="0"/>
              <a:t>2- الركن </a:t>
            </a:r>
            <a:r>
              <a:rPr lang="ar-DZ" sz="3200" dirty="0" err="1"/>
              <a:t>المعنوي:يتطلب</a:t>
            </a:r>
            <a:r>
              <a:rPr lang="ar-DZ" sz="3200" dirty="0"/>
              <a:t> سوء نية المتعدي للإضرار بصاحب الحقوق أي علمه بأن فعله فيه مساس بالحقوق.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8337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03773B04-C0EE-4561-05FE-20BAEB01D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2441"/>
            <a:ext cx="10460064" cy="6013342"/>
          </a:xfrm>
        </p:spPr>
        <p:txBody>
          <a:bodyPr>
            <a:normAutofit/>
          </a:bodyPr>
          <a:lstStyle/>
          <a:p>
            <a:pPr algn="ctr"/>
            <a:r>
              <a:rPr lang="ar-DZ" sz="2800" dirty="0"/>
              <a:t>3- الركن </a:t>
            </a:r>
            <a:r>
              <a:rPr lang="ar-DZ" sz="2800" dirty="0" err="1"/>
              <a:t>المادي:لإعتبار</a:t>
            </a:r>
            <a:r>
              <a:rPr lang="ar-DZ" sz="2800" dirty="0"/>
              <a:t> الأفعال المشكلة للركن المادي تعديا وفقا لجنحة التقليد عند توافر الشروط التالية:</a:t>
            </a:r>
            <a:endParaRPr lang="fr-FR" sz="2800" dirty="0"/>
          </a:p>
          <a:p>
            <a:pPr algn="ctr"/>
            <a:r>
              <a:rPr lang="ar-DZ" sz="2800" dirty="0"/>
              <a:t>أ – أن تكون بصدد مصنف محمي.</a:t>
            </a:r>
            <a:endParaRPr lang="fr-FR" sz="2800" dirty="0"/>
          </a:p>
          <a:p>
            <a:pPr algn="ctr"/>
            <a:r>
              <a:rPr lang="ar-DZ" sz="2800" dirty="0"/>
              <a:t>ب- مدة الحماية سارية المفعول.</a:t>
            </a:r>
            <a:endParaRPr lang="fr-FR" sz="2800" dirty="0"/>
          </a:p>
          <a:p>
            <a:pPr algn="ctr"/>
            <a:r>
              <a:rPr lang="ar-DZ" sz="2800" dirty="0"/>
              <a:t>ج- عدم وجود ترخيص؟</a:t>
            </a:r>
            <a:endParaRPr lang="fr-FR" sz="2800" dirty="0"/>
          </a:p>
          <a:p>
            <a:pPr algn="ctr"/>
            <a:r>
              <a:rPr lang="ar-DZ" sz="2800" dirty="0"/>
              <a:t>د- عدم الاستفادة من استثناء المنصوص عليه ف ي المواد 29الى53 ومن120الى 129 من الأمر 05/03ومن أمثلتها :</a:t>
            </a:r>
            <a:endParaRPr lang="fr-FR" sz="2800" dirty="0"/>
          </a:p>
          <a:p>
            <a:pPr algn="ctr"/>
            <a:r>
              <a:rPr lang="ar-DZ" sz="2800" dirty="0"/>
              <a:t>-  استنساخ مصنف .</a:t>
            </a:r>
            <a:endParaRPr lang="fr-FR" sz="2800" dirty="0"/>
          </a:p>
          <a:p>
            <a:pPr algn="ctr"/>
            <a:r>
              <a:rPr lang="ar-DZ" sz="2800" dirty="0"/>
              <a:t>- استيراد نسخ مقلدة.</a:t>
            </a:r>
            <a:endParaRPr lang="fr-FR" sz="2800" dirty="0"/>
          </a:p>
          <a:p>
            <a:pPr algn="ctr"/>
            <a:r>
              <a:rPr lang="ar-DZ" sz="2800" dirty="0"/>
              <a:t>- تأجير نسخ مقلدة.</a:t>
            </a:r>
            <a:endParaRPr lang="fr-FR" sz="2800" dirty="0"/>
          </a:p>
          <a:p>
            <a:pPr algn="ctr"/>
            <a:r>
              <a:rPr lang="ar-DZ" dirty="0"/>
              <a:t> - التوزيع بدون رخصة.</a:t>
            </a:r>
            <a:endParaRPr lang="fr-FR" dirty="0"/>
          </a:p>
          <a:p>
            <a:pPr algn="ctr"/>
            <a:r>
              <a:rPr lang="ar-DZ" sz="1200" dirty="0">
                <a:cs typeface="Fanan" pitchFamily="2" charset="-78"/>
              </a:rPr>
              <a:t>2- ...الخ". </a:t>
            </a:r>
          </a:p>
          <a:p>
            <a:pPr marL="0" indent="0" algn="ct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478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511175"/>
            <a:ext cx="10414000" cy="5255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dirty="0" err="1"/>
              <a:t>ثالثا:العقوبات</a:t>
            </a:r>
            <a:r>
              <a:rPr lang="ar-DZ" sz="2800" dirty="0"/>
              <a:t> </a:t>
            </a:r>
            <a:r>
              <a:rPr lang="ar-DZ" sz="2800" dirty="0" err="1"/>
              <a:t>المقررة:مادة</a:t>
            </a:r>
            <a:r>
              <a:rPr lang="ar-DZ" sz="2800" dirty="0"/>
              <a:t> 153 من الأمر05/03</a:t>
            </a:r>
            <a:endParaRPr lang="fr-FR" sz="2800" dirty="0"/>
          </a:p>
          <a:p>
            <a:pPr algn="ctr"/>
            <a:r>
              <a:rPr lang="ar-DZ" sz="2800" dirty="0"/>
              <a:t>1 – العقوبات الأصلية :مادة 153 من الأمر05/03 </a:t>
            </a:r>
            <a:endParaRPr lang="fr-FR" sz="2800" dirty="0"/>
          </a:p>
          <a:p>
            <a:pPr algn="ctr"/>
            <a:r>
              <a:rPr lang="ar-DZ" sz="2800" dirty="0"/>
              <a:t>الحبس من 6أشهر الى ثلاث </a:t>
            </a:r>
            <a:r>
              <a:rPr lang="ar-DZ" sz="2800" dirty="0" err="1"/>
              <a:t>سنواتوغرامة</a:t>
            </a:r>
            <a:r>
              <a:rPr lang="ar-DZ" sz="2800" dirty="0"/>
              <a:t> 500ألف الى 1مليون دج</a:t>
            </a:r>
            <a:endParaRPr lang="fr-FR" sz="2800" dirty="0"/>
          </a:p>
          <a:p>
            <a:pPr algn="ctr"/>
            <a:r>
              <a:rPr lang="ar-DZ" sz="2800" dirty="0"/>
              <a:t>2 – العقوبة </a:t>
            </a:r>
            <a:r>
              <a:rPr lang="ar-DZ" sz="2800" dirty="0" err="1"/>
              <a:t>التبعية:مادة</a:t>
            </a:r>
            <a:r>
              <a:rPr lang="ar-DZ" sz="2800" dirty="0"/>
              <a:t> 157 من الأمر05/03</a:t>
            </a:r>
            <a:endParaRPr lang="fr-FR" sz="2800" dirty="0"/>
          </a:p>
          <a:p>
            <a:pPr algn="ctr"/>
            <a:r>
              <a:rPr lang="ar-DZ" sz="2800" dirty="0"/>
              <a:t>أ – </a:t>
            </a:r>
            <a:r>
              <a:rPr lang="ar-DZ" sz="2800" dirty="0" err="1"/>
              <a:t>المصادرة:للمبالغ</a:t>
            </a:r>
            <a:r>
              <a:rPr lang="ar-DZ" sz="2800" dirty="0"/>
              <a:t> المساوية للإيرادات والعتاد والنسخ المقلدة .</a:t>
            </a:r>
            <a:endParaRPr lang="fr-FR" sz="2800" dirty="0"/>
          </a:p>
          <a:p>
            <a:pPr algn="ctr"/>
            <a:r>
              <a:rPr lang="ar-DZ" sz="2800" dirty="0"/>
              <a:t>ب- الغلق المؤقت :لمدة لا تتجاوز 6أشهر للمؤسسة التي يستغلها المقلد والغلق النهائي عند </a:t>
            </a:r>
            <a:r>
              <a:rPr lang="ar-DZ" sz="2800" dirty="0" err="1"/>
              <a:t>الإقتضاء</a:t>
            </a:r>
            <a:r>
              <a:rPr lang="ar-DZ" sz="2800" dirty="0"/>
              <a:t>.</a:t>
            </a:r>
            <a:endParaRPr lang="fr-FR" sz="2800" dirty="0"/>
          </a:p>
          <a:p>
            <a:pPr algn="ctr"/>
            <a:r>
              <a:rPr lang="ar-DZ" sz="2800" dirty="0"/>
              <a:t>ج – نشر أحكام الإدانة كاملة أو مجزأة في الصحف وتعليقها في الأماكن المحددة</a:t>
            </a:r>
            <a:r>
              <a:rPr lang="ar-DZ" dirty="0"/>
              <a:t>.</a:t>
            </a:r>
            <a:endParaRPr lang="fr-FR" dirty="0"/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796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330</Words>
  <Application>Microsoft Office PowerPoint</Application>
  <PresentationFormat>Grand écran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30</cp:revision>
  <dcterms:created xsi:type="dcterms:W3CDTF">2023-10-28T21:02:18Z</dcterms:created>
  <dcterms:modified xsi:type="dcterms:W3CDTF">2025-11-29T22:47:17Z</dcterms:modified>
</cp:coreProperties>
</file>