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9" r:id="rId2"/>
    <p:sldId id="377" r:id="rId3"/>
    <p:sldId id="371" r:id="rId4"/>
    <p:sldId id="356" r:id="rId5"/>
    <p:sldId id="364" r:id="rId6"/>
    <p:sldId id="368" r:id="rId7"/>
    <p:sldId id="373" r:id="rId8"/>
    <p:sldId id="369" r:id="rId9"/>
    <p:sldId id="379" r:id="rId10"/>
    <p:sldId id="380" r:id="rId11"/>
    <p:sldId id="382" r:id="rId12"/>
    <p:sldId id="384" r:id="rId13"/>
    <p:sldId id="385" r:id="rId14"/>
    <p:sldId id="386" r:id="rId15"/>
    <p:sldId id="262"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470" autoAdjust="0"/>
  </p:normalViewPr>
  <p:slideViewPr>
    <p:cSldViewPr snapToGrid="0">
      <p:cViewPr varScale="1">
        <p:scale>
          <a:sx n="97" d="100"/>
          <a:sy n="97" d="100"/>
        </p:scale>
        <p:origin x="107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DF6CDA-89CC-4804-9AF4-D998C9585389}" type="doc">
      <dgm:prSet loTypeId="urn:microsoft.com/office/officeart/2005/8/layout/hProcess11" loCatId="process" qsTypeId="urn:microsoft.com/office/officeart/2005/8/quickstyle/3d3" qsCatId="3D" csTypeId="urn:microsoft.com/office/officeart/2005/8/colors/colorful3" csCatId="colorful" phldr="1"/>
      <dgm:spPr/>
      <dgm:t>
        <a:bodyPr/>
        <a:lstStyle/>
        <a:p>
          <a:endParaRPr lang="fr-FR"/>
        </a:p>
      </dgm:t>
    </dgm:pt>
    <dgm:pt modelId="{A7A912E0-B696-4886-BE10-BB08B9E8302A}">
      <dgm:prSet/>
      <dgm:spPr/>
      <dgm:t>
        <a:bodyPr/>
        <a:lstStyle/>
        <a:p>
          <a:pPr rtl="1"/>
          <a:r>
            <a:rPr lang="ar-DZ" b="1" dirty="0" smtClean="0">
              <a:latin typeface="Simplified Arabic" panose="02020603050405020304" pitchFamily="18" charset="-78"/>
              <a:ea typeface="Times New Roman" panose="02020603050405020304" pitchFamily="18" charset="0"/>
              <a:cs typeface="Simplified Arabic" panose="02020603050405020304" pitchFamily="18" charset="-78"/>
            </a:rPr>
            <a:t>مفهوم الجودة في قطاع الخدمات </a:t>
          </a:r>
          <a:endParaRPr lang="fr-FR" b="1" dirty="0"/>
        </a:p>
      </dgm:t>
    </dgm:pt>
    <dgm:pt modelId="{89FBFEC2-15EE-4444-AF4D-51D060D66A41}" type="parTrans" cxnId="{D5457547-36A7-4F6B-ABC6-FD056C9D4F51}">
      <dgm:prSet/>
      <dgm:spPr/>
      <dgm:t>
        <a:bodyPr/>
        <a:lstStyle/>
        <a:p>
          <a:endParaRPr lang="fr-FR"/>
        </a:p>
      </dgm:t>
    </dgm:pt>
    <dgm:pt modelId="{B343AFA4-753E-47BF-8170-1CAE941EAF11}" type="sibTrans" cxnId="{D5457547-36A7-4F6B-ABC6-FD056C9D4F51}">
      <dgm:prSet/>
      <dgm:spPr/>
      <dgm:t>
        <a:bodyPr/>
        <a:lstStyle/>
        <a:p>
          <a:endParaRPr lang="fr-FR"/>
        </a:p>
      </dgm:t>
    </dgm:pt>
    <dgm:pt modelId="{DF34605F-308C-43DD-8595-2CFA2647B7F6}">
      <dgm:prSet/>
      <dgm:spPr/>
      <dgm:t>
        <a:bodyPr/>
        <a:lstStyle/>
        <a:p>
          <a:pPr rtl="1"/>
          <a:r>
            <a:rPr lang="ar-DZ" b="1" dirty="0" smtClean="0">
              <a:latin typeface="Simplified Arabic" panose="02020603050405020304" pitchFamily="18" charset="-78"/>
              <a:ea typeface="Calibri" panose="020F0502020204030204" pitchFamily="34" charset="0"/>
              <a:cs typeface="Simplified Arabic" panose="02020603050405020304" pitchFamily="18" charset="-78"/>
            </a:rPr>
            <a:t>أبعاد جودة الخدمة</a:t>
          </a:r>
          <a:endParaRPr lang="fr-FR" b="1" dirty="0"/>
        </a:p>
      </dgm:t>
    </dgm:pt>
    <dgm:pt modelId="{BDCB9ED1-25A6-440F-BD3B-87724135EDC0}" type="parTrans" cxnId="{F8A99039-A3AA-4A1C-8A59-820B70373576}">
      <dgm:prSet/>
      <dgm:spPr/>
      <dgm:t>
        <a:bodyPr/>
        <a:lstStyle/>
        <a:p>
          <a:endParaRPr lang="fr-FR"/>
        </a:p>
      </dgm:t>
    </dgm:pt>
    <dgm:pt modelId="{D387055E-1FC2-43FC-84EF-3C13FFA9D06C}" type="sibTrans" cxnId="{F8A99039-A3AA-4A1C-8A59-820B70373576}">
      <dgm:prSet/>
      <dgm:spPr/>
      <dgm:t>
        <a:bodyPr/>
        <a:lstStyle/>
        <a:p>
          <a:endParaRPr lang="fr-FR"/>
        </a:p>
      </dgm:t>
    </dgm:pt>
    <dgm:pt modelId="{A63C39A9-85ED-457C-928E-3A038C9B0F11}">
      <dgm:prSet/>
      <dgm:spPr/>
      <dgm:t>
        <a:bodyPr/>
        <a:lstStyle/>
        <a:p>
          <a:pPr rtl="1"/>
          <a:r>
            <a:rPr lang="ar-DZ" b="1" i="0" dirty="0" smtClean="0"/>
            <a:t>أهمية جودة الخدمة</a:t>
          </a:r>
          <a:endParaRPr lang="fr-FR" dirty="0"/>
        </a:p>
      </dgm:t>
    </dgm:pt>
    <dgm:pt modelId="{BB55D39A-D130-426E-923B-35FFF18D6882}" type="parTrans" cxnId="{19114754-0834-419D-8AD6-CB4C55206C21}">
      <dgm:prSet/>
      <dgm:spPr/>
      <dgm:t>
        <a:bodyPr/>
        <a:lstStyle/>
        <a:p>
          <a:endParaRPr lang="fr-FR"/>
        </a:p>
      </dgm:t>
    </dgm:pt>
    <dgm:pt modelId="{5E2AF7B4-7F9F-40A3-A074-0EF11B093960}" type="sibTrans" cxnId="{19114754-0834-419D-8AD6-CB4C55206C21}">
      <dgm:prSet/>
      <dgm:spPr/>
      <dgm:t>
        <a:bodyPr/>
        <a:lstStyle/>
        <a:p>
          <a:endParaRPr lang="fr-FR"/>
        </a:p>
      </dgm:t>
    </dgm:pt>
    <dgm:pt modelId="{B39A0429-51B9-4729-B89A-9E756E49A412}">
      <dgm:prSet/>
      <dgm:spPr/>
      <dgm:t>
        <a:bodyPr/>
        <a:lstStyle/>
        <a:p>
          <a:pPr rtl="1"/>
          <a:r>
            <a:rPr lang="ar-DZ" b="1" dirty="0" smtClean="0">
              <a:latin typeface="Simplified Arabic" panose="02020603050405020304" pitchFamily="18" charset="-78"/>
              <a:ea typeface="Calibri" panose="020F0502020204030204" pitchFamily="34" charset="0"/>
              <a:cs typeface="Simplified Arabic" panose="02020603050405020304" pitchFamily="18" charset="-78"/>
            </a:rPr>
            <a:t>العوامل التي تساعد على تحسين جودة الخدمة</a:t>
          </a:r>
          <a:endParaRPr lang="fr-FR" b="1" dirty="0"/>
        </a:p>
      </dgm:t>
    </dgm:pt>
    <dgm:pt modelId="{A0C6AE14-55A5-4574-A135-1D6AA2FD8A21}" type="parTrans" cxnId="{60707577-1AF4-42AF-BD91-02C5F1AE6469}">
      <dgm:prSet/>
      <dgm:spPr/>
      <dgm:t>
        <a:bodyPr/>
        <a:lstStyle/>
        <a:p>
          <a:endParaRPr lang="fr-FR"/>
        </a:p>
      </dgm:t>
    </dgm:pt>
    <dgm:pt modelId="{4419C298-369B-43B4-AE4D-867664A91E56}" type="sibTrans" cxnId="{60707577-1AF4-42AF-BD91-02C5F1AE6469}">
      <dgm:prSet/>
      <dgm:spPr/>
      <dgm:t>
        <a:bodyPr/>
        <a:lstStyle/>
        <a:p>
          <a:endParaRPr lang="fr-FR"/>
        </a:p>
      </dgm:t>
    </dgm:pt>
    <dgm:pt modelId="{A3A840EF-CFC5-461C-A4B4-569154F083C7}">
      <dgm:prSet/>
      <dgm:spPr/>
      <dgm:t>
        <a:bodyPr/>
        <a:lstStyle/>
        <a:p>
          <a:pPr rtl="1"/>
          <a:r>
            <a:rPr lang="ar-DZ" b="1" i="0" dirty="0" smtClean="0"/>
            <a:t>نماذج قياس جودة الخدمة</a:t>
          </a:r>
          <a:endParaRPr lang="fr-FR" dirty="0"/>
        </a:p>
      </dgm:t>
    </dgm:pt>
    <dgm:pt modelId="{7D95F33A-4E39-4A9D-90E4-64600080898D}" type="parTrans" cxnId="{29A169D3-AEC8-440F-8440-F4FB74B5ADF6}">
      <dgm:prSet/>
      <dgm:spPr/>
      <dgm:t>
        <a:bodyPr/>
        <a:lstStyle/>
        <a:p>
          <a:endParaRPr lang="fr-FR"/>
        </a:p>
      </dgm:t>
    </dgm:pt>
    <dgm:pt modelId="{804DB5BE-4A60-4C49-A8F7-2D109E176DA2}" type="sibTrans" cxnId="{29A169D3-AEC8-440F-8440-F4FB74B5ADF6}">
      <dgm:prSet/>
      <dgm:spPr/>
      <dgm:t>
        <a:bodyPr/>
        <a:lstStyle/>
        <a:p>
          <a:endParaRPr lang="fr-FR"/>
        </a:p>
      </dgm:t>
    </dgm:pt>
    <dgm:pt modelId="{20C1D47B-79FC-4C9C-9659-04126912AAFE}" type="pres">
      <dgm:prSet presAssocID="{F7DF6CDA-89CC-4804-9AF4-D998C9585389}" presName="Name0" presStyleCnt="0">
        <dgm:presLayoutVars>
          <dgm:dir/>
          <dgm:resizeHandles val="exact"/>
        </dgm:presLayoutVars>
      </dgm:prSet>
      <dgm:spPr/>
      <dgm:t>
        <a:bodyPr/>
        <a:lstStyle/>
        <a:p>
          <a:endParaRPr lang="fr-FR"/>
        </a:p>
      </dgm:t>
    </dgm:pt>
    <dgm:pt modelId="{6AF78A51-3687-441C-912E-6F6655373BFA}" type="pres">
      <dgm:prSet presAssocID="{F7DF6CDA-89CC-4804-9AF4-D998C9585389}" presName="arrow" presStyleLbl="bgShp" presStyleIdx="0" presStyleCnt="1"/>
      <dgm:spPr/>
    </dgm:pt>
    <dgm:pt modelId="{38AB2841-5263-4D98-BB87-B4426CE508F1}" type="pres">
      <dgm:prSet presAssocID="{F7DF6CDA-89CC-4804-9AF4-D998C9585389}" presName="points" presStyleCnt="0"/>
      <dgm:spPr/>
    </dgm:pt>
    <dgm:pt modelId="{7962A4BC-24F1-44AE-B032-741ED821A5E9}" type="pres">
      <dgm:prSet presAssocID="{A7A912E0-B696-4886-BE10-BB08B9E8302A}" presName="compositeA" presStyleCnt="0"/>
      <dgm:spPr/>
    </dgm:pt>
    <dgm:pt modelId="{A9701AF6-D7AE-4B95-B0C3-7A23DADDBB49}" type="pres">
      <dgm:prSet presAssocID="{A7A912E0-B696-4886-BE10-BB08B9E8302A}" presName="textA" presStyleLbl="revTx" presStyleIdx="0" presStyleCnt="5">
        <dgm:presLayoutVars>
          <dgm:bulletEnabled val="1"/>
        </dgm:presLayoutVars>
      </dgm:prSet>
      <dgm:spPr/>
      <dgm:t>
        <a:bodyPr/>
        <a:lstStyle/>
        <a:p>
          <a:endParaRPr lang="fr-FR"/>
        </a:p>
      </dgm:t>
    </dgm:pt>
    <dgm:pt modelId="{047E7925-E87E-4770-90CC-23C67182F4CB}" type="pres">
      <dgm:prSet presAssocID="{A7A912E0-B696-4886-BE10-BB08B9E8302A}" presName="circleA" presStyleLbl="node1" presStyleIdx="0" presStyleCnt="5"/>
      <dgm:spPr/>
    </dgm:pt>
    <dgm:pt modelId="{9DF5FB44-0E6F-4E35-907F-B7451881FE60}" type="pres">
      <dgm:prSet presAssocID="{A7A912E0-B696-4886-BE10-BB08B9E8302A}" presName="spaceA" presStyleCnt="0"/>
      <dgm:spPr/>
    </dgm:pt>
    <dgm:pt modelId="{BB18F724-F039-4E15-A9BA-3DCA87DF7C50}" type="pres">
      <dgm:prSet presAssocID="{B343AFA4-753E-47BF-8170-1CAE941EAF11}" presName="space" presStyleCnt="0"/>
      <dgm:spPr/>
    </dgm:pt>
    <dgm:pt modelId="{E92D1F05-4AA4-40D8-97BE-9DEA13827231}" type="pres">
      <dgm:prSet presAssocID="{DF34605F-308C-43DD-8595-2CFA2647B7F6}" presName="compositeB" presStyleCnt="0"/>
      <dgm:spPr/>
    </dgm:pt>
    <dgm:pt modelId="{D0CBB2FA-B5B6-49F5-AA50-53BED5CCDFF3}" type="pres">
      <dgm:prSet presAssocID="{DF34605F-308C-43DD-8595-2CFA2647B7F6}" presName="textB" presStyleLbl="revTx" presStyleIdx="1" presStyleCnt="5">
        <dgm:presLayoutVars>
          <dgm:bulletEnabled val="1"/>
        </dgm:presLayoutVars>
      </dgm:prSet>
      <dgm:spPr/>
      <dgm:t>
        <a:bodyPr/>
        <a:lstStyle/>
        <a:p>
          <a:endParaRPr lang="fr-FR"/>
        </a:p>
      </dgm:t>
    </dgm:pt>
    <dgm:pt modelId="{34E81831-0CE9-4836-B176-050DDD056B7C}" type="pres">
      <dgm:prSet presAssocID="{DF34605F-308C-43DD-8595-2CFA2647B7F6}" presName="circleB" presStyleLbl="node1" presStyleIdx="1" presStyleCnt="5"/>
      <dgm:spPr/>
    </dgm:pt>
    <dgm:pt modelId="{1CBA9FD9-B101-4797-9EFE-813A3B5C00CD}" type="pres">
      <dgm:prSet presAssocID="{DF34605F-308C-43DD-8595-2CFA2647B7F6}" presName="spaceB" presStyleCnt="0"/>
      <dgm:spPr/>
    </dgm:pt>
    <dgm:pt modelId="{82ACE19C-2F24-447A-853F-80B9D087B77A}" type="pres">
      <dgm:prSet presAssocID="{D387055E-1FC2-43FC-84EF-3C13FFA9D06C}" presName="space" presStyleCnt="0"/>
      <dgm:spPr/>
    </dgm:pt>
    <dgm:pt modelId="{8C64A8DF-99FB-4AF5-B426-9348AFBEAA51}" type="pres">
      <dgm:prSet presAssocID="{A63C39A9-85ED-457C-928E-3A038C9B0F11}" presName="compositeA" presStyleCnt="0"/>
      <dgm:spPr/>
    </dgm:pt>
    <dgm:pt modelId="{959EC414-10CA-49FB-B09D-43CC18D23F6F}" type="pres">
      <dgm:prSet presAssocID="{A63C39A9-85ED-457C-928E-3A038C9B0F11}" presName="textA" presStyleLbl="revTx" presStyleIdx="2" presStyleCnt="5">
        <dgm:presLayoutVars>
          <dgm:bulletEnabled val="1"/>
        </dgm:presLayoutVars>
      </dgm:prSet>
      <dgm:spPr/>
      <dgm:t>
        <a:bodyPr/>
        <a:lstStyle/>
        <a:p>
          <a:endParaRPr lang="fr-FR"/>
        </a:p>
      </dgm:t>
    </dgm:pt>
    <dgm:pt modelId="{EE4DB0D9-70EC-4109-A007-88027F2379FF}" type="pres">
      <dgm:prSet presAssocID="{A63C39A9-85ED-457C-928E-3A038C9B0F11}" presName="circleA" presStyleLbl="node1" presStyleIdx="2" presStyleCnt="5"/>
      <dgm:spPr/>
    </dgm:pt>
    <dgm:pt modelId="{B02C4F2C-27A6-4894-85D3-3454E25A10CB}" type="pres">
      <dgm:prSet presAssocID="{A63C39A9-85ED-457C-928E-3A038C9B0F11}" presName="spaceA" presStyleCnt="0"/>
      <dgm:spPr/>
    </dgm:pt>
    <dgm:pt modelId="{7EA1EA5A-1546-4F8C-81FE-8E90D3260E6C}" type="pres">
      <dgm:prSet presAssocID="{5E2AF7B4-7F9F-40A3-A074-0EF11B093960}" presName="space" presStyleCnt="0"/>
      <dgm:spPr/>
    </dgm:pt>
    <dgm:pt modelId="{AFE8D7AE-9E37-4ACE-B673-C91A28F5A604}" type="pres">
      <dgm:prSet presAssocID="{B39A0429-51B9-4729-B89A-9E756E49A412}" presName="compositeB" presStyleCnt="0"/>
      <dgm:spPr/>
    </dgm:pt>
    <dgm:pt modelId="{F054BB93-A212-4D65-BE9D-C354257A3A88}" type="pres">
      <dgm:prSet presAssocID="{B39A0429-51B9-4729-B89A-9E756E49A412}" presName="textB" presStyleLbl="revTx" presStyleIdx="3" presStyleCnt="5">
        <dgm:presLayoutVars>
          <dgm:bulletEnabled val="1"/>
        </dgm:presLayoutVars>
      </dgm:prSet>
      <dgm:spPr/>
      <dgm:t>
        <a:bodyPr/>
        <a:lstStyle/>
        <a:p>
          <a:endParaRPr lang="fr-FR"/>
        </a:p>
      </dgm:t>
    </dgm:pt>
    <dgm:pt modelId="{9768364F-05E4-488E-AFD0-94B080A9E4F3}" type="pres">
      <dgm:prSet presAssocID="{B39A0429-51B9-4729-B89A-9E756E49A412}" presName="circleB" presStyleLbl="node1" presStyleIdx="3" presStyleCnt="5"/>
      <dgm:spPr/>
    </dgm:pt>
    <dgm:pt modelId="{4378FCD2-E267-40A2-9B54-3D9A46C8A238}" type="pres">
      <dgm:prSet presAssocID="{B39A0429-51B9-4729-B89A-9E756E49A412}" presName="spaceB" presStyleCnt="0"/>
      <dgm:spPr/>
    </dgm:pt>
    <dgm:pt modelId="{72EF6F8B-69D6-4253-86FF-57ECB04F3B64}" type="pres">
      <dgm:prSet presAssocID="{4419C298-369B-43B4-AE4D-867664A91E56}" presName="space" presStyleCnt="0"/>
      <dgm:spPr/>
    </dgm:pt>
    <dgm:pt modelId="{16920B0B-CA70-4764-9794-7894AFD7AA46}" type="pres">
      <dgm:prSet presAssocID="{A3A840EF-CFC5-461C-A4B4-569154F083C7}" presName="compositeA" presStyleCnt="0"/>
      <dgm:spPr/>
    </dgm:pt>
    <dgm:pt modelId="{9120E229-99CF-47E6-B68E-4B53C6A25513}" type="pres">
      <dgm:prSet presAssocID="{A3A840EF-CFC5-461C-A4B4-569154F083C7}" presName="textA" presStyleLbl="revTx" presStyleIdx="4" presStyleCnt="5">
        <dgm:presLayoutVars>
          <dgm:bulletEnabled val="1"/>
        </dgm:presLayoutVars>
      </dgm:prSet>
      <dgm:spPr/>
      <dgm:t>
        <a:bodyPr/>
        <a:lstStyle/>
        <a:p>
          <a:endParaRPr lang="fr-FR"/>
        </a:p>
      </dgm:t>
    </dgm:pt>
    <dgm:pt modelId="{ADAE9F13-B1A4-401E-8EBB-4492CC0A3D0C}" type="pres">
      <dgm:prSet presAssocID="{A3A840EF-CFC5-461C-A4B4-569154F083C7}" presName="circleA" presStyleLbl="node1" presStyleIdx="4" presStyleCnt="5"/>
      <dgm:spPr/>
    </dgm:pt>
    <dgm:pt modelId="{6D7FD30E-5FDC-4AB2-AA04-CE4F85151F11}" type="pres">
      <dgm:prSet presAssocID="{A3A840EF-CFC5-461C-A4B4-569154F083C7}" presName="spaceA" presStyleCnt="0"/>
      <dgm:spPr/>
    </dgm:pt>
  </dgm:ptLst>
  <dgm:cxnLst>
    <dgm:cxn modelId="{60707577-1AF4-42AF-BD91-02C5F1AE6469}" srcId="{F7DF6CDA-89CC-4804-9AF4-D998C9585389}" destId="{B39A0429-51B9-4729-B89A-9E756E49A412}" srcOrd="3" destOrd="0" parTransId="{A0C6AE14-55A5-4574-A135-1D6AA2FD8A21}" sibTransId="{4419C298-369B-43B4-AE4D-867664A91E56}"/>
    <dgm:cxn modelId="{6896F4FD-601A-4CC9-84D3-B057F88F1660}" type="presOf" srcId="{A63C39A9-85ED-457C-928E-3A038C9B0F11}" destId="{959EC414-10CA-49FB-B09D-43CC18D23F6F}" srcOrd="0" destOrd="0" presId="urn:microsoft.com/office/officeart/2005/8/layout/hProcess11"/>
    <dgm:cxn modelId="{23CB86A1-815B-4467-8A9A-C699CA930F0A}" type="presOf" srcId="{B39A0429-51B9-4729-B89A-9E756E49A412}" destId="{F054BB93-A212-4D65-BE9D-C354257A3A88}" srcOrd="0" destOrd="0" presId="urn:microsoft.com/office/officeart/2005/8/layout/hProcess11"/>
    <dgm:cxn modelId="{D5457547-36A7-4F6B-ABC6-FD056C9D4F51}" srcId="{F7DF6CDA-89CC-4804-9AF4-D998C9585389}" destId="{A7A912E0-B696-4886-BE10-BB08B9E8302A}" srcOrd="0" destOrd="0" parTransId="{89FBFEC2-15EE-4444-AF4D-51D060D66A41}" sibTransId="{B343AFA4-753E-47BF-8170-1CAE941EAF11}"/>
    <dgm:cxn modelId="{29A169D3-AEC8-440F-8440-F4FB74B5ADF6}" srcId="{F7DF6CDA-89CC-4804-9AF4-D998C9585389}" destId="{A3A840EF-CFC5-461C-A4B4-569154F083C7}" srcOrd="4" destOrd="0" parTransId="{7D95F33A-4E39-4A9D-90E4-64600080898D}" sibTransId="{804DB5BE-4A60-4C49-A8F7-2D109E176DA2}"/>
    <dgm:cxn modelId="{833B2517-8826-48E7-8ED8-9E6FF104AE5C}" type="presOf" srcId="{DF34605F-308C-43DD-8595-2CFA2647B7F6}" destId="{D0CBB2FA-B5B6-49F5-AA50-53BED5CCDFF3}" srcOrd="0" destOrd="0" presId="urn:microsoft.com/office/officeart/2005/8/layout/hProcess11"/>
    <dgm:cxn modelId="{BD3A01F8-FEAC-4871-AED7-9F0ADF55DD68}" type="presOf" srcId="{A7A912E0-B696-4886-BE10-BB08B9E8302A}" destId="{A9701AF6-D7AE-4B95-B0C3-7A23DADDBB49}" srcOrd="0" destOrd="0" presId="urn:microsoft.com/office/officeart/2005/8/layout/hProcess11"/>
    <dgm:cxn modelId="{05A7321F-8CF2-4774-84A1-8D70042017AD}" type="presOf" srcId="{A3A840EF-CFC5-461C-A4B4-569154F083C7}" destId="{9120E229-99CF-47E6-B68E-4B53C6A25513}" srcOrd="0" destOrd="0" presId="urn:microsoft.com/office/officeart/2005/8/layout/hProcess11"/>
    <dgm:cxn modelId="{19114754-0834-419D-8AD6-CB4C55206C21}" srcId="{F7DF6CDA-89CC-4804-9AF4-D998C9585389}" destId="{A63C39A9-85ED-457C-928E-3A038C9B0F11}" srcOrd="2" destOrd="0" parTransId="{BB55D39A-D130-426E-923B-35FFF18D6882}" sibTransId="{5E2AF7B4-7F9F-40A3-A074-0EF11B093960}"/>
    <dgm:cxn modelId="{F8A99039-A3AA-4A1C-8A59-820B70373576}" srcId="{F7DF6CDA-89CC-4804-9AF4-D998C9585389}" destId="{DF34605F-308C-43DD-8595-2CFA2647B7F6}" srcOrd="1" destOrd="0" parTransId="{BDCB9ED1-25A6-440F-BD3B-87724135EDC0}" sibTransId="{D387055E-1FC2-43FC-84EF-3C13FFA9D06C}"/>
    <dgm:cxn modelId="{11354083-BE9A-448A-A036-E06FA2CB6EB2}" type="presOf" srcId="{F7DF6CDA-89CC-4804-9AF4-D998C9585389}" destId="{20C1D47B-79FC-4C9C-9659-04126912AAFE}" srcOrd="0" destOrd="0" presId="urn:microsoft.com/office/officeart/2005/8/layout/hProcess11"/>
    <dgm:cxn modelId="{B3F16D5D-1866-4796-A61E-2E0931B75591}" type="presParOf" srcId="{20C1D47B-79FC-4C9C-9659-04126912AAFE}" destId="{6AF78A51-3687-441C-912E-6F6655373BFA}" srcOrd="0" destOrd="0" presId="urn:microsoft.com/office/officeart/2005/8/layout/hProcess11"/>
    <dgm:cxn modelId="{D767FC9B-C0BA-41A6-8BA7-AC77BDE92143}" type="presParOf" srcId="{20C1D47B-79FC-4C9C-9659-04126912AAFE}" destId="{38AB2841-5263-4D98-BB87-B4426CE508F1}" srcOrd="1" destOrd="0" presId="urn:microsoft.com/office/officeart/2005/8/layout/hProcess11"/>
    <dgm:cxn modelId="{6CE6F376-C8F1-43A8-B4E0-C46AA622984C}" type="presParOf" srcId="{38AB2841-5263-4D98-BB87-B4426CE508F1}" destId="{7962A4BC-24F1-44AE-B032-741ED821A5E9}" srcOrd="0" destOrd="0" presId="urn:microsoft.com/office/officeart/2005/8/layout/hProcess11"/>
    <dgm:cxn modelId="{53067FDF-6850-482D-B469-A1335752C654}" type="presParOf" srcId="{7962A4BC-24F1-44AE-B032-741ED821A5E9}" destId="{A9701AF6-D7AE-4B95-B0C3-7A23DADDBB49}" srcOrd="0" destOrd="0" presId="urn:microsoft.com/office/officeart/2005/8/layout/hProcess11"/>
    <dgm:cxn modelId="{4E8B686D-801D-4AC0-B837-C57E8624FD05}" type="presParOf" srcId="{7962A4BC-24F1-44AE-B032-741ED821A5E9}" destId="{047E7925-E87E-4770-90CC-23C67182F4CB}" srcOrd="1" destOrd="0" presId="urn:microsoft.com/office/officeart/2005/8/layout/hProcess11"/>
    <dgm:cxn modelId="{1924686D-257B-4F23-9F5F-F5747149C4C5}" type="presParOf" srcId="{7962A4BC-24F1-44AE-B032-741ED821A5E9}" destId="{9DF5FB44-0E6F-4E35-907F-B7451881FE60}" srcOrd="2" destOrd="0" presId="urn:microsoft.com/office/officeart/2005/8/layout/hProcess11"/>
    <dgm:cxn modelId="{DE0EE6CC-7CD9-41E8-8FE0-5124DBF0F18C}" type="presParOf" srcId="{38AB2841-5263-4D98-BB87-B4426CE508F1}" destId="{BB18F724-F039-4E15-A9BA-3DCA87DF7C50}" srcOrd="1" destOrd="0" presId="urn:microsoft.com/office/officeart/2005/8/layout/hProcess11"/>
    <dgm:cxn modelId="{78AC9E59-C895-4D3D-813D-B0B22F9A75AE}" type="presParOf" srcId="{38AB2841-5263-4D98-BB87-B4426CE508F1}" destId="{E92D1F05-4AA4-40D8-97BE-9DEA13827231}" srcOrd="2" destOrd="0" presId="urn:microsoft.com/office/officeart/2005/8/layout/hProcess11"/>
    <dgm:cxn modelId="{2AB49B41-DB21-4480-A45F-6752A90C5D59}" type="presParOf" srcId="{E92D1F05-4AA4-40D8-97BE-9DEA13827231}" destId="{D0CBB2FA-B5B6-49F5-AA50-53BED5CCDFF3}" srcOrd="0" destOrd="0" presId="urn:microsoft.com/office/officeart/2005/8/layout/hProcess11"/>
    <dgm:cxn modelId="{DFB0ADCA-0226-4D92-A48C-86F6CF956481}" type="presParOf" srcId="{E92D1F05-4AA4-40D8-97BE-9DEA13827231}" destId="{34E81831-0CE9-4836-B176-050DDD056B7C}" srcOrd="1" destOrd="0" presId="urn:microsoft.com/office/officeart/2005/8/layout/hProcess11"/>
    <dgm:cxn modelId="{D1D72B06-FC59-4D7C-8BCE-B02D4DEAADA5}" type="presParOf" srcId="{E92D1F05-4AA4-40D8-97BE-9DEA13827231}" destId="{1CBA9FD9-B101-4797-9EFE-813A3B5C00CD}" srcOrd="2" destOrd="0" presId="urn:microsoft.com/office/officeart/2005/8/layout/hProcess11"/>
    <dgm:cxn modelId="{0BDDB99F-B854-4566-ABD3-2ACBEFA52459}" type="presParOf" srcId="{38AB2841-5263-4D98-BB87-B4426CE508F1}" destId="{82ACE19C-2F24-447A-853F-80B9D087B77A}" srcOrd="3" destOrd="0" presId="urn:microsoft.com/office/officeart/2005/8/layout/hProcess11"/>
    <dgm:cxn modelId="{0348C410-05C5-44F3-A54C-F877DB0AAC72}" type="presParOf" srcId="{38AB2841-5263-4D98-BB87-B4426CE508F1}" destId="{8C64A8DF-99FB-4AF5-B426-9348AFBEAA51}" srcOrd="4" destOrd="0" presId="urn:microsoft.com/office/officeart/2005/8/layout/hProcess11"/>
    <dgm:cxn modelId="{F2139455-F1B7-4B6F-B6BC-E4EA5B303BEA}" type="presParOf" srcId="{8C64A8DF-99FB-4AF5-B426-9348AFBEAA51}" destId="{959EC414-10CA-49FB-B09D-43CC18D23F6F}" srcOrd="0" destOrd="0" presId="urn:microsoft.com/office/officeart/2005/8/layout/hProcess11"/>
    <dgm:cxn modelId="{609396C3-6325-481E-B0F4-35D7AAD405B9}" type="presParOf" srcId="{8C64A8DF-99FB-4AF5-B426-9348AFBEAA51}" destId="{EE4DB0D9-70EC-4109-A007-88027F2379FF}" srcOrd="1" destOrd="0" presId="urn:microsoft.com/office/officeart/2005/8/layout/hProcess11"/>
    <dgm:cxn modelId="{5C58DD9E-FAAF-4B45-9BEA-574D64C19E3C}" type="presParOf" srcId="{8C64A8DF-99FB-4AF5-B426-9348AFBEAA51}" destId="{B02C4F2C-27A6-4894-85D3-3454E25A10CB}" srcOrd="2" destOrd="0" presId="urn:microsoft.com/office/officeart/2005/8/layout/hProcess11"/>
    <dgm:cxn modelId="{2D54A280-EDDB-46BD-910A-BF6BA196F4E3}" type="presParOf" srcId="{38AB2841-5263-4D98-BB87-B4426CE508F1}" destId="{7EA1EA5A-1546-4F8C-81FE-8E90D3260E6C}" srcOrd="5" destOrd="0" presId="urn:microsoft.com/office/officeart/2005/8/layout/hProcess11"/>
    <dgm:cxn modelId="{42E2E658-FACE-4558-A4D1-37A0EB33D046}" type="presParOf" srcId="{38AB2841-5263-4D98-BB87-B4426CE508F1}" destId="{AFE8D7AE-9E37-4ACE-B673-C91A28F5A604}" srcOrd="6" destOrd="0" presId="urn:microsoft.com/office/officeart/2005/8/layout/hProcess11"/>
    <dgm:cxn modelId="{5ACDD29F-07BC-40C3-A73D-81A2DF67567C}" type="presParOf" srcId="{AFE8D7AE-9E37-4ACE-B673-C91A28F5A604}" destId="{F054BB93-A212-4D65-BE9D-C354257A3A88}" srcOrd="0" destOrd="0" presId="urn:microsoft.com/office/officeart/2005/8/layout/hProcess11"/>
    <dgm:cxn modelId="{7E2CF8DC-90A5-470A-BDA4-F9F61248ED8F}" type="presParOf" srcId="{AFE8D7AE-9E37-4ACE-B673-C91A28F5A604}" destId="{9768364F-05E4-488E-AFD0-94B080A9E4F3}" srcOrd="1" destOrd="0" presId="urn:microsoft.com/office/officeart/2005/8/layout/hProcess11"/>
    <dgm:cxn modelId="{7C193572-DCB7-4062-8CF8-E223396B6F0D}" type="presParOf" srcId="{AFE8D7AE-9E37-4ACE-B673-C91A28F5A604}" destId="{4378FCD2-E267-40A2-9B54-3D9A46C8A238}" srcOrd="2" destOrd="0" presId="urn:microsoft.com/office/officeart/2005/8/layout/hProcess11"/>
    <dgm:cxn modelId="{EB55D9B6-F8CC-4D5D-BA4E-45526307E054}" type="presParOf" srcId="{38AB2841-5263-4D98-BB87-B4426CE508F1}" destId="{72EF6F8B-69D6-4253-86FF-57ECB04F3B64}" srcOrd="7" destOrd="0" presId="urn:microsoft.com/office/officeart/2005/8/layout/hProcess11"/>
    <dgm:cxn modelId="{C7E45DDE-77DB-4B84-9BC7-9170A7CA97C0}" type="presParOf" srcId="{38AB2841-5263-4D98-BB87-B4426CE508F1}" destId="{16920B0B-CA70-4764-9794-7894AFD7AA46}" srcOrd="8" destOrd="0" presId="urn:microsoft.com/office/officeart/2005/8/layout/hProcess11"/>
    <dgm:cxn modelId="{F9C56FC5-D845-4ED3-BE12-4F011C9F0F78}" type="presParOf" srcId="{16920B0B-CA70-4764-9794-7894AFD7AA46}" destId="{9120E229-99CF-47E6-B68E-4B53C6A25513}" srcOrd="0" destOrd="0" presId="urn:microsoft.com/office/officeart/2005/8/layout/hProcess11"/>
    <dgm:cxn modelId="{B68724F3-A53C-4810-8A7E-7629878994DA}" type="presParOf" srcId="{16920B0B-CA70-4764-9794-7894AFD7AA46}" destId="{ADAE9F13-B1A4-401E-8EBB-4492CC0A3D0C}" srcOrd="1" destOrd="0" presId="urn:microsoft.com/office/officeart/2005/8/layout/hProcess11"/>
    <dgm:cxn modelId="{C0CB7F37-4473-4012-B961-77B2E1E302DF}" type="presParOf" srcId="{16920B0B-CA70-4764-9794-7894AFD7AA46}" destId="{6D7FD30E-5FDC-4AB2-AA04-CE4F85151F11}"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B973AF-2F2B-4E83-B511-F69D4AAD1FD9}"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fr-FR"/>
        </a:p>
      </dgm:t>
    </dgm:pt>
    <dgm:pt modelId="{DDE5D36C-01EC-44D9-B274-106A316DCF84}">
      <dgm:prSet/>
      <dgm:spPr/>
      <dgm:t>
        <a:bodyPr/>
        <a:lstStyle/>
        <a:p>
          <a:pPr rtl="1"/>
          <a:r>
            <a:rPr lang="ar-SA" smtClean="0">
              <a:solidFill>
                <a:schemeClr val="tx1"/>
              </a:solidFill>
              <a:cs typeface="Simplified Arabic" panose="02010000000000000000" pitchFamily="2" charset="-78"/>
            </a:rPr>
            <a:t>تعرف كلمة جودة باللاتينية بأنها كلمة مشتقة من  </a:t>
          </a:r>
          <a:r>
            <a:rPr lang="fr-FR" smtClean="0">
              <a:solidFill>
                <a:schemeClr val="tx1"/>
              </a:solidFill>
              <a:cs typeface="Simplified Arabic" panose="02010000000000000000" pitchFamily="2" charset="-78"/>
            </a:rPr>
            <a:t>Qualities</a:t>
          </a:r>
          <a:r>
            <a:rPr lang="ar-DZ" smtClean="0">
              <a:solidFill>
                <a:schemeClr val="tx1"/>
              </a:solidFill>
              <a:cs typeface="Simplified Arabic" panose="02010000000000000000" pitchFamily="2" charset="-78"/>
            </a:rPr>
            <a:t> </a:t>
          </a:r>
          <a:r>
            <a:rPr lang="ar-SA" smtClean="0">
              <a:solidFill>
                <a:schemeClr val="tx1"/>
              </a:solidFill>
              <a:cs typeface="Simplified Arabic" panose="02010000000000000000" pitchFamily="2" charset="-78"/>
            </a:rPr>
            <a:t>ويقصد بها طبيعة الشيء ودرجة صلابته أو طبيعة الشخص ودرجة صلاحه</a:t>
          </a:r>
          <a:r>
            <a:rPr lang="ar-DZ" smtClean="0">
              <a:solidFill>
                <a:schemeClr val="tx1"/>
              </a:solidFill>
              <a:cs typeface="Simplified Arabic" panose="02010000000000000000" pitchFamily="2" charset="-78"/>
            </a:rPr>
            <a:t>، </a:t>
          </a:r>
          <a:r>
            <a:rPr lang="ar-SA" smtClean="0">
              <a:solidFill>
                <a:schemeClr val="tx1"/>
              </a:solidFill>
              <a:cs typeface="Simplified Arabic" panose="02010000000000000000" pitchFamily="2" charset="-78"/>
            </a:rPr>
            <a:t>وكانت تعني قديما الدقة و الإتقان، ويستخدم مصطلح الجودة للدلالة على أن منتوجا جيدا أو خدمة جيدة.</a:t>
          </a:r>
          <a:endParaRPr lang="fr-FR">
            <a:solidFill>
              <a:schemeClr val="tx1"/>
            </a:solidFill>
            <a:cs typeface="Simplified Arabic" panose="02010000000000000000" pitchFamily="2" charset="-78"/>
          </a:endParaRPr>
        </a:p>
      </dgm:t>
    </dgm:pt>
    <dgm:pt modelId="{48936088-1EE8-43ED-9A2B-63A5C04E927B}" type="parTrans" cxnId="{5C3F46F6-5B7E-4674-B79A-FFFB39D36A1F}">
      <dgm:prSet/>
      <dgm:spPr/>
      <dgm:t>
        <a:bodyPr/>
        <a:lstStyle/>
        <a:p>
          <a:endParaRPr lang="fr-FR">
            <a:solidFill>
              <a:schemeClr val="tx1"/>
            </a:solidFill>
            <a:cs typeface="Simplified Arabic" panose="02010000000000000000" pitchFamily="2" charset="-78"/>
          </a:endParaRPr>
        </a:p>
      </dgm:t>
    </dgm:pt>
    <dgm:pt modelId="{C4EF73F8-26C6-45E4-8940-A925D0919159}" type="sibTrans" cxnId="{5C3F46F6-5B7E-4674-B79A-FFFB39D36A1F}">
      <dgm:prSet/>
      <dgm:spPr/>
      <dgm:t>
        <a:bodyPr/>
        <a:lstStyle/>
        <a:p>
          <a:endParaRPr lang="fr-FR">
            <a:solidFill>
              <a:schemeClr val="tx1"/>
            </a:solidFill>
            <a:cs typeface="Simplified Arabic" panose="02010000000000000000" pitchFamily="2" charset="-78"/>
          </a:endParaRPr>
        </a:p>
      </dgm:t>
    </dgm:pt>
    <dgm:pt modelId="{6D0B5061-BCD8-4FB3-B37D-FD1391C914DE}">
      <dgm:prSet/>
      <dgm:spPr/>
      <dgm:t>
        <a:bodyPr/>
        <a:lstStyle/>
        <a:p>
          <a:pPr rtl="1"/>
          <a:r>
            <a:rPr lang="ar-SA" smtClean="0">
              <a:solidFill>
                <a:schemeClr val="tx1"/>
              </a:solidFill>
              <a:cs typeface="Simplified Arabic" panose="02010000000000000000" pitchFamily="2" charset="-78"/>
            </a:rPr>
            <a:t>أما في اللغة العربية فإن الأصل الاشتقاقي للجودة هو: (ج ود) وهو أصل يدل على التسمّح بالشيء وكثرة العطاء</a:t>
          </a:r>
          <a:r>
            <a:rPr lang="ar-DZ" smtClean="0">
              <a:solidFill>
                <a:schemeClr val="tx1"/>
              </a:solidFill>
              <a:cs typeface="Simplified Arabic" panose="02010000000000000000" pitchFamily="2" charset="-78"/>
            </a:rPr>
            <a:t>.</a:t>
          </a:r>
          <a:r>
            <a:rPr lang="ar-SA" smtClean="0">
              <a:solidFill>
                <a:schemeClr val="tx1"/>
              </a:solidFill>
              <a:cs typeface="Simplified Arabic" panose="02010000000000000000" pitchFamily="2" charset="-78"/>
            </a:rPr>
            <a:t> </a:t>
          </a:r>
          <a:endParaRPr lang="fr-FR">
            <a:solidFill>
              <a:schemeClr val="tx1"/>
            </a:solidFill>
            <a:cs typeface="Simplified Arabic" panose="02010000000000000000" pitchFamily="2" charset="-78"/>
          </a:endParaRPr>
        </a:p>
      </dgm:t>
    </dgm:pt>
    <dgm:pt modelId="{94A5D298-81BD-4350-BFE2-074AD4BAC16D}" type="parTrans" cxnId="{8BBAA1D4-8C83-4F45-B5DB-837DC20C33D3}">
      <dgm:prSet/>
      <dgm:spPr/>
      <dgm:t>
        <a:bodyPr/>
        <a:lstStyle/>
        <a:p>
          <a:endParaRPr lang="fr-FR">
            <a:solidFill>
              <a:schemeClr val="tx1"/>
            </a:solidFill>
            <a:cs typeface="Simplified Arabic" panose="02010000000000000000" pitchFamily="2" charset="-78"/>
          </a:endParaRPr>
        </a:p>
      </dgm:t>
    </dgm:pt>
    <dgm:pt modelId="{36A23619-D09B-4743-806F-F27995BBDDC3}" type="sibTrans" cxnId="{8BBAA1D4-8C83-4F45-B5DB-837DC20C33D3}">
      <dgm:prSet/>
      <dgm:spPr/>
      <dgm:t>
        <a:bodyPr/>
        <a:lstStyle/>
        <a:p>
          <a:endParaRPr lang="fr-FR">
            <a:solidFill>
              <a:schemeClr val="tx1"/>
            </a:solidFill>
            <a:cs typeface="Simplified Arabic" panose="02010000000000000000" pitchFamily="2" charset="-78"/>
          </a:endParaRPr>
        </a:p>
      </dgm:t>
    </dgm:pt>
    <dgm:pt modelId="{236F0885-9748-4D4C-9506-91039620E210}">
      <dgm:prSet/>
      <dgm:spPr/>
      <dgm:t>
        <a:bodyPr/>
        <a:lstStyle/>
        <a:p>
          <a:pPr rtl="1"/>
          <a:r>
            <a:rPr lang="ar-DZ" smtClean="0">
              <a:solidFill>
                <a:schemeClr val="tx1"/>
              </a:solidFill>
              <a:cs typeface="Simplified Arabic" panose="02010000000000000000" pitchFamily="2" charset="-78"/>
            </a:rPr>
            <a:t>وتعرف على أنها" </a:t>
          </a:r>
          <a:r>
            <a:rPr lang="ar-SA" smtClean="0">
              <a:solidFill>
                <a:schemeClr val="tx1"/>
              </a:solidFill>
              <a:cs typeface="Simplified Arabic" panose="02010000000000000000" pitchFamily="2" charset="-78"/>
            </a:rPr>
            <a:t>مجموعة الخصائص والمميزات للسلع والخدمات التي تعكس قدرتها على تلبية حاجات صريحة وضمنية للمستهلك</a:t>
          </a:r>
          <a:r>
            <a:rPr lang="ar-DZ" smtClean="0">
              <a:solidFill>
                <a:schemeClr val="tx1"/>
              </a:solidFill>
              <a:cs typeface="Simplified Arabic" panose="02010000000000000000" pitchFamily="2" charset="-78"/>
            </a:rPr>
            <a:t>".</a:t>
          </a:r>
          <a:endParaRPr lang="fr-FR">
            <a:solidFill>
              <a:schemeClr val="tx1"/>
            </a:solidFill>
            <a:cs typeface="Simplified Arabic" panose="02010000000000000000" pitchFamily="2" charset="-78"/>
          </a:endParaRPr>
        </a:p>
      </dgm:t>
    </dgm:pt>
    <dgm:pt modelId="{29BF3AEE-5C5A-4441-8CA3-BF447D2D592B}" type="parTrans" cxnId="{BA203021-BC88-40DC-A508-9BDF5F94E9B5}">
      <dgm:prSet/>
      <dgm:spPr/>
      <dgm:t>
        <a:bodyPr/>
        <a:lstStyle/>
        <a:p>
          <a:endParaRPr lang="fr-FR">
            <a:solidFill>
              <a:schemeClr val="tx1"/>
            </a:solidFill>
            <a:cs typeface="Simplified Arabic" panose="02010000000000000000" pitchFamily="2" charset="-78"/>
          </a:endParaRPr>
        </a:p>
      </dgm:t>
    </dgm:pt>
    <dgm:pt modelId="{A5461DA4-BC1C-46BA-AE1C-617CB3421A09}" type="sibTrans" cxnId="{BA203021-BC88-40DC-A508-9BDF5F94E9B5}">
      <dgm:prSet/>
      <dgm:spPr/>
      <dgm:t>
        <a:bodyPr/>
        <a:lstStyle/>
        <a:p>
          <a:endParaRPr lang="fr-FR">
            <a:solidFill>
              <a:schemeClr val="tx1"/>
            </a:solidFill>
            <a:cs typeface="Simplified Arabic" panose="02010000000000000000" pitchFamily="2" charset="-78"/>
          </a:endParaRPr>
        </a:p>
      </dgm:t>
    </dgm:pt>
    <dgm:pt modelId="{2CDD4606-DF04-4D19-83CD-71EFFE1D1B8C}">
      <dgm:prSet/>
      <dgm:spPr/>
      <dgm:t>
        <a:bodyPr/>
        <a:lstStyle/>
        <a:p>
          <a:pPr rtl="1"/>
          <a:r>
            <a:rPr lang="ar-DZ" smtClean="0">
              <a:solidFill>
                <a:schemeClr val="tx1"/>
              </a:solidFill>
              <a:cs typeface="Simplified Arabic" panose="02010000000000000000" pitchFamily="2" charset="-78"/>
            </a:rPr>
            <a:t>تعرف جودة الخدمة بأنها "الفرق بين توقعات الزبائن لأداء الخدمة قبل حصولهم عليها وتصوراتهم للخدمة بعد تلقيها ". كما تعرف على أنها" مقارنة شخصية يحكم من خلالها الزبون على الخدمات التي حصل عليها".</a:t>
          </a:r>
          <a:endParaRPr lang="fr-FR">
            <a:solidFill>
              <a:schemeClr val="tx1"/>
            </a:solidFill>
            <a:cs typeface="Simplified Arabic" panose="02010000000000000000" pitchFamily="2" charset="-78"/>
          </a:endParaRPr>
        </a:p>
      </dgm:t>
    </dgm:pt>
    <dgm:pt modelId="{2972069E-C2CC-4B0C-9B3F-F0EF35EFA836}" type="parTrans" cxnId="{187F8721-4053-4ADD-B96A-2805FE54D041}">
      <dgm:prSet/>
      <dgm:spPr/>
      <dgm:t>
        <a:bodyPr/>
        <a:lstStyle/>
        <a:p>
          <a:endParaRPr lang="fr-FR">
            <a:solidFill>
              <a:schemeClr val="tx1"/>
            </a:solidFill>
            <a:cs typeface="Simplified Arabic" panose="02010000000000000000" pitchFamily="2" charset="-78"/>
          </a:endParaRPr>
        </a:p>
      </dgm:t>
    </dgm:pt>
    <dgm:pt modelId="{637F26B2-21C8-411B-8286-D77BC5938D39}" type="sibTrans" cxnId="{187F8721-4053-4ADD-B96A-2805FE54D041}">
      <dgm:prSet/>
      <dgm:spPr/>
      <dgm:t>
        <a:bodyPr/>
        <a:lstStyle/>
        <a:p>
          <a:endParaRPr lang="fr-FR">
            <a:solidFill>
              <a:schemeClr val="tx1"/>
            </a:solidFill>
            <a:cs typeface="Simplified Arabic" panose="02010000000000000000" pitchFamily="2" charset="-78"/>
          </a:endParaRPr>
        </a:p>
      </dgm:t>
    </dgm:pt>
    <dgm:pt modelId="{955BA167-F688-4A50-9125-494642523735}" type="pres">
      <dgm:prSet presAssocID="{24B973AF-2F2B-4E83-B511-F69D4AAD1FD9}" presName="linear" presStyleCnt="0">
        <dgm:presLayoutVars>
          <dgm:animLvl val="lvl"/>
          <dgm:resizeHandles val="exact"/>
        </dgm:presLayoutVars>
      </dgm:prSet>
      <dgm:spPr/>
      <dgm:t>
        <a:bodyPr/>
        <a:lstStyle/>
        <a:p>
          <a:endParaRPr lang="fr-FR"/>
        </a:p>
      </dgm:t>
    </dgm:pt>
    <dgm:pt modelId="{DB98D7B1-CA89-4CC1-961E-D4B5F71604CF}" type="pres">
      <dgm:prSet presAssocID="{DDE5D36C-01EC-44D9-B274-106A316DCF84}" presName="parentText" presStyleLbl="node1" presStyleIdx="0" presStyleCnt="4">
        <dgm:presLayoutVars>
          <dgm:chMax val="0"/>
          <dgm:bulletEnabled val="1"/>
        </dgm:presLayoutVars>
      </dgm:prSet>
      <dgm:spPr/>
      <dgm:t>
        <a:bodyPr/>
        <a:lstStyle/>
        <a:p>
          <a:endParaRPr lang="fr-FR"/>
        </a:p>
      </dgm:t>
    </dgm:pt>
    <dgm:pt modelId="{F13245A7-018C-4935-9E39-CF637D5334D2}" type="pres">
      <dgm:prSet presAssocID="{C4EF73F8-26C6-45E4-8940-A925D0919159}" presName="spacer" presStyleCnt="0"/>
      <dgm:spPr/>
    </dgm:pt>
    <dgm:pt modelId="{6EE2738C-428D-41B9-9A78-168F9350192C}" type="pres">
      <dgm:prSet presAssocID="{6D0B5061-BCD8-4FB3-B37D-FD1391C914DE}" presName="parentText" presStyleLbl="node1" presStyleIdx="1" presStyleCnt="4">
        <dgm:presLayoutVars>
          <dgm:chMax val="0"/>
          <dgm:bulletEnabled val="1"/>
        </dgm:presLayoutVars>
      </dgm:prSet>
      <dgm:spPr/>
      <dgm:t>
        <a:bodyPr/>
        <a:lstStyle/>
        <a:p>
          <a:endParaRPr lang="fr-FR"/>
        </a:p>
      </dgm:t>
    </dgm:pt>
    <dgm:pt modelId="{809C193E-AD80-49CB-AF47-D429B0816AEC}" type="pres">
      <dgm:prSet presAssocID="{36A23619-D09B-4743-806F-F27995BBDDC3}" presName="spacer" presStyleCnt="0"/>
      <dgm:spPr/>
    </dgm:pt>
    <dgm:pt modelId="{66E77FBB-3E86-4A32-BBFB-0FED2BE886DF}" type="pres">
      <dgm:prSet presAssocID="{236F0885-9748-4D4C-9506-91039620E210}" presName="parentText" presStyleLbl="node1" presStyleIdx="2" presStyleCnt="4">
        <dgm:presLayoutVars>
          <dgm:chMax val="0"/>
          <dgm:bulletEnabled val="1"/>
        </dgm:presLayoutVars>
      </dgm:prSet>
      <dgm:spPr/>
      <dgm:t>
        <a:bodyPr/>
        <a:lstStyle/>
        <a:p>
          <a:endParaRPr lang="fr-FR"/>
        </a:p>
      </dgm:t>
    </dgm:pt>
    <dgm:pt modelId="{D6776E0F-0326-41D4-9B46-C7895CC6657F}" type="pres">
      <dgm:prSet presAssocID="{A5461DA4-BC1C-46BA-AE1C-617CB3421A09}" presName="spacer" presStyleCnt="0"/>
      <dgm:spPr/>
    </dgm:pt>
    <dgm:pt modelId="{F64BE99B-014C-4EA7-A71D-8C070EC9C076}" type="pres">
      <dgm:prSet presAssocID="{2CDD4606-DF04-4D19-83CD-71EFFE1D1B8C}" presName="parentText" presStyleLbl="node1" presStyleIdx="3" presStyleCnt="4">
        <dgm:presLayoutVars>
          <dgm:chMax val="0"/>
          <dgm:bulletEnabled val="1"/>
        </dgm:presLayoutVars>
      </dgm:prSet>
      <dgm:spPr/>
      <dgm:t>
        <a:bodyPr/>
        <a:lstStyle/>
        <a:p>
          <a:endParaRPr lang="fr-FR"/>
        </a:p>
      </dgm:t>
    </dgm:pt>
  </dgm:ptLst>
  <dgm:cxnLst>
    <dgm:cxn modelId="{5C3F46F6-5B7E-4674-B79A-FFFB39D36A1F}" srcId="{24B973AF-2F2B-4E83-B511-F69D4AAD1FD9}" destId="{DDE5D36C-01EC-44D9-B274-106A316DCF84}" srcOrd="0" destOrd="0" parTransId="{48936088-1EE8-43ED-9A2B-63A5C04E927B}" sibTransId="{C4EF73F8-26C6-45E4-8940-A925D0919159}"/>
    <dgm:cxn modelId="{BD9D6192-2DC8-44D8-BBD6-C28579980FAF}" type="presOf" srcId="{DDE5D36C-01EC-44D9-B274-106A316DCF84}" destId="{DB98D7B1-CA89-4CC1-961E-D4B5F71604CF}" srcOrd="0" destOrd="0" presId="urn:microsoft.com/office/officeart/2005/8/layout/vList2"/>
    <dgm:cxn modelId="{190D606B-2319-4973-87E4-008471CBD2D8}" type="presOf" srcId="{236F0885-9748-4D4C-9506-91039620E210}" destId="{66E77FBB-3E86-4A32-BBFB-0FED2BE886DF}" srcOrd="0" destOrd="0" presId="urn:microsoft.com/office/officeart/2005/8/layout/vList2"/>
    <dgm:cxn modelId="{48B9422E-5058-4339-9345-CBEE55D97D53}" type="presOf" srcId="{24B973AF-2F2B-4E83-B511-F69D4AAD1FD9}" destId="{955BA167-F688-4A50-9125-494642523735}" srcOrd="0" destOrd="0" presId="urn:microsoft.com/office/officeart/2005/8/layout/vList2"/>
    <dgm:cxn modelId="{C27F6828-C881-45E7-87D6-358D3042F64F}" type="presOf" srcId="{2CDD4606-DF04-4D19-83CD-71EFFE1D1B8C}" destId="{F64BE99B-014C-4EA7-A71D-8C070EC9C076}" srcOrd="0" destOrd="0" presId="urn:microsoft.com/office/officeart/2005/8/layout/vList2"/>
    <dgm:cxn modelId="{187F8721-4053-4ADD-B96A-2805FE54D041}" srcId="{24B973AF-2F2B-4E83-B511-F69D4AAD1FD9}" destId="{2CDD4606-DF04-4D19-83CD-71EFFE1D1B8C}" srcOrd="3" destOrd="0" parTransId="{2972069E-C2CC-4B0C-9B3F-F0EF35EFA836}" sibTransId="{637F26B2-21C8-411B-8286-D77BC5938D39}"/>
    <dgm:cxn modelId="{8E403420-24D6-4F4B-BAFE-0655697CE4A0}" type="presOf" srcId="{6D0B5061-BCD8-4FB3-B37D-FD1391C914DE}" destId="{6EE2738C-428D-41B9-9A78-168F9350192C}" srcOrd="0" destOrd="0" presId="urn:microsoft.com/office/officeart/2005/8/layout/vList2"/>
    <dgm:cxn modelId="{8BBAA1D4-8C83-4F45-B5DB-837DC20C33D3}" srcId="{24B973AF-2F2B-4E83-B511-F69D4AAD1FD9}" destId="{6D0B5061-BCD8-4FB3-B37D-FD1391C914DE}" srcOrd="1" destOrd="0" parTransId="{94A5D298-81BD-4350-BFE2-074AD4BAC16D}" sibTransId="{36A23619-D09B-4743-806F-F27995BBDDC3}"/>
    <dgm:cxn modelId="{BA203021-BC88-40DC-A508-9BDF5F94E9B5}" srcId="{24B973AF-2F2B-4E83-B511-F69D4AAD1FD9}" destId="{236F0885-9748-4D4C-9506-91039620E210}" srcOrd="2" destOrd="0" parTransId="{29BF3AEE-5C5A-4441-8CA3-BF447D2D592B}" sibTransId="{A5461DA4-BC1C-46BA-AE1C-617CB3421A09}"/>
    <dgm:cxn modelId="{66FD3ACB-457E-42FC-8EDD-089AEC1C164A}" type="presParOf" srcId="{955BA167-F688-4A50-9125-494642523735}" destId="{DB98D7B1-CA89-4CC1-961E-D4B5F71604CF}" srcOrd="0" destOrd="0" presId="urn:microsoft.com/office/officeart/2005/8/layout/vList2"/>
    <dgm:cxn modelId="{25EC2FD9-E81E-48D6-8917-504F82957347}" type="presParOf" srcId="{955BA167-F688-4A50-9125-494642523735}" destId="{F13245A7-018C-4935-9E39-CF637D5334D2}" srcOrd="1" destOrd="0" presId="urn:microsoft.com/office/officeart/2005/8/layout/vList2"/>
    <dgm:cxn modelId="{CCC99983-E2BB-4BE1-97D3-5DA6F064BBE4}" type="presParOf" srcId="{955BA167-F688-4A50-9125-494642523735}" destId="{6EE2738C-428D-41B9-9A78-168F9350192C}" srcOrd="2" destOrd="0" presId="urn:microsoft.com/office/officeart/2005/8/layout/vList2"/>
    <dgm:cxn modelId="{02F02511-A9FD-4CC0-AAA5-B9CC22E77408}" type="presParOf" srcId="{955BA167-F688-4A50-9125-494642523735}" destId="{809C193E-AD80-49CB-AF47-D429B0816AEC}" srcOrd="3" destOrd="0" presId="urn:microsoft.com/office/officeart/2005/8/layout/vList2"/>
    <dgm:cxn modelId="{C7DE2B9D-5296-40C3-9A76-CA4BDC54723B}" type="presParOf" srcId="{955BA167-F688-4A50-9125-494642523735}" destId="{66E77FBB-3E86-4A32-BBFB-0FED2BE886DF}" srcOrd="4" destOrd="0" presId="urn:microsoft.com/office/officeart/2005/8/layout/vList2"/>
    <dgm:cxn modelId="{886AD944-F419-4B79-9EC5-34DE1D79B8FC}" type="presParOf" srcId="{955BA167-F688-4A50-9125-494642523735}" destId="{D6776E0F-0326-41D4-9B46-C7895CC6657F}" srcOrd="5" destOrd="0" presId="urn:microsoft.com/office/officeart/2005/8/layout/vList2"/>
    <dgm:cxn modelId="{9C0D5FE1-2B3A-435B-BB1D-EA28B57534F0}" type="presParOf" srcId="{955BA167-F688-4A50-9125-494642523735}" destId="{F64BE99B-014C-4EA7-A71D-8C070EC9C07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3D55D3-3F56-484B-8390-F7C1D29DBA02}" type="doc">
      <dgm:prSet loTypeId="urn:microsoft.com/office/officeart/2005/8/layout/process1" loCatId="process" qsTypeId="urn:microsoft.com/office/officeart/2005/8/quickstyle/simple1" qsCatId="simple" csTypeId="urn:microsoft.com/office/officeart/2005/8/colors/colorful3" csCatId="colorful"/>
      <dgm:spPr/>
      <dgm:t>
        <a:bodyPr/>
        <a:lstStyle/>
        <a:p>
          <a:endParaRPr lang="fr-FR"/>
        </a:p>
      </dgm:t>
    </dgm:pt>
    <dgm:pt modelId="{078C1D38-715F-47A3-8763-4361E6752AE0}">
      <dgm:prSet/>
      <dgm:spPr/>
      <dgm:t>
        <a:bodyPr/>
        <a:lstStyle/>
        <a:p>
          <a:pPr rtl="1"/>
          <a:r>
            <a:rPr lang="ar-DZ" smtClean="0">
              <a:solidFill>
                <a:schemeClr val="tx1"/>
              </a:solidFill>
              <a:cs typeface="Simplified Arabic" panose="02010000000000000000" pitchFamily="2" charset="-78"/>
            </a:rPr>
            <a:t>إن </a:t>
          </a:r>
          <a:r>
            <a:rPr lang="ar-DZ" b="1" smtClean="0">
              <a:solidFill>
                <a:schemeClr val="tx1"/>
              </a:solidFill>
              <a:cs typeface="Simplified Arabic" panose="02010000000000000000" pitchFamily="2" charset="-78"/>
            </a:rPr>
            <a:t>خاصية الملموسية </a:t>
          </a:r>
          <a:r>
            <a:rPr lang="ar-DZ" smtClean="0">
              <a:solidFill>
                <a:schemeClr val="tx1"/>
              </a:solidFill>
              <a:cs typeface="Simplified Arabic" panose="02010000000000000000" pitchFamily="2" charset="-78"/>
            </a:rPr>
            <a:t>في العديد من الخدمات تعني أنه من الصعب قياس وتقييم جودة الخدمة؛</a:t>
          </a:r>
          <a:endParaRPr lang="fr-FR">
            <a:solidFill>
              <a:schemeClr val="tx1"/>
            </a:solidFill>
            <a:cs typeface="Simplified Arabic" panose="02010000000000000000" pitchFamily="2" charset="-78"/>
          </a:endParaRPr>
        </a:p>
      </dgm:t>
    </dgm:pt>
    <dgm:pt modelId="{6FCD1BC9-5D4F-48C5-99BC-F612E091054D}" type="parTrans" cxnId="{D320108C-6109-4A24-A090-215E41BAF64C}">
      <dgm:prSet/>
      <dgm:spPr/>
      <dgm:t>
        <a:bodyPr/>
        <a:lstStyle/>
        <a:p>
          <a:endParaRPr lang="fr-FR">
            <a:solidFill>
              <a:schemeClr val="tx1"/>
            </a:solidFill>
            <a:cs typeface="Simplified Arabic" panose="02010000000000000000" pitchFamily="2" charset="-78"/>
          </a:endParaRPr>
        </a:p>
      </dgm:t>
    </dgm:pt>
    <dgm:pt modelId="{71CDB060-BCD0-4C20-AF03-D5D18D8BADD6}" type="sibTrans" cxnId="{D320108C-6109-4A24-A090-215E41BAF64C}">
      <dgm:prSet/>
      <dgm:spPr/>
      <dgm:t>
        <a:bodyPr/>
        <a:lstStyle/>
        <a:p>
          <a:endParaRPr lang="fr-FR">
            <a:solidFill>
              <a:schemeClr val="tx1"/>
            </a:solidFill>
            <a:cs typeface="Simplified Arabic" panose="02010000000000000000" pitchFamily="2" charset="-78"/>
          </a:endParaRPr>
        </a:p>
      </dgm:t>
    </dgm:pt>
    <dgm:pt modelId="{0FA43F6F-F8E8-4EF3-944D-AB74FBCCCA32}">
      <dgm:prSet/>
      <dgm:spPr/>
      <dgm:t>
        <a:bodyPr/>
        <a:lstStyle/>
        <a:p>
          <a:pPr rtl="1"/>
          <a:r>
            <a:rPr lang="ar-DZ" b="1" smtClean="0">
              <a:solidFill>
                <a:schemeClr val="tx1"/>
              </a:solidFill>
              <a:cs typeface="Simplified Arabic" panose="02010000000000000000" pitchFamily="2" charset="-78"/>
            </a:rPr>
            <a:t>خاصية التلازم </a:t>
          </a:r>
          <a:r>
            <a:rPr lang="ar-DZ" smtClean="0">
              <a:solidFill>
                <a:schemeClr val="tx1"/>
              </a:solidFill>
              <a:cs typeface="Simplified Arabic" panose="02010000000000000000" pitchFamily="2" charset="-78"/>
            </a:rPr>
            <a:t>بين الخدمة ذاتها ومقدمها تظهر أهمية ودور الناس في عملية المبادلة وتأثيرهم على مستويات الجودة؛</a:t>
          </a:r>
          <a:endParaRPr lang="fr-FR">
            <a:solidFill>
              <a:schemeClr val="tx1"/>
            </a:solidFill>
            <a:cs typeface="Simplified Arabic" panose="02010000000000000000" pitchFamily="2" charset="-78"/>
          </a:endParaRPr>
        </a:p>
      </dgm:t>
    </dgm:pt>
    <dgm:pt modelId="{F96DEC16-E202-4FB0-9531-A944D5A29542}" type="parTrans" cxnId="{C1D08875-DE3A-40DE-8347-4E49F6FA97C7}">
      <dgm:prSet/>
      <dgm:spPr/>
      <dgm:t>
        <a:bodyPr/>
        <a:lstStyle/>
        <a:p>
          <a:endParaRPr lang="fr-FR">
            <a:solidFill>
              <a:schemeClr val="tx1"/>
            </a:solidFill>
            <a:cs typeface="Simplified Arabic" panose="02010000000000000000" pitchFamily="2" charset="-78"/>
          </a:endParaRPr>
        </a:p>
      </dgm:t>
    </dgm:pt>
    <dgm:pt modelId="{634051A2-88FD-45AD-8596-CA8701AB7584}" type="sibTrans" cxnId="{C1D08875-DE3A-40DE-8347-4E49F6FA97C7}">
      <dgm:prSet/>
      <dgm:spPr/>
      <dgm:t>
        <a:bodyPr/>
        <a:lstStyle/>
        <a:p>
          <a:endParaRPr lang="fr-FR">
            <a:solidFill>
              <a:schemeClr val="tx1"/>
            </a:solidFill>
            <a:cs typeface="Simplified Arabic" panose="02010000000000000000" pitchFamily="2" charset="-78"/>
          </a:endParaRPr>
        </a:p>
      </dgm:t>
    </dgm:pt>
    <dgm:pt modelId="{E51BF13F-A64E-4112-9064-6062271819AF}">
      <dgm:prSet/>
      <dgm:spPr/>
      <dgm:t>
        <a:bodyPr/>
        <a:lstStyle/>
        <a:p>
          <a:pPr rtl="1"/>
          <a:r>
            <a:rPr lang="ar-DZ" smtClean="0">
              <a:solidFill>
                <a:schemeClr val="tx1"/>
              </a:solidFill>
              <a:cs typeface="Simplified Arabic" panose="02010000000000000000" pitchFamily="2" charset="-78"/>
            </a:rPr>
            <a:t>صفة </a:t>
          </a:r>
          <a:r>
            <a:rPr lang="ar-DZ" b="1" smtClean="0">
              <a:solidFill>
                <a:schemeClr val="tx1"/>
              </a:solidFill>
              <a:cs typeface="Simplified Arabic" panose="02010000000000000000" pitchFamily="2" charset="-78"/>
            </a:rPr>
            <a:t>عدم التجانس </a:t>
          </a:r>
          <a:r>
            <a:rPr lang="ar-DZ" smtClean="0">
              <a:solidFill>
                <a:schemeClr val="tx1"/>
              </a:solidFill>
              <a:cs typeface="Simplified Arabic" panose="02010000000000000000" pitchFamily="2" charset="-78"/>
            </a:rPr>
            <a:t>في طبيعة الخدمة تعني بأن الخدمة لا يمكن إعادة انتاجها أو إعادة تقديمها بنفس الدقة وأنها دائما متغيرة إلى حد ما؛</a:t>
          </a:r>
          <a:endParaRPr lang="fr-FR">
            <a:solidFill>
              <a:schemeClr val="tx1"/>
            </a:solidFill>
            <a:cs typeface="Simplified Arabic" panose="02010000000000000000" pitchFamily="2" charset="-78"/>
          </a:endParaRPr>
        </a:p>
      </dgm:t>
    </dgm:pt>
    <dgm:pt modelId="{4303247A-5407-4FD0-A121-7A303F5ABBD6}" type="parTrans" cxnId="{9A9758A1-CE42-4966-87E6-6E5E44BE4DE1}">
      <dgm:prSet/>
      <dgm:spPr/>
      <dgm:t>
        <a:bodyPr/>
        <a:lstStyle/>
        <a:p>
          <a:endParaRPr lang="fr-FR">
            <a:solidFill>
              <a:schemeClr val="tx1"/>
            </a:solidFill>
            <a:cs typeface="Simplified Arabic" panose="02010000000000000000" pitchFamily="2" charset="-78"/>
          </a:endParaRPr>
        </a:p>
      </dgm:t>
    </dgm:pt>
    <dgm:pt modelId="{31C36D71-7B86-4CCD-ABB3-EF80F3A21B99}" type="sibTrans" cxnId="{9A9758A1-CE42-4966-87E6-6E5E44BE4DE1}">
      <dgm:prSet/>
      <dgm:spPr/>
      <dgm:t>
        <a:bodyPr/>
        <a:lstStyle/>
        <a:p>
          <a:endParaRPr lang="fr-FR">
            <a:solidFill>
              <a:schemeClr val="tx1"/>
            </a:solidFill>
            <a:cs typeface="Simplified Arabic" panose="02010000000000000000" pitchFamily="2" charset="-78"/>
          </a:endParaRPr>
        </a:p>
      </dgm:t>
    </dgm:pt>
    <dgm:pt modelId="{EDD19376-D76C-424D-98DD-5DF7640F1113}">
      <dgm:prSet/>
      <dgm:spPr/>
      <dgm:t>
        <a:bodyPr/>
        <a:lstStyle/>
        <a:p>
          <a:pPr rtl="1"/>
          <a:r>
            <a:rPr lang="ar-DZ" smtClean="0">
              <a:solidFill>
                <a:schemeClr val="tx1"/>
              </a:solidFill>
              <a:cs typeface="Simplified Arabic" panose="02010000000000000000" pitchFamily="2" charset="-78"/>
            </a:rPr>
            <a:t>إن </a:t>
          </a:r>
          <a:r>
            <a:rPr lang="ar-DZ" b="1" smtClean="0">
              <a:solidFill>
                <a:schemeClr val="tx1"/>
              </a:solidFill>
              <a:cs typeface="Simplified Arabic" panose="02010000000000000000" pitchFamily="2" charset="-78"/>
            </a:rPr>
            <a:t>صفة الفنائية </a:t>
          </a:r>
          <a:r>
            <a:rPr lang="ar-DZ" smtClean="0">
              <a:solidFill>
                <a:schemeClr val="tx1"/>
              </a:solidFill>
              <a:cs typeface="Simplified Arabic" panose="02010000000000000000" pitchFamily="2" charset="-78"/>
            </a:rPr>
            <a:t>في طبيعة الخدمة قد تؤدي إلى عدم رضا الزبون إذا لم يلبى طلبه، وبالتالي قد يختلف حكمه على جودة الخدمة.</a:t>
          </a:r>
          <a:endParaRPr lang="fr-FR">
            <a:solidFill>
              <a:schemeClr val="tx1"/>
            </a:solidFill>
            <a:cs typeface="Simplified Arabic" panose="02010000000000000000" pitchFamily="2" charset="-78"/>
          </a:endParaRPr>
        </a:p>
      </dgm:t>
    </dgm:pt>
    <dgm:pt modelId="{4C89458E-07F2-439B-903A-FC9F1A8F81EC}" type="parTrans" cxnId="{D99C487D-2611-4EFD-BDCB-DDACC9B315A7}">
      <dgm:prSet/>
      <dgm:spPr/>
      <dgm:t>
        <a:bodyPr/>
        <a:lstStyle/>
        <a:p>
          <a:endParaRPr lang="fr-FR">
            <a:solidFill>
              <a:schemeClr val="tx1"/>
            </a:solidFill>
            <a:cs typeface="Simplified Arabic" panose="02010000000000000000" pitchFamily="2" charset="-78"/>
          </a:endParaRPr>
        </a:p>
      </dgm:t>
    </dgm:pt>
    <dgm:pt modelId="{7D711D20-C2EB-427D-A5D8-ADBD15C76141}" type="sibTrans" cxnId="{D99C487D-2611-4EFD-BDCB-DDACC9B315A7}">
      <dgm:prSet/>
      <dgm:spPr/>
      <dgm:t>
        <a:bodyPr/>
        <a:lstStyle/>
        <a:p>
          <a:endParaRPr lang="fr-FR">
            <a:solidFill>
              <a:schemeClr val="tx1"/>
            </a:solidFill>
            <a:cs typeface="Simplified Arabic" panose="02010000000000000000" pitchFamily="2" charset="-78"/>
          </a:endParaRPr>
        </a:p>
      </dgm:t>
    </dgm:pt>
    <dgm:pt modelId="{C0A101B5-973B-421B-89CD-E144793B382B}" type="pres">
      <dgm:prSet presAssocID="{B63D55D3-3F56-484B-8390-F7C1D29DBA02}" presName="Name0" presStyleCnt="0">
        <dgm:presLayoutVars>
          <dgm:dir/>
          <dgm:resizeHandles val="exact"/>
        </dgm:presLayoutVars>
      </dgm:prSet>
      <dgm:spPr/>
      <dgm:t>
        <a:bodyPr/>
        <a:lstStyle/>
        <a:p>
          <a:endParaRPr lang="fr-FR"/>
        </a:p>
      </dgm:t>
    </dgm:pt>
    <dgm:pt modelId="{54C3E852-471B-4F7C-BAC1-D7D01D2434C9}" type="pres">
      <dgm:prSet presAssocID="{078C1D38-715F-47A3-8763-4361E6752AE0}" presName="node" presStyleLbl="node1" presStyleIdx="0" presStyleCnt="4">
        <dgm:presLayoutVars>
          <dgm:bulletEnabled val="1"/>
        </dgm:presLayoutVars>
      </dgm:prSet>
      <dgm:spPr/>
      <dgm:t>
        <a:bodyPr/>
        <a:lstStyle/>
        <a:p>
          <a:endParaRPr lang="fr-FR"/>
        </a:p>
      </dgm:t>
    </dgm:pt>
    <dgm:pt modelId="{57F70FF3-4070-425A-908A-14B8A19D96F4}" type="pres">
      <dgm:prSet presAssocID="{71CDB060-BCD0-4C20-AF03-D5D18D8BADD6}" presName="sibTrans" presStyleLbl="sibTrans2D1" presStyleIdx="0" presStyleCnt="3"/>
      <dgm:spPr/>
      <dgm:t>
        <a:bodyPr/>
        <a:lstStyle/>
        <a:p>
          <a:endParaRPr lang="fr-FR"/>
        </a:p>
      </dgm:t>
    </dgm:pt>
    <dgm:pt modelId="{295908FA-4205-464E-A4C4-D10B88BE315C}" type="pres">
      <dgm:prSet presAssocID="{71CDB060-BCD0-4C20-AF03-D5D18D8BADD6}" presName="connectorText" presStyleLbl="sibTrans2D1" presStyleIdx="0" presStyleCnt="3"/>
      <dgm:spPr/>
      <dgm:t>
        <a:bodyPr/>
        <a:lstStyle/>
        <a:p>
          <a:endParaRPr lang="fr-FR"/>
        </a:p>
      </dgm:t>
    </dgm:pt>
    <dgm:pt modelId="{5DD65444-F61C-40BB-A2B2-795385B0D3EF}" type="pres">
      <dgm:prSet presAssocID="{0FA43F6F-F8E8-4EF3-944D-AB74FBCCCA32}" presName="node" presStyleLbl="node1" presStyleIdx="1" presStyleCnt="4">
        <dgm:presLayoutVars>
          <dgm:bulletEnabled val="1"/>
        </dgm:presLayoutVars>
      </dgm:prSet>
      <dgm:spPr/>
      <dgm:t>
        <a:bodyPr/>
        <a:lstStyle/>
        <a:p>
          <a:endParaRPr lang="fr-FR"/>
        </a:p>
      </dgm:t>
    </dgm:pt>
    <dgm:pt modelId="{4137A8EF-5C16-4714-A483-F03E15BA20E5}" type="pres">
      <dgm:prSet presAssocID="{634051A2-88FD-45AD-8596-CA8701AB7584}" presName="sibTrans" presStyleLbl="sibTrans2D1" presStyleIdx="1" presStyleCnt="3"/>
      <dgm:spPr/>
      <dgm:t>
        <a:bodyPr/>
        <a:lstStyle/>
        <a:p>
          <a:endParaRPr lang="fr-FR"/>
        </a:p>
      </dgm:t>
    </dgm:pt>
    <dgm:pt modelId="{26D5A3FC-04CF-43B7-8020-314E8E175349}" type="pres">
      <dgm:prSet presAssocID="{634051A2-88FD-45AD-8596-CA8701AB7584}" presName="connectorText" presStyleLbl="sibTrans2D1" presStyleIdx="1" presStyleCnt="3"/>
      <dgm:spPr/>
      <dgm:t>
        <a:bodyPr/>
        <a:lstStyle/>
        <a:p>
          <a:endParaRPr lang="fr-FR"/>
        </a:p>
      </dgm:t>
    </dgm:pt>
    <dgm:pt modelId="{EAE72869-4223-434F-9A2A-B17FD26D46B3}" type="pres">
      <dgm:prSet presAssocID="{E51BF13F-A64E-4112-9064-6062271819AF}" presName="node" presStyleLbl="node1" presStyleIdx="2" presStyleCnt="4">
        <dgm:presLayoutVars>
          <dgm:bulletEnabled val="1"/>
        </dgm:presLayoutVars>
      </dgm:prSet>
      <dgm:spPr/>
      <dgm:t>
        <a:bodyPr/>
        <a:lstStyle/>
        <a:p>
          <a:endParaRPr lang="fr-FR"/>
        </a:p>
      </dgm:t>
    </dgm:pt>
    <dgm:pt modelId="{4B2EF8D1-6AF9-49AA-BD29-B1AE0B061319}" type="pres">
      <dgm:prSet presAssocID="{31C36D71-7B86-4CCD-ABB3-EF80F3A21B99}" presName="sibTrans" presStyleLbl="sibTrans2D1" presStyleIdx="2" presStyleCnt="3"/>
      <dgm:spPr/>
      <dgm:t>
        <a:bodyPr/>
        <a:lstStyle/>
        <a:p>
          <a:endParaRPr lang="fr-FR"/>
        </a:p>
      </dgm:t>
    </dgm:pt>
    <dgm:pt modelId="{6188CC82-D6EA-4341-85C4-DD719EE18B15}" type="pres">
      <dgm:prSet presAssocID="{31C36D71-7B86-4CCD-ABB3-EF80F3A21B99}" presName="connectorText" presStyleLbl="sibTrans2D1" presStyleIdx="2" presStyleCnt="3"/>
      <dgm:spPr/>
      <dgm:t>
        <a:bodyPr/>
        <a:lstStyle/>
        <a:p>
          <a:endParaRPr lang="fr-FR"/>
        </a:p>
      </dgm:t>
    </dgm:pt>
    <dgm:pt modelId="{0128BF83-A151-4470-9501-B7662D991CEC}" type="pres">
      <dgm:prSet presAssocID="{EDD19376-D76C-424D-98DD-5DF7640F1113}" presName="node" presStyleLbl="node1" presStyleIdx="3" presStyleCnt="4">
        <dgm:presLayoutVars>
          <dgm:bulletEnabled val="1"/>
        </dgm:presLayoutVars>
      </dgm:prSet>
      <dgm:spPr/>
      <dgm:t>
        <a:bodyPr/>
        <a:lstStyle/>
        <a:p>
          <a:endParaRPr lang="fr-FR"/>
        </a:p>
      </dgm:t>
    </dgm:pt>
  </dgm:ptLst>
  <dgm:cxnLst>
    <dgm:cxn modelId="{285E8ADC-5C1B-4C9F-AB33-9CEBAC225487}" type="presOf" srcId="{634051A2-88FD-45AD-8596-CA8701AB7584}" destId="{4137A8EF-5C16-4714-A483-F03E15BA20E5}" srcOrd="0" destOrd="0" presId="urn:microsoft.com/office/officeart/2005/8/layout/process1"/>
    <dgm:cxn modelId="{A24D1F93-E425-4FA3-A3E6-DB1FDE42CFAA}" type="presOf" srcId="{B63D55D3-3F56-484B-8390-F7C1D29DBA02}" destId="{C0A101B5-973B-421B-89CD-E144793B382B}" srcOrd="0" destOrd="0" presId="urn:microsoft.com/office/officeart/2005/8/layout/process1"/>
    <dgm:cxn modelId="{9A9758A1-CE42-4966-87E6-6E5E44BE4DE1}" srcId="{B63D55D3-3F56-484B-8390-F7C1D29DBA02}" destId="{E51BF13F-A64E-4112-9064-6062271819AF}" srcOrd="2" destOrd="0" parTransId="{4303247A-5407-4FD0-A121-7A303F5ABBD6}" sibTransId="{31C36D71-7B86-4CCD-ABB3-EF80F3A21B99}"/>
    <dgm:cxn modelId="{3903133C-F860-4B4F-9790-74B424F46D88}" type="presOf" srcId="{71CDB060-BCD0-4C20-AF03-D5D18D8BADD6}" destId="{57F70FF3-4070-425A-908A-14B8A19D96F4}" srcOrd="0" destOrd="0" presId="urn:microsoft.com/office/officeart/2005/8/layout/process1"/>
    <dgm:cxn modelId="{D320108C-6109-4A24-A090-215E41BAF64C}" srcId="{B63D55D3-3F56-484B-8390-F7C1D29DBA02}" destId="{078C1D38-715F-47A3-8763-4361E6752AE0}" srcOrd="0" destOrd="0" parTransId="{6FCD1BC9-5D4F-48C5-99BC-F612E091054D}" sibTransId="{71CDB060-BCD0-4C20-AF03-D5D18D8BADD6}"/>
    <dgm:cxn modelId="{25B473F7-24CC-4DC4-8890-EC3F08C4644E}" type="presOf" srcId="{078C1D38-715F-47A3-8763-4361E6752AE0}" destId="{54C3E852-471B-4F7C-BAC1-D7D01D2434C9}" srcOrd="0" destOrd="0" presId="urn:microsoft.com/office/officeart/2005/8/layout/process1"/>
    <dgm:cxn modelId="{DB5FF0BA-5A4F-40B4-A750-E8B0BAFFDC1B}" type="presOf" srcId="{EDD19376-D76C-424D-98DD-5DF7640F1113}" destId="{0128BF83-A151-4470-9501-B7662D991CEC}" srcOrd="0" destOrd="0" presId="urn:microsoft.com/office/officeart/2005/8/layout/process1"/>
    <dgm:cxn modelId="{14C5C4F9-AE94-43F4-9A0A-635D71CC6FBF}" type="presOf" srcId="{0FA43F6F-F8E8-4EF3-944D-AB74FBCCCA32}" destId="{5DD65444-F61C-40BB-A2B2-795385B0D3EF}" srcOrd="0" destOrd="0" presId="urn:microsoft.com/office/officeart/2005/8/layout/process1"/>
    <dgm:cxn modelId="{D830FD24-8345-4D3C-A886-353D47CB2A39}" type="presOf" srcId="{634051A2-88FD-45AD-8596-CA8701AB7584}" destId="{26D5A3FC-04CF-43B7-8020-314E8E175349}" srcOrd="1" destOrd="0" presId="urn:microsoft.com/office/officeart/2005/8/layout/process1"/>
    <dgm:cxn modelId="{94F9A9F5-9959-4674-8722-74769B32D663}" type="presOf" srcId="{31C36D71-7B86-4CCD-ABB3-EF80F3A21B99}" destId="{4B2EF8D1-6AF9-49AA-BD29-B1AE0B061319}" srcOrd="0" destOrd="0" presId="urn:microsoft.com/office/officeart/2005/8/layout/process1"/>
    <dgm:cxn modelId="{DA3E0BFD-D264-4EC1-8F70-0896E5082D20}" type="presOf" srcId="{31C36D71-7B86-4CCD-ABB3-EF80F3A21B99}" destId="{6188CC82-D6EA-4341-85C4-DD719EE18B15}" srcOrd="1" destOrd="0" presId="urn:microsoft.com/office/officeart/2005/8/layout/process1"/>
    <dgm:cxn modelId="{D99C487D-2611-4EFD-BDCB-DDACC9B315A7}" srcId="{B63D55D3-3F56-484B-8390-F7C1D29DBA02}" destId="{EDD19376-D76C-424D-98DD-5DF7640F1113}" srcOrd="3" destOrd="0" parTransId="{4C89458E-07F2-439B-903A-FC9F1A8F81EC}" sibTransId="{7D711D20-C2EB-427D-A5D8-ADBD15C76141}"/>
    <dgm:cxn modelId="{09D34681-BC80-4B3D-A613-FA1BE7F89D75}" type="presOf" srcId="{E51BF13F-A64E-4112-9064-6062271819AF}" destId="{EAE72869-4223-434F-9A2A-B17FD26D46B3}" srcOrd="0" destOrd="0" presId="urn:microsoft.com/office/officeart/2005/8/layout/process1"/>
    <dgm:cxn modelId="{C1D08875-DE3A-40DE-8347-4E49F6FA97C7}" srcId="{B63D55D3-3F56-484B-8390-F7C1D29DBA02}" destId="{0FA43F6F-F8E8-4EF3-944D-AB74FBCCCA32}" srcOrd="1" destOrd="0" parTransId="{F96DEC16-E202-4FB0-9531-A944D5A29542}" sibTransId="{634051A2-88FD-45AD-8596-CA8701AB7584}"/>
    <dgm:cxn modelId="{312286DA-ED84-450C-89CE-882183ACC1F6}" type="presOf" srcId="{71CDB060-BCD0-4C20-AF03-D5D18D8BADD6}" destId="{295908FA-4205-464E-A4C4-D10B88BE315C}" srcOrd="1" destOrd="0" presId="urn:microsoft.com/office/officeart/2005/8/layout/process1"/>
    <dgm:cxn modelId="{10FF7286-6483-4445-A2B0-2FA920697343}" type="presParOf" srcId="{C0A101B5-973B-421B-89CD-E144793B382B}" destId="{54C3E852-471B-4F7C-BAC1-D7D01D2434C9}" srcOrd="0" destOrd="0" presId="urn:microsoft.com/office/officeart/2005/8/layout/process1"/>
    <dgm:cxn modelId="{69189E3D-E770-4A6E-AD73-B164E1E8B584}" type="presParOf" srcId="{C0A101B5-973B-421B-89CD-E144793B382B}" destId="{57F70FF3-4070-425A-908A-14B8A19D96F4}" srcOrd="1" destOrd="0" presId="urn:microsoft.com/office/officeart/2005/8/layout/process1"/>
    <dgm:cxn modelId="{6059C21B-C25D-49A0-8D3D-0297B18DB926}" type="presParOf" srcId="{57F70FF3-4070-425A-908A-14B8A19D96F4}" destId="{295908FA-4205-464E-A4C4-D10B88BE315C}" srcOrd="0" destOrd="0" presId="urn:microsoft.com/office/officeart/2005/8/layout/process1"/>
    <dgm:cxn modelId="{BCA1BFBF-97AC-463C-BC91-287679FD2A20}" type="presParOf" srcId="{C0A101B5-973B-421B-89CD-E144793B382B}" destId="{5DD65444-F61C-40BB-A2B2-795385B0D3EF}" srcOrd="2" destOrd="0" presId="urn:microsoft.com/office/officeart/2005/8/layout/process1"/>
    <dgm:cxn modelId="{460347BE-99D5-4C00-86C1-851C5E1CFCEC}" type="presParOf" srcId="{C0A101B5-973B-421B-89CD-E144793B382B}" destId="{4137A8EF-5C16-4714-A483-F03E15BA20E5}" srcOrd="3" destOrd="0" presId="urn:microsoft.com/office/officeart/2005/8/layout/process1"/>
    <dgm:cxn modelId="{512C3A68-837D-437C-B54D-3AE3D53450F5}" type="presParOf" srcId="{4137A8EF-5C16-4714-A483-F03E15BA20E5}" destId="{26D5A3FC-04CF-43B7-8020-314E8E175349}" srcOrd="0" destOrd="0" presId="urn:microsoft.com/office/officeart/2005/8/layout/process1"/>
    <dgm:cxn modelId="{BCEE5E5C-EB83-4915-8EF6-9499452F3674}" type="presParOf" srcId="{C0A101B5-973B-421B-89CD-E144793B382B}" destId="{EAE72869-4223-434F-9A2A-B17FD26D46B3}" srcOrd="4" destOrd="0" presId="urn:microsoft.com/office/officeart/2005/8/layout/process1"/>
    <dgm:cxn modelId="{2A1CE1A7-3374-45B2-9F04-419DC2C494C8}" type="presParOf" srcId="{C0A101B5-973B-421B-89CD-E144793B382B}" destId="{4B2EF8D1-6AF9-49AA-BD29-B1AE0B061319}" srcOrd="5" destOrd="0" presId="urn:microsoft.com/office/officeart/2005/8/layout/process1"/>
    <dgm:cxn modelId="{22557589-E6BB-4E9F-AF7B-F46BBBF47A67}" type="presParOf" srcId="{4B2EF8D1-6AF9-49AA-BD29-B1AE0B061319}" destId="{6188CC82-D6EA-4341-85C4-DD719EE18B15}" srcOrd="0" destOrd="0" presId="urn:microsoft.com/office/officeart/2005/8/layout/process1"/>
    <dgm:cxn modelId="{59A974EA-DD2C-4AAF-BB83-E64A8DC8A1D1}" type="presParOf" srcId="{C0A101B5-973B-421B-89CD-E144793B382B}" destId="{0128BF83-A151-4470-9501-B7662D991CEC}"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53DBE3-E20B-4CB9-BBEE-38AD28030D70}" type="doc">
      <dgm:prSet loTypeId="urn:microsoft.com/office/officeart/2005/8/layout/hProcess9" loCatId="process" qsTypeId="urn:microsoft.com/office/officeart/2005/8/quickstyle/3d1" qsCatId="3D" csTypeId="urn:microsoft.com/office/officeart/2005/8/colors/colorful4" csCatId="colorful" phldr="1"/>
      <dgm:spPr/>
      <dgm:t>
        <a:bodyPr/>
        <a:lstStyle/>
        <a:p>
          <a:endParaRPr lang="fr-FR"/>
        </a:p>
      </dgm:t>
    </dgm:pt>
    <dgm:pt modelId="{A6470B76-8EA0-4918-AD7C-03833B6196C3}">
      <dgm:prSet/>
      <dgm:spPr/>
      <dgm:t>
        <a:bodyPr/>
        <a:lstStyle/>
        <a:p>
          <a:pPr rtl="1"/>
          <a:r>
            <a:rPr lang="ar-DZ" dirty="0" smtClean="0">
              <a:solidFill>
                <a:schemeClr val="tx1"/>
              </a:solidFill>
              <a:cs typeface="Simplified Arabic" panose="02010000000000000000" pitchFamily="2" charset="-78"/>
            </a:rPr>
            <a:t>1</a:t>
          </a:r>
          <a:r>
            <a:rPr lang="fr-FR" dirty="0" smtClean="0">
              <a:solidFill>
                <a:schemeClr val="tx1"/>
              </a:solidFill>
              <a:cs typeface="Simplified Arabic" panose="02010000000000000000" pitchFamily="2" charset="-78"/>
            </a:rPr>
            <a:t>.</a:t>
          </a:r>
          <a:r>
            <a:rPr lang="fr-FR" b="1" dirty="0" smtClean="0">
              <a:solidFill>
                <a:schemeClr val="tx1"/>
              </a:solidFill>
              <a:cs typeface="Simplified Arabic" panose="02010000000000000000" pitchFamily="2" charset="-78"/>
            </a:rPr>
            <a:t> </a:t>
          </a:r>
          <a:r>
            <a:rPr lang="ar-SA" b="1" dirty="0" smtClean="0">
              <a:solidFill>
                <a:schemeClr val="tx1"/>
              </a:solidFill>
              <a:cs typeface="Simplified Arabic" panose="02010000000000000000" pitchFamily="2" charset="-78"/>
            </a:rPr>
            <a:t>الاعتمادية </a:t>
          </a:r>
          <a:r>
            <a:rPr lang="fr-FR" dirty="0" smtClean="0">
              <a:solidFill>
                <a:schemeClr val="tx1"/>
              </a:solidFill>
              <a:cs typeface="Simplified Arabic" panose="02010000000000000000" pitchFamily="2" charset="-78"/>
            </a:rPr>
            <a:t>: </a:t>
          </a:r>
          <a:r>
            <a:rPr lang="ar-SA" dirty="0" smtClean="0">
              <a:solidFill>
                <a:schemeClr val="tx1"/>
              </a:solidFill>
              <a:cs typeface="Simplified Arabic" panose="02010000000000000000" pitchFamily="2" charset="-78"/>
            </a:rPr>
            <a:t>القدرة على إنجاز الخدمة المطلوبة باعتمادية ودقة وثبات؛</a:t>
          </a:r>
          <a:endParaRPr lang="fr-FR" dirty="0">
            <a:solidFill>
              <a:schemeClr val="tx1"/>
            </a:solidFill>
            <a:cs typeface="Simplified Arabic" panose="02010000000000000000" pitchFamily="2" charset="-78"/>
          </a:endParaRPr>
        </a:p>
      </dgm:t>
    </dgm:pt>
    <dgm:pt modelId="{CB31077A-C969-4248-B3CA-A0B40504F5CA}" type="parTrans" cxnId="{82ECAC21-AF27-4C8A-A2ED-FAFB1A9FFB37}">
      <dgm:prSet/>
      <dgm:spPr/>
      <dgm:t>
        <a:bodyPr/>
        <a:lstStyle/>
        <a:p>
          <a:endParaRPr lang="fr-FR">
            <a:solidFill>
              <a:schemeClr val="tx1"/>
            </a:solidFill>
            <a:cs typeface="Simplified Arabic" panose="02010000000000000000" pitchFamily="2" charset="-78"/>
          </a:endParaRPr>
        </a:p>
      </dgm:t>
    </dgm:pt>
    <dgm:pt modelId="{F08CD54C-F8EF-4074-A2A6-9B8CCE76CEC8}" type="sibTrans" cxnId="{82ECAC21-AF27-4C8A-A2ED-FAFB1A9FFB37}">
      <dgm:prSet/>
      <dgm:spPr/>
      <dgm:t>
        <a:bodyPr/>
        <a:lstStyle/>
        <a:p>
          <a:endParaRPr lang="fr-FR">
            <a:solidFill>
              <a:schemeClr val="tx1"/>
            </a:solidFill>
            <a:cs typeface="Simplified Arabic" panose="02010000000000000000" pitchFamily="2" charset="-78"/>
          </a:endParaRPr>
        </a:p>
      </dgm:t>
    </dgm:pt>
    <dgm:pt modelId="{AE628BBC-8389-48AC-AD95-F190B42E5593}">
      <dgm:prSet/>
      <dgm:spPr/>
      <dgm:t>
        <a:bodyPr/>
        <a:lstStyle/>
        <a:p>
          <a:pPr rtl="1"/>
          <a:r>
            <a:rPr lang="ar-SA" dirty="0" smtClean="0">
              <a:solidFill>
                <a:schemeClr val="tx1"/>
              </a:solidFill>
              <a:cs typeface="Simplified Arabic" panose="02010000000000000000" pitchFamily="2" charset="-78"/>
            </a:rPr>
            <a:t>2. </a:t>
          </a:r>
          <a:r>
            <a:rPr lang="ar-SA" b="1" dirty="0" smtClean="0">
              <a:solidFill>
                <a:schemeClr val="tx1"/>
              </a:solidFill>
              <a:cs typeface="Simplified Arabic" panose="02010000000000000000" pitchFamily="2" charset="-78"/>
            </a:rPr>
            <a:t>الاستجابة</a:t>
          </a:r>
          <a:r>
            <a:rPr lang="fr-FR" b="1" dirty="0" smtClean="0">
              <a:solidFill>
                <a:schemeClr val="tx1"/>
              </a:solidFill>
              <a:cs typeface="Simplified Arabic" panose="02010000000000000000" pitchFamily="2" charset="-78"/>
            </a:rPr>
            <a:t> : </a:t>
          </a:r>
          <a:r>
            <a:rPr lang="ar-SA" dirty="0" smtClean="0">
              <a:solidFill>
                <a:schemeClr val="tx1"/>
              </a:solidFill>
              <a:cs typeface="Simplified Arabic" panose="02010000000000000000" pitchFamily="2" charset="-78"/>
            </a:rPr>
            <a:t>قدرة إدارة البنك على تقديم الخدمة بسرعة، ومساعدة الزبائن باستمرار عند الطلب؛</a:t>
          </a:r>
          <a:endParaRPr lang="fr-FR" dirty="0">
            <a:solidFill>
              <a:schemeClr val="tx1"/>
            </a:solidFill>
            <a:cs typeface="Simplified Arabic" panose="02010000000000000000" pitchFamily="2" charset="-78"/>
          </a:endParaRPr>
        </a:p>
      </dgm:t>
    </dgm:pt>
    <dgm:pt modelId="{B7B949C1-DABA-4D0D-906A-CD64E60A78C3}" type="parTrans" cxnId="{58ADEAE9-03E1-4EF5-980A-09A11D24BAF5}">
      <dgm:prSet/>
      <dgm:spPr/>
      <dgm:t>
        <a:bodyPr/>
        <a:lstStyle/>
        <a:p>
          <a:endParaRPr lang="fr-FR">
            <a:solidFill>
              <a:schemeClr val="tx1"/>
            </a:solidFill>
            <a:cs typeface="Simplified Arabic" panose="02010000000000000000" pitchFamily="2" charset="-78"/>
          </a:endParaRPr>
        </a:p>
      </dgm:t>
    </dgm:pt>
    <dgm:pt modelId="{87704B4B-9C49-46EB-A371-6F40AFD0F4CE}" type="sibTrans" cxnId="{58ADEAE9-03E1-4EF5-980A-09A11D24BAF5}">
      <dgm:prSet/>
      <dgm:spPr/>
      <dgm:t>
        <a:bodyPr/>
        <a:lstStyle/>
        <a:p>
          <a:endParaRPr lang="fr-FR">
            <a:solidFill>
              <a:schemeClr val="tx1"/>
            </a:solidFill>
            <a:cs typeface="Simplified Arabic" panose="02010000000000000000" pitchFamily="2" charset="-78"/>
          </a:endParaRPr>
        </a:p>
      </dgm:t>
    </dgm:pt>
    <dgm:pt modelId="{FA5109F7-1E53-4C58-B186-E17A573E5538}">
      <dgm:prSet/>
      <dgm:spPr/>
      <dgm:t>
        <a:bodyPr/>
        <a:lstStyle/>
        <a:p>
          <a:pPr rtl="1"/>
          <a:r>
            <a:rPr lang="ar-SA" dirty="0" smtClean="0">
              <a:solidFill>
                <a:schemeClr val="tx1"/>
              </a:solidFill>
              <a:cs typeface="Simplified Arabic" panose="02010000000000000000" pitchFamily="2" charset="-78"/>
            </a:rPr>
            <a:t>3. </a:t>
          </a:r>
          <a:r>
            <a:rPr lang="ar-SA" b="1" dirty="0" smtClean="0">
              <a:solidFill>
                <a:schemeClr val="tx1"/>
              </a:solidFill>
              <a:cs typeface="Simplified Arabic" panose="02010000000000000000" pitchFamily="2" charset="-78"/>
            </a:rPr>
            <a:t>الأمان والثقة </a:t>
          </a:r>
          <a:r>
            <a:rPr lang="fr-FR" dirty="0" smtClean="0">
              <a:solidFill>
                <a:schemeClr val="tx1"/>
              </a:solidFill>
              <a:cs typeface="Simplified Arabic" panose="02010000000000000000" pitchFamily="2" charset="-78"/>
            </a:rPr>
            <a:t>: </a:t>
          </a:r>
          <a:r>
            <a:rPr lang="ar-SA" dirty="0" smtClean="0">
              <a:solidFill>
                <a:schemeClr val="tx1"/>
              </a:solidFill>
              <a:cs typeface="Simplified Arabic" panose="02010000000000000000" pitchFamily="2" charset="-78"/>
            </a:rPr>
            <a:t>معرفة قابلية الموظفين ولطفهم لنقل الثقة والاعتماد عليهم؛</a:t>
          </a:r>
          <a:endParaRPr lang="fr-FR" dirty="0">
            <a:solidFill>
              <a:schemeClr val="tx1"/>
            </a:solidFill>
            <a:cs typeface="Simplified Arabic" panose="02010000000000000000" pitchFamily="2" charset="-78"/>
          </a:endParaRPr>
        </a:p>
      </dgm:t>
    </dgm:pt>
    <dgm:pt modelId="{90F5AAA7-BA75-4376-B546-FE1AD7EDF974}" type="parTrans" cxnId="{6362B89E-CA06-41E3-9E56-0E3EE551A2D9}">
      <dgm:prSet/>
      <dgm:spPr/>
      <dgm:t>
        <a:bodyPr/>
        <a:lstStyle/>
        <a:p>
          <a:endParaRPr lang="fr-FR">
            <a:solidFill>
              <a:schemeClr val="tx1"/>
            </a:solidFill>
            <a:cs typeface="Simplified Arabic" panose="02010000000000000000" pitchFamily="2" charset="-78"/>
          </a:endParaRPr>
        </a:p>
      </dgm:t>
    </dgm:pt>
    <dgm:pt modelId="{25D74A95-3CA3-459E-8BBD-E56A461BA853}" type="sibTrans" cxnId="{6362B89E-CA06-41E3-9E56-0E3EE551A2D9}">
      <dgm:prSet/>
      <dgm:spPr/>
      <dgm:t>
        <a:bodyPr/>
        <a:lstStyle/>
        <a:p>
          <a:endParaRPr lang="fr-FR">
            <a:solidFill>
              <a:schemeClr val="tx1"/>
            </a:solidFill>
            <a:cs typeface="Simplified Arabic" panose="02010000000000000000" pitchFamily="2" charset="-78"/>
          </a:endParaRPr>
        </a:p>
      </dgm:t>
    </dgm:pt>
    <dgm:pt modelId="{56F2B829-5BB0-4C86-AE4A-02A309F52585}">
      <dgm:prSet/>
      <dgm:spPr/>
      <dgm:t>
        <a:bodyPr/>
        <a:lstStyle/>
        <a:p>
          <a:pPr rtl="1"/>
          <a:r>
            <a:rPr lang="ar-SA" dirty="0" smtClean="0">
              <a:solidFill>
                <a:schemeClr val="tx1"/>
              </a:solidFill>
              <a:cs typeface="Simplified Arabic" panose="02010000000000000000" pitchFamily="2" charset="-78"/>
            </a:rPr>
            <a:t>4. </a:t>
          </a:r>
          <a:r>
            <a:rPr lang="ar-SA" b="1" dirty="0" smtClean="0">
              <a:solidFill>
                <a:schemeClr val="tx1"/>
              </a:solidFill>
              <a:cs typeface="Simplified Arabic" panose="02010000000000000000" pitchFamily="2" charset="-78"/>
            </a:rPr>
            <a:t>التعاطف</a:t>
          </a:r>
          <a:r>
            <a:rPr lang="ar-SA" dirty="0" smtClean="0">
              <a:solidFill>
                <a:schemeClr val="tx1"/>
              </a:solidFill>
              <a:cs typeface="Simplified Arabic" panose="02010000000000000000" pitchFamily="2" charset="-78"/>
            </a:rPr>
            <a:t> </a:t>
          </a:r>
          <a:r>
            <a:rPr lang="fr-FR" dirty="0" smtClean="0">
              <a:solidFill>
                <a:schemeClr val="tx1"/>
              </a:solidFill>
              <a:cs typeface="Simplified Arabic" panose="02010000000000000000" pitchFamily="2" charset="-78"/>
            </a:rPr>
            <a:t>: </a:t>
          </a:r>
          <a:r>
            <a:rPr lang="ar-SA" dirty="0" smtClean="0">
              <a:solidFill>
                <a:schemeClr val="tx1"/>
              </a:solidFill>
              <a:cs typeface="Simplified Arabic" panose="02010000000000000000" pitchFamily="2" charset="-78"/>
            </a:rPr>
            <a:t>الرعاية والاهتمام المقدم للزبائن، سهولة الاتصال وتفهم الزبائن والعناية بهم؛</a:t>
          </a:r>
          <a:endParaRPr lang="fr-FR" dirty="0">
            <a:solidFill>
              <a:schemeClr val="tx1"/>
            </a:solidFill>
            <a:cs typeface="Simplified Arabic" panose="02010000000000000000" pitchFamily="2" charset="-78"/>
          </a:endParaRPr>
        </a:p>
      </dgm:t>
    </dgm:pt>
    <dgm:pt modelId="{05F19C4D-5831-4769-ADCC-CECB1BEF6D2D}" type="parTrans" cxnId="{88BD1A72-9204-4160-BF50-3981AB2F4A7F}">
      <dgm:prSet/>
      <dgm:spPr/>
      <dgm:t>
        <a:bodyPr/>
        <a:lstStyle/>
        <a:p>
          <a:endParaRPr lang="fr-FR">
            <a:solidFill>
              <a:schemeClr val="tx1"/>
            </a:solidFill>
            <a:cs typeface="Simplified Arabic" panose="02010000000000000000" pitchFamily="2" charset="-78"/>
          </a:endParaRPr>
        </a:p>
      </dgm:t>
    </dgm:pt>
    <dgm:pt modelId="{BEBFABE9-CBC4-4B6D-B91B-2163709D51A4}" type="sibTrans" cxnId="{88BD1A72-9204-4160-BF50-3981AB2F4A7F}">
      <dgm:prSet/>
      <dgm:spPr/>
      <dgm:t>
        <a:bodyPr/>
        <a:lstStyle/>
        <a:p>
          <a:endParaRPr lang="fr-FR">
            <a:solidFill>
              <a:schemeClr val="tx1"/>
            </a:solidFill>
            <a:cs typeface="Simplified Arabic" panose="02010000000000000000" pitchFamily="2" charset="-78"/>
          </a:endParaRPr>
        </a:p>
      </dgm:t>
    </dgm:pt>
    <dgm:pt modelId="{7FF3F168-171B-4A15-9AD6-4D4ED056980E}">
      <dgm:prSet/>
      <dgm:spPr/>
      <dgm:t>
        <a:bodyPr/>
        <a:lstStyle/>
        <a:p>
          <a:pPr rtl="1"/>
          <a:r>
            <a:rPr lang="ar-SA" dirty="0" smtClean="0">
              <a:solidFill>
                <a:schemeClr val="tx1"/>
              </a:solidFill>
              <a:cs typeface="Simplified Arabic" panose="02010000000000000000" pitchFamily="2" charset="-78"/>
            </a:rPr>
            <a:t>5. </a:t>
          </a:r>
          <a:r>
            <a:rPr lang="ar-SA" b="1" dirty="0" smtClean="0">
              <a:solidFill>
                <a:schemeClr val="tx1"/>
              </a:solidFill>
              <a:cs typeface="Simplified Arabic" panose="02010000000000000000" pitchFamily="2" charset="-78"/>
            </a:rPr>
            <a:t>الملموسية</a:t>
          </a:r>
          <a:r>
            <a:rPr lang="ar-SA" dirty="0" smtClean="0">
              <a:solidFill>
                <a:schemeClr val="tx1"/>
              </a:solidFill>
              <a:cs typeface="Simplified Arabic" panose="02010000000000000000" pitchFamily="2" charset="-78"/>
            </a:rPr>
            <a:t> </a:t>
          </a:r>
          <a:r>
            <a:rPr lang="fr-FR" dirty="0" smtClean="0">
              <a:solidFill>
                <a:schemeClr val="tx1"/>
              </a:solidFill>
              <a:cs typeface="Simplified Arabic" panose="02010000000000000000" pitchFamily="2" charset="-78"/>
            </a:rPr>
            <a:t>: </a:t>
          </a:r>
          <a:r>
            <a:rPr lang="ar-SA" dirty="0" smtClean="0">
              <a:solidFill>
                <a:schemeClr val="tx1"/>
              </a:solidFill>
              <a:cs typeface="Simplified Arabic" panose="02010000000000000000" pitchFamily="2" charset="-78"/>
            </a:rPr>
            <a:t>التسهيلات المادية والمعدات ومظهر الموظفين. </a:t>
          </a:r>
          <a:endParaRPr lang="fr-FR" dirty="0">
            <a:solidFill>
              <a:schemeClr val="tx1"/>
            </a:solidFill>
            <a:cs typeface="Simplified Arabic" panose="02010000000000000000" pitchFamily="2" charset="-78"/>
          </a:endParaRPr>
        </a:p>
      </dgm:t>
    </dgm:pt>
    <dgm:pt modelId="{6F5D145B-3B78-4CFF-A257-DC4046D41CF0}" type="parTrans" cxnId="{AAB38D7E-730D-458E-ACAA-33C7571D9030}">
      <dgm:prSet/>
      <dgm:spPr/>
      <dgm:t>
        <a:bodyPr/>
        <a:lstStyle/>
        <a:p>
          <a:endParaRPr lang="fr-FR">
            <a:solidFill>
              <a:schemeClr val="tx1"/>
            </a:solidFill>
            <a:cs typeface="Simplified Arabic" panose="02010000000000000000" pitchFamily="2" charset="-78"/>
          </a:endParaRPr>
        </a:p>
      </dgm:t>
    </dgm:pt>
    <dgm:pt modelId="{4B068C13-695A-4559-8E96-39F5298E53D6}" type="sibTrans" cxnId="{AAB38D7E-730D-458E-ACAA-33C7571D9030}">
      <dgm:prSet/>
      <dgm:spPr/>
      <dgm:t>
        <a:bodyPr/>
        <a:lstStyle/>
        <a:p>
          <a:endParaRPr lang="fr-FR">
            <a:solidFill>
              <a:schemeClr val="tx1"/>
            </a:solidFill>
            <a:cs typeface="Simplified Arabic" panose="02010000000000000000" pitchFamily="2" charset="-78"/>
          </a:endParaRPr>
        </a:p>
      </dgm:t>
    </dgm:pt>
    <dgm:pt modelId="{34AB8D1D-E380-492F-8F00-8751835E73A2}" type="pres">
      <dgm:prSet presAssocID="{F453DBE3-E20B-4CB9-BBEE-38AD28030D70}" presName="CompostProcess" presStyleCnt="0">
        <dgm:presLayoutVars>
          <dgm:dir/>
          <dgm:resizeHandles val="exact"/>
        </dgm:presLayoutVars>
      </dgm:prSet>
      <dgm:spPr/>
      <dgm:t>
        <a:bodyPr/>
        <a:lstStyle/>
        <a:p>
          <a:endParaRPr lang="fr-FR"/>
        </a:p>
      </dgm:t>
    </dgm:pt>
    <dgm:pt modelId="{4668E863-ED2F-4BD3-98AD-4DF120F13428}" type="pres">
      <dgm:prSet presAssocID="{F453DBE3-E20B-4CB9-BBEE-38AD28030D70}" presName="arrow" presStyleLbl="bgShp" presStyleIdx="0" presStyleCnt="1"/>
      <dgm:spPr/>
    </dgm:pt>
    <dgm:pt modelId="{39747921-1F39-4864-A3AD-C8CE28E6FAB9}" type="pres">
      <dgm:prSet presAssocID="{F453DBE3-E20B-4CB9-BBEE-38AD28030D70}" presName="linearProcess" presStyleCnt="0"/>
      <dgm:spPr/>
    </dgm:pt>
    <dgm:pt modelId="{6B1EFF10-7A58-4B66-8F56-F7A138FFBA23}" type="pres">
      <dgm:prSet presAssocID="{A6470B76-8EA0-4918-AD7C-03833B6196C3}" presName="textNode" presStyleLbl="node1" presStyleIdx="0" presStyleCnt="5">
        <dgm:presLayoutVars>
          <dgm:bulletEnabled val="1"/>
        </dgm:presLayoutVars>
      </dgm:prSet>
      <dgm:spPr/>
      <dgm:t>
        <a:bodyPr/>
        <a:lstStyle/>
        <a:p>
          <a:endParaRPr lang="fr-FR"/>
        </a:p>
      </dgm:t>
    </dgm:pt>
    <dgm:pt modelId="{73CA1D2F-872A-4B0C-883D-5F4A30AE7E79}" type="pres">
      <dgm:prSet presAssocID="{F08CD54C-F8EF-4074-A2A6-9B8CCE76CEC8}" presName="sibTrans" presStyleCnt="0"/>
      <dgm:spPr/>
    </dgm:pt>
    <dgm:pt modelId="{C2F3B620-1BD1-43B5-A379-14DEB25A8996}" type="pres">
      <dgm:prSet presAssocID="{AE628BBC-8389-48AC-AD95-F190B42E5593}" presName="textNode" presStyleLbl="node1" presStyleIdx="1" presStyleCnt="5" custLinFactNeighborX="49205">
        <dgm:presLayoutVars>
          <dgm:bulletEnabled val="1"/>
        </dgm:presLayoutVars>
      </dgm:prSet>
      <dgm:spPr/>
      <dgm:t>
        <a:bodyPr/>
        <a:lstStyle/>
        <a:p>
          <a:endParaRPr lang="fr-FR"/>
        </a:p>
      </dgm:t>
    </dgm:pt>
    <dgm:pt modelId="{1EDD0E6D-7A74-4AED-9B40-16C3AE0057F7}" type="pres">
      <dgm:prSet presAssocID="{87704B4B-9C49-46EB-A371-6F40AFD0F4CE}" presName="sibTrans" presStyleCnt="0"/>
      <dgm:spPr/>
    </dgm:pt>
    <dgm:pt modelId="{4F244223-A851-4888-881E-4E1344DE8694}" type="pres">
      <dgm:prSet presAssocID="{FA5109F7-1E53-4C58-B186-E17A573E5538}" presName="textNode" presStyleLbl="node1" presStyleIdx="2" presStyleCnt="5">
        <dgm:presLayoutVars>
          <dgm:bulletEnabled val="1"/>
        </dgm:presLayoutVars>
      </dgm:prSet>
      <dgm:spPr/>
      <dgm:t>
        <a:bodyPr/>
        <a:lstStyle/>
        <a:p>
          <a:endParaRPr lang="fr-FR"/>
        </a:p>
      </dgm:t>
    </dgm:pt>
    <dgm:pt modelId="{53406C82-D5CE-411F-BA8C-4A862CD74713}" type="pres">
      <dgm:prSet presAssocID="{25D74A95-3CA3-459E-8BBD-E56A461BA853}" presName="sibTrans" presStyleCnt="0"/>
      <dgm:spPr/>
    </dgm:pt>
    <dgm:pt modelId="{A2037719-4C63-4C20-8A0E-94153A531B8A}" type="pres">
      <dgm:prSet presAssocID="{56F2B829-5BB0-4C86-AE4A-02A309F52585}" presName="textNode" presStyleLbl="node1" presStyleIdx="3" presStyleCnt="5">
        <dgm:presLayoutVars>
          <dgm:bulletEnabled val="1"/>
        </dgm:presLayoutVars>
      </dgm:prSet>
      <dgm:spPr/>
      <dgm:t>
        <a:bodyPr/>
        <a:lstStyle/>
        <a:p>
          <a:endParaRPr lang="fr-FR"/>
        </a:p>
      </dgm:t>
    </dgm:pt>
    <dgm:pt modelId="{F80859F2-1F67-4B1B-9F41-1D0BEB1B4160}" type="pres">
      <dgm:prSet presAssocID="{BEBFABE9-CBC4-4B6D-B91B-2163709D51A4}" presName="sibTrans" presStyleCnt="0"/>
      <dgm:spPr/>
    </dgm:pt>
    <dgm:pt modelId="{8654CF73-76A6-46E7-BAEC-839B07841CAC}" type="pres">
      <dgm:prSet presAssocID="{7FF3F168-171B-4A15-9AD6-4D4ED056980E}" presName="textNode" presStyleLbl="node1" presStyleIdx="4" presStyleCnt="5">
        <dgm:presLayoutVars>
          <dgm:bulletEnabled val="1"/>
        </dgm:presLayoutVars>
      </dgm:prSet>
      <dgm:spPr/>
      <dgm:t>
        <a:bodyPr/>
        <a:lstStyle/>
        <a:p>
          <a:endParaRPr lang="fr-FR"/>
        </a:p>
      </dgm:t>
    </dgm:pt>
  </dgm:ptLst>
  <dgm:cxnLst>
    <dgm:cxn modelId="{A50C51C1-7420-4C67-A7DB-42F990D2DC81}" type="presOf" srcId="{7FF3F168-171B-4A15-9AD6-4D4ED056980E}" destId="{8654CF73-76A6-46E7-BAEC-839B07841CAC}" srcOrd="0" destOrd="0" presId="urn:microsoft.com/office/officeart/2005/8/layout/hProcess9"/>
    <dgm:cxn modelId="{A18D12D4-9CD6-4C9A-B37A-33FF4F248D03}" type="presOf" srcId="{A6470B76-8EA0-4918-AD7C-03833B6196C3}" destId="{6B1EFF10-7A58-4B66-8F56-F7A138FFBA23}" srcOrd="0" destOrd="0" presId="urn:microsoft.com/office/officeart/2005/8/layout/hProcess9"/>
    <dgm:cxn modelId="{58ADEAE9-03E1-4EF5-980A-09A11D24BAF5}" srcId="{F453DBE3-E20B-4CB9-BBEE-38AD28030D70}" destId="{AE628BBC-8389-48AC-AD95-F190B42E5593}" srcOrd="1" destOrd="0" parTransId="{B7B949C1-DABA-4D0D-906A-CD64E60A78C3}" sibTransId="{87704B4B-9C49-46EB-A371-6F40AFD0F4CE}"/>
    <dgm:cxn modelId="{AAB38D7E-730D-458E-ACAA-33C7571D9030}" srcId="{F453DBE3-E20B-4CB9-BBEE-38AD28030D70}" destId="{7FF3F168-171B-4A15-9AD6-4D4ED056980E}" srcOrd="4" destOrd="0" parTransId="{6F5D145B-3B78-4CFF-A257-DC4046D41CF0}" sibTransId="{4B068C13-695A-4559-8E96-39F5298E53D6}"/>
    <dgm:cxn modelId="{82ECAC21-AF27-4C8A-A2ED-FAFB1A9FFB37}" srcId="{F453DBE3-E20B-4CB9-BBEE-38AD28030D70}" destId="{A6470B76-8EA0-4918-AD7C-03833B6196C3}" srcOrd="0" destOrd="0" parTransId="{CB31077A-C969-4248-B3CA-A0B40504F5CA}" sibTransId="{F08CD54C-F8EF-4074-A2A6-9B8CCE76CEC8}"/>
    <dgm:cxn modelId="{BB2606DD-20EE-4913-8E86-EE2015E04C39}" type="presOf" srcId="{56F2B829-5BB0-4C86-AE4A-02A309F52585}" destId="{A2037719-4C63-4C20-8A0E-94153A531B8A}" srcOrd="0" destOrd="0" presId="urn:microsoft.com/office/officeart/2005/8/layout/hProcess9"/>
    <dgm:cxn modelId="{6549AB71-E934-4084-9345-094249716BA5}" type="presOf" srcId="{AE628BBC-8389-48AC-AD95-F190B42E5593}" destId="{C2F3B620-1BD1-43B5-A379-14DEB25A8996}" srcOrd="0" destOrd="0" presId="urn:microsoft.com/office/officeart/2005/8/layout/hProcess9"/>
    <dgm:cxn modelId="{88BD1A72-9204-4160-BF50-3981AB2F4A7F}" srcId="{F453DBE3-E20B-4CB9-BBEE-38AD28030D70}" destId="{56F2B829-5BB0-4C86-AE4A-02A309F52585}" srcOrd="3" destOrd="0" parTransId="{05F19C4D-5831-4769-ADCC-CECB1BEF6D2D}" sibTransId="{BEBFABE9-CBC4-4B6D-B91B-2163709D51A4}"/>
    <dgm:cxn modelId="{616E6FA1-0CE4-449F-80F9-2A64E965714B}" type="presOf" srcId="{F453DBE3-E20B-4CB9-BBEE-38AD28030D70}" destId="{34AB8D1D-E380-492F-8F00-8751835E73A2}" srcOrd="0" destOrd="0" presId="urn:microsoft.com/office/officeart/2005/8/layout/hProcess9"/>
    <dgm:cxn modelId="{6362B89E-CA06-41E3-9E56-0E3EE551A2D9}" srcId="{F453DBE3-E20B-4CB9-BBEE-38AD28030D70}" destId="{FA5109F7-1E53-4C58-B186-E17A573E5538}" srcOrd="2" destOrd="0" parTransId="{90F5AAA7-BA75-4376-B546-FE1AD7EDF974}" sibTransId="{25D74A95-3CA3-459E-8BBD-E56A461BA853}"/>
    <dgm:cxn modelId="{D704CB53-DED2-47F1-A581-8B7D7E4E79EA}" type="presOf" srcId="{FA5109F7-1E53-4C58-B186-E17A573E5538}" destId="{4F244223-A851-4888-881E-4E1344DE8694}" srcOrd="0" destOrd="0" presId="urn:microsoft.com/office/officeart/2005/8/layout/hProcess9"/>
    <dgm:cxn modelId="{D92E719B-0194-4E03-821F-49D5FD0AF845}" type="presParOf" srcId="{34AB8D1D-E380-492F-8F00-8751835E73A2}" destId="{4668E863-ED2F-4BD3-98AD-4DF120F13428}" srcOrd="0" destOrd="0" presId="urn:microsoft.com/office/officeart/2005/8/layout/hProcess9"/>
    <dgm:cxn modelId="{4F962F81-BE57-4260-8306-871AFC065162}" type="presParOf" srcId="{34AB8D1D-E380-492F-8F00-8751835E73A2}" destId="{39747921-1F39-4864-A3AD-C8CE28E6FAB9}" srcOrd="1" destOrd="0" presId="urn:microsoft.com/office/officeart/2005/8/layout/hProcess9"/>
    <dgm:cxn modelId="{56C9DD17-8912-47F1-967D-62A4B2F19358}" type="presParOf" srcId="{39747921-1F39-4864-A3AD-C8CE28E6FAB9}" destId="{6B1EFF10-7A58-4B66-8F56-F7A138FFBA23}" srcOrd="0" destOrd="0" presId="urn:microsoft.com/office/officeart/2005/8/layout/hProcess9"/>
    <dgm:cxn modelId="{5088AB01-3ED4-408C-9711-8951858C20E1}" type="presParOf" srcId="{39747921-1F39-4864-A3AD-C8CE28E6FAB9}" destId="{73CA1D2F-872A-4B0C-883D-5F4A30AE7E79}" srcOrd="1" destOrd="0" presId="urn:microsoft.com/office/officeart/2005/8/layout/hProcess9"/>
    <dgm:cxn modelId="{05EB7733-2086-4F69-AE9B-19B0CA6F9780}" type="presParOf" srcId="{39747921-1F39-4864-A3AD-C8CE28E6FAB9}" destId="{C2F3B620-1BD1-43B5-A379-14DEB25A8996}" srcOrd="2" destOrd="0" presId="urn:microsoft.com/office/officeart/2005/8/layout/hProcess9"/>
    <dgm:cxn modelId="{924F2FA8-BC59-40C8-8D52-0F6ECB749901}" type="presParOf" srcId="{39747921-1F39-4864-A3AD-C8CE28E6FAB9}" destId="{1EDD0E6D-7A74-4AED-9B40-16C3AE0057F7}" srcOrd="3" destOrd="0" presId="urn:microsoft.com/office/officeart/2005/8/layout/hProcess9"/>
    <dgm:cxn modelId="{B11EB817-742F-4C89-AF53-480E2EAAC5DB}" type="presParOf" srcId="{39747921-1F39-4864-A3AD-C8CE28E6FAB9}" destId="{4F244223-A851-4888-881E-4E1344DE8694}" srcOrd="4" destOrd="0" presId="urn:microsoft.com/office/officeart/2005/8/layout/hProcess9"/>
    <dgm:cxn modelId="{7628C036-7693-45CD-B2BD-73324F6797EE}" type="presParOf" srcId="{39747921-1F39-4864-A3AD-C8CE28E6FAB9}" destId="{53406C82-D5CE-411F-BA8C-4A862CD74713}" srcOrd="5" destOrd="0" presId="urn:microsoft.com/office/officeart/2005/8/layout/hProcess9"/>
    <dgm:cxn modelId="{F0F69D21-8BB5-4B1E-963D-27320222122F}" type="presParOf" srcId="{39747921-1F39-4864-A3AD-C8CE28E6FAB9}" destId="{A2037719-4C63-4C20-8A0E-94153A531B8A}" srcOrd="6" destOrd="0" presId="urn:microsoft.com/office/officeart/2005/8/layout/hProcess9"/>
    <dgm:cxn modelId="{19627AB2-9679-4896-B1F9-F8F74586EA08}" type="presParOf" srcId="{39747921-1F39-4864-A3AD-C8CE28E6FAB9}" destId="{F80859F2-1F67-4B1B-9F41-1D0BEB1B4160}" srcOrd="7" destOrd="0" presId="urn:microsoft.com/office/officeart/2005/8/layout/hProcess9"/>
    <dgm:cxn modelId="{1356ECE9-E2F7-481D-BC91-A1751621B7D7}" type="presParOf" srcId="{39747921-1F39-4864-A3AD-C8CE28E6FAB9}" destId="{8654CF73-76A6-46E7-BAEC-839B07841CAC}"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1D56DC-B4CF-40D7-9E20-2B49E8C04BD6}" type="doc">
      <dgm:prSet loTypeId="urn:microsoft.com/office/officeart/2005/8/layout/StepDownProcess" loCatId="process" qsTypeId="urn:microsoft.com/office/officeart/2005/8/quickstyle/3d3" qsCatId="3D" csTypeId="urn:microsoft.com/office/officeart/2005/8/colors/accent1_3" csCatId="accent1" phldr="1"/>
      <dgm:spPr/>
      <dgm:t>
        <a:bodyPr/>
        <a:lstStyle/>
        <a:p>
          <a:endParaRPr lang="fr-FR"/>
        </a:p>
      </dgm:t>
    </dgm:pt>
    <dgm:pt modelId="{8E3C38C0-DA29-4F92-AAA8-AD4E3801FA0F}">
      <dgm:prSet custT="1"/>
      <dgm:spPr/>
      <dgm:t>
        <a:bodyPr/>
        <a:lstStyle/>
        <a:p>
          <a:pPr rtl="1"/>
          <a:r>
            <a:rPr lang="ar-DZ" sz="2400" b="1" smtClean="0">
              <a:cs typeface="Simplified Arabic" panose="02010000000000000000" pitchFamily="2" charset="-78"/>
            </a:rPr>
            <a:t>تحقيق ميزة تنافسية</a:t>
          </a:r>
          <a:endParaRPr lang="fr-FR" sz="2400" dirty="0">
            <a:cs typeface="Simplified Arabic" panose="02010000000000000000" pitchFamily="2" charset="-78"/>
          </a:endParaRPr>
        </a:p>
      </dgm:t>
    </dgm:pt>
    <dgm:pt modelId="{79C8084C-6281-40B3-9FF0-E4D5FA949D8D}" type="parTrans" cxnId="{08AAA8BC-46B6-408B-8751-64AD527F8BD1}">
      <dgm:prSet/>
      <dgm:spPr/>
      <dgm:t>
        <a:bodyPr/>
        <a:lstStyle/>
        <a:p>
          <a:endParaRPr lang="fr-FR" sz="3200">
            <a:solidFill>
              <a:schemeClr val="tx1"/>
            </a:solidFill>
            <a:cs typeface="Simplified Arabic" panose="02010000000000000000" pitchFamily="2" charset="-78"/>
          </a:endParaRPr>
        </a:p>
      </dgm:t>
    </dgm:pt>
    <dgm:pt modelId="{C4CDEC7B-A26F-40D3-8564-BEFDB820D2BF}" type="sibTrans" cxnId="{08AAA8BC-46B6-408B-8751-64AD527F8BD1}">
      <dgm:prSet custT="1"/>
      <dgm:spPr/>
      <dgm:t>
        <a:bodyPr/>
        <a:lstStyle/>
        <a:p>
          <a:endParaRPr lang="fr-FR" sz="3200">
            <a:solidFill>
              <a:schemeClr val="tx1"/>
            </a:solidFill>
            <a:cs typeface="Simplified Arabic" panose="02010000000000000000" pitchFamily="2" charset="-78"/>
          </a:endParaRPr>
        </a:p>
      </dgm:t>
    </dgm:pt>
    <dgm:pt modelId="{F2F699C9-1237-4760-9E9B-F026E694FB46}">
      <dgm:prSet custT="1"/>
      <dgm:spPr/>
      <dgm:t>
        <a:bodyPr/>
        <a:lstStyle/>
        <a:p>
          <a:pPr rtl="1"/>
          <a:r>
            <a:rPr lang="ar-DZ" sz="2400" b="1" smtClean="0">
              <a:cs typeface="Simplified Arabic" panose="02010000000000000000" pitchFamily="2" charset="-78"/>
            </a:rPr>
            <a:t>الاحتفاظ بالموظفين</a:t>
          </a:r>
          <a:endParaRPr lang="fr-FR" sz="2400" dirty="0">
            <a:cs typeface="Simplified Arabic" panose="02010000000000000000" pitchFamily="2" charset="-78"/>
          </a:endParaRPr>
        </a:p>
      </dgm:t>
    </dgm:pt>
    <dgm:pt modelId="{03C4356D-FCE0-4F00-9119-D62066D14D9B}" type="parTrans" cxnId="{66D5F2A0-9212-4E80-9EA9-ABB572847426}">
      <dgm:prSet/>
      <dgm:spPr/>
      <dgm:t>
        <a:bodyPr/>
        <a:lstStyle/>
        <a:p>
          <a:endParaRPr lang="fr-FR" sz="3200">
            <a:solidFill>
              <a:schemeClr val="tx1"/>
            </a:solidFill>
            <a:cs typeface="Simplified Arabic" panose="02010000000000000000" pitchFamily="2" charset="-78"/>
          </a:endParaRPr>
        </a:p>
      </dgm:t>
    </dgm:pt>
    <dgm:pt modelId="{7269DF8E-D5D9-47D0-A1B2-A75071D477A9}" type="sibTrans" cxnId="{66D5F2A0-9212-4E80-9EA9-ABB572847426}">
      <dgm:prSet custT="1"/>
      <dgm:spPr/>
      <dgm:t>
        <a:bodyPr/>
        <a:lstStyle/>
        <a:p>
          <a:endParaRPr lang="fr-FR" sz="3200">
            <a:solidFill>
              <a:schemeClr val="tx1"/>
            </a:solidFill>
            <a:cs typeface="Simplified Arabic" panose="02010000000000000000" pitchFamily="2" charset="-78"/>
          </a:endParaRPr>
        </a:p>
      </dgm:t>
    </dgm:pt>
    <dgm:pt modelId="{1D211430-664C-40D5-B218-3AE8D5520FDD}">
      <dgm:prSet/>
      <dgm:spPr/>
      <dgm:t>
        <a:bodyPr/>
        <a:lstStyle/>
        <a:p>
          <a:r>
            <a:rPr lang="ar-DZ" b="1" smtClean="0">
              <a:cs typeface="Simplified Arabic" panose="02010000000000000000" pitchFamily="2" charset="-78"/>
            </a:rPr>
            <a:t>الاحتفاظ بالزبائن:</a:t>
          </a:r>
          <a:r>
            <a:rPr lang="ar-DZ" smtClean="0">
              <a:cs typeface="Simplified Arabic" panose="02010000000000000000" pitchFamily="2" charset="-78"/>
            </a:rPr>
            <a:t> </a:t>
          </a:r>
          <a:endParaRPr lang="fr-FR"/>
        </a:p>
      </dgm:t>
    </dgm:pt>
    <dgm:pt modelId="{3F77A831-E34B-42ED-9897-FA3AECDA171A}" type="parTrans" cxnId="{ACF2DEB4-7248-45DC-B566-4EB51EA0B923}">
      <dgm:prSet/>
      <dgm:spPr/>
      <dgm:t>
        <a:bodyPr/>
        <a:lstStyle/>
        <a:p>
          <a:endParaRPr lang="fr-FR"/>
        </a:p>
      </dgm:t>
    </dgm:pt>
    <dgm:pt modelId="{38C21C8E-F2DC-4D41-AE8F-5E9CA3EECCB6}" type="sibTrans" cxnId="{ACF2DEB4-7248-45DC-B566-4EB51EA0B923}">
      <dgm:prSet/>
      <dgm:spPr/>
      <dgm:t>
        <a:bodyPr/>
        <a:lstStyle/>
        <a:p>
          <a:endParaRPr lang="fr-FR"/>
        </a:p>
      </dgm:t>
    </dgm:pt>
    <dgm:pt modelId="{DEFE3FDE-9304-448D-8136-962766CCE9AB}">
      <dgm:prSet/>
      <dgm:spPr/>
      <dgm:t>
        <a:bodyPr/>
        <a:lstStyle/>
        <a:p>
          <a:r>
            <a:rPr lang="ar-DZ" b="1" smtClean="0">
              <a:cs typeface="Simplified Arabic" panose="02010000000000000000" pitchFamily="2" charset="-78"/>
            </a:rPr>
            <a:t>تحسين صورة المؤسسة في السوق</a:t>
          </a:r>
          <a:endParaRPr lang="fr-FR"/>
        </a:p>
      </dgm:t>
    </dgm:pt>
    <dgm:pt modelId="{332EBD95-55B9-48CE-A3CB-C518D36729D0}" type="parTrans" cxnId="{209E7FD2-BCA2-45F8-90F5-67415CCF20EC}">
      <dgm:prSet/>
      <dgm:spPr/>
      <dgm:t>
        <a:bodyPr/>
        <a:lstStyle/>
        <a:p>
          <a:endParaRPr lang="fr-FR"/>
        </a:p>
      </dgm:t>
    </dgm:pt>
    <dgm:pt modelId="{1762BA50-617C-440A-8A74-24B84C80862D}" type="sibTrans" cxnId="{209E7FD2-BCA2-45F8-90F5-67415CCF20EC}">
      <dgm:prSet/>
      <dgm:spPr/>
      <dgm:t>
        <a:bodyPr/>
        <a:lstStyle/>
        <a:p>
          <a:endParaRPr lang="fr-FR"/>
        </a:p>
      </dgm:t>
    </dgm:pt>
    <dgm:pt modelId="{A3E585B2-5F6B-4A64-98A9-E043CC0D82B3}" type="pres">
      <dgm:prSet presAssocID="{8D1D56DC-B4CF-40D7-9E20-2B49E8C04BD6}" presName="rootnode" presStyleCnt="0">
        <dgm:presLayoutVars>
          <dgm:chMax/>
          <dgm:chPref/>
          <dgm:dir/>
          <dgm:animLvl val="lvl"/>
        </dgm:presLayoutVars>
      </dgm:prSet>
      <dgm:spPr/>
      <dgm:t>
        <a:bodyPr/>
        <a:lstStyle/>
        <a:p>
          <a:endParaRPr lang="fr-FR"/>
        </a:p>
      </dgm:t>
    </dgm:pt>
    <dgm:pt modelId="{BA37397D-0886-4DEC-9281-35E0B0734000}" type="pres">
      <dgm:prSet presAssocID="{8E3C38C0-DA29-4F92-AAA8-AD4E3801FA0F}" presName="composite" presStyleCnt="0"/>
      <dgm:spPr/>
      <dgm:t>
        <a:bodyPr/>
        <a:lstStyle/>
        <a:p>
          <a:endParaRPr lang="fr-FR"/>
        </a:p>
      </dgm:t>
    </dgm:pt>
    <dgm:pt modelId="{563918FA-A812-45C5-85A4-EB1867E9F84E}" type="pres">
      <dgm:prSet presAssocID="{8E3C38C0-DA29-4F92-AAA8-AD4E3801FA0F}" presName="bentUpArrow1" presStyleLbl="alignImgPlace1" presStyleIdx="0" presStyleCnt="3"/>
      <dgm:spPr/>
      <dgm:t>
        <a:bodyPr/>
        <a:lstStyle/>
        <a:p>
          <a:endParaRPr lang="fr-FR"/>
        </a:p>
      </dgm:t>
    </dgm:pt>
    <dgm:pt modelId="{CAE2BFA5-4B1C-4F16-93D9-F9C98A111ED1}" type="pres">
      <dgm:prSet presAssocID="{8E3C38C0-DA29-4F92-AAA8-AD4E3801FA0F}" presName="ParentText" presStyleLbl="node1" presStyleIdx="0" presStyleCnt="4">
        <dgm:presLayoutVars>
          <dgm:chMax val="1"/>
          <dgm:chPref val="1"/>
          <dgm:bulletEnabled val="1"/>
        </dgm:presLayoutVars>
      </dgm:prSet>
      <dgm:spPr/>
      <dgm:t>
        <a:bodyPr/>
        <a:lstStyle/>
        <a:p>
          <a:endParaRPr lang="fr-FR"/>
        </a:p>
      </dgm:t>
    </dgm:pt>
    <dgm:pt modelId="{82E6CDB1-0EF6-4313-BFBE-684E744B0394}" type="pres">
      <dgm:prSet presAssocID="{8E3C38C0-DA29-4F92-AAA8-AD4E3801FA0F}" presName="ChildText" presStyleLbl="revTx" presStyleIdx="0" presStyleCnt="3">
        <dgm:presLayoutVars>
          <dgm:chMax val="0"/>
          <dgm:chPref val="0"/>
          <dgm:bulletEnabled val="1"/>
        </dgm:presLayoutVars>
      </dgm:prSet>
      <dgm:spPr/>
      <dgm:t>
        <a:bodyPr/>
        <a:lstStyle/>
        <a:p>
          <a:endParaRPr lang="fr-FR"/>
        </a:p>
      </dgm:t>
    </dgm:pt>
    <dgm:pt modelId="{29945B6A-F7FE-4C4C-965B-D6EF24A40B80}" type="pres">
      <dgm:prSet presAssocID="{C4CDEC7B-A26F-40D3-8564-BEFDB820D2BF}" presName="sibTrans" presStyleCnt="0"/>
      <dgm:spPr/>
      <dgm:t>
        <a:bodyPr/>
        <a:lstStyle/>
        <a:p>
          <a:endParaRPr lang="fr-FR"/>
        </a:p>
      </dgm:t>
    </dgm:pt>
    <dgm:pt modelId="{E038C6D6-7B51-4FE9-AED8-8F16BAFF4273}" type="pres">
      <dgm:prSet presAssocID="{DEFE3FDE-9304-448D-8136-962766CCE9AB}" presName="composite" presStyleCnt="0"/>
      <dgm:spPr/>
      <dgm:t>
        <a:bodyPr/>
        <a:lstStyle/>
        <a:p>
          <a:endParaRPr lang="fr-FR"/>
        </a:p>
      </dgm:t>
    </dgm:pt>
    <dgm:pt modelId="{58681FB4-1D6A-4933-AFB1-D9E2112A79DC}" type="pres">
      <dgm:prSet presAssocID="{DEFE3FDE-9304-448D-8136-962766CCE9AB}" presName="bentUpArrow1" presStyleLbl="alignImgPlace1" presStyleIdx="1" presStyleCnt="3"/>
      <dgm:spPr/>
      <dgm:t>
        <a:bodyPr/>
        <a:lstStyle/>
        <a:p>
          <a:endParaRPr lang="fr-FR"/>
        </a:p>
      </dgm:t>
    </dgm:pt>
    <dgm:pt modelId="{5E75FF10-15EC-495D-A4E1-333EAF696D57}" type="pres">
      <dgm:prSet presAssocID="{DEFE3FDE-9304-448D-8136-962766CCE9AB}" presName="ParentText" presStyleLbl="node1" presStyleIdx="1" presStyleCnt="4">
        <dgm:presLayoutVars>
          <dgm:chMax val="1"/>
          <dgm:chPref val="1"/>
          <dgm:bulletEnabled val="1"/>
        </dgm:presLayoutVars>
      </dgm:prSet>
      <dgm:spPr/>
      <dgm:t>
        <a:bodyPr/>
        <a:lstStyle/>
        <a:p>
          <a:endParaRPr lang="fr-FR"/>
        </a:p>
      </dgm:t>
    </dgm:pt>
    <dgm:pt modelId="{D21771E2-5EB9-41D6-B4F3-0E01608114A0}" type="pres">
      <dgm:prSet presAssocID="{DEFE3FDE-9304-448D-8136-962766CCE9AB}" presName="ChildText" presStyleLbl="revTx" presStyleIdx="1" presStyleCnt="3">
        <dgm:presLayoutVars>
          <dgm:chMax val="0"/>
          <dgm:chPref val="0"/>
          <dgm:bulletEnabled val="1"/>
        </dgm:presLayoutVars>
      </dgm:prSet>
      <dgm:spPr/>
      <dgm:t>
        <a:bodyPr/>
        <a:lstStyle/>
        <a:p>
          <a:endParaRPr lang="fr-FR"/>
        </a:p>
      </dgm:t>
    </dgm:pt>
    <dgm:pt modelId="{F02154C0-F07F-4ECA-9A5D-9C0C1D93704B}" type="pres">
      <dgm:prSet presAssocID="{1762BA50-617C-440A-8A74-24B84C80862D}" presName="sibTrans" presStyleCnt="0"/>
      <dgm:spPr/>
      <dgm:t>
        <a:bodyPr/>
        <a:lstStyle/>
        <a:p>
          <a:endParaRPr lang="fr-FR"/>
        </a:p>
      </dgm:t>
    </dgm:pt>
    <dgm:pt modelId="{D2856F6D-FF6D-4E2F-A2B2-6939BD6B1FBB}" type="pres">
      <dgm:prSet presAssocID="{1D211430-664C-40D5-B218-3AE8D5520FDD}" presName="composite" presStyleCnt="0"/>
      <dgm:spPr/>
      <dgm:t>
        <a:bodyPr/>
        <a:lstStyle/>
        <a:p>
          <a:endParaRPr lang="fr-FR"/>
        </a:p>
      </dgm:t>
    </dgm:pt>
    <dgm:pt modelId="{CE1EC213-F879-4554-83B4-A20D67D51D39}" type="pres">
      <dgm:prSet presAssocID="{1D211430-664C-40D5-B218-3AE8D5520FDD}" presName="bentUpArrow1" presStyleLbl="alignImgPlace1" presStyleIdx="2" presStyleCnt="3"/>
      <dgm:spPr/>
      <dgm:t>
        <a:bodyPr/>
        <a:lstStyle/>
        <a:p>
          <a:endParaRPr lang="fr-FR"/>
        </a:p>
      </dgm:t>
    </dgm:pt>
    <dgm:pt modelId="{B6B0174E-816A-4DCD-91B7-4B460022414E}" type="pres">
      <dgm:prSet presAssocID="{1D211430-664C-40D5-B218-3AE8D5520FDD}" presName="ParentText" presStyleLbl="node1" presStyleIdx="2" presStyleCnt="4">
        <dgm:presLayoutVars>
          <dgm:chMax val="1"/>
          <dgm:chPref val="1"/>
          <dgm:bulletEnabled val="1"/>
        </dgm:presLayoutVars>
      </dgm:prSet>
      <dgm:spPr/>
      <dgm:t>
        <a:bodyPr/>
        <a:lstStyle/>
        <a:p>
          <a:endParaRPr lang="fr-FR"/>
        </a:p>
      </dgm:t>
    </dgm:pt>
    <dgm:pt modelId="{526779D8-CD97-4CCB-8CB1-3AB135114565}" type="pres">
      <dgm:prSet presAssocID="{1D211430-664C-40D5-B218-3AE8D5520FDD}" presName="ChildText" presStyleLbl="revTx" presStyleIdx="2" presStyleCnt="3">
        <dgm:presLayoutVars>
          <dgm:chMax val="0"/>
          <dgm:chPref val="0"/>
          <dgm:bulletEnabled val="1"/>
        </dgm:presLayoutVars>
      </dgm:prSet>
      <dgm:spPr/>
      <dgm:t>
        <a:bodyPr/>
        <a:lstStyle/>
        <a:p>
          <a:endParaRPr lang="fr-FR"/>
        </a:p>
      </dgm:t>
    </dgm:pt>
    <dgm:pt modelId="{790B671A-864E-4A27-95C9-BF9B0579A0C7}" type="pres">
      <dgm:prSet presAssocID="{38C21C8E-F2DC-4D41-AE8F-5E9CA3EECCB6}" presName="sibTrans" presStyleCnt="0"/>
      <dgm:spPr/>
      <dgm:t>
        <a:bodyPr/>
        <a:lstStyle/>
        <a:p>
          <a:endParaRPr lang="fr-FR"/>
        </a:p>
      </dgm:t>
    </dgm:pt>
    <dgm:pt modelId="{B7A4E859-D4AB-45F0-ABAB-49DDD8CFBE0F}" type="pres">
      <dgm:prSet presAssocID="{F2F699C9-1237-4760-9E9B-F026E694FB46}" presName="composite" presStyleCnt="0"/>
      <dgm:spPr/>
      <dgm:t>
        <a:bodyPr/>
        <a:lstStyle/>
        <a:p>
          <a:endParaRPr lang="fr-FR"/>
        </a:p>
      </dgm:t>
    </dgm:pt>
    <dgm:pt modelId="{F441CA83-F232-4670-8035-6D6FB727B2C2}" type="pres">
      <dgm:prSet presAssocID="{F2F699C9-1237-4760-9E9B-F026E694FB46}" presName="ParentText" presStyleLbl="node1" presStyleIdx="3" presStyleCnt="4">
        <dgm:presLayoutVars>
          <dgm:chMax val="1"/>
          <dgm:chPref val="1"/>
          <dgm:bulletEnabled val="1"/>
        </dgm:presLayoutVars>
      </dgm:prSet>
      <dgm:spPr/>
      <dgm:t>
        <a:bodyPr/>
        <a:lstStyle/>
        <a:p>
          <a:endParaRPr lang="fr-FR"/>
        </a:p>
      </dgm:t>
    </dgm:pt>
  </dgm:ptLst>
  <dgm:cxnLst>
    <dgm:cxn modelId="{6F5A2DEA-A3C8-4B4A-9527-5F51363313B8}" type="presOf" srcId="{1D211430-664C-40D5-B218-3AE8D5520FDD}" destId="{B6B0174E-816A-4DCD-91B7-4B460022414E}" srcOrd="0" destOrd="0" presId="urn:microsoft.com/office/officeart/2005/8/layout/StepDownProcess"/>
    <dgm:cxn modelId="{66D5F2A0-9212-4E80-9EA9-ABB572847426}" srcId="{8D1D56DC-B4CF-40D7-9E20-2B49E8C04BD6}" destId="{F2F699C9-1237-4760-9E9B-F026E694FB46}" srcOrd="3" destOrd="0" parTransId="{03C4356D-FCE0-4F00-9119-D62066D14D9B}" sibTransId="{7269DF8E-D5D9-47D0-A1B2-A75071D477A9}"/>
    <dgm:cxn modelId="{ACF2DEB4-7248-45DC-B566-4EB51EA0B923}" srcId="{8D1D56DC-B4CF-40D7-9E20-2B49E8C04BD6}" destId="{1D211430-664C-40D5-B218-3AE8D5520FDD}" srcOrd="2" destOrd="0" parTransId="{3F77A831-E34B-42ED-9897-FA3AECDA171A}" sibTransId="{38C21C8E-F2DC-4D41-AE8F-5E9CA3EECCB6}"/>
    <dgm:cxn modelId="{209E7FD2-BCA2-45F8-90F5-67415CCF20EC}" srcId="{8D1D56DC-B4CF-40D7-9E20-2B49E8C04BD6}" destId="{DEFE3FDE-9304-448D-8136-962766CCE9AB}" srcOrd="1" destOrd="0" parTransId="{332EBD95-55B9-48CE-A3CB-C518D36729D0}" sibTransId="{1762BA50-617C-440A-8A74-24B84C80862D}"/>
    <dgm:cxn modelId="{751FF2FD-5DD0-423A-8B62-59232274C306}" type="presOf" srcId="{F2F699C9-1237-4760-9E9B-F026E694FB46}" destId="{F441CA83-F232-4670-8035-6D6FB727B2C2}" srcOrd="0" destOrd="0" presId="urn:microsoft.com/office/officeart/2005/8/layout/StepDownProcess"/>
    <dgm:cxn modelId="{B6759374-3216-4825-BEAD-0D01B6704B0B}" type="presOf" srcId="{8E3C38C0-DA29-4F92-AAA8-AD4E3801FA0F}" destId="{CAE2BFA5-4B1C-4F16-93D9-F9C98A111ED1}" srcOrd="0" destOrd="0" presId="urn:microsoft.com/office/officeart/2005/8/layout/StepDownProcess"/>
    <dgm:cxn modelId="{08AAA8BC-46B6-408B-8751-64AD527F8BD1}" srcId="{8D1D56DC-B4CF-40D7-9E20-2B49E8C04BD6}" destId="{8E3C38C0-DA29-4F92-AAA8-AD4E3801FA0F}" srcOrd="0" destOrd="0" parTransId="{79C8084C-6281-40B3-9FF0-E4D5FA949D8D}" sibTransId="{C4CDEC7B-A26F-40D3-8564-BEFDB820D2BF}"/>
    <dgm:cxn modelId="{15D9B42D-7BE8-48DC-AC4C-0D87551D8283}" type="presOf" srcId="{DEFE3FDE-9304-448D-8136-962766CCE9AB}" destId="{5E75FF10-15EC-495D-A4E1-333EAF696D57}" srcOrd="0" destOrd="0" presId="urn:microsoft.com/office/officeart/2005/8/layout/StepDownProcess"/>
    <dgm:cxn modelId="{AE363D32-2844-4F7E-A891-54216D16D17A}" type="presOf" srcId="{8D1D56DC-B4CF-40D7-9E20-2B49E8C04BD6}" destId="{A3E585B2-5F6B-4A64-98A9-E043CC0D82B3}" srcOrd="0" destOrd="0" presId="urn:microsoft.com/office/officeart/2005/8/layout/StepDownProcess"/>
    <dgm:cxn modelId="{88E2DA8E-B313-46C3-AE57-2D95F00CA1AF}" type="presParOf" srcId="{A3E585B2-5F6B-4A64-98A9-E043CC0D82B3}" destId="{BA37397D-0886-4DEC-9281-35E0B0734000}" srcOrd="0" destOrd="0" presId="urn:microsoft.com/office/officeart/2005/8/layout/StepDownProcess"/>
    <dgm:cxn modelId="{1770AF24-8A39-4D8F-A7D4-33DFA0310701}" type="presParOf" srcId="{BA37397D-0886-4DEC-9281-35E0B0734000}" destId="{563918FA-A812-45C5-85A4-EB1867E9F84E}" srcOrd="0" destOrd="0" presId="urn:microsoft.com/office/officeart/2005/8/layout/StepDownProcess"/>
    <dgm:cxn modelId="{C1E48625-EA61-48C5-8DC2-1452700F56C6}" type="presParOf" srcId="{BA37397D-0886-4DEC-9281-35E0B0734000}" destId="{CAE2BFA5-4B1C-4F16-93D9-F9C98A111ED1}" srcOrd="1" destOrd="0" presId="urn:microsoft.com/office/officeart/2005/8/layout/StepDownProcess"/>
    <dgm:cxn modelId="{C4B87561-E24E-48B9-80E4-27354A765961}" type="presParOf" srcId="{BA37397D-0886-4DEC-9281-35E0B0734000}" destId="{82E6CDB1-0EF6-4313-BFBE-684E744B0394}" srcOrd="2" destOrd="0" presId="urn:microsoft.com/office/officeart/2005/8/layout/StepDownProcess"/>
    <dgm:cxn modelId="{089AA1E6-0A15-428E-93F3-B98FCB0AAC5D}" type="presParOf" srcId="{A3E585B2-5F6B-4A64-98A9-E043CC0D82B3}" destId="{29945B6A-F7FE-4C4C-965B-D6EF24A40B80}" srcOrd="1" destOrd="0" presId="urn:microsoft.com/office/officeart/2005/8/layout/StepDownProcess"/>
    <dgm:cxn modelId="{93A11CF7-EFF1-4A0B-A170-174866F6BBC7}" type="presParOf" srcId="{A3E585B2-5F6B-4A64-98A9-E043CC0D82B3}" destId="{E038C6D6-7B51-4FE9-AED8-8F16BAFF4273}" srcOrd="2" destOrd="0" presId="urn:microsoft.com/office/officeart/2005/8/layout/StepDownProcess"/>
    <dgm:cxn modelId="{10261011-31A6-4E58-A8C1-85DD0EB2C21E}" type="presParOf" srcId="{E038C6D6-7B51-4FE9-AED8-8F16BAFF4273}" destId="{58681FB4-1D6A-4933-AFB1-D9E2112A79DC}" srcOrd="0" destOrd="0" presId="urn:microsoft.com/office/officeart/2005/8/layout/StepDownProcess"/>
    <dgm:cxn modelId="{8E8F04D7-70F1-48A3-B204-B01D4AE7135D}" type="presParOf" srcId="{E038C6D6-7B51-4FE9-AED8-8F16BAFF4273}" destId="{5E75FF10-15EC-495D-A4E1-333EAF696D57}" srcOrd="1" destOrd="0" presId="urn:microsoft.com/office/officeart/2005/8/layout/StepDownProcess"/>
    <dgm:cxn modelId="{E8C4EE62-C03A-4464-9228-D59B5AA09F6D}" type="presParOf" srcId="{E038C6D6-7B51-4FE9-AED8-8F16BAFF4273}" destId="{D21771E2-5EB9-41D6-B4F3-0E01608114A0}" srcOrd="2" destOrd="0" presId="urn:microsoft.com/office/officeart/2005/8/layout/StepDownProcess"/>
    <dgm:cxn modelId="{678D9E13-BD76-4897-9E69-01772A842F12}" type="presParOf" srcId="{A3E585B2-5F6B-4A64-98A9-E043CC0D82B3}" destId="{F02154C0-F07F-4ECA-9A5D-9C0C1D93704B}" srcOrd="3" destOrd="0" presId="urn:microsoft.com/office/officeart/2005/8/layout/StepDownProcess"/>
    <dgm:cxn modelId="{F43A9D53-F1EF-4A30-84D5-21D1693B12D4}" type="presParOf" srcId="{A3E585B2-5F6B-4A64-98A9-E043CC0D82B3}" destId="{D2856F6D-FF6D-4E2F-A2B2-6939BD6B1FBB}" srcOrd="4" destOrd="0" presId="urn:microsoft.com/office/officeart/2005/8/layout/StepDownProcess"/>
    <dgm:cxn modelId="{350E73D5-193F-4DC6-8313-B788C27BD21C}" type="presParOf" srcId="{D2856F6D-FF6D-4E2F-A2B2-6939BD6B1FBB}" destId="{CE1EC213-F879-4554-83B4-A20D67D51D39}" srcOrd="0" destOrd="0" presId="urn:microsoft.com/office/officeart/2005/8/layout/StepDownProcess"/>
    <dgm:cxn modelId="{7F8DF522-FFDB-4DEF-B59D-E65C30BA009C}" type="presParOf" srcId="{D2856F6D-FF6D-4E2F-A2B2-6939BD6B1FBB}" destId="{B6B0174E-816A-4DCD-91B7-4B460022414E}" srcOrd="1" destOrd="0" presId="urn:microsoft.com/office/officeart/2005/8/layout/StepDownProcess"/>
    <dgm:cxn modelId="{0843FE2C-BDCF-4890-A66C-B6A113B965F5}" type="presParOf" srcId="{D2856F6D-FF6D-4E2F-A2B2-6939BD6B1FBB}" destId="{526779D8-CD97-4CCB-8CB1-3AB135114565}" srcOrd="2" destOrd="0" presId="urn:microsoft.com/office/officeart/2005/8/layout/StepDownProcess"/>
    <dgm:cxn modelId="{7FD9ECA9-2795-47EA-AD07-0DB4C4DE0B34}" type="presParOf" srcId="{A3E585B2-5F6B-4A64-98A9-E043CC0D82B3}" destId="{790B671A-864E-4A27-95C9-BF9B0579A0C7}" srcOrd="5" destOrd="0" presId="urn:microsoft.com/office/officeart/2005/8/layout/StepDownProcess"/>
    <dgm:cxn modelId="{AFA1DFA8-12D1-40E7-9006-FCFE7615BA09}" type="presParOf" srcId="{A3E585B2-5F6B-4A64-98A9-E043CC0D82B3}" destId="{B7A4E859-D4AB-45F0-ABAB-49DDD8CFBE0F}" srcOrd="6" destOrd="0" presId="urn:microsoft.com/office/officeart/2005/8/layout/StepDownProcess"/>
    <dgm:cxn modelId="{E6733A62-C018-4601-973F-346906592E01}" type="presParOf" srcId="{B7A4E859-D4AB-45F0-ABAB-49DDD8CFBE0F}" destId="{F441CA83-F232-4670-8035-6D6FB727B2C2}"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6EC1BC9-86B8-4A87-8AF8-9DD6AB49ADEB}" type="doc">
      <dgm:prSet loTypeId="urn:microsoft.com/office/officeart/2005/8/layout/vList2" loCatId="list" qsTypeId="urn:microsoft.com/office/officeart/2005/8/quickstyle/3d2" qsCatId="3D" csTypeId="urn:microsoft.com/office/officeart/2005/8/colors/colorful5" csCatId="colorful"/>
      <dgm:spPr/>
      <dgm:t>
        <a:bodyPr/>
        <a:lstStyle/>
        <a:p>
          <a:endParaRPr lang="fr-FR"/>
        </a:p>
      </dgm:t>
    </dgm:pt>
    <dgm:pt modelId="{0E711418-2371-4458-9E9A-CCDB5C5C883D}">
      <dgm:prSet/>
      <dgm:spPr/>
      <dgm:t>
        <a:bodyPr/>
        <a:lstStyle/>
        <a:p>
          <a:pPr rtl="1"/>
          <a:r>
            <a:rPr lang="ar-DZ" b="1" smtClean="0">
              <a:solidFill>
                <a:schemeClr val="tx1"/>
              </a:solidFill>
              <a:cs typeface="Simplified Arabic" panose="02010000000000000000" pitchFamily="2" charset="-78"/>
            </a:rPr>
            <a:t>1.التركيز على الزبون:</a:t>
          </a:r>
          <a:r>
            <a:rPr lang="ar-DZ" smtClean="0">
              <a:solidFill>
                <a:schemeClr val="tx1"/>
              </a:solidFill>
              <a:cs typeface="Simplified Arabic" panose="02010000000000000000" pitchFamily="2" charset="-78"/>
            </a:rPr>
            <a:t> إن نجاح أي مؤسسة مرتبط بمدى رضا الزبائن عن الخدمات التي تقدمها، وعليه تسعى أي  مؤسسة  لكسب رضا زبائنها من خلال تقديم الخدمات التي تتوافق مع توقعاتهم بهدف كسب ولائهم.   </a:t>
          </a:r>
          <a:endParaRPr lang="fr-FR">
            <a:solidFill>
              <a:schemeClr val="tx1"/>
            </a:solidFill>
            <a:cs typeface="Simplified Arabic" panose="02010000000000000000" pitchFamily="2" charset="-78"/>
          </a:endParaRPr>
        </a:p>
      </dgm:t>
    </dgm:pt>
    <dgm:pt modelId="{AD3C5330-E127-4D53-ACE1-51EC8768AD49}" type="parTrans" cxnId="{4E5AB5C9-1645-42BF-A426-3F29CCED4F1C}">
      <dgm:prSet/>
      <dgm:spPr/>
      <dgm:t>
        <a:bodyPr/>
        <a:lstStyle/>
        <a:p>
          <a:endParaRPr lang="fr-FR">
            <a:solidFill>
              <a:schemeClr val="tx1"/>
            </a:solidFill>
            <a:cs typeface="Simplified Arabic" panose="02010000000000000000" pitchFamily="2" charset="-78"/>
          </a:endParaRPr>
        </a:p>
      </dgm:t>
    </dgm:pt>
    <dgm:pt modelId="{C1C6752D-2460-42FB-B114-18165F32F41C}" type="sibTrans" cxnId="{4E5AB5C9-1645-42BF-A426-3F29CCED4F1C}">
      <dgm:prSet/>
      <dgm:spPr/>
      <dgm:t>
        <a:bodyPr/>
        <a:lstStyle/>
        <a:p>
          <a:endParaRPr lang="fr-FR">
            <a:solidFill>
              <a:schemeClr val="tx1"/>
            </a:solidFill>
            <a:cs typeface="Simplified Arabic" panose="02010000000000000000" pitchFamily="2" charset="-78"/>
          </a:endParaRPr>
        </a:p>
      </dgm:t>
    </dgm:pt>
    <dgm:pt modelId="{1EF17F4E-18FC-4B0E-8B80-F56163671882}">
      <dgm:prSet/>
      <dgm:spPr/>
      <dgm:t>
        <a:bodyPr/>
        <a:lstStyle/>
        <a:p>
          <a:pPr rtl="1"/>
          <a:r>
            <a:rPr lang="ar-DZ" b="1" smtClean="0">
              <a:solidFill>
                <a:schemeClr val="tx1"/>
              </a:solidFill>
              <a:cs typeface="Simplified Arabic" panose="02010000000000000000" pitchFamily="2" charset="-78"/>
            </a:rPr>
            <a:t>2.تحفيز وتدريب الموظفين</a:t>
          </a:r>
          <a:r>
            <a:rPr lang="ar-DZ" smtClean="0">
              <a:solidFill>
                <a:schemeClr val="tx1"/>
              </a:solidFill>
              <a:cs typeface="Simplified Arabic" panose="02010000000000000000" pitchFamily="2" charset="-78"/>
            </a:rPr>
            <a:t>: بهدف دفع الموظفين لتقديم أفضل المهارات والأفكار في مجال الإبداع في تقديم الخدمات للزبائن، على الإدارة أن تقوم بتحفيز الموظفين وتدريبهم على حسن معاملة الزبون بما ينعكس على تحسين جودة الخدمة.</a:t>
          </a:r>
          <a:endParaRPr lang="fr-FR">
            <a:solidFill>
              <a:schemeClr val="tx1"/>
            </a:solidFill>
            <a:cs typeface="Simplified Arabic" panose="02010000000000000000" pitchFamily="2" charset="-78"/>
          </a:endParaRPr>
        </a:p>
      </dgm:t>
    </dgm:pt>
    <dgm:pt modelId="{A46DA85D-B4F1-44E0-8E33-4AF664F1EA57}" type="parTrans" cxnId="{D9C666AC-3123-479C-8960-6B40D77C8FA7}">
      <dgm:prSet/>
      <dgm:spPr/>
      <dgm:t>
        <a:bodyPr/>
        <a:lstStyle/>
        <a:p>
          <a:endParaRPr lang="fr-FR">
            <a:solidFill>
              <a:schemeClr val="tx1"/>
            </a:solidFill>
            <a:cs typeface="Simplified Arabic" panose="02010000000000000000" pitchFamily="2" charset="-78"/>
          </a:endParaRPr>
        </a:p>
      </dgm:t>
    </dgm:pt>
    <dgm:pt modelId="{3D423074-9AFC-45A5-BC81-58EF551788B9}" type="sibTrans" cxnId="{D9C666AC-3123-479C-8960-6B40D77C8FA7}">
      <dgm:prSet/>
      <dgm:spPr/>
      <dgm:t>
        <a:bodyPr/>
        <a:lstStyle/>
        <a:p>
          <a:endParaRPr lang="fr-FR">
            <a:solidFill>
              <a:schemeClr val="tx1"/>
            </a:solidFill>
            <a:cs typeface="Simplified Arabic" panose="02010000000000000000" pitchFamily="2" charset="-78"/>
          </a:endParaRPr>
        </a:p>
      </dgm:t>
    </dgm:pt>
    <dgm:pt modelId="{F8391524-1D88-4187-9CB4-71E710B3EF41}">
      <dgm:prSet/>
      <dgm:spPr/>
      <dgm:t>
        <a:bodyPr/>
        <a:lstStyle/>
        <a:p>
          <a:pPr rtl="1"/>
          <a:r>
            <a:rPr lang="ar-DZ" b="1" smtClean="0">
              <a:solidFill>
                <a:schemeClr val="tx1"/>
              </a:solidFill>
              <a:cs typeface="Simplified Arabic" panose="02010000000000000000" pitchFamily="2" charset="-78"/>
            </a:rPr>
            <a:t>3.المشاركة:</a:t>
          </a:r>
          <a:r>
            <a:rPr lang="ar-DZ" smtClean="0">
              <a:solidFill>
                <a:schemeClr val="tx1"/>
              </a:solidFill>
              <a:cs typeface="Simplified Arabic" panose="02010000000000000000" pitchFamily="2" charset="-78"/>
            </a:rPr>
            <a:t> إن اعتماد  المؤسسة  لمفهوم المشاركة بين جميع الموظفين داخلها سيؤدي إلى تحسين جودة الخدمات المقدمة من خلال اعتماد فرق العمل وتكوين حلقات الجودة.</a:t>
          </a:r>
          <a:endParaRPr lang="fr-FR">
            <a:solidFill>
              <a:schemeClr val="tx1"/>
            </a:solidFill>
            <a:cs typeface="Simplified Arabic" panose="02010000000000000000" pitchFamily="2" charset="-78"/>
          </a:endParaRPr>
        </a:p>
      </dgm:t>
    </dgm:pt>
    <dgm:pt modelId="{E87F5EBC-8B3E-460D-8966-2F2BD9AB1C60}" type="parTrans" cxnId="{2A7FFF5C-4550-4976-860A-B8DE20C44369}">
      <dgm:prSet/>
      <dgm:spPr/>
      <dgm:t>
        <a:bodyPr/>
        <a:lstStyle/>
        <a:p>
          <a:endParaRPr lang="fr-FR">
            <a:solidFill>
              <a:schemeClr val="tx1"/>
            </a:solidFill>
            <a:cs typeface="Simplified Arabic" panose="02010000000000000000" pitchFamily="2" charset="-78"/>
          </a:endParaRPr>
        </a:p>
      </dgm:t>
    </dgm:pt>
    <dgm:pt modelId="{08E33B17-4572-48A8-9967-3351E6A26D8D}" type="sibTrans" cxnId="{2A7FFF5C-4550-4976-860A-B8DE20C44369}">
      <dgm:prSet/>
      <dgm:spPr/>
      <dgm:t>
        <a:bodyPr/>
        <a:lstStyle/>
        <a:p>
          <a:endParaRPr lang="fr-FR">
            <a:solidFill>
              <a:schemeClr val="tx1"/>
            </a:solidFill>
            <a:cs typeface="Simplified Arabic" panose="02010000000000000000" pitchFamily="2" charset="-78"/>
          </a:endParaRPr>
        </a:p>
      </dgm:t>
    </dgm:pt>
    <dgm:pt modelId="{E645214C-C555-4AE9-B626-B36EAACF9F4B}" type="pres">
      <dgm:prSet presAssocID="{F6EC1BC9-86B8-4A87-8AF8-9DD6AB49ADEB}" presName="linear" presStyleCnt="0">
        <dgm:presLayoutVars>
          <dgm:animLvl val="lvl"/>
          <dgm:resizeHandles val="exact"/>
        </dgm:presLayoutVars>
      </dgm:prSet>
      <dgm:spPr/>
      <dgm:t>
        <a:bodyPr/>
        <a:lstStyle/>
        <a:p>
          <a:endParaRPr lang="fr-FR"/>
        </a:p>
      </dgm:t>
    </dgm:pt>
    <dgm:pt modelId="{1B257903-053D-46F0-BD2B-5862EA503C4D}" type="pres">
      <dgm:prSet presAssocID="{0E711418-2371-4458-9E9A-CCDB5C5C883D}" presName="parentText" presStyleLbl="node1" presStyleIdx="0" presStyleCnt="3">
        <dgm:presLayoutVars>
          <dgm:chMax val="0"/>
          <dgm:bulletEnabled val="1"/>
        </dgm:presLayoutVars>
      </dgm:prSet>
      <dgm:spPr/>
      <dgm:t>
        <a:bodyPr/>
        <a:lstStyle/>
        <a:p>
          <a:endParaRPr lang="fr-FR"/>
        </a:p>
      </dgm:t>
    </dgm:pt>
    <dgm:pt modelId="{4A73D2B3-90A3-4D9E-BAA6-60A73A3220F9}" type="pres">
      <dgm:prSet presAssocID="{C1C6752D-2460-42FB-B114-18165F32F41C}" presName="spacer" presStyleCnt="0"/>
      <dgm:spPr/>
    </dgm:pt>
    <dgm:pt modelId="{2298650F-92FF-48EA-9044-279F8BF97199}" type="pres">
      <dgm:prSet presAssocID="{1EF17F4E-18FC-4B0E-8B80-F56163671882}" presName="parentText" presStyleLbl="node1" presStyleIdx="1" presStyleCnt="3">
        <dgm:presLayoutVars>
          <dgm:chMax val="0"/>
          <dgm:bulletEnabled val="1"/>
        </dgm:presLayoutVars>
      </dgm:prSet>
      <dgm:spPr/>
      <dgm:t>
        <a:bodyPr/>
        <a:lstStyle/>
        <a:p>
          <a:endParaRPr lang="fr-FR"/>
        </a:p>
      </dgm:t>
    </dgm:pt>
    <dgm:pt modelId="{06B9368F-707D-48C0-96B1-A80D221F618D}" type="pres">
      <dgm:prSet presAssocID="{3D423074-9AFC-45A5-BC81-58EF551788B9}" presName="spacer" presStyleCnt="0"/>
      <dgm:spPr/>
    </dgm:pt>
    <dgm:pt modelId="{49E1D54D-01E0-42DA-9861-36A1A55CA3EF}" type="pres">
      <dgm:prSet presAssocID="{F8391524-1D88-4187-9CB4-71E710B3EF41}" presName="parentText" presStyleLbl="node1" presStyleIdx="2" presStyleCnt="3">
        <dgm:presLayoutVars>
          <dgm:chMax val="0"/>
          <dgm:bulletEnabled val="1"/>
        </dgm:presLayoutVars>
      </dgm:prSet>
      <dgm:spPr/>
      <dgm:t>
        <a:bodyPr/>
        <a:lstStyle/>
        <a:p>
          <a:endParaRPr lang="fr-FR"/>
        </a:p>
      </dgm:t>
    </dgm:pt>
  </dgm:ptLst>
  <dgm:cxnLst>
    <dgm:cxn modelId="{2C835685-7FA8-44EA-B9DD-9ACB688AAA17}" type="presOf" srcId="{0E711418-2371-4458-9E9A-CCDB5C5C883D}" destId="{1B257903-053D-46F0-BD2B-5862EA503C4D}" srcOrd="0" destOrd="0" presId="urn:microsoft.com/office/officeart/2005/8/layout/vList2"/>
    <dgm:cxn modelId="{4E5AB5C9-1645-42BF-A426-3F29CCED4F1C}" srcId="{F6EC1BC9-86B8-4A87-8AF8-9DD6AB49ADEB}" destId="{0E711418-2371-4458-9E9A-CCDB5C5C883D}" srcOrd="0" destOrd="0" parTransId="{AD3C5330-E127-4D53-ACE1-51EC8768AD49}" sibTransId="{C1C6752D-2460-42FB-B114-18165F32F41C}"/>
    <dgm:cxn modelId="{FFE16DBD-AEBF-4BAF-8408-80ADB6C3F362}" type="presOf" srcId="{F6EC1BC9-86B8-4A87-8AF8-9DD6AB49ADEB}" destId="{E645214C-C555-4AE9-B626-B36EAACF9F4B}" srcOrd="0" destOrd="0" presId="urn:microsoft.com/office/officeart/2005/8/layout/vList2"/>
    <dgm:cxn modelId="{2A7FFF5C-4550-4976-860A-B8DE20C44369}" srcId="{F6EC1BC9-86B8-4A87-8AF8-9DD6AB49ADEB}" destId="{F8391524-1D88-4187-9CB4-71E710B3EF41}" srcOrd="2" destOrd="0" parTransId="{E87F5EBC-8B3E-460D-8966-2F2BD9AB1C60}" sibTransId="{08E33B17-4572-48A8-9967-3351E6A26D8D}"/>
    <dgm:cxn modelId="{D9C666AC-3123-479C-8960-6B40D77C8FA7}" srcId="{F6EC1BC9-86B8-4A87-8AF8-9DD6AB49ADEB}" destId="{1EF17F4E-18FC-4B0E-8B80-F56163671882}" srcOrd="1" destOrd="0" parTransId="{A46DA85D-B4F1-44E0-8E33-4AF664F1EA57}" sibTransId="{3D423074-9AFC-45A5-BC81-58EF551788B9}"/>
    <dgm:cxn modelId="{240882DA-FFE6-4DAF-B85E-412EF3AB6F3F}" type="presOf" srcId="{F8391524-1D88-4187-9CB4-71E710B3EF41}" destId="{49E1D54D-01E0-42DA-9861-36A1A55CA3EF}" srcOrd="0" destOrd="0" presId="urn:microsoft.com/office/officeart/2005/8/layout/vList2"/>
    <dgm:cxn modelId="{6A617372-67ED-49E9-8F10-0A7365AEA4C9}" type="presOf" srcId="{1EF17F4E-18FC-4B0E-8B80-F56163671882}" destId="{2298650F-92FF-48EA-9044-279F8BF97199}" srcOrd="0" destOrd="0" presId="urn:microsoft.com/office/officeart/2005/8/layout/vList2"/>
    <dgm:cxn modelId="{BAE491C1-B84C-4A4B-8CD1-4C578643FD33}" type="presParOf" srcId="{E645214C-C555-4AE9-B626-B36EAACF9F4B}" destId="{1B257903-053D-46F0-BD2B-5862EA503C4D}" srcOrd="0" destOrd="0" presId="urn:microsoft.com/office/officeart/2005/8/layout/vList2"/>
    <dgm:cxn modelId="{2D7C2084-13CA-4736-90C8-7B12CAC655BA}" type="presParOf" srcId="{E645214C-C555-4AE9-B626-B36EAACF9F4B}" destId="{4A73D2B3-90A3-4D9E-BAA6-60A73A3220F9}" srcOrd="1" destOrd="0" presId="urn:microsoft.com/office/officeart/2005/8/layout/vList2"/>
    <dgm:cxn modelId="{C3989E4A-7080-4730-91DC-CE7D2386195F}" type="presParOf" srcId="{E645214C-C555-4AE9-B626-B36EAACF9F4B}" destId="{2298650F-92FF-48EA-9044-279F8BF97199}" srcOrd="2" destOrd="0" presId="urn:microsoft.com/office/officeart/2005/8/layout/vList2"/>
    <dgm:cxn modelId="{378D1141-B840-460E-AF4F-C543F03D793D}" type="presParOf" srcId="{E645214C-C555-4AE9-B626-B36EAACF9F4B}" destId="{06B9368F-707D-48C0-96B1-A80D221F618D}" srcOrd="3" destOrd="0" presId="urn:microsoft.com/office/officeart/2005/8/layout/vList2"/>
    <dgm:cxn modelId="{1A02697E-DF2A-4428-A813-AA35567FB166}" type="presParOf" srcId="{E645214C-C555-4AE9-B626-B36EAACF9F4B}" destId="{49E1D54D-01E0-42DA-9861-36A1A55CA3E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F78A51-3687-441C-912E-6F6655373BFA}">
      <dsp:nvSpPr>
        <dsp:cNvPr id="0" name=""/>
        <dsp:cNvSpPr/>
      </dsp:nvSpPr>
      <dsp:spPr>
        <a:xfrm>
          <a:off x="0" y="1366559"/>
          <a:ext cx="11360800" cy="1822080"/>
        </a:xfrm>
        <a:prstGeom prst="notchedRightArrow">
          <a:avLst/>
        </a:prstGeom>
        <a:solidFill>
          <a:schemeClr val="accent3">
            <a:tint val="40000"/>
            <a:hueOff val="0"/>
            <a:satOff val="0"/>
            <a:lumOff val="0"/>
            <a:alphaOff val="0"/>
          </a:schemeClr>
        </a:solidFill>
        <a:ln w="12700" cap="rnd"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A9701AF6-D7AE-4B95-B0C3-7A23DADDBB49}">
      <dsp:nvSpPr>
        <dsp:cNvPr id="0" name=""/>
        <dsp:cNvSpPr/>
      </dsp:nvSpPr>
      <dsp:spPr>
        <a:xfrm>
          <a:off x="4493" y="0"/>
          <a:ext cx="1964564" cy="182208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lvl="0" algn="ctr" defTabSz="933450" rtl="1">
            <a:lnSpc>
              <a:spcPct val="90000"/>
            </a:lnSpc>
            <a:spcBef>
              <a:spcPct val="0"/>
            </a:spcBef>
            <a:spcAft>
              <a:spcPct val="35000"/>
            </a:spcAft>
          </a:pPr>
          <a:r>
            <a:rPr lang="ar-DZ" sz="2100" b="1" kern="1200" dirty="0" smtClean="0">
              <a:latin typeface="Simplified Arabic" panose="02020603050405020304" pitchFamily="18" charset="-78"/>
              <a:ea typeface="Times New Roman" panose="02020603050405020304" pitchFamily="18" charset="0"/>
              <a:cs typeface="Simplified Arabic" panose="02020603050405020304" pitchFamily="18" charset="-78"/>
            </a:rPr>
            <a:t>مفهوم الجودة في قطاع الخدمات </a:t>
          </a:r>
          <a:endParaRPr lang="fr-FR" sz="2100" b="1" kern="1200" dirty="0"/>
        </a:p>
      </dsp:txBody>
      <dsp:txXfrm>
        <a:off x="4493" y="0"/>
        <a:ext cx="1964564" cy="1822080"/>
      </dsp:txXfrm>
    </dsp:sp>
    <dsp:sp modelId="{047E7925-E87E-4770-90CC-23C67182F4CB}">
      <dsp:nvSpPr>
        <dsp:cNvPr id="0" name=""/>
        <dsp:cNvSpPr/>
      </dsp:nvSpPr>
      <dsp:spPr>
        <a:xfrm>
          <a:off x="759015" y="2049840"/>
          <a:ext cx="455520" cy="455520"/>
        </a:xfrm>
        <a:prstGeom prst="ellipse">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0CBB2FA-B5B6-49F5-AA50-53BED5CCDFF3}">
      <dsp:nvSpPr>
        <dsp:cNvPr id="0" name=""/>
        <dsp:cNvSpPr/>
      </dsp:nvSpPr>
      <dsp:spPr>
        <a:xfrm>
          <a:off x="2067285" y="2733119"/>
          <a:ext cx="1964564" cy="182208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49352" tIns="149352" rIns="149352" bIns="149352" numCol="1" spcCol="1270" anchor="t" anchorCtr="0">
          <a:noAutofit/>
        </a:bodyPr>
        <a:lstStyle/>
        <a:p>
          <a:pPr lvl="0" algn="ctr" defTabSz="933450" rtl="1">
            <a:lnSpc>
              <a:spcPct val="90000"/>
            </a:lnSpc>
            <a:spcBef>
              <a:spcPct val="0"/>
            </a:spcBef>
            <a:spcAft>
              <a:spcPct val="35000"/>
            </a:spcAft>
          </a:pPr>
          <a:r>
            <a:rPr lang="ar-DZ" sz="2100" b="1" kern="1200" dirty="0" smtClean="0">
              <a:latin typeface="Simplified Arabic" panose="02020603050405020304" pitchFamily="18" charset="-78"/>
              <a:ea typeface="Calibri" panose="020F0502020204030204" pitchFamily="34" charset="0"/>
              <a:cs typeface="Simplified Arabic" panose="02020603050405020304" pitchFamily="18" charset="-78"/>
            </a:rPr>
            <a:t>أبعاد جودة الخدمة</a:t>
          </a:r>
          <a:endParaRPr lang="fr-FR" sz="2100" b="1" kern="1200" dirty="0"/>
        </a:p>
      </dsp:txBody>
      <dsp:txXfrm>
        <a:off x="2067285" y="2733119"/>
        <a:ext cx="1964564" cy="1822080"/>
      </dsp:txXfrm>
    </dsp:sp>
    <dsp:sp modelId="{34E81831-0CE9-4836-B176-050DDD056B7C}">
      <dsp:nvSpPr>
        <dsp:cNvPr id="0" name=""/>
        <dsp:cNvSpPr/>
      </dsp:nvSpPr>
      <dsp:spPr>
        <a:xfrm>
          <a:off x="2821807" y="2049840"/>
          <a:ext cx="455520" cy="455520"/>
        </a:xfrm>
        <a:prstGeom prst="ellipse">
          <a:avLst/>
        </a:prstGeom>
        <a:solidFill>
          <a:schemeClr val="accent3">
            <a:hueOff val="263219"/>
            <a:satOff val="3845"/>
            <a:lumOff val="-245"/>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59EC414-10CA-49FB-B09D-43CC18D23F6F}">
      <dsp:nvSpPr>
        <dsp:cNvPr id="0" name=""/>
        <dsp:cNvSpPr/>
      </dsp:nvSpPr>
      <dsp:spPr>
        <a:xfrm>
          <a:off x="4130077" y="0"/>
          <a:ext cx="1964564" cy="182208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lvl="0" algn="ctr" defTabSz="933450" rtl="1">
            <a:lnSpc>
              <a:spcPct val="90000"/>
            </a:lnSpc>
            <a:spcBef>
              <a:spcPct val="0"/>
            </a:spcBef>
            <a:spcAft>
              <a:spcPct val="35000"/>
            </a:spcAft>
          </a:pPr>
          <a:r>
            <a:rPr lang="ar-DZ" sz="2100" b="1" i="0" kern="1200" dirty="0" smtClean="0"/>
            <a:t>أهمية جودة الخدمة</a:t>
          </a:r>
          <a:endParaRPr lang="fr-FR" sz="2100" kern="1200" dirty="0"/>
        </a:p>
      </dsp:txBody>
      <dsp:txXfrm>
        <a:off x="4130077" y="0"/>
        <a:ext cx="1964564" cy="1822080"/>
      </dsp:txXfrm>
    </dsp:sp>
    <dsp:sp modelId="{EE4DB0D9-70EC-4109-A007-88027F2379FF}">
      <dsp:nvSpPr>
        <dsp:cNvPr id="0" name=""/>
        <dsp:cNvSpPr/>
      </dsp:nvSpPr>
      <dsp:spPr>
        <a:xfrm>
          <a:off x="4884600" y="2049840"/>
          <a:ext cx="455520" cy="455520"/>
        </a:xfrm>
        <a:prstGeom prst="ellipse">
          <a:avLst/>
        </a:prstGeom>
        <a:solidFill>
          <a:schemeClr val="accent3">
            <a:hueOff val="526439"/>
            <a:satOff val="7689"/>
            <a:lumOff val="-49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F054BB93-A212-4D65-BE9D-C354257A3A88}">
      <dsp:nvSpPr>
        <dsp:cNvPr id="0" name=""/>
        <dsp:cNvSpPr/>
      </dsp:nvSpPr>
      <dsp:spPr>
        <a:xfrm>
          <a:off x="6192870" y="2733119"/>
          <a:ext cx="1964564" cy="182208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49352" tIns="149352" rIns="149352" bIns="149352" numCol="1" spcCol="1270" anchor="t" anchorCtr="0">
          <a:noAutofit/>
        </a:bodyPr>
        <a:lstStyle/>
        <a:p>
          <a:pPr lvl="0" algn="ctr" defTabSz="933450" rtl="1">
            <a:lnSpc>
              <a:spcPct val="90000"/>
            </a:lnSpc>
            <a:spcBef>
              <a:spcPct val="0"/>
            </a:spcBef>
            <a:spcAft>
              <a:spcPct val="35000"/>
            </a:spcAft>
          </a:pPr>
          <a:r>
            <a:rPr lang="ar-DZ" sz="2100" b="1" kern="1200" dirty="0" smtClean="0">
              <a:latin typeface="Simplified Arabic" panose="02020603050405020304" pitchFamily="18" charset="-78"/>
              <a:ea typeface="Calibri" panose="020F0502020204030204" pitchFamily="34" charset="0"/>
              <a:cs typeface="Simplified Arabic" panose="02020603050405020304" pitchFamily="18" charset="-78"/>
            </a:rPr>
            <a:t>العوامل التي تساعد على تحسين جودة الخدمة</a:t>
          </a:r>
          <a:endParaRPr lang="fr-FR" sz="2100" b="1" kern="1200" dirty="0"/>
        </a:p>
      </dsp:txBody>
      <dsp:txXfrm>
        <a:off x="6192870" y="2733119"/>
        <a:ext cx="1964564" cy="1822080"/>
      </dsp:txXfrm>
    </dsp:sp>
    <dsp:sp modelId="{9768364F-05E4-488E-AFD0-94B080A9E4F3}">
      <dsp:nvSpPr>
        <dsp:cNvPr id="0" name=""/>
        <dsp:cNvSpPr/>
      </dsp:nvSpPr>
      <dsp:spPr>
        <a:xfrm>
          <a:off x="6947392" y="2049840"/>
          <a:ext cx="455520" cy="455520"/>
        </a:xfrm>
        <a:prstGeom prst="ellipse">
          <a:avLst/>
        </a:prstGeom>
        <a:solidFill>
          <a:schemeClr val="accent3">
            <a:hueOff val="789658"/>
            <a:satOff val="11534"/>
            <a:lumOff val="-735"/>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120E229-99CF-47E6-B68E-4B53C6A25513}">
      <dsp:nvSpPr>
        <dsp:cNvPr id="0" name=""/>
        <dsp:cNvSpPr/>
      </dsp:nvSpPr>
      <dsp:spPr>
        <a:xfrm>
          <a:off x="8255662" y="0"/>
          <a:ext cx="1964564" cy="182208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lvl="0" algn="ctr" defTabSz="933450" rtl="1">
            <a:lnSpc>
              <a:spcPct val="90000"/>
            </a:lnSpc>
            <a:spcBef>
              <a:spcPct val="0"/>
            </a:spcBef>
            <a:spcAft>
              <a:spcPct val="35000"/>
            </a:spcAft>
          </a:pPr>
          <a:r>
            <a:rPr lang="ar-DZ" sz="2100" b="1" i="0" kern="1200" dirty="0" smtClean="0"/>
            <a:t>نماذج قياس جودة الخدمة</a:t>
          </a:r>
          <a:endParaRPr lang="fr-FR" sz="2100" kern="1200" dirty="0"/>
        </a:p>
      </dsp:txBody>
      <dsp:txXfrm>
        <a:off x="8255662" y="0"/>
        <a:ext cx="1964564" cy="1822080"/>
      </dsp:txXfrm>
    </dsp:sp>
    <dsp:sp modelId="{ADAE9F13-B1A4-401E-8EBB-4492CC0A3D0C}">
      <dsp:nvSpPr>
        <dsp:cNvPr id="0" name=""/>
        <dsp:cNvSpPr/>
      </dsp:nvSpPr>
      <dsp:spPr>
        <a:xfrm>
          <a:off x="9010184" y="2049840"/>
          <a:ext cx="455520" cy="455520"/>
        </a:xfrm>
        <a:prstGeom prst="ellipse">
          <a:avLst/>
        </a:prstGeom>
        <a:solidFill>
          <a:schemeClr val="accent3">
            <a:hueOff val="1052877"/>
            <a:satOff val="15378"/>
            <a:lumOff val="-98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98D7B1-CA89-4CC1-961E-D4B5F71604CF}">
      <dsp:nvSpPr>
        <dsp:cNvPr id="0" name=""/>
        <dsp:cNvSpPr/>
      </dsp:nvSpPr>
      <dsp:spPr>
        <a:xfrm>
          <a:off x="0" y="2922"/>
          <a:ext cx="9306642" cy="1378259"/>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r" defTabSz="844550" rtl="1">
            <a:lnSpc>
              <a:spcPct val="90000"/>
            </a:lnSpc>
            <a:spcBef>
              <a:spcPct val="0"/>
            </a:spcBef>
            <a:spcAft>
              <a:spcPct val="35000"/>
            </a:spcAft>
          </a:pPr>
          <a:r>
            <a:rPr lang="ar-SA" sz="1900" kern="1200" smtClean="0">
              <a:solidFill>
                <a:schemeClr val="tx1"/>
              </a:solidFill>
              <a:cs typeface="Simplified Arabic" panose="02010000000000000000" pitchFamily="2" charset="-78"/>
            </a:rPr>
            <a:t>تعرف كلمة جودة باللاتينية بأنها كلمة مشتقة من  </a:t>
          </a:r>
          <a:r>
            <a:rPr lang="fr-FR" sz="1900" kern="1200" smtClean="0">
              <a:solidFill>
                <a:schemeClr val="tx1"/>
              </a:solidFill>
              <a:cs typeface="Simplified Arabic" panose="02010000000000000000" pitchFamily="2" charset="-78"/>
            </a:rPr>
            <a:t>Qualities</a:t>
          </a:r>
          <a:r>
            <a:rPr lang="ar-DZ" sz="1900" kern="1200" smtClean="0">
              <a:solidFill>
                <a:schemeClr val="tx1"/>
              </a:solidFill>
              <a:cs typeface="Simplified Arabic" panose="02010000000000000000" pitchFamily="2" charset="-78"/>
            </a:rPr>
            <a:t> </a:t>
          </a:r>
          <a:r>
            <a:rPr lang="ar-SA" sz="1900" kern="1200" smtClean="0">
              <a:solidFill>
                <a:schemeClr val="tx1"/>
              </a:solidFill>
              <a:cs typeface="Simplified Arabic" panose="02010000000000000000" pitchFamily="2" charset="-78"/>
            </a:rPr>
            <a:t>ويقصد بها طبيعة الشيء ودرجة صلابته أو طبيعة الشخص ودرجة صلاحه</a:t>
          </a:r>
          <a:r>
            <a:rPr lang="ar-DZ" sz="1900" kern="1200" smtClean="0">
              <a:solidFill>
                <a:schemeClr val="tx1"/>
              </a:solidFill>
              <a:cs typeface="Simplified Arabic" panose="02010000000000000000" pitchFamily="2" charset="-78"/>
            </a:rPr>
            <a:t>، </a:t>
          </a:r>
          <a:r>
            <a:rPr lang="ar-SA" sz="1900" kern="1200" smtClean="0">
              <a:solidFill>
                <a:schemeClr val="tx1"/>
              </a:solidFill>
              <a:cs typeface="Simplified Arabic" panose="02010000000000000000" pitchFamily="2" charset="-78"/>
            </a:rPr>
            <a:t>وكانت تعني قديما الدقة و الإتقان، ويستخدم مصطلح الجودة للدلالة على أن منتوجا جيدا أو خدمة جيدة.</a:t>
          </a:r>
          <a:endParaRPr lang="fr-FR" sz="1900" kern="1200">
            <a:solidFill>
              <a:schemeClr val="tx1"/>
            </a:solidFill>
            <a:cs typeface="Simplified Arabic" panose="02010000000000000000" pitchFamily="2" charset="-78"/>
          </a:endParaRPr>
        </a:p>
      </dsp:txBody>
      <dsp:txXfrm>
        <a:off x="67281" y="70203"/>
        <a:ext cx="9172080" cy="1243697"/>
      </dsp:txXfrm>
    </dsp:sp>
    <dsp:sp modelId="{6EE2738C-428D-41B9-9A78-168F9350192C}">
      <dsp:nvSpPr>
        <dsp:cNvPr id="0" name=""/>
        <dsp:cNvSpPr/>
      </dsp:nvSpPr>
      <dsp:spPr>
        <a:xfrm>
          <a:off x="0" y="1435902"/>
          <a:ext cx="9306642" cy="1378259"/>
        </a:xfrm>
        <a:prstGeom prst="roundRect">
          <a:avLst/>
        </a:prstGeom>
        <a:solidFill>
          <a:schemeClr val="accent5">
            <a:hueOff val="-279955"/>
            <a:satOff val="15216"/>
            <a:lumOff val="-281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r" defTabSz="844550" rtl="1">
            <a:lnSpc>
              <a:spcPct val="90000"/>
            </a:lnSpc>
            <a:spcBef>
              <a:spcPct val="0"/>
            </a:spcBef>
            <a:spcAft>
              <a:spcPct val="35000"/>
            </a:spcAft>
          </a:pPr>
          <a:r>
            <a:rPr lang="ar-SA" sz="1900" kern="1200" smtClean="0">
              <a:solidFill>
                <a:schemeClr val="tx1"/>
              </a:solidFill>
              <a:cs typeface="Simplified Arabic" panose="02010000000000000000" pitchFamily="2" charset="-78"/>
            </a:rPr>
            <a:t>أما في اللغة العربية فإن الأصل الاشتقاقي للجودة هو: (ج ود) وهو أصل يدل على التسمّح بالشيء وكثرة العطاء</a:t>
          </a:r>
          <a:r>
            <a:rPr lang="ar-DZ" sz="1900" kern="1200" smtClean="0">
              <a:solidFill>
                <a:schemeClr val="tx1"/>
              </a:solidFill>
              <a:cs typeface="Simplified Arabic" panose="02010000000000000000" pitchFamily="2" charset="-78"/>
            </a:rPr>
            <a:t>.</a:t>
          </a:r>
          <a:r>
            <a:rPr lang="ar-SA" sz="1900" kern="1200" smtClean="0">
              <a:solidFill>
                <a:schemeClr val="tx1"/>
              </a:solidFill>
              <a:cs typeface="Simplified Arabic" panose="02010000000000000000" pitchFamily="2" charset="-78"/>
            </a:rPr>
            <a:t> </a:t>
          </a:r>
          <a:endParaRPr lang="fr-FR" sz="1900" kern="1200">
            <a:solidFill>
              <a:schemeClr val="tx1"/>
            </a:solidFill>
            <a:cs typeface="Simplified Arabic" panose="02010000000000000000" pitchFamily="2" charset="-78"/>
          </a:endParaRPr>
        </a:p>
      </dsp:txBody>
      <dsp:txXfrm>
        <a:off x="67281" y="1503183"/>
        <a:ext cx="9172080" cy="1243697"/>
      </dsp:txXfrm>
    </dsp:sp>
    <dsp:sp modelId="{66E77FBB-3E86-4A32-BBFB-0FED2BE886DF}">
      <dsp:nvSpPr>
        <dsp:cNvPr id="0" name=""/>
        <dsp:cNvSpPr/>
      </dsp:nvSpPr>
      <dsp:spPr>
        <a:xfrm>
          <a:off x="0" y="2868882"/>
          <a:ext cx="9306642" cy="1378259"/>
        </a:xfrm>
        <a:prstGeom prst="roundRect">
          <a:avLst/>
        </a:prstGeom>
        <a:solidFill>
          <a:schemeClr val="accent5">
            <a:hueOff val="-559910"/>
            <a:satOff val="30431"/>
            <a:lumOff val="-562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r" defTabSz="844550" rtl="1">
            <a:lnSpc>
              <a:spcPct val="90000"/>
            </a:lnSpc>
            <a:spcBef>
              <a:spcPct val="0"/>
            </a:spcBef>
            <a:spcAft>
              <a:spcPct val="35000"/>
            </a:spcAft>
          </a:pPr>
          <a:r>
            <a:rPr lang="ar-DZ" sz="1900" kern="1200" smtClean="0">
              <a:solidFill>
                <a:schemeClr val="tx1"/>
              </a:solidFill>
              <a:cs typeface="Simplified Arabic" panose="02010000000000000000" pitchFamily="2" charset="-78"/>
            </a:rPr>
            <a:t>وتعرف على أنها" </a:t>
          </a:r>
          <a:r>
            <a:rPr lang="ar-SA" sz="1900" kern="1200" smtClean="0">
              <a:solidFill>
                <a:schemeClr val="tx1"/>
              </a:solidFill>
              <a:cs typeface="Simplified Arabic" panose="02010000000000000000" pitchFamily="2" charset="-78"/>
            </a:rPr>
            <a:t>مجموعة الخصائص والمميزات للسلع والخدمات التي تعكس قدرتها على تلبية حاجات صريحة وضمنية للمستهلك</a:t>
          </a:r>
          <a:r>
            <a:rPr lang="ar-DZ" sz="1900" kern="1200" smtClean="0">
              <a:solidFill>
                <a:schemeClr val="tx1"/>
              </a:solidFill>
              <a:cs typeface="Simplified Arabic" panose="02010000000000000000" pitchFamily="2" charset="-78"/>
            </a:rPr>
            <a:t>".</a:t>
          </a:r>
          <a:endParaRPr lang="fr-FR" sz="1900" kern="1200">
            <a:solidFill>
              <a:schemeClr val="tx1"/>
            </a:solidFill>
            <a:cs typeface="Simplified Arabic" panose="02010000000000000000" pitchFamily="2" charset="-78"/>
          </a:endParaRPr>
        </a:p>
      </dsp:txBody>
      <dsp:txXfrm>
        <a:off x="67281" y="2936163"/>
        <a:ext cx="9172080" cy="1243697"/>
      </dsp:txXfrm>
    </dsp:sp>
    <dsp:sp modelId="{F64BE99B-014C-4EA7-A71D-8C070EC9C076}">
      <dsp:nvSpPr>
        <dsp:cNvPr id="0" name=""/>
        <dsp:cNvSpPr/>
      </dsp:nvSpPr>
      <dsp:spPr>
        <a:xfrm>
          <a:off x="0" y="4301862"/>
          <a:ext cx="9306642" cy="1378259"/>
        </a:xfrm>
        <a:prstGeom prst="roundRect">
          <a:avLst/>
        </a:prstGeom>
        <a:solidFill>
          <a:schemeClr val="accent5">
            <a:hueOff val="-839865"/>
            <a:satOff val="45647"/>
            <a:lumOff val="-843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r" defTabSz="844550" rtl="1">
            <a:lnSpc>
              <a:spcPct val="90000"/>
            </a:lnSpc>
            <a:spcBef>
              <a:spcPct val="0"/>
            </a:spcBef>
            <a:spcAft>
              <a:spcPct val="35000"/>
            </a:spcAft>
          </a:pPr>
          <a:r>
            <a:rPr lang="ar-DZ" sz="1900" kern="1200" smtClean="0">
              <a:solidFill>
                <a:schemeClr val="tx1"/>
              </a:solidFill>
              <a:cs typeface="Simplified Arabic" panose="02010000000000000000" pitchFamily="2" charset="-78"/>
            </a:rPr>
            <a:t>تعرف جودة الخدمة بأنها "الفرق بين توقعات الزبائن لأداء الخدمة قبل حصولهم عليها وتصوراتهم للخدمة بعد تلقيها ". كما تعرف على أنها" مقارنة شخصية يحكم من خلالها الزبون على الخدمات التي حصل عليها".</a:t>
          </a:r>
          <a:endParaRPr lang="fr-FR" sz="1900" kern="1200">
            <a:solidFill>
              <a:schemeClr val="tx1"/>
            </a:solidFill>
            <a:cs typeface="Simplified Arabic" panose="02010000000000000000" pitchFamily="2" charset="-78"/>
          </a:endParaRPr>
        </a:p>
      </dsp:txBody>
      <dsp:txXfrm>
        <a:off x="67281" y="4369143"/>
        <a:ext cx="9172080" cy="12436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C3E852-471B-4F7C-BAC1-D7D01D2434C9}">
      <dsp:nvSpPr>
        <dsp:cNvPr id="0" name=""/>
        <dsp:cNvSpPr/>
      </dsp:nvSpPr>
      <dsp:spPr>
        <a:xfrm>
          <a:off x="4407" y="1334807"/>
          <a:ext cx="1926939" cy="2646359"/>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kern="1200" smtClean="0">
              <a:solidFill>
                <a:schemeClr val="tx1"/>
              </a:solidFill>
              <a:cs typeface="Simplified Arabic" panose="02010000000000000000" pitchFamily="2" charset="-78"/>
            </a:rPr>
            <a:t>إن </a:t>
          </a:r>
          <a:r>
            <a:rPr lang="ar-DZ" sz="1800" b="1" kern="1200" smtClean="0">
              <a:solidFill>
                <a:schemeClr val="tx1"/>
              </a:solidFill>
              <a:cs typeface="Simplified Arabic" panose="02010000000000000000" pitchFamily="2" charset="-78"/>
            </a:rPr>
            <a:t>خاصية الملموسية </a:t>
          </a:r>
          <a:r>
            <a:rPr lang="ar-DZ" sz="1800" kern="1200" smtClean="0">
              <a:solidFill>
                <a:schemeClr val="tx1"/>
              </a:solidFill>
              <a:cs typeface="Simplified Arabic" panose="02010000000000000000" pitchFamily="2" charset="-78"/>
            </a:rPr>
            <a:t>في العديد من الخدمات تعني أنه من الصعب قياس وتقييم جودة الخدمة؛</a:t>
          </a:r>
          <a:endParaRPr lang="fr-FR" sz="1800" kern="1200">
            <a:solidFill>
              <a:schemeClr val="tx1"/>
            </a:solidFill>
            <a:cs typeface="Simplified Arabic" panose="02010000000000000000" pitchFamily="2" charset="-78"/>
          </a:endParaRPr>
        </a:p>
      </dsp:txBody>
      <dsp:txXfrm>
        <a:off x="60845" y="1391245"/>
        <a:ext cx="1814063" cy="2533483"/>
      </dsp:txXfrm>
    </dsp:sp>
    <dsp:sp modelId="{57F70FF3-4070-425A-908A-14B8A19D96F4}">
      <dsp:nvSpPr>
        <dsp:cNvPr id="0" name=""/>
        <dsp:cNvSpPr/>
      </dsp:nvSpPr>
      <dsp:spPr>
        <a:xfrm>
          <a:off x="2124041" y="2419046"/>
          <a:ext cx="408511" cy="47788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solidFill>
              <a:schemeClr val="tx1"/>
            </a:solidFill>
            <a:cs typeface="Simplified Arabic" panose="02010000000000000000" pitchFamily="2" charset="-78"/>
          </a:endParaRPr>
        </a:p>
      </dsp:txBody>
      <dsp:txXfrm>
        <a:off x="2124041" y="2514622"/>
        <a:ext cx="285958" cy="286729"/>
      </dsp:txXfrm>
    </dsp:sp>
    <dsp:sp modelId="{5DD65444-F61C-40BB-A2B2-795385B0D3EF}">
      <dsp:nvSpPr>
        <dsp:cNvPr id="0" name=""/>
        <dsp:cNvSpPr/>
      </dsp:nvSpPr>
      <dsp:spPr>
        <a:xfrm>
          <a:off x="2702123" y="1334807"/>
          <a:ext cx="1926939" cy="2646359"/>
        </a:xfrm>
        <a:prstGeom prst="roundRect">
          <a:avLst>
            <a:gd name="adj" fmla="val 10000"/>
          </a:avLst>
        </a:prstGeom>
        <a:solidFill>
          <a:schemeClr val="accent3">
            <a:hueOff val="350959"/>
            <a:satOff val="5126"/>
            <a:lumOff val="-32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b="1" kern="1200" smtClean="0">
              <a:solidFill>
                <a:schemeClr val="tx1"/>
              </a:solidFill>
              <a:cs typeface="Simplified Arabic" panose="02010000000000000000" pitchFamily="2" charset="-78"/>
            </a:rPr>
            <a:t>خاصية التلازم </a:t>
          </a:r>
          <a:r>
            <a:rPr lang="ar-DZ" sz="1800" kern="1200" smtClean="0">
              <a:solidFill>
                <a:schemeClr val="tx1"/>
              </a:solidFill>
              <a:cs typeface="Simplified Arabic" panose="02010000000000000000" pitchFamily="2" charset="-78"/>
            </a:rPr>
            <a:t>بين الخدمة ذاتها ومقدمها تظهر أهمية ودور الناس في عملية المبادلة وتأثيرهم على مستويات الجودة؛</a:t>
          </a:r>
          <a:endParaRPr lang="fr-FR" sz="1800" kern="1200">
            <a:solidFill>
              <a:schemeClr val="tx1"/>
            </a:solidFill>
            <a:cs typeface="Simplified Arabic" panose="02010000000000000000" pitchFamily="2" charset="-78"/>
          </a:endParaRPr>
        </a:p>
      </dsp:txBody>
      <dsp:txXfrm>
        <a:off x="2758561" y="1391245"/>
        <a:ext cx="1814063" cy="2533483"/>
      </dsp:txXfrm>
    </dsp:sp>
    <dsp:sp modelId="{4137A8EF-5C16-4714-A483-F03E15BA20E5}">
      <dsp:nvSpPr>
        <dsp:cNvPr id="0" name=""/>
        <dsp:cNvSpPr/>
      </dsp:nvSpPr>
      <dsp:spPr>
        <a:xfrm>
          <a:off x="4821757" y="2419046"/>
          <a:ext cx="408511" cy="477881"/>
        </a:xfrm>
        <a:prstGeom prst="rightArrow">
          <a:avLst>
            <a:gd name="adj1" fmla="val 60000"/>
            <a:gd name="adj2" fmla="val 50000"/>
          </a:avLst>
        </a:prstGeom>
        <a:solidFill>
          <a:schemeClr val="accent3">
            <a:hueOff val="526439"/>
            <a:satOff val="7689"/>
            <a:lumOff val="-49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solidFill>
              <a:schemeClr val="tx1"/>
            </a:solidFill>
            <a:cs typeface="Simplified Arabic" panose="02010000000000000000" pitchFamily="2" charset="-78"/>
          </a:endParaRPr>
        </a:p>
      </dsp:txBody>
      <dsp:txXfrm>
        <a:off x="4821757" y="2514622"/>
        <a:ext cx="285958" cy="286729"/>
      </dsp:txXfrm>
    </dsp:sp>
    <dsp:sp modelId="{EAE72869-4223-434F-9A2A-B17FD26D46B3}">
      <dsp:nvSpPr>
        <dsp:cNvPr id="0" name=""/>
        <dsp:cNvSpPr/>
      </dsp:nvSpPr>
      <dsp:spPr>
        <a:xfrm>
          <a:off x="5399838" y="1334807"/>
          <a:ext cx="1926939" cy="2646359"/>
        </a:xfrm>
        <a:prstGeom prst="roundRect">
          <a:avLst>
            <a:gd name="adj" fmla="val 10000"/>
          </a:avLst>
        </a:prstGeom>
        <a:solidFill>
          <a:schemeClr val="accent3">
            <a:hueOff val="701918"/>
            <a:satOff val="10252"/>
            <a:lumOff val="-65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kern="1200" smtClean="0">
              <a:solidFill>
                <a:schemeClr val="tx1"/>
              </a:solidFill>
              <a:cs typeface="Simplified Arabic" panose="02010000000000000000" pitchFamily="2" charset="-78"/>
            </a:rPr>
            <a:t>صفة </a:t>
          </a:r>
          <a:r>
            <a:rPr lang="ar-DZ" sz="1800" b="1" kern="1200" smtClean="0">
              <a:solidFill>
                <a:schemeClr val="tx1"/>
              </a:solidFill>
              <a:cs typeface="Simplified Arabic" panose="02010000000000000000" pitchFamily="2" charset="-78"/>
            </a:rPr>
            <a:t>عدم التجانس </a:t>
          </a:r>
          <a:r>
            <a:rPr lang="ar-DZ" sz="1800" kern="1200" smtClean="0">
              <a:solidFill>
                <a:schemeClr val="tx1"/>
              </a:solidFill>
              <a:cs typeface="Simplified Arabic" panose="02010000000000000000" pitchFamily="2" charset="-78"/>
            </a:rPr>
            <a:t>في طبيعة الخدمة تعني بأن الخدمة لا يمكن إعادة انتاجها أو إعادة تقديمها بنفس الدقة وأنها دائما متغيرة إلى حد ما؛</a:t>
          </a:r>
          <a:endParaRPr lang="fr-FR" sz="1800" kern="1200">
            <a:solidFill>
              <a:schemeClr val="tx1"/>
            </a:solidFill>
            <a:cs typeface="Simplified Arabic" panose="02010000000000000000" pitchFamily="2" charset="-78"/>
          </a:endParaRPr>
        </a:p>
      </dsp:txBody>
      <dsp:txXfrm>
        <a:off x="5456276" y="1391245"/>
        <a:ext cx="1814063" cy="2533483"/>
      </dsp:txXfrm>
    </dsp:sp>
    <dsp:sp modelId="{4B2EF8D1-6AF9-49AA-BD29-B1AE0B061319}">
      <dsp:nvSpPr>
        <dsp:cNvPr id="0" name=""/>
        <dsp:cNvSpPr/>
      </dsp:nvSpPr>
      <dsp:spPr>
        <a:xfrm>
          <a:off x="7519472" y="2419046"/>
          <a:ext cx="408511" cy="477881"/>
        </a:xfrm>
        <a:prstGeom prst="rightArrow">
          <a:avLst>
            <a:gd name="adj1" fmla="val 60000"/>
            <a:gd name="adj2" fmla="val 50000"/>
          </a:avLst>
        </a:prstGeom>
        <a:solidFill>
          <a:schemeClr val="accent3">
            <a:hueOff val="1052877"/>
            <a:satOff val="15378"/>
            <a:lumOff val="-98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solidFill>
              <a:schemeClr val="tx1"/>
            </a:solidFill>
            <a:cs typeface="Simplified Arabic" panose="02010000000000000000" pitchFamily="2" charset="-78"/>
          </a:endParaRPr>
        </a:p>
      </dsp:txBody>
      <dsp:txXfrm>
        <a:off x="7519472" y="2514622"/>
        <a:ext cx="285958" cy="286729"/>
      </dsp:txXfrm>
    </dsp:sp>
    <dsp:sp modelId="{0128BF83-A151-4470-9501-B7662D991CEC}">
      <dsp:nvSpPr>
        <dsp:cNvPr id="0" name=""/>
        <dsp:cNvSpPr/>
      </dsp:nvSpPr>
      <dsp:spPr>
        <a:xfrm>
          <a:off x="8097554" y="1334807"/>
          <a:ext cx="1926939" cy="2646359"/>
        </a:xfrm>
        <a:prstGeom prst="roundRect">
          <a:avLst>
            <a:gd name="adj" fmla="val 10000"/>
          </a:avLst>
        </a:prstGeom>
        <a:solidFill>
          <a:schemeClr val="accent3">
            <a:hueOff val="1052877"/>
            <a:satOff val="15378"/>
            <a:lumOff val="-98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kern="1200" smtClean="0">
              <a:solidFill>
                <a:schemeClr val="tx1"/>
              </a:solidFill>
              <a:cs typeface="Simplified Arabic" panose="02010000000000000000" pitchFamily="2" charset="-78"/>
            </a:rPr>
            <a:t>إن </a:t>
          </a:r>
          <a:r>
            <a:rPr lang="ar-DZ" sz="1800" b="1" kern="1200" smtClean="0">
              <a:solidFill>
                <a:schemeClr val="tx1"/>
              </a:solidFill>
              <a:cs typeface="Simplified Arabic" panose="02010000000000000000" pitchFamily="2" charset="-78"/>
            </a:rPr>
            <a:t>صفة الفنائية </a:t>
          </a:r>
          <a:r>
            <a:rPr lang="ar-DZ" sz="1800" kern="1200" smtClean="0">
              <a:solidFill>
                <a:schemeClr val="tx1"/>
              </a:solidFill>
              <a:cs typeface="Simplified Arabic" panose="02010000000000000000" pitchFamily="2" charset="-78"/>
            </a:rPr>
            <a:t>في طبيعة الخدمة قد تؤدي إلى عدم رضا الزبون إذا لم يلبى طلبه، وبالتالي قد يختلف حكمه على جودة الخدمة.</a:t>
          </a:r>
          <a:endParaRPr lang="fr-FR" sz="1800" kern="1200">
            <a:solidFill>
              <a:schemeClr val="tx1"/>
            </a:solidFill>
            <a:cs typeface="Simplified Arabic" panose="02010000000000000000" pitchFamily="2" charset="-78"/>
          </a:endParaRPr>
        </a:p>
      </dsp:txBody>
      <dsp:txXfrm>
        <a:off x="8153992" y="1391245"/>
        <a:ext cx="1814063" cy="25334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8E863-ED2F-4BD3-98AD-4DF120F13428}">
      <dsp:nvSpPr>
        <dsp:cNvPr id="0" name=""/>
        <dsp:cNvSpPr/>
      </dsp:nvSpPr>
      <dsp:spPr>
        <a:xfrm>
          <a:off x="780005" y="0"/>
          <a:ext cx="8840060" cy="5034116"/>
        </a:xfrm>
        <a:prstGeom prst="rightArrow">
          <a:avLst/>
        </a:prstGeom>
        <a:gradFill rotWithShape="0">
          <a:gsLst>
            <a:gs pos="0">
              <a:schemeClr val="accent4">
                <a:tint val="40000"/>
                <a:hueOff val="0"/>
                <a:satOff val="0"/>
                <a:lumOff val="0"/>
                <a:alphaOff val="0"/>
                <a:tint val="96000"/>
                <a:lumMod val="100000"/>
              </a:schemeClr>
            </a:gs>
            <a:gs pos="78000">
              <a:schemeClr val="accent4">
                <a:tint val="40000"/>
                <a:hueOff val="0"/>
                <a:satOff val="0"/>
                <a:lumOff val="0"/>
                <a:alphaOff val="0"/>
                <a:shade val="94000"/>
                <a:lumMod val="94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6B1EFF10-7A58-4B66-8F56-F7A138FFBA23}">
      <dsp:nvSpPr>
        <dsp:cNvPr id="0" name=""/>
        <dsp:cNvSpPr/>
      </dsp:nvSpPr>
      <dsp:spPr>
        <a:xfrm>
          <a:off x="4570" y="1510234"/>
          <a:ext cx="1998255" cy="2013646"/>
        </a:xfrm>
        <a:prstGeom prst="roundRect">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pPr>
          <a:r>
            <a:rPr lang="ar-DZ" sz="1700" kern="1200" dirty="0" smtClean="0">
              <a:solidFill>
                <a:schemeClr val="tx1"/>
              </a:solidFill>
              <a:cs typeface="Simplified Arabic" panose="02010000000000000000" pitchFamily="2" charset="-78"/>
            </a:rPr>
            <a:t>1</a:t>
          </a:r>
          <a:r>
            <a:rPr lang="fr-FR" sz="1700" kern="1200" dirty="0" smtClean="0">
              <a:solidFill>
                <a:schemeClr val="tx1"/>
              </a:solidFill>
              <a:cs typeface="Simplified Arabic" panose="02010000000000000000" pitchFamily="2" charset="-78"/>
            </a:rPr>
            <a:t>.</a:t>
          </a:r>
          <a:r>
            <a:rPr lang="fr-FR" sz="1700" b="1" kern="1200" dirty="0" smtClean="0">
              <a:solidFill>
                <a:schemeClr val="tx1"/>
              </a:solidFill>
              <a:cs typeface="Simplified Arabic" panose="02010000000000000000" pitchFamily="2" charset="-78"/>
            </a:rPr>
            <a:t> </a:t>
          </a:r>
          <a:r>
            <a:rPr lang="ar-SA" sz="1700" b="1" kern="1200" dirty="0" smtClean="0">
              <a:solidFill>
                <a:schemeClr val="tx1"/>
              </a:solidFill>
              <a:cs typeface="Simplified Arabic" panose="02010000000000000000" pitchFamily="2" charset="-78"/>
            </a:rPr>
            <a:t>الاعتمادية </a:t>
          </a:r>
          <a:r>
            <a:rPr lang="fr-FR" sz="1700" kern="1200" dirty="0" smtClean="0">
              <a:solidFill>
                <a:schemeClr val="tx1"/>
              </a:solidFill>
              <a:cs typeface="Simplified Arabic" panose="02010000000000000000" pitchFamily="2" charset="-78"/>
            </a:rPr>
            <a:t>: </a:t>
          </a:r>
          <a:r>
            <a:rPr lang="ar-SA" sz="1700" kern="1200" dirty="0" smtClean="0">
              <a:solidFill>
                <a:schemeClr val="tx1"/>
              </a:solidFill>
              <a:cs typeface="Simplified Arabic" panose="02010000000000000000" pitchFamily="2" charset="-78"/>
            </a:rPr>
            <a:t>القدرة على إنجاز الخدمة المطلوبة باعتمادية ودقة وثبات؛</a:t>
          </a:r>
          <a:endParaRPr lang="fr-FR" sz="1700" kern="1200" dirty="0">
            <a:solidFill>
              <a:schemeClr val="tx1"/>
            </a:solidFill>
            <a:cs typeface="Simplified Arabic" panose="02010000000000000000" pitchFamily="2" charset="-78"/>
          </a:endParaRPr>
        </a:p>
      </dsp:txBody>
      <dsp:txXfrm>
        <a:off x="102117" y="1607781"/>
        <a:ext cx="1803161" cy="1818552"/>
      </dsp:txXfrm>
    </dsp:sp>
    <dsp:sp modelId="{C2F3B620-1BD1-43B5-A379-14DEB25A8996}">
      <dsp:nvSpPr>
        <dsp:cNvPr id="0" name=""/>
        <dsp:cNvSpPr/>
      </dsp:nvSpPr>
      <dsp:spPr>
        <a:xfrm>
          <a:off x="2151901" y="1510234"/>
          <a:ext cx="1998255" cy="2013646"/>
        </a:xfrm>
        <a:prstGeom prst="roundRect">
          <a:avLst/>
        </a:prstGeom>
        <a:gradFill rotWithShape="0">
          <a:gsLst>
            <a:gs pos="0">
              <a:schemeClr val="accent4">
                <a:hueOff val="209979"/>
                <a:satOff val="-5609"/>
                <a:lumOff val="-1324"/>
                <a:alphaOff val="0"/>
                <a:tint val="96000"/>
                <a:lumMod val="100000"/>
              </a:schemeClr>
            </a:gs>
            <a:gs pos="78000">
              <a:schemeClr val="accent4">
                <a:hueOff val="209979"/>
                <a:satOff val="-5609"/>
                <a:lumOff val="-132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pPr>
          <a:r>
            <a:rPr lang="ar-SA" sz="1700" kern="1200" dirty="0" smtClean="0">
              <a:solidFill>
                <a:schemeClr val="tx1"/>
              </a:solidFill>
              <a:cs typeface="Simplified Arabic" panose="02010000000000000000" pitchFamily="2" charset="-78"/>
            </a:rPr>
            <a:t>2. </a:t>
          </a:r>
          <a:r>
            <a:rPr lang="ar-SA" sz="1700" b="1" kern="1200" dirty="0" smtClean="0">
              <a:solidFill>
                <a:schemeClr val="tx1"/>
              </a:solidFill>
              <a:cs typeface="Simplified Arabic" panose="02010000000000000000" pitchFamily="2" charset="-78"/>
            </a:rPr>
            <a:t>الاستجابة</a:t>
          </a:r>
          <a:r>
            <a:rPr lang="fr-FR" sz="1700" b="1" kern="1200" dirty="0" smtClean="0">
              <a:solidFill>
                <a:schemeClr val="tx1"/>
              </a:solidFill>
              <a:cs typeface="Simplified Arabic" panose="02010000000000000000" pitchFamily="2" charset="-78"/>
            </a:rPr>
            <a:t> : </a:t>
          </a:r>
          <a:r>
            <a:rPr lang="ar-SA" sz="1700" kern="1200" dirty="0" smtClean="0">
              <a:solidFill>
                <a:schemeClr val="tx1"/>
              </a:solidFill>
              <a:cs typeface="Simplified Arabic" panose="02010000000000000000" pitchFamily="2" charset="-78"/>
            </a:rPr>
            <a:t>قدرة إدارة البنك على تقديم الخدمة بسرعة، ومساعدة الزبائن باستمرار عند الطلب؛</a:t>
          </a:r>
          <a:endParaRPr lang="fr-FR" sz="1700" kern="1200" dirty="0">
            <a:solidFill>
              <a:schemeClr val="tx1"/>
            </a:solidFill>
            <a:cs typeface="Simplified Arabic" panose="02010000000000000000" pitchFamily="2" charset="-78"/>
          </a:endParaRPr>
        </a:p>
      </dsp:txBody>
      <dsp:txXfrm>
        <a:off x="2249448" y="1607781"/>
        <a:ext cx="1803161" cy="1818552"/>
      </dsp:txXfrm>
    </dsp:sp>
    <dsp:sp modelId="{4F244223-A851-4888-881E-4E1344DE8694}">
      <dsp:nvSpPr>
        <dsp:cNvPr id="0" name=""/>
        <dsp:cNvSpPr/>
      </dsp:nvSpPr>
      <dsp:spPr>
        <a:xfrm>
          <a:off x="4200907" y="1510234"/>
          <a:ext cx="1998255" cy="2013646"/>
        </a:xfrm>
        <a:prstGeom prst="roundRect">
          <a:avLst/>
        </a:prstGeom>
        <a:gradFill rotWithShape="0">
          <a:gsLst>
            <a:gs pos="0">
              <a:schemeClr val="accent4">
                <a:hueOff val="419958"/>
                <a:satOff val="-11217"/>
                <a:lumOff val="-2647"/>
                <a:alphaOff val="0"/>
                <a:tint val="96000"/>
                <a:lumMod val="100000"/>
              </a:schemeClr>
            </a:gs>
            <a:gs pos="78000">
              <a:schemeClr val="accent4">
                <a:hueOff val="419958"/>
                <a:satOff val="-11217"/>
                <a:lumOff val="-264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pPr>
          <a:r>
            <a:rPr lang="ar-SA" sz="1700" kern="1200" dirty="0" smtClean="0">
              <a:solidFill>
                <a:schemeClr val="tx1"/>
              </a:solidFill>
              <a:cs typeface="Simplified Arabic" panose="02010000000000000000" pitchFamily="2" charset="-78"/>
            </a:rPr>
            <a:t>3. </a:t>
          </a:r>
          <a:r>
            <a:rPr lang="ar-SA" sz="1700" b="1" kern="1200" dirty="0" smtClean="0">
              <a:solidFill>
                <a:schemeClr val="tx1"/>
              </a:solidFill>
              <a:cs typeface="Simplified Arabic" panose="02010000000000000000" pitchFamily="2" charset="-78"/>
            </a:rPr>
            <a:t>الأمان والثقة </a:t>
          </a:r>
          <a:r>
            <a:rPr lang="fr-FR" sz="1700" kern="1200" dirty="0" smtClean="0">
              <a:solidFill>
                <a:schemeClr val="tx1"/>
              </a:solidFill>
              <a:cs typeface="Simplified Arabic" panose="02010000000000000000" pitchFamily="2" charset="-78"/>
            </a:rPr>
            <a:t>: </a:t>
          </a:r>
          <a:r>
            <a:rPr lang="ar-SA" sz="1700" kern="1200" dirty="0" smtClean="0">
              <a:solidFill>
                <a:schemeClr val="tx1"/>
              </a:solidFill>
              <a:cs typeface="Simplified Arabic" panose="02010000000000000000" pitchFamily="2" charset="-78"/>
            </a:rPr>
            <a:t>معرفة قابلية الموظفين ولطفهم لنقل الثقة والاعتماد عليهم؛</a:t>
          </a:r>
          <a:endParaRPr lang="fr-FR" sz="1700" kern="1200" dirty="0">
            <a:solidFill>
              <a:schemeClr val="tx1"/>
            </a:solidFill>
            <a:cs typeface="Simplified Arabic" panose="02010000000000000000" pitchFamily="2" charset="-78"/>
          </a:endParaRPr>
        </a:p>
      </dsp:txBody>
      <dsp:txXfrm>
        <a:off x="4298454" y="1607781"/>
        <a:ext cx="1803161" cy="1818552"/>
      </dsp:txXfrm>
    </dsp:sp>
    <dsp:sp modelId="{A2037719-4C63-4C20-8A0E-94153A531B8A}">
      <dsp:nvSpPr>
        <dsp:cNvPr id="0" name=""/>
        <dsp:cNvSpPr/>
      </dsp:nvSpPr>
      <dsp:spPr>
        <a:xfrm>
          <a:off x="6299076" y="1510234"/>
          <a:ext cx="1998255" cy="2013646"/>
        </a:xfrm>
        <a:prstGeom prst="roundRect">
          <a:avLst/>
        </a:prstGeom>
        <a:gradFill rotWithShape="0">
          <a:gsLst>
            <a:gs pos="0">
              <a:schemeClr val="accent4">
                <a:hueOff val="629938"/>
                <a:satOff val="-16826"/>
                <a:lumOff val="-3971"/>
                <a:alphaOff val="0"/>
                <a:tint val="96000"/>
                <a:lumMod val="100000"/>
              </a:schemeClr>
            </a:gs>
            <a:gs pos="78000">
              <a:schemeClr val="accent4">
                <a:hueOff val="629938"/>
                <a:satOff val="-16826"/>
                <a:lumOff val="-3971"/>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pPr>
          <a:r>
            <a:rPr lang="ar-SA" sz="1700" kern="1200" dirty="0" smtClean="0">
              <a:solidFill>
                <a:schemeClr val="tx1"/>
              </a:solidFill>
              <a:cs typeface="Simplified Arabic" panose="02010000000000000000" pitchFamily="2" charset="-78"/>
            </a:rPr>
            <a:t>4. </a:t>
          </a:r>
          <a:r>
            <a:rPr lang="ar-SA" sz="1700" b="1" kern="1200" dirty="0" smtClean="0">
              <a:solidFill>
                <a:schemeClr val="tx1"/>
              </a:solidFill>
              <a:cs typeface="Simplified Arabic" panose="02010000000000000000" pitchFamily="2" charset="-78"/>
            </a:rPr>
            <a:t>التعاطف</a:t>
          </a:r>
          <a:r>
            <a:rPr lang="ar-SA" sz="1700" kern="1200" dirty="0" smtClean="0">
              <a:solidFill>
                <a:schemeClr val="tx1"/>
              </a:solidFill>
              <a:cs typeface="Simplified Arabic" panose="02010000000000000000" pitchFamily="2" charset="-78"/>
            </a:rPr>
            <a:t> </a:t>
          </a:r>
          <a:r>
            <a:rPr lang="fr-FR" sz="1700" kern="1200" dirty="0" smtClean="0">
              <a:solidFill>
                <a:schemeClr val="tx1"/>
              </a:solidFill>
              <a:cs typeface="Simplified Arabic" panose="02010000000000000000" pitchFamily="2" charset="-78"/>
            </a:rPr>
            <a:t>: </a:t>
          </a:r>
          <a:r>
            <a:rPr lang="ar-SA" sz="1700" kern="1200" dirty="0" smtClean="0">
              <a:solidFill>
                <a:schemeClr val="tx1"/>
              </a:solidFill>
              <a:cs typeface="Simplified Arabic" panose="02010000000000000000" pitchFamily="2" charset="-78"/>
            </a:rPr>
            <a:t>الرعاية والاهتمام المقدم للزبائن، سهولة الاتصال وتفهم الزبائن والعناية بهم؛</a:t>
          </a:r>
          <a:endParaRPr lang="fr-FR" sz="1700" kern="1200" dirty="0">
            <a:solidFill>
              <a:schemeClr val="tx1"/>
            </a:solidFill>
            <a:cs typeface="Simplified Arabic" panose="02010000000000000000" pitchFamily="2" charset="-78"/>
          </a:endParaRPr>
        </a:p>
      </dsp:txBody>
      <dsp:txXfrm>
        <a:off x="6396623" y="1607781"/>
        <a:ext cx="1803161" cy="1818552"/>
      </dsp:txXfrm>
    </dsp:sp>
    <dsp:sp modelId="{8654CF73-76A6-46E7-BAEC-839B07841CAC}">
      <dsp:nvSpPr>
        <dsp:cNvPr id="0" name=""/>
        <dsp:cNvSpPr/>
      </dsp:nvSpPr>
      <dsp:spPr>
        <a:xfrm>
          <a:off x="8397244" y="1510234"/>
          <a:ext cx="1998255" cy="2013646"/>
        </a:xfrm>
        <a:prstGeom prst="roundRect">
          <a:avLst/>
        </a:prstGeom>
        <a:gradFill rotWithShape="0">
          <a:gsLst>
            <a:gs pos="0">
              <a:schemeClr val="accent4">
                <a:hueOff val="839917"/>
                <a:satOff val="-22434"/>
                <a:lumOff val="-5294"/>
                <a:alphaOff val="0"/>
                <a:tint val="96000"/>
                <a:lumMod val="100000"/>
              </a:schemeClr>
            </a:gs>
            <a:gs pos="78000">
              <a:schemeClr val="accent4">
                <a:hueOff val="839917"/>
                <a:satOff val="-22434"/>
                <a:lumOff val="-529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1">
            <a:lnSpc>
              <a:spcPct val="90000"/>
            </a:lnSpc>
            <a:spcBef>
              <a:spcPct val="0"/>
            </a:spcBef>
            <a:spcAft>
              <a:spcPct val="35000"/>
            </a:spcAft>
          </a:pPr>
          <a:r>
            <a:rPr lang="ar-SA" sz="1700" kern="1200" dirty="0" smtClean="0">
              <a:solidFill>
                <a:schemeClr val="tx1"/>
              </a:solidFill>
              <a:cs typeface="Simplified Arabic" panose="02010000000000000000" pitchFamily="2" charset="-78"/>
            </a:rPr>
            <a:t>5. </a:t>
          </a:r>
          <a:r>
            <a:rPr lang="ar-SA" sz="1700" b="1" kern="1200" dirty="0" smtClean="0">
              <a:solidFill>
                <a:schemeClr val="tx1"/>
              </a:solidFill>
              <a:cs typeface="Simplified Arabic" panose="02010000000000000000" pitchFamily="2" charset="-78"/>
            </a:rPr>
            <a:t>الملموسية</a:t>
          </a:r>
          <a:r>
            <a:rPr lang="ar-SA" sz="1700" kern="1200" dirty="0" smtClean="0">
              <a:solidFill>
                <a:schemeClr val="tx1"/>
              </a:solidFill>
              <a:cs typeface="Simplified Arabic" panose="02010000000000000000" pitchFamily="2" charset="-78"/>
            </a:rPr>
            <a:t> </a:t>
          </a:r>
          <a:r>
            <a:rPr lang="fr-FR" sz="1700" kern="1200" dirty="0" smtClean="0">
              <a:solidFill>
                <a:schemeClr val="tx1"/>
              </a:solidFill>
              <a:cs typeface="Simplified Arabic" panose="02010000000000000000" pitchFamily="2" charset="-78"/>
            </a:rPr>
            <a:t>: </a:t>
          </a:r>
          <a:r>
            <a:rPr lang="ar-SA" sz="1700" kern="1200" dirty="0" smtClean="0">
              <a:solidFill>
                <a:schemeClr val="tx1"/>
              </a:solidFill>
              <a:cs typeface="Simplified Arabic" panose="02010000000000000000" pitchFamily="2" charset="-78"/>
            </a:rPr>
            <a:t>التسهيلات المادية والمعدات ومظهر الموظفين. </a:t>
          </a:r>
          <a:endParaRPr lang="fr-FR" sz="1700" kern="1200" dirty="0">
            <a:solidFill>
              <a:schemeClr val="tx1"/>
            </a:solidFill>
            <a:cs typeface="Simplified Arabic" panose="02010000000000000000" pitchFamily="2" charset="-78"/>
          </a:endParaRPr>
        </a:p>
      </dsp:txBody>
      <dsp:txXfrm>
        <a:off x="8494791" y="1607781"/>
        <a:ext cx="1803161" cy="18185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3918FA-A812-45C5-85A4-EB1867E9F84E}">
      <dsp:nvSpPr>
        <dsp:cNvPr id="0" name=""/>
        <dsp:cNvSpPr/>
      </dsp:nvSpPr>
      <dsp:spPr>
        <a:xfrm rot="5400000">
          <a:off x="2645641" y="1240001"/>
          <a:ext cx="1088990" cy="1239777"/>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CAE2BFA5-4B1C-4F16-93D9-F9C98A111ED1}">
      <dsp:nvSpPr>
        <dsp:cNvPr id="0" name=""/>
        <dsp:cNvSpPr/>
      </dsp:nvSpPr>
      <dsp:spPr>
        <a:xfrm>
          <a:off x="2357125" y="32833"/>
          <a:ext cx="1833219" cy="1283194"/>
        </a:xfrm>
        <a:prstGeom prst="roundRect">
          <a:avLst>
            <a:gd name="adj" fmla="val 16670"/>
          </a:avLst>
        </a:prstGeom>
        <a:solidFill>
          <a:schemeClr val="accent1">
            <a:shade val="80000"/>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DZ" sz="2400" b="1" kern="1200" smtClean="0">
              <a:cs typeface="Simplified Arabic" panose="02010000000000000000" pitchFamily="2" charset="-78"/>
            </a:rPr>
            <a:t>تحقيق ميزة تنافسية</a:t>
          </a:r>
          <a:endParaRPr lang="fr-FR" sz="2400" kern="1200" dirty="0">
            <a:cs typeface="Simplified Arabic" panose="02010000000000000000" pitchFamily="2" charset="-78"/>
          </a:endParaRPr>
        </a:p>
      </dsp:txBody>
      <dsp:txXfrm>
        <a:off x="2419777" y="95485"/>
        <a:ext cx="1707915" cy="1157890"/>
      </dsp:txXfrm>
    </dsp:sp>
    <dsp:sp modelId="{82E6CDB1-0EF6-4313-BFBE-684E744B0394}">
      <dsp:nvSpPr>
        <dsp:cNvPr id="0" name=""/>
        <dsp:cNvSpPr/>
      </dsp:nvSpPr>
      <dsp:spPr>
        <a:xfrm>
          <a:off x="4190344" y="155215"/>
          <a:ext cx="1333309" cy="1037134"/>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8681FB4-1D6A-4933-AFB1-D9E2112A79DC}">
      <dsp:nvSpPr>
        <dsp:cNvPr id="0" name=""/>
        <dsp:cNvSpPr/>
      </dsp:nvSpPr>
      <dsp:spPr>
        <a:xfrm rot="5400000">
          <a:off x="4165575" y="2681451"/>
          <a:ext cx="1088990" cy="1239777"/>
        </a:xfrm>
        <a:prstGeom prst="bentUpArrow">
          <a:avLst>
            <a:gd name="adj1" fmla="val 32840"/>
            <a:gd name="adj2" fmla="val 25000"/>
            <a:gd name="adj3" fmla="val 35780"/>
          </a:avLst>
        </a:prstGeom>
        <a:solidFill>
          <a:schemeClr val="accent1">
            <a:tint val="50000"/>
            <a:hueOff val="-52709"/>
            <a:satOff val="-1008"/>
            <a:lumOff val="4555"/>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5E75FF10-15EC-495D-A4E1-333EAF696D57}">
      <dsp:nvSpPr>
        <dsp:cNvPr id="0" name=""/>
        <dsp:cNvSpPr/>
      </dsp:nvSpPr>
      <dsp:spPr>
        <a:xfrm>
          <a:off x="3877058" y="1474283"/>
          <a:ext cx="1833219" cy="1283194"/>
        </a:xfrm>
        <a:prstGeom prst="roundRect">
          <a:avLst>
            <a:gd name="adj" fmla="val 16670"/>
          </a:avLst>
        </a:prstGeom>
        <a:solidFill>
          <a:schemeClr val="accent1">
            <a:shade val="80000"/>
            <a:hueOff val="-153360"/>
            <a:satOff val="3779"/>
            <a:lumOff val="9126"/>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b="1" kern="1200" smtClean="0">
              <a:cs typeface="Simplified Arabic" panose="02010000000000000000" pitchFamily="2" charset="-78"/>
            </a:rPr>
            <a:t>تحسين صورة المؤسسة في السوق</a:t>
          </a:r>
          <a:endParaRPr lang="fr-FR" sz="1800" kern="1200"/>
        </a:p>
      </dsp:txBody>
      <dsp:txXfrm>
        <a:off x="3939710" y="1536935"/>
        <a:ext cx="1707915" cy="1157890"/>
      </dsp:txXfrm>
    </dsp:sp>
    <dsp:sp modelId="{D21771E2-5EB9-41D6-B4F3-0E01608114A0}">
      <dsp:nvSpPr>
        <dsp:cNvPr id="0" name=""/>
        <dsp:cNvSpPr/>
      </dsp:nvSpPr>
      <dsp:spPr>
        <a:xfrm>
          <a:off x="5710278" y="1596665"/>
          <a:ext cx="1333309" cy="1037134"/>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E1EC213-F879-4554-83B4-A20D67D51D39}">
      <dsp:nvSpPr>
        <dsp:cNvPr id="0" name=""/>
        <dsp:cNvSpPr/>
      </dsp:nvSpPr>
      <dsp:spPr>
        <a:xfrm rot="5400000">
          <a:off x="5685509" y="4122902"/>
          <a:ext cx="1088990" cy="1239777"/>
        </a:xfrm>
        <a:prstGeom prst="bentUpArrow">
          <a:avLst>
            <a:gd name="adj1" fmla="val 32840"/>
            <a:gd name="adj2" fmla="val 25000"/>
            <a:gd name="adj3" fmla="val 35780"/>
          </a:avLst>
        </a:prstGeom>
        <a:solidFill>
          <a:schemeClr val="accent1">
            <a:tint val="50000"/>
            <a:hueOff val="-105417"/>
            <a:satOff val="-2016"/>
            <a:lumOff val="911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B6B0174E-816A-4DCD-91B7-4B460022414E}">
      <dsp:nvSpPr>
        <dsp:cNvPr id="0" name=""/>
        <dsp:cNvSpPr/>
      </dsp:nvSpPr>
      <dsp:spPr>
        <a:xfrm>
          <a:off x="5396992" y="2915734"/>
          <a:ext cx="1833219" cy="1283194"/>
        </a:xfrm>
        <a:prstGeom prst="roundRect">
          <a:avLst>
            <a:gd name="adj" fmla="val 16670"/>
          </a:avLst>
        </a:prstGeom>
        <a:solidFill>
          <a:schemeClr val="accent1">
            <a:shade val="80000"/>
            <a:hueOff val="-306721"/>
            <a:satOff val="7559"/>
            <a:lumOff val="18253"/>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DZ" sz="1800" b="1" kern="1200" smtClean="0">
              <a:cs typeface="Simplified Arabic" panose="02010000000000000000" pitchFamily="2" charset="-78"/>
            </a:rPr>
            <a:t>الاحتفاظ بالزبائن:</a:t>
          </a:r>
          <a:r>
            <a:rPr lang="ar-DZ" sz="1800" kern="1200" smtClean="0">
              <a:cs typeface="Simplified Arabic" panose="02010000000000000000" pitchFamily="2" charset="-78"/>
            </a:rPr>
            <a:t> </a:t>
          </a:r>
          <a:endParaRPr lang="fr-FR" sz="1800" kern="1200"/>
        </a:p>
      </dsp:txBody>
      <dsp:txXfrm>
        <a:off x="5459644" y="2978386"/>
        <a:ext cx="1707915" cy="1157890"/>
      </dsp:txXfrm>
    </dsp:sp>
    <dsp:sp modelId="{526779D8-CD97-4CCB-8CB1-3AB135114565}">
      <dsp:nvSpPr>
        <dsp:cNvPr id="0" name=""/>
        <dsp:cNvSpPr/>
      </dsp:nvSpPr>
      <dsp:spPr>
        <a:xfrm>
          <a:off x="7230212" y="3038115"/>
          <a:ext cx="1333309" cy="1037134"/>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441CA83-F232-4670-8035-6D6FB727B2C2}">
      <dsp:nvSpPr>
        <dsp:cNvPr id="0" name=""/>
        <dsp:cNvSpPr/>
      </dsp:nvSpPr>
      <dsp:spPr>
        <a:xfrm>
          <a:off x="6916926" y="4357184"/>
          <a:ext cx="1833219" cy="1283194"/>
        </a:xfrm>
        <a:prstGeom prst="roundRect">
          <a:avLst>
            <a:gd name="adj" fmla="val 16670"/>
          </a:avLst>
        </a:prstGeom>
        <a:solidFill>
          <a:schemeClr val="accent1">
            <a:shade val="80000"/>
            <a:hueOff val="-460081"/>
            <a:satOff val="11338"/>
            <a:lumOff val="27379"/>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DZ" sz="2400" b="1" kern="1200" smtClean="0">
              <a:cs typeface="Simplified Arabic" panose="02010000000000000000" pitchFamily="2" charset="-78"/>
            </a:rPr>
            <a:t>الاحتفاظ بالموظفين</a:t>
          </a:r>
          <a:endParaRPr lang="fr-FR" sz="2400" kern="1200" dirty="0">
            <a:cs typeface="Simplified Arabic" panose="02010000000000000000" pitchFamily="2" charset="-78"/>
          </a:endParaRPr>
        </a:p>
      </dsp:txBody>
      <dsp:txXfrm>
        <a:off x="6979578" y="4419836"/>
        <a:ext cx="1707915" cy="11578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57903-053D-46F0-BD2B-5862EA503C4D}">
      <dsp:nvSpPr>
        <dsp:cNvPr id="0" name=""/>
        <dsp:cNvSpPr/>
      </dsp:nvSpPr>
      <dsp:spPr>
        <a:xfrm>
          <a:off x="0" y="68890"/>
          <a:ext cx="9606935" cy="1595880"/>
        </a:xfrm>
        <a:prstGeom prst="round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r" defTabSz="977900" rtl="1">
            <a:lnSpc>
              <a:spcPct val="90000"/>
            </a:lnSpc>
            <a:spcBef>
              <a:spcPct val="0"/>
            </a:spcBef>
            <a:spcAft>
              <a:spcPct val="35000"/>
            </a:spcAft>
          </a:pPr>
          <a:r>
            <a:rPr lang="ar-DZ" sz="2200" b="1" kern="1200" smtClean="0">
              <a:solidFill>
                <a:schemeClr val="tx1"/>
              </a:solidFill>
              <a:cs typeface="Simplified Arabic" panose="02010000000000000000" pitchFamily="2" charset="-78"/>
            </a:rPr>
            <a:t>1.التركيز على الزبون:</a:t>
          </a:r>
          <a:r>
            <a:rPr lang="ar-DZ" sz="2200" kern="1200" smtClean="0">
              <a:solidFill>
                <a:schemeClr val="tx1"/>
              </a:solidFill>
              <a:cs typeface="Simplified Arabic" panose="02010000000000000000" pitchFamily="2" charset="-78"/>
            </a:rPr>
            <a:t> إن نجاح أي مؤسسة مرتبط بمدى رضا الزبائن عن الخدمات التي تقدمها، وعليه تسعى أي  مؤسسة  لكسب رضا زبائنها من خلال تقديم الخدمات التي تتوافق مع توقعاتهم بهدف كسب ولائهم.   </a:t>
          </a:r>
          <a:endParaRPr lang="fr-FR" sz="2200" kern="1200">
            <a:solidFill>
              <a:schemeClr val="tx1"/>
            </a:solidFill>
            <a:cs typeface="Simplified Arabic" panose="02010000000000000000" pitchFamily="2" charset="-78"/>
          </a:endParaRPr>
        </a:p>
      </dsp:txBody>
      <dsp:txXfrm>
        <a:off x="77904" y="146794"/>
        <a:ext cx="9451127" cy="1440072"/>
      </dsp:txXfrm>
    </dsp:sp>
    <dsp:sp modelId="{2298650F-92FF-48EA-9044-279F8BF97199}">
      <dsp:nvSpPr>
        <dsp:cNvPr id="0" name=""/>
        <dsp:cNvSpPr/>
      </dsp:nvSpPr>
      <dsp:spPr>
        <a:xfrm>
          <a:off x="0" y="1728130"/>
          <a:ext cx="9606935" cy="1595880"/>
        </a:xfrm>
        <a:prstGeom prst="roundRect">
          <a:avLst/>
        </a:prstGeom>
        <a:gradFill rotWithShape="0">
          <a:gsLst>
            <a:gs pos="0">
              <a:schemeClr val="accent5">
                <a:hueOff val="-419932"/>
                <a:satOff val="22824"/>
                <a:lumOff val="-4216"/>
                <a:alphaOff val="0"/>
                <a:tint val="96000"/>
                <a:lumMod val="100000"/>
              </a:schemeClr>
            </a:gs>
            <a:gs pos="78000">
              <a:schemeClr val="accent5">
                <a:hueOff val="-419932"/>
                <a:satOff val="22824"/>
                <a:lumOff val="-4216"/>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r" defTabSz="977900" rtl="1">
            <a:lnSpc>
              <a:spcPct val="90000"/>
            </a:lnSpc>
            <a:spcBef>
              <a:spcPct val="0"/>
            </a:spcBef>
            <a:spcAft>
              <a:spcPct val="35000"/>
            </a:spcAft>
          </a:pPr>
          <a:r>
            <a:rPr lang="ar-DZ" sz="2200" b="1" kern="1200" smtClean="0">
              <a:solidFill>
                <a:schemeClr val="tx1"/>
              </a:solidFill>
              <a:cs typeface="Simplified Arabic" panose="02010000000000000000" pitchFamily="2" charset="-78"/>
            </a:rPr>
            <a:t>2.تحفيز وتدريب الموظفين</a:t>
          </a:r>
          <a:r>
            <a:rPr lang="ar-DZ" sz="2200" kern="1200" smtClean="0">
              <a:solidFill>
                <a:schemeClr val="tx1"/>
              </a:solidFill>
              <a:cs typeface="Simplified Arabic" panose="02010000000000000000" pitchFamily="2" charset="-78"/>
            </a:rPr>
            <a:t>: بهدف دفع الموظفين لتقديم أفضل المهارات والأفكار في مجال الإبداع في تقديم الخدمات للزبائن، على الإدارة أن تقوم بتحفيز الموظفين وتدريبهم على حسن معاملة الزبون بما ينعكس على تحسين جودة الخدمة.</a:t>
          </a:r>
          <a:endParaRPr lang="fr-FR" sz="2200" kern="1200">
            <a:solidFill>
              <a:schemeClr val="tx1"/>
            </a:solidFill>
            <a:cs typeface="Simplified Arabic" panose="02010000000000000000" pitchFamily="2" charset="-78"/>
          </a:endParaRPr>
        </a:p>
      </dsp:txBody>
      <dsp:txXfrm>
        <a:off x="77904" y="1806034"/>
        <a:ext cx="9451127" cy="1440072"/>
      </dsp:txXfrm>
    </dsp:sp>
    <dsp:sp modelId="{49E1D54D-01E0-42DA-9861-36A1A55CA3EF}">
      <dsp:nvSpPr>
        <dsp:cNvPr id="0" name=""/>
        <dsp:cNvSpPr/>
      </dsp:nvSpPr>
      <dsp:spPr>
        <a:xfrm>
          <a:off x="0" y="3387370"/>
          <a:ext cx="9606935" cy="1595880"/>
        </a:xfrm>
        <a:prstGeom prst="roundRect">
          <a:avLst/>
        </a:prstGeom>
        <a:gradFill rotWithShape="0">
          <a:gsLst>
            <a:gs pos="0">
              <a:schemeClr val="accent5">
                <a:hueOff val="-839865"/>
                <a:satOff val="45647"/>
                <a:lumOff val="-8432"/>
                <a:alphaOff val="0"/>
                <a:tint val="96000"/>
                <a:lumMod val="100000"/>
              </a:schemeClr>
            </a:gs>
            <a:gs pos="78000">
              <a:schemeClr val="accent5">
                <a:hueOff val="-839865"/>
                <a:satOff val="45647"/>
                <a:lumOff val="-8432"/>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r" defTabSz="977900" rtl="1">
            <a:lnSpc>
              <a:spcPct val="90000"/>
            </a:lnSpc>
            <a:spcBef>
              <a:spcPct val="0"/>
            </a:spcBef>
            <a:spcAft>
              <a:spcPct val="35000"/>
            </a:spcAft>
          </a:pPr>
          <a:r>
            <a:rPr lang="ar-DZ" sz="2200" b="1" kern="1200" smtClean="0">
              <a:solidFill>
                <a:schemeClr val="tx1"/>
              </a:solidFill>
              <a:cs typeface="Simplified Arabic" panose="02010000000000000000" pitchFamily="2" charset="-78"/>
            </a:rPr>
            <a:t>3.المشاركة:</a:t>
          </a:r>
          <a:r>
            <a:rPr lang="ar-DZ" sz="2200" kern="1200" smtClean="0">
              <a:solidFill>
                <a:schemeClr val="tx1"/>
              </a:solidFill>
              <a:cs typeface="Simplified Arabic" panose="02010000000000000000" pitchFamily="2" charset="-78"/>
            </a:rPr>
            <a:t> إن اعتماد  المؤسسة  لمفهوم المشاركة بين جميع الموظفين داخلها سيؤدي إلى تحسين جودة الخدمات المقدمة من خلال اعتماد فرق العمل وتكوين حلقات الجودة.</a:t>
          </a:r>
          <a:endParaRPr lang="fr-FR" sz="2200" kern="1200">
            <a:solidFill>
              <a:schemeClr val="tx1"/>
            </a:solidFill>
            <a:cs typeface="Simplified Arabic" panose="02010000000000000000" pitchFamily="2" charset="-78"/>
          </a:endParaRPr>
        </a:p>
      </dsp:txBody>
      <dsp:txXfrm>
        <a:off x="77904" y="3465274"/>
        <a:ext cx="9451127" cy="144007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2E89B9-4470-45ED-872C-C945BEBDA90C}" type="datetimeFigureOut">
              <a:rPr lang="fr-FR" smtClean="0"/>
              <a:t>06/12/2024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D120D-3259-4EB6-9136-F93210705414}" type="slidenum">
              <a:rPr lang="fr-FR" smtClean="0"/>
              <a:t>‹N°›</a:t>
            </a:fld>
            <a:endParaRPr lang="fr-FR"/>
          </a:p>
        </p:txBody>
      </p:sp>
    </p:spTree>
    <p:extLst>
      <p:ext uri="{BB962C8B-B14F-4D97-AF65-F5344CB8AC3E}">
        <p14:creationId xmlns:p14="http://schemas.microsoft.com/office/powerpoint/2010/main" val="2452048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01988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235689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endParaRPr lang="en-US" dirty="0">
              <a:solidFill>
                <a:srgbClr val="F0A22E">
                  <a:lumMod val="60000"/>
                  <a:lumOff val="40000"/>
                </a:srgbClr>
              </a:solidFill>
              <a:latin typeface="Arial"/>
            </a:endParaRPr>
          </a:p>
        </p:txBody>
      </p:sp>
    </p:spTree>
    <p:extLst>
      <p:ext uri="{BB962C8B-B14F-4D97-AF65-F5344CB8AC3E}">
        <p14:creationId xmlns:p14="http://schemas.microsoft.com/office/powerpoint/2010/main" val="126914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981857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Tree>
    <p:extLst>
      <p:ext uri="{BB962C8B-B14F-4D97-AF65-F5344CB8AC3E}">
        <p14:creationId xmlns:p14="http://schemas.microsoft.com/office/powerpoint/2010/main" val="3180287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677483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242189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46991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2877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376045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81529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43197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658819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6929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58854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163503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06/12/2024</a:t>
            </a:fld>
            <a:endParaRPr lang="fr-F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340266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hyperlink" Target="#_ftn1"/><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80" y="544285"/>
            <a:ext cx="8711293" cy="5671457"/>
          </a:xfrm>
          <a:prstGeom prst="rect">
            <a:avLst/>
          </a:prstGeom>
          <a:ln>
            <a:noFill/>
          </a:ln>
          <a:effectLst>
            <a:softEdge rad="112500"/>
          </a:effectLst>
        </p:spPr>
      </p:pic>
    </p:spTree>
    <p:extLst>
      <p:ext uri="{BB962C8B-B14F-4D97-AF65-F5344CB8AC3E}">
        <p14:creationId xmlns:p14="http://schemas.microsoft.com/office/powerpoint/2010/main" val="397607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29EEB6B2-9836-4A38-B52E-075A773E5C7C}"/>
              </a:ext>
            </a:extLst>
          </p:cNvPr>
          <p:cNvSpPr>
            <a:spLocks noGrp="1"/>
          </p:cNvSpPr>
          <p:nvPr>
            <p:ph sz="half" idx="2"/>
          </p:nvPr>
        </p:nvSpPr>
        <p:spPr>
          <a:xfrm>
            <a:off x="5289756" y="403123"/>
            <a:ext cx="4100051" cy="3844412"/>
          </a:xfrm>
        </p:spPr>
        <p:txBody>
          <a:bodyPr>
            <a:normAutofit fontScale="77500" lnSpcReduction="20000"/>
          </a:bodyPr>
          <a:lstStyle/>
          <a:p>
            <a:pPr marL="114300" indent="0" algn="just" rtl="1">
              <a:lnSpc>
                <a:spcPct val="107000"/>
              </a:lnSpc>
              <a:spcAft>
                <a:spcPts val="0"/>
              </a:spcAft>
              <a:buNone/>
            </a:pPr>
            <a:r>
              <a:rPr lang="ar-SA" sz="2600" dirty="0">
                <a:latin typeface="Simplified Arabic" panose="02010000000000000000" pitchFamily="2" charset="-78"/>
                <a:ea typeface="Times New Roman" panose="02020603050405020304" pitchFamily="18" charset="0"/>
                <a:cs typeface="Simplified Arabic" panose="02010000000000000000" pitchFamily="2" charset="-78"/>
              </a:rPr>
              <a:t>يطلق على نموذج جودة الخدمة الذي يعرف ب </a:t>
            </a:r>
            <a:r>
              <a:rPr lang="fr-FR" sz="2200" dirty="0">
                <a:latin typeface="Simplified Arabic" panose="02010000000000000000" pitchFamily="2" charset="-78"/>
                <a:ea typeface="Times New Roman" panose="02020603050405020304" pitchFamily="18" charset="0"/>
                <a:cs typeface="Arial" panose="020B0604020202020204" pitchFamily="34" charset="0"/>
              </a:rPr>
              <a:t>"</a:t>
            </a:r>
            <a:r>
              <a:rPr lang="fr-FR" sz="2200" b="1" dirty="0">
                <a:solidFill>
                  <a:srgbClr val="C00000"/>
                </a:solidFill>
                <a:latin typeface="Simplified Arabic" panose="02010000000000000000" pitchFamily="2" charset="-78"/>
                <a:ea typeface="Times New Roman" panose="02020603050405020304" pitchFamily="18" charset="0"/>
                <a:cs typeface="Arial" panose="020B0604020202020204" pitchFamily="34" charset="0"/>
              </a:rPr>
              <a:t>SERVQUAL" </a:t>
            </a:r>
            <a:r>
              <a:rPr lang="ar-DZ" sz="2200" dirty="0">
                <a:latin typeface="Simplified Arabic" panose="02010000000000000000" pitchFamily="2" charset="-78"/>
                <a:ea typeface="Times New Roman" panose="02020603050405020304" pitchFamily="18" charset="0"/>
                <a:cs typeface="Arial" panose="020B0604020202020204" pitchFamily="34" charset="0"/>
              </a:rPr>
              <a:t> </a:t>
            </a:r>
            <a:r>
              <a:rPr lang="ar-SA" sz="2600" dirty="0">
                <a:latin typeface="Simplified Arabic" panose="02010000000000000000" pitchFamily="2" charset="-78"/>
                <a:ea typeface="Times New Roman" panose="02020603050405020304" pitchFamily="18" charset="0"/>
                <a:cs typeface="Simplified Arabic" panose="02010000000000000000" pitchFamily="2" charset="-78"/>
              </a:rPr>
              <a:t>وهو ناتج عن دمج عبارتي </a:t>
            </a:r>
            <a:r>
              <a:rPr lang="fr-FR" sz="2200" b="1" dirty="0">
                <a:solidFill>
                  <a:srgbClr val="C00000"/>
                </a:solidFill>
                <a:latin typeface="Simplified Arabic" panose="02010000000000000000" pitchFamily="2" charset="-78"/>
                <a:ea typeface="Times New Roman" panose="02020603050405020304" pitchFamily="18" charset="0"/>
                <a:cs typeface="Arial" panose="020B0604020202020204" pitchFamily="34" charset="0"/>
              </a:rPr>
              <a:t>service</a:t>
            </a:r>
            <a:r>
              <a:rPr lang="fr-FR" sz="2600" b="1" dirty="0">
                <a:solidFill>
                  <a:srgbClr val="C00000"/>
                </a:solidFill>
                <a:latin typeface="Simplified Arabic" panose="02010000000000000000" pitchFamily="2" charset="-78"/>
                <a:ea typeface="Times New Roman" panose="02020603050405020304" pitchFamily="18" charset="0"/>
                <a:cs typeface="Arial" panose="020B0604020202020204" pitchFamily="34" charset="0"/>
              </a:rPr>
              <a:t> </a:t>
            </a:r>
            <a:r>
              <a:rPr lang="ar-DZ" sz="2600" b="1" dirty="0">
                <a:solidFill>
                  <a:srgbClr val="C00000"/>
                </a:solidFill>
                <a:latin typeface="Simplified Arabic" panose="02010000000000000000" pitchFamily="2" charset="-78"/>
                <a:ea typeface="Times New Roman" panose="02020603050405020304" pitchFamily="18" charset="0"/>
                <a:cs typeface="Arial" panose="020B0604020202020204" pitchFamily="34" charset="0"/>
              </a:rPr>
              <a:t> </a:t>
            </a:r>
            <a:r>
              <a:rPr lang="ar-SA" sz="2600" dirty="0">
                <a:latin typeface="Simplified Arabic" panose="02010000000000000000" pitchFamily="2" charset="-78"/>
                <a:ea typeface="Times New Roman" panose="02020603050405020304" pitchFamily="18" charset="0"/>
                <a:cs typeface="Simplified Arabic" panose="02010000000000000000" pitchFamily="2" charset="-78"/>
              </a:rPr>
              <a:t>التي تعني الخدمة، و</a:t>
            </a:r>
            <a:r>
              <a:rPr lang="fr-FR" sz="2600" b="1" dirty="0" err="1">
                <a:solidFill>
                  <a:srgbClr val="C00000"/>
                </a:solidFill>
                <a:latin typeface="Simplified Arabic" panose="02010000000000000000" pitchFamily="2" charset="-78"/>
                <a:ea typeface="Times New Roman" panose="02020603050405020304" pitchFamily="18" charset="0"/>
                <a:cs typeface="Arial" panose="020B0604020202020204" pitchFamily="34" charset="0"/>
              </a:rPr>
              <a:t>quality</a:t>
            </a:r>
            <a:r>
              <a:rPr lang="fr-FR" sz="2600" b="1" dirty="0">
                <a:solidFill>
                  <a:srgbClr val="C00000"/>
                </a:solidFill>
                <a:latin typeface="Simplified Arabic" panose="02010000000000000000" pitchFamily="2" charset="-78"/>
                <a:ea typeface="Times New Roman" panose="02020603050405020304" pitchFamily="18" charset="0"/>
                <a:cs typeface="Arial" panose="020B0604020202020204" pitchFamily="34" charset="0"/>
              </a:rPr>
              <a:t> </a:t>
            </a:r>
            <a:r>
              <a:rPr lang="ar-DZ" sz="2600" b="1" dirty="0">
                <a:solidFill>
                  <a:srgbClr val="C00000"/>
                </a:solidFill>
                <a:latin typeface="Simplified Arabic" panose="02010000000000000000" pitchFamily="2" charset="-78"/>
                <a:ea typeface="Times New Roman" panose="02020603050405020304" pitchFamily="18" charset="0"/>
                <a:cs typeface="Arial" panose="020B0604020202020204" pitchFamily="34" charset="0"/>
              </a:rPr>
              <a:t> </a:t>
            </a:r>
            <a:r>
              <a:rPr lang="ar-SA" sz="2600" dirty="0">
                <a:latin typeface="Simplified Arabic" panose="02010000000000000000" pitchFamily="2" charset="-78"/>
                <a:ea typeface="Times New Roman" panose="02020603050405020304" pitchFamily="18" charset="0"/>
                <a:cs typeface="Simplified Arabic" panose="02010000000000000000" pitchFamily="2" charset="-78"/>
              </a:rPr>
              <a:t>التي تعني الجودة، وله مسميات أخرى</a:t>
            </a:r>
            <a:r>
              <a:rPr lang="ar-DZ" sz="2600" dirty="0">
                <a:latin typeface="Simplified Arabic" panose="02010000000000000000" pitchFamily="2" charset="-78"/>
                <a:ea typeface="Times New Roman" panose="02020603050405020304" pitchFamily="18" charset="0"/>
                <a:cs typeface="Simplified Arabic" panose="02010000000000000000" pitchFamily="2" charset="-78"/>
              </a:rPr>
              <a:t>:</a:t>
            </a:r>
          </a:p>
          <a:p>
            <a:pPr marL="114300" indent="0" algn="just" rtl="1">
              <a:lnSpc>
                <a:spcPct val="107000"/>
              </a:lnSpc>
              <a:spcAft>
                <a:spcPts val="0"/>
              </a:spcAft>
              <a:buNone/>
            </a:pPr>
            <a:endParaRPr lang="ar-DZ" sz="2400" dirty="0">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spcAft>
                <a:spcPts val="0"/>
              </a:spcAft>
              <a:buNone/>
            </a:pPr>
            <a:r>
              <a:rPr lang="ar-SA" sz="2400" dirty="0">
                <a:latin typeface="Simplified Arabic" panose="02010000000000000000" pitchFamily="2" charset="-78"/>
                <a:ea typeface="Times New Roman" panose="02020603050405020304" pitchFamily="18" charset="0"/>
                <a:cs typeface="Simplified Arabic" panose="02010000000000000000" pitchFamily="2" charset="-78"/>
              </a:rPr>
              <a:t> </a:t>
            </a:r>
            <a:r>
              <a:rPr lang="ar-SA" sz="2600" b="1" dirty="0">
                <a:solidFill>
                  <a:srgbClr val="00B0F0"/>
                </a:solidFill>
                <a:latin typeface="Simplified Arabic" panose="02010000000000000000" pitchFamily="2" charset="-78"/>
                <a:ea typeface="Times New Roman" panose="02020603050405020304" pitchFamily="18" charset="0"/>
                <a:cs typeface="Simplified Arabic" panose="02010000000000000000" pitchFamily="2" charset="-78"/>
              </a:rPr>
              <a:t>كنموذج الفجوات </a:t>
            </a:r>
            <a:r>
              <a:rPr lang="fr-FR" b="1" dirty="0">
                <a:solidFill>
                  <a:srgbClr val="00B0F0"/>
                </a:solidFill>
                <a:latin typeface="Simplified Arabic" panose="02010000000000000000" pitchFamily="2" charset="-78"/>
                <a:ea typeface="Times New Roman" panose="02020603050405020304" pitchFamily="18" charset="0"/>
                <a:cs typeface="Arial" panose="020B0604020202020204" pitchFamily="34" charset="0"/>
              </a:rPr>
              <a:t>(The Gaps Model)</a:t>
            </a:r>
            <a:r>
              <a:rPr lang="ar-SA" b="1" dirty="0">
                <a:solidFill>
                  <a:srgbClr val="00B0F0"/>
                </a:solidFill>
                <a:latin typeface="Simplified Arabic" panose="02010000000000000000" pitchFamily="2" charset="-78"/>
                <a:ea typeface="Times New Roman" panose="02020603050405020304" pitchFamily="18" charset="0"/>
                <a:cs typeface="Simplified Arabic" panose="02010000000000000000" pitchFamily="2" charset="-78"/>
              </a:rPr>
              <a:t> </a:t>
            </a:r>
            <a:endParaRPr lang="ar-DZ" b="1" dirty="0">
              <a:solidFill>
                <a:srgbClr val="00B0F0"/>
              </a:solidFill>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spcAft>
                <a:spcPts val="0"/>
              </a:spcAft>
              <a:buNone/>
            </a:pPr>
            <a:endParaRPr lang="ar-DZ" b="1" dirty="0">
              <a:solidFill>
                <a:srgbClr val="00B0F0"/>
              </a:solidFill>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spcAft>
                <a:spcPts val="0"/>
              </a:spcAft>
              <a:buNone/>
            </a:pPr>
            <a:r>
              <a:rPr lang="ar-SA" sz="2600" b="1" dirty="0">
                <a:solidFill>
                  <a:srgbClr val="00B050"/>
                </a:solidFill>
                <a:latin typeface="Simplified Arabic" panose="02010000000000000000" pitchFamily="2" charset="-78"/>
                <a:ea typeface="Times New Roman" panose="02020603050405020304" pitchFamily="18" charset="0"/>
                <a:cs typeface="Simplified Arabic" panose="02010000000000000000" pitchFamily="2" charset="-78"/>
              </a:rPr>
              <a:t>الإدراكات ناقص </a:t>
            </a:r>
            <a:r>
              <a:rPr lang="ar-SA" sz="2600" b="1" dirty="0" smtClean="0">
                <a:solidFill>
                  <a:srgbClr val="00B050"/>
                </a:solidFill>
                <a:latin typeface="Simplified Arabic" panose="02010000000000000000" pitchFamily="2" charset="-78"/>
                <a:ea typeface="Times New Roman" panose="02020603050405020304" pitchFamily="18" charset="0"/>
                <a:cs typeface="Simplified Arabic" panose="02010000000000000000" pitchFamily="2" charset="-78"/>
              </a:rPr>
              <a:t>التوقعات</a:t>
            </a:r>
            <a:endParaRPr lang="ar-DZ" sz="2600" b="1" dirty="0">
              <a:solidFill>
                <a:srgbClr val="00B050"/>
              </a:solidFill>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spcAft>
                <a:spcPts val="0"/>
              </a:spcAft>
              <a:buNone/>
            </a:pPr>
            <a:endParaRPr lang="ar-DZ" sz="2600" b="1" dirty="0">
              <a:solidFill>
                <a:srgbClr val="00B050"/>
              </a:solidFill>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a:lnSpc>
                <a:spcPct val="107000"/>
              </a:lnSpc>
              <a:spcAft>
                <a:spcPts val="0"/>
              </a:spcAft>
              <a:buNone/>
            </a:pPr>
            <a:r>
              <a:rPr lang="ar-SA" sz="2600" dirty="0">
                <a:latin typeface="Simplified Arabic" panose="02010000000000000000" pitchFamily="2" charset="-78"/>
                <a:ea typeface="Times New Roman" panose="02020603050405020304" pitchFamily="18" charset="0"/>
                <a:cs typeface="Simplified Arabic" panose="02010000000000000000" pitchFamily="2" charset="-78"/>
              </a:rPr>
              <a:t> </a:t>
            </a:r>
            <a:r>
              <a:rPr lang="fr-FR" dirty="0">
                <a:latin typeface="Simplified Arabic" panose="02010000000000000000" pitchFamily="2" charset="-78"/>
                <a:ea typeface="Times New Roman" panose="02020603050405020304" pitchFamily="18" charset="0"/>
                <a:cs typeface="Arial" panose="020B0604020202020204" pitchFamily="34" charset="0"/>
              </a:rPr>
              <a:t> </a:t>
            </a:r>
            <a:r>
              <a:rPr lang="fr-FR" b="1" dirty="0">
                <a:solidFill>
                  <a:srgbClr val="00B050"/>
                </a:solidFill>
                <a:latin typeface="Simplified Arabic" panose="02010000000000000000" pitchFamily="2" charset="-78"/>
                <a:ea typeface="Times New Roman" panose="02020603050405020304" pitchFamily="18" charset="0"/>
                <a:cs typeface="Arial" panose="020B0604020202020204" pitchFamily="34" charset="0"/>
              </a:rPr>
              <a:t>(Perceptions-Minus- Expectations)</a:t>
            </a:r>
            <a:r>
              <a:rPr lang="ar-SA" b="1" dirty="0">
                <a:solidFill>
                  <a:srgbClr val="00B050"/>
                </a:solidFill>
                <a:latin typeface="Simplified Arabic" panose="02010000000000000000" pitchFamily="2" charset="-78"/>
                <a:ea typeface="Times New Roman" panose="02020603050405020304" pitchFamily="18" charset="0"/>
                <a:cs typeface="Simplified Arabic" panose="02010000000000000000" pitchFamily="2" charset="-78"/>
              </a:rPr>
              <a:t>.</a:t>
            </a:r>
            <a:endParaRPr lang="fr-FR" sz="2600" b="1" dirty="0">
              <a:solidFill>
                <a:srgbClr val="00B050"/>
              </a:solidFill>
            </a:endParaRPr>
          </a:p>
        </p:txBody>
      </p:sp>
      <p:pic>
        <p:nvPicPr>
          <p:cNvPr id="1026" name="Picture 2" descr="سيرفكوال: ما هو + كيفية فهم النموذج | QuestionPro">
            <a:extLst>
              <a:ext uri="{FF2B5EF4-FFF2-40B4-BE49-F238E27FC236}">
                <a16:creationId xmlns:a16="http://schemas.microsoft.com/office/drawing/2014/main" id="{B018F537-AFF6-4A96-9DB7-825B65DA2767}"/>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491614" y="202341"/>
            <a:ext cx="3431457" cy="2531027"/>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contenu 2">
            <a:extLst>
              <a:ext uri="{FF2B5EF4-FFF2-40B4-BE49-F238E27FC236}">
                <a16:creationId xmlns:a16="http://schemas.microsoft.com/office/drawing/2014/main" id="{DEAF0D83-5D85-4560-87F1-62A51B2E9826}"/>
              </a:ext>
            </a:extLst>
          </p:cNvPr>
          <p:cNvSpPr txBox="1">
            <a:spLocks/>
          </p:cNvSpPr>
          <p:nvPr/>
        </p:nvSpPr>
        <p:spPr>
          <a:xfrm>
            <a:off x="285136" y="3038168"/>
            <a:ext cx="5004620" cy="347078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Roboto"/>
              <a:buChar char="●"/>
              <a:defRPr sz="1800" b="0" i="0" u="none" strike="noStrike" cap="none">
                <a:solidFill>
                  <a:schemeClr val="dk1"/>
                </a:solidFill>
                <a:latin typeface="Roboto"/>
                <a:ea typeface="Roboto"/>
                <a:cs typeface="Roboto"/>
                <a:sym typeface="Roboto"/>
              </a:defRPr>
            </a:lvl1pPr>
            <a:lvl2pPr marL="914400" marR="0" lvl="1" indent="-317500" algn="l" rtl="0">
              <a:lnSpc>
                <a:spcPct val="115000"/>
              </a:lnSpc>
              <a:spcBef>
                <a:spcPts val="1600"/>
              </a:spcBef>
              <a:spcAft>
                <a:spcPts val="0"/>
              </a:spcAft>
              <a:buClr>
                <a:schemeClr val="dk1"/>
              </a:buClr>
              <a:buSzPts val="1400"/>
              <a:buFont typeface="Roboto"/>
              <a:buChar char="○"/>
              <a:defRPr sz="1867" b="0" i="0" u="none" strike="noStrike" cap="none">
                <a:solidFill>
                  <a:schemeClr val="dk1"/>
                </a:solidFill>
                <a:latin typeface="Roboto"/>
                <a:ea typeface="Roboto"/>
                <a:cs typeface="Roboto"/>
                <a:sym typeface="Roboto"/>
              </a:defRPr>
            </a:lvl2pPr>
            <a:lvl3pPr marL="1371600" marR="0" lvl="2" indent="-317500" algn="l" rtl="0">
              <a:lnSpc>
                <a:spcPct val="115000"/>
              </a:lnSpc>
              <a:spcBef>
                <a:spcPts val="1600"/>
              </a:spcBef>
              <a:spcAft>
                <a:spcPts val="0"/>
              </a:spcAft>
              <a:buClr>
                <a:schemeClr val="dk1"/>
              </a:buClr>
              <a:buSzPts val="1400"/>
              <a:buFont typeface="Roboto"/>
              <a:buChar char="■"/>
              <a:defRPr sz="1867" b="0" i="0" u="none" strike="noStrike" cap="none">
                <a:solidFill>
                  <a:schemeClr val="dk1"/>
                </a:solidFill>
                <a:latin typeface="Roboto"/>
                <a:ea typeface="Roboto"/>
                <a:cs typeface="Roboto"/>
                <a:sym typeface="Roboto"/>
              </a:defRPr>
            </a:lvl3pPr>
            <a:lvl4pPr marL="1828800" marR="0" lvl="3" indent="-317500" algn="l" rtl="0">
              <a:lnSpc>
                <a:spcPct val="115000"/>
              </a:lnSpc>
              <a:spcBef>
                <a:spcPts val="1600"/>
              </a:spcBef>
              <a:spcAft>
                <a:spcPts val="0"/>
              </a:spcAft>
              <a:buClr>
                <a:schemeClr val="dk1"/>
              </a:buClr>
              <a:buSzPts val="1400"/>
              <a:buFont typeface="Roboto"/>
              <a:buChar char="●"/>
              <a:defRPr sz="1867" b="0" i="0" u="none" strike="noStrike" cap="none">
                <a:solidFill>
                  <a:schemeClr val="dk1"/>
                </a:solidFill>
                <a:latin typeface="Roboto"/>
                <a:ea typeface="Roboto"/>
                <a:cs typeface="Roboto"/>
                <a:sym typeface="Roboto"/>
              </a:defRPr>
            </a:lvl4pPr>
            <a:lvl5pPr marL="2286000" marR="0" lvl="4" indent="-317500" algn="l" rtl="0">
              <a:lnSpc>
                <a:spcPct val="115000"/>
              </a:lnSpc>
              <a:spcBef>
                <a:spcPts val="1600"/>
              </a:spcBef>
              <a:spcAft>
                <a:spcPts val="0"/>
              </a:spcAft>
              <a:buClr>
                <a:schemeClr val="dk1"/>
              </a:buClr>
              <a:buSzPts val="1400"/>
              <a:buFont typeface="Roboto"/>
              <a:buChar char="○"/>
              <a:defRPr sz="1867" b="0" i="0" u="none" strike="noStrike" cap="none">
                <a:solidFill>
                  <a:schemeClr val="dk1"/>
                </a:solidFill>
                <a:latin typeface="Roboto"/>
                <a:ea typeface="Roboto"/>
                <a:cs typeface="Roboto"/>
                <a:sym typeface="Roboto"/>
              </a:defRPr>
            </a:lvl5pPr>
            <a:lvl6pPr marL="2743200" marR="0" lvl="5" indent="-317500" algn="l" rtl="0">
              <a:lnSpc>
                <a:spcPct val="115000"/>
              </a:lnSpc>
              <a:spcBef>
                <a:spcPts val="1600"/>
              </a:spcBef>
              <a:spcAft>
                <a:spcPts val="0"/>
              </a:spcAft>
              <a:buClr>
                <a:schemeClr val="dk1"/>
              </a:buClr>
              <a:buSzPts val="1400"/>
              <a:buFont typeface="Roboto"/>
              <a:buChar char="■"/>
              <a:defRPr sz="1867" b="0" i="0" u="none" strike="noStrike" cap="none">
                <a:solidFill>
                  <a:schemeClr val="dk1"/>
                </a:solidFill>
                <a:latin typeface="Roboto"/>
                <a:ea typeface="Roboto"/>
                <a:cs typeface="Roboto"/>
                <a:sym typeface="Roboto"/>
              </a:defRPr>
            </a:lvl6pPr>
            <a:lvl7pPr marL="3200400" marR="0" lvl="6" indent="-317500" algn="l" rtl="0">
              <a:lnSpc>
                <a:spcPct val="115000"/>
              </a:lnSpc>
              <a:spcBef>
                <a:spcPts val="1600"/>
              </a:spcBef>
              <a:spcAft>
                <a:spcPts val="0"/>
              </a:spcAft>
              <a:buClr>
                <a:schemeClr val="dk1"/>
              </a:buClr>
              <a:buSzPts val="1400"/>
              <a:buFont typeface="Roboto"/>
              <a:buChar char="●"/>
              <a:defRPr sz="1867" b="0" i="0" u="none" strike="noStrike" cap="none">
                <a:solidFill>
                  <a:schemeClr val="dk1"/>
                </a:solidFill>
                <a:latin typeface="Roboto"/>
                <a:ea typeface="Roboto"/>
                <a:cs typeface="Roboto"/>
                <a:sym typeface="Roboto"/>
              </a:defRPr>
            </a:lvl7pPr>
            <a:lvl8pPr marL="3657600" marR="0" lvl="7" indent="-317500" algn="l" rtl="0">
              <a:lnSpc>
                <a:spcPct val="115000"/>
              </a:lnSpc>
              <a:spcBef>
                <a:spcPts val="1600"/>
              </a:spcBef>
              <a:spcAft>
                <a:spcPts val="0"/>
              </a:spcAft>
              <a:buClr>
                <a:schemeClr val="dk1"/>
              </a:buClr>
              <a:buSzPts val="1400"/>
              <a:buFont typeface="Roboto"/>
              <a:buChar char="○"/>
              <a:defRPr sz="1867" b="0" i="0" u="none" strike="noStrike" cap="none">
                <a:solidFill>
                  <a:schemeClr val="dk1"/>
                </a:solidFill>
                <a:latin typeface="Roboto"/>
                <a:ea typeface="Roboto"/>
                <a:cs typeface="Roboto"/>
                <a:sym typeface="Roboto"/>
              </a:defRPr>
            </a:lvl8pPr>
            <a:lvl9pPr marL="4114800" marR="0" lvl="8" indent="-317500" algn="l" rtl="0">
              <a:lnSpc>
                <a:spcPct val="115000"/>
              </a:lnSpc>
              <a:spcBef>
                <a:spcPts val="1600"/>
              </a:spcBef>
              <a:spcAft>
                <a:spcPts val="1600"/>
              </a:spcAft>
              <a:buClr>
                <a:schemeClr val="dk1"/>
              </a:buClr>
              <a:buSzPts val="1400"/>
              <a:buFont typeface="Roboto"/>
              <a:buChar char="■"/>
              <a:defRPr sz="1867" b="0" i="0" u="none" strike="noStrike" cap="none">
                <a:solidFill>
                  <a:schemeClr val="dk1"/>
                </a:solidFill>
                <a:latin typeface="Roboto"/>
                <a:ea typeface="Roboto"/>
                <a:cs typeface="Roboto"/>
                <a:sym typeface="Roboto"/>
              </a:defRPr>
            </a:lvl9pPr>
          </a:lstStyle>
          <a:p>
            <a:pPr marL="114300" indent="0" algn="just" rtl="1">
              <a:lnSpc>
                <a:spcPct val="107000"/>
              </a:lnSpc>
              <a:buNone/>
            </a:pPr>
            <a:r>
              <a:rPr lang="ar-SA" sz="2400" kern="0" dirty="0" smtClean="0">
                <a:latin typeface="Simplified Arabic" panose="02010000000000000000" pitchFamily="2" charset="-78"/>
                <a:ea typeface="Times New Roman" panose="02020603050405020304" pitchFamily="18" charset="0"/>
                <a:cs typeface="Simplified Arabic" panose="02010000000000000000" pitchFamily="2" charset="-78"/>
              </a:rPr>
              <a:t>وتقييم الجودة حسب هذا النموذج يعني</a:t>
            </a:r>
            <a:r>
              <a:rPr lang="fr-FR" sz="2400" kern="0" dirty="0" smtClean="0">
                <a:latin typeface="Simplified Arabic" panose="02010000000000000000" pitchFamily="2" charset="-78"/>
                <a:ea typeface="Times New Roman" panose="02020603050405020304" pitchFamily="18" charset="0"/>
                <a:cs typeface="Arial" panose="020B0604020202020204" pitchFamily="34" charset="0"/>
              </a:rPr>
              <a:t>" </a:t>
            </a:r>
            <a:r>
              <a:rPr lang="ar-SA" sz="2400" kern="0" dirty="0" smtClean="0">
                <a:latin typeface="Simplified Arabic" panose="02010000000000000000" pitchFamily="2" charset="-78"/>
                <a:ea typeface="Times New Roman" panose="02020603050405020304" pitchFamily="18" charset="0"/>
                <a:cs typeface="Simplified Arabic" panose="02010000000000000000" pitchFamily="2" charset="-78"/>
              </a:rPr>
              <a:t>تحديد الفجوة بين توقعات الزبائن حول مستوى الخدمة وإدراكاتهم للأداء الفعلي لها.</a:t>
            </a:r>
            <a:endParaRPr lang="fr-FR" kern="0" dirty="0" smtClean="0">
              <a:latin typeface="Calibri" panose="020F0502020204030204" pitchFamily="34" charset="0"/>
              <a:ea typeface="Calibri" panose="020F0502020204030204" pitchFamily="34" charset="0"/>
              <a:cs typeface="Arial" panose="020B0604020202020204" pitchFamily="34" charset="0"/>
            </a:endParaRPr>
          </a:p>
          <a:p>
            <a:pPr marL="114300" indent="0" algn="just" rtl="1">
              <a:lnSpc>
                <a:spcPct val="107000"/>
              </a:lnSpc>
              <a:buNone/>
            </a:pPr>
            <a:r>
              <a:rPr lang="ar-SA" sz="2400" kern="0" dirty="0" smtClean="0">
                <a:latin typeface="Simplified Arabic" panose="02010000000000000000" pitchFamily="2" charset="-78"/>
                <a:ea typeface="Times New Roman" panose="02020603050405020304" pitchFamily="18" charset="0"/>
                <a:cs typeface="Simplified Arabic" panose="02010000000000000000" pitchFamily="2" charset="-78"/>
              </a:rPr>
              <a:t>    ويمكن معرفة أو تحديد مدى التطابق بين الخدمة المتوقعة والخدمة المدركة من خلال التعبير عن هذا المقياس رياضيا كما يلي:</a:t>
            </a:r>
            <a:endParaRPr lang="ar-DZ" sz="2400" kern="0" dirty="0" smtClean="0">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buNone/>
            </a:pPr>
            <a:endParaRPr lang="ar-DZ" kern="0" dirty="0" smtClean="0">
              <a:latin typeface="Calibri" panose="020F0502020204030204" pitchFamily="34" charset="0"/>
              <a:ea typeface="Calibri" panose="020F0502020204030204" pitchFamily="34" charset="0"/>
              <a:cs typeface="Arial" panose="020B0604020202020204" pitchFamily="34" charset="0"/>
            </a:endParaRPr>
          </a:p>
          <a:p>
            <a:pPr marL="114300" indent="0" algn="ctr" rtl="1">
              <a:lnSpc>
                <a:spcPct val="107000"/>
              </a:lnSpc>
              <a:buNone/>
            </a:pPr>
            <a:r>
              <a:rPr lang="ar-SA" sz="2400" b="1" kern="0" dirty="0" smtClean="0">
                <a:solidFill>
                  <a:srgbClr val="00B050"/>
                </a:solidFill>
                <a:latin typeface="Simplified Arabic" panose="02010000000000000000" pitchFamily="2" charset="-78"/>
                <a:ea typeface="Times New Roman" panose="02020603050405020304" pitchFamily="18" charset="0"/>
                <a:cs typeface="Simplified Arabic" panose="02010000000000000000" pitchFamily="2" charset="-78"/>
              </a:rPr>
              <a:t>جودة الخدمة = الأداء -التوقعات</a:t>
            </a:r>
            <a:endParaRPr lang="fr-FR" sz="2000" kern="0" dirty="0">
              <a:solidFill>
                <a:srgbClr val="00B050"/>
              </a:solidFill>
            </a:endParaRPr>
          </a:p>
        </p:txBody>
      </p:sp>
    </p:spTree>
    <p:extLst>
      <p:ext uri="{BB962C8B-B14F-4D97-AF65-F5344CB8AC3E}">
        <p14:creationId xmlns:p14="http://schemas.microsoft.com/office/powerpoint/2010/main" val="4198620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Espace réservé du contenu 51">
            <a:extLst>
              <a:ext uri="{FF2B5EF4-FFF2-40B4-BE49-F238E27FC236}">
                <a16:creationId xmlns:a16="http://schemas.microsoft.com/office/drawing/2014/main" id="{665B16AB-8BC6-46A2-B5EB-313969CE3899}"/>
              </a:ext>
            </a:extLst>
          </p:cNvPr>
          <p:cNvPicPr>
            <a:picLocks noGrp="1" noChangeAspect="1"/>
          </p:cNvPicPr>
          <p:nvPr>
            <p:ph idx="1"/>
          </p:nvPr>
        </p:nvPicPr>
        <p:blipFill>
          <a:blip r:embed="rId2"/>
          <a:stretch>
            <a:fillRect/>
          </a:stretch>
        </p:blipFill>
        <p:spPr>
          <a:xfrm>
            <a:off x="294968" y="147263"/>
            <a:ext cx="11493909" cy="6597666"/>
          </a:xfrm>
          <a:prstGeom prst="rect">
            <a:avLst/>
          </a:prstGeom>
        </p:spPr>
      </p:pic>
    </p:spTree>
    <p:extLst>
      <p:ext uri="{BB962C8B-B14F-4D97-AF65-F5344CB8AC3E}">
        <p14:creationId xmlns:p14="http://schemas.microsoft.com/office/powerpoint/2010/main" val="1805950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a:extLst>
              <a:ext uri="{FF2B5EF4-FFF2-40B4-BE49-F238E27FC236}">
                <a16:creationId xmlns:a16="http://schemas.microsoft.com/office/drawing/2014/main" id="{AB1FB9C9-C135-46D1-A730-875885284AB3}"/>
              </a:ext>
            </a:extLst>
          </p:cNvPr>
          <p:cNvSpPr>
            <a:spLocks noGrp="1"/>
          </p:cNvSpPr>
          <p:nvPr>
            <p:ph sz="half" idx="2"/>
          </p:nvPr>
        </p:nvSpPr>
        <p:spPr>
          <a:xfrm>
            <a:off x="5620871" y="638286"/>
            <a:ext cx="5728447" cy="5941808"/>
          </a:xfrm>
          <a:solidFill>
            <a:schemeClr val="accent4">
              <a:lumMod val="20000"/>
              <a:lumOff val="80000"/>
            </a:schemeClr>
          </a:solidFill>
        </p:spPr>
        <p:txBody>
          <a:bodyPr>
            <a:normAutofit lnSpcReduction="10000"/>
          </a:bodyPr>
          <a:lstStyle/>
          <a:p>
            <a:pPr algn="just" rtl="1">
              <a:lnSpc>
                <a:spcPct val="107000"/>
              </a:lnSpc>
              <a:spcAft>
                <a:spcPts val="0"/>
              </a:spcAft>
              <a:tabLst>
                <a:tab pos="5646420" algn="r"/>
              </a:tabLst>
            </a:pPr>
            <a:r>
              <a:rPr lang="ar-SA" sz="2800" dirty="0">
                <a:latin typeface="Simplified Arabic" panose="02010000000000000000" pitchFamily="2" charset="-78"/>
                <a:ea typeface="Calibri" panose="020F0502020204030204" pitchFamily="34" charset="0"/>
                <a:cs typeface="Simplified Arabic" panose="02010000000000000000" pitchFamily="2" charset="-78"/>
              </a:rPr>
              <a:t>يتكون مقياس </a:t>
            </a:r>
            <a:r>
              <a:rPr lang="fr-FR" sz="2400" dirty="0">
                <a:latin typeface="Simplified Arabic" panose="02010000000000000000" pitchFamily="2" charset="-78"/>
                <a:ea typeface="Calibri" panose="020F0502020204030204" pitchFamily="34" charset="0"/>
                <a:cs typeface="Arial" panose="020B0604020202020204" pitchFamily="34" charset="0"/>
              </a:rPr>
              <a:t>SERVQUAL</a:t>
            </a:r>
            <a:r>
              <a:rPr lang="ar-SA" sz="2800" dirty="0">
                <a:latin typeface="Simplified Arabic" panose="02010000000000000000" pitchFamily="2" charset="-78"/>
                <a:ea typeface="Calibri" panose="020F0502020204030204" pitchFamily="34" charset="0"/>
                <a:cs typeface="Simplified Arabic" panose="02010000000000000000" pitchFamily="2" charset="-78"/>
              </a:rPr>
              <a:t> من خمسة أبعاد لقياس الانطباع حول جودة الخدمة وهي: الاعتمادية، </a:t>
            </a:r>
            <a:r>
              <a:rPr lang="ar-DZ" sz="2800" dirty="0">
                <a:latin typeface="Simplified Arabic" panose="02010000000000000000" pitchFamily="2" charset="-78"/>
                <a:ea typeface="Calibri" panose="020F0502020204030204" pitchFamily="34" charset="0"/>
                <a:cs typeface="Simplified Arabic" panose="02010000000000000000" pitchFamily="2" charset="-78"/>
              </a:rPr>
              <a:t>الاستجابة، الأمان، التعاطف والجوانب المادية الملموسة. حيث يتكون هذا المقياس من مجموعتين، تضم كل مجموعة </a:t>
            </a:r>
            <a:r>
              <a:rPr lang="ar-DZ" sz="2400" dirty="0">
                <a:latin typeface="Simplified Arabic" panose="02010000000000000000" pitchFamily="2" charset="-78"/>
                <a:ea typeface="Calibri" panose="020F0502020204030204" pitchFamily="34" charset="0"/>
                <a:cs typeface="Simplified Arabic" panose="02010000000000000000" pitchFamily="2" charset="-78"/>
              </a:rPr>
              <a:t>22</a:t>
            </a:r>
            <a:r>
              <a:rPr lang="ar-DZ" sz="2800" dirty="0">
                <a:latin typeface="Simplified Arabic" panose="02010000000000000000" pitchFamily="2" charset="-78"/>
                <a:ea typeface="Calibri" panose="020F0502020204030204" pitchFamily="34" charset="0"/>
                <a:cs typeface="Simplified Arabic" panose="02010000000000000000" pitchFamily="2" charset="-78"/>
              </a:rPr>
              <a:t> عبارة. تهدف المجموعة الأولى إلى قياس توقعات الزبائن لخدمة المؤسسة، بينما تهدف المجموعة الثانية إلى قياس اتجاهات الزبائن نحو أداء المؤسسة. وكلاهما يستخدم مقياس </a:t>
            </a:r>
            <a:r>
              <a:rPr lang="ar-DZ" sz="2800" dirty="0" err="1">
                <a:latin typeface="Simplified Arabic" panose="02010000000000000000" pitchFamily="2" charset="-78"/>
                <a:ea typeface="Calibri" panose="020F0502020204030204" pitchFamily="34" charset="0"/>
                <a:cs typeface="Simplified Arabic" panose="02010000000000000000" pitchFamily="2" charset="-78"/>
              </a:rPr>
              <a:t>ليكرت</a:t>
            </a:r>
            <a:r>
              <a:rPr lang="ar-DZ" sz="2800" dirty="0">
                <a:latin typeface="Simplified Arabic" panose="02010000000000000000" pitchFamily="2" charset="-78"/>
                <a:ea typeface="Calibri" panose="020F0502020204030204" pitchFamily="34" charset="0"/>
                <a:cs typeface="Simplified Arabic" panose="02010000000000000000" pitchFamily="2" charset="-78"/>
              </a:rPr>
              <a:t> ذي السبع نقاط المتدرج من (1</a:t>
            </a:r>
            <a:r>
              <a:rPr lang="ar-DZ" sz="2400" dirty="0">
                <a:latin typeface="Simplified Arabic" panose="02010000000000000000" pitchFamily="2" charset="-78"/>
                <a:ea typeface="Calibri" panose="020F0502020204030204" pitchFamily="34" charset="0"/>
                <a:cs typeface="Simplified Arabic" panose="02010000000000000000" pitchFamily="2" charset="-78"/>
              </a:rPr>
              <a:t>= </a:t>
            </a:r>
            <a:r>
              <a:rPr lang="ar-DZ" sz="2800" dirty="0">
                <a:latin typeface="Simplified Arabic" panose="02010000000000000000" pitchFamily="2" charset="-78"/>
                <a:ea typeface="Calibri" panose="020F0502020204030204" pitchFamily="34" charset="0"/>
                <a:cs typeface="Simplified Arabic" panose="02010000000000000000" pitchFamily="2" charset="-78"/>
              </a:rPr>
              <a:t>غير موافق بشدة، وحتى </a:t>
            </a:r>
            <a:r>
              <a:rPr lang="ar-DZ" sz="2400" dirty="0">
                <a:latin typeface="Simplified Arabic" panose="02010000000000000000" pitchFamily="2" charset="-78"/>
                <a:ea typeface="Calibri" panose="020F0502020204030204" pitchFamily="34" charset="0"/>
                <a:cs typeface="Simplified Arabic" panose="02010000000000000000" pitchFamily="2" charset="-78"/>
              </a:rPr>
              <a:t>7=</a:t>
            </a:r>
            <a:r>
              <a:rPr lang="ar-DZ" sz="2800" dirty="0">
                <a:latin typeface="Simplified Arabic" panose="02010000000000000000" pitchFamily="2" charset="-78"/>
                <a:ea typeface="Calibri" panose="020F0502020204030204" pitchFamily="34" charset="0"/>
                <a:cs typeface="Simplified Arabic" panose="02010000000000000000" pitchFamily="2" charset="-78"/>
              </a:rPr>
              <a:t> موافق بشدة) وبطرح الفرق بين الإجابات (الأداء – التوقعات) يتم تحديد الفجوة للأبعاد الخمسة من المقياس.</a:t>
            </a:r>
            <a:endParaRPr lang="fr-FR" sz="20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pic>
        <p:nvPicPr>
          <p:cNvPr id="10" name="Image 9">
            <a:extLst>
              <a:ext uri="{FF2B5EF4-FFF2-40B4-BE49-F238E27FC236}">
                <a16:creationId xmlns:a16="http://schemas.microsoft.com/office/drawing/2014/main" id="{7261FB00-F134-4FFE-95B6-12B1CBC686A2}"/>
              </a:ext>
            </a:extLst>
          </p:cNvPr>
          <p:cNvPicPr>
            <a:picLocks noChangeAspect="1"/>
          </p:cNvPicPr>
          <p:nvPr/>
        </p:nvPicPr>
        <p:blipFill>
          <a:blip r:embed="rId2"/>
          <a:stretch>
            <a:fillRect/>
          </a:stretch>
        </p:blipFill>
        <p:spPr>
          <a:xfrm>
            <a:off x="528918" y="638286"/>
            <a:ext cx="4536141" cy="5816301"/>
          </a:xfrm>
          <a:prstGeom prst="rect">
            <a:avLst/>
          </a:prstGeom>
        </p:spPr>
      </p:pic>
    </p:spTree>
    <p:extLst>
      <p:ext uri="{BB962C8B-B14F-4D97-AF65-F5344CB8AC3E}">
        <p14:creationId xmlns:p14="http://schemas.microsoft.com/office/powerpoint/2010/main" val="3074810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76A62B-61D0-49A3-B9F2-D131D4D49AEC}"/>
              </a:ext>
            </a:extLst>
          </p:cNvPr>
          <p:cNvSpPr>
            <a:spLocks noGrp="1"/>
          </p:cNvSpPr>
          <p:nvPr>
            <p:ph type="title"/>
          </p:nvPr>
        </p:nvSpPr>
        <p:spPr>
          <a:xfrm>
            <a:off x="945470" y="270583"/>
            <a:ext cx="9720072" cy="625019"/>
          </a:xfrm>
        </p:spPr>
        <p:txBody>
          <a:bodyPr>
            <a:normAutofit fontScale="90000"/>
          </a:bodyPr>
          <a:lstStyle/>
          <a:p>
            <a:pPr algn="ctr" rtl="1">
              <a:lnSpc>
                <a:spcPct val="107000"/>
              </a:lnSpc>
              <a:tabLst>
                <a:tab pos="5646420" algn="r"/>
              </a:tabLst>
            </a:pPr>
            <a:r>
              <a:rPr lang="ar-DZ" sz="4000" b="1" dirty="0" smtClean="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2. نموذج </a:t>
            </a: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أداء الخدمة </a:t>
            </a:r>
            <a:r>
              <a:rPr lang="fr-FR" sz="31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ServPerf</a:t>
            </a:r>
            <a: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fr-FR" sz="4000" b="1" dirty="0" smtClean="0">
                <a:latin typeface="Simplified Arabic" panose="02010000000000000000" pitchFamily="2" charset="-78"/>
                <a:ea typeface="Calibri" panose="020F0502020204030204" pitchFamily="34" charset="0"/>
                <a:cs typeface="Arial" panose="020B0604020202020204" pitchFamily="34" charset="0"/>
              </a:rPr>
              <a:t> </a:t>
            </a:r>
            <a:r>
              <a:rPr lang="fr-FR" sz="4400" dirty="0">
                <a:latin typeface="Calibri" panose="020F0502020204030204" pitchFamily="34" charset="0"/>
                <a:ea typeface="Calibri" panose="020F0502020204030204" pitchFamily="34" charset="0"/>
                <a:cs typeface="Arial" panose="020B0604020202020204" pitchFamily="34" charset="0"/>
              </a:rPr>
              <a:t/>
            </a:r>
            <a:br>
              <a:rPr lang="fr-FR" sz="44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4" name="Espace réservé du contenu 3">
            <a:extLst>
              <a:ext uri="{FF2B5EF4-FFF2-40B4-BE49-F238E27FC236}">
                <a16:creationId xmlns:a16="http://schemas.microsoft.com/office/drawing/2014/main" id="{6C7431AF-B155-4D93-9D3B-75614ADEB04F}"/>
              </a:ext>
            </a:extLst>
          </p:cNvPr>
          <p:cNvSpPr>
            <a:spLocks noGrp="1"/>
          </p:cNvSpPr>
          <p:nvPr>
            <p:ph sz="half" idx="2"/>
          </p:nvPr>
        </p:nvSpPr>
        <p:spPr>
          <a:xfrm>
            <a:off x="5289756" y="1474837"/>
            <a:ext cx="6597444" cy="5043950"/>
          </a:xfrm>
          <a:solidFill>
            <a:schemeClr val="accent6">
              <a:lumMod val="40000"/>
              <a:lumOff val="60000"/>
            </a:schemeClr>
          </a:solidFill>
          <a:ln w="38100">
            <a:solidFill>
              <a:srgbClr val="FF0000"/>
            </a:solidFill>
          </a:ln>
        </p:spPr>
        <p:txBody>
          <a:bodyPr>
            <a:normAutofit/>
          </a:bodyPr>
          <a:lstStyle/>
          <a:p>
            <a:pPr marL="0" indent="0" algn="just" rtl="1">
              <a:buNone/>
            </a:pPr>
            <a:r>
              <a:rPr lang="ar-SA" sz="3200" dirty="0">
                <a:latin typeface="Simplified Arabic" panose="02010000000000000000" pitchFamily="2" charset="-78"/>
                <a:ea typeface="Calibri" panose="020F0502020204030204" pitchFamily="34" charset="0"/>
                <a:cs typeface="Simplified Arabic" panose="02010000000000000000" pitchFamily="2" charset="-78"/>
              </a:rPr>
              <a:t> لقد ترتب على الانتقادات التي تعرض لها نموذج جودة الخدمة </a:t>
            </a:r>
            <a:r>
              <a:rPr lang="fr-FR" sz="2800" dirty="0" err="1">
                <a:latin typeface="Simplified Arabic" panose="02010000000000000000" pitchFamily="2" charset="-78"/>
                <a:ea typeface="Calibri" panose="020F0502020204030204" pitchFamily="34" charset="0"/>
                <a:cs typeface="Arial" panose="020B0604020202020204" pitchFamily="34" charset="0"/>
              </a:rPr>
              <a:t>Servqua</a:t>
            </a:r>
            <a:r>
              <a:rPr lang="fr-FR" sz="3200" b="1" dirty="0" err="1">
                <a:latin typeface="Simplified Arabic" panose="02010000000000000000" pitchFamily="2" charset="-78"/>
                <a:ea typeface="Calibri" panose="020F0502020204030204" pitchFamily="34" charset="0"/>
                <a:cs typeface="Arial" panose="020B0604020202020204" pitchFamily="34" charset="0"/>
              </a:rPr>
              <a:t>l</a:t>
            </a:r>
            <a:r>
              <a:rPr lang="ar-SA" sz="3200" dirty="0">
                <a:latin typeface="Simplified Arabic" panose="02010000000000000000" pitchFamily="2" charset="-78"/>
                <a:ea typeface="Calibri" panose="020F0502020204030204" pitchFamily="34" charset="0"/>
                <a:cs typeface="Simplified Arabic" panose="02010000000000000000" pitchFamily="2" charset="-78"/>
              </a:rPr>
              <a:t>ظهور عدة دراسات منها دراسة  </a:t>
            </a:r>
            <a:r>
              <a:rPr lang="fr-FR" sz="2800" dirty="0">
                <a:latin typeface="Simplified Arabic" panose="02010000000000000000" pitchFamily="2" charset="-78"/>
                <a:ea typeface="Calibri" panose="020F0502020204030204" pitchFamily="34" charset="0"/>
                <a:cs typeface="Arial" panose="020B0604020202020204" pitchFamily="34" charset="0"/>
              </a:rPr>
              <a:t>Cronin and Taylor 1992 </a:t>
            </a:r>
            <a:r>
              <a:rPr lang="ar-SA" sz="3200" dirty="0">
                <a:latin typeface="Simplified Arabic" panose="02010000000000000000" pitchFamily="2" charset="-78"/>
                <a:ea typeface="Calibri" panose="020F0502020204030204" pitchFamily="34" charset="0"/>
                <a:cs typeface="Simplified Arabic" panose="02010000000000000000" pitchFamily="2" charset="-78"/>
              </a:rPr>
              <a:t>والتي قدمت مقياس جديد يدعى نموذج أداء الخدمة</a:t>
            </a:r>
            <a:r>
              <a:rPr lang="fr-FR" sz="2800" dirty="0">
                <a:latin typeface="Simplified Arabic" panose="02010000000000000000" pitchFamily="2" charset="-78"/>
                <a:ea typeface="Calibri" panose="020F0502020204030204" pitchFamily="34" charset="0"/>
                <a:cs typeface="Arial" panose="020B0604020202020204" pitchFamily="34" charset="0"/>
              </a:rPr>
              <a:t>SERVPERF</a:t>
            </a:r>
            <a:r>
              <a:rPr lang="fr-FR" sz="3200" b="1" dirty="0">
                <a:latin typeface="Simplified Arabic" panose="02010000000000000000" pitchFamily="2" charset="-78"/>
                <a:ea typeface="Calibri" panose="020F0502020204030204" pitchFamily="34" charset="0"/>
                <a:cs typeface="Arial" panose="020B0604020202020204" pitchFamily="34" charset="0"/>
              </a:rPr>
              <a:t> </a:t>
            </a:r>
            <a:r>
              <a:rPr lang="ar-SA" sz="3200" dirty="0">
                <a:latin typeface="Simplified Arabic" panose="02010000000000000000" pitchFamily="2" charset="-78"/>
                <a:ea typeface="Calibri" panose="020F0502020204030204" pitchFamily="34" charset="0"/>
                <a:cs typeface="Simplified Arabic" panose="02010000000000000000" pitchFamily="2" charset="-78"/>
              </a:rPr>
              <a:t>، وتعني مفردة </a:t>
            </a:r>
            <a:r>
              <a:rPr lang="fr-FR" sz="2800" b="1" dirty="0" err="1">
                <a:latin typeface="Simplified Arabic" panose="02010000000000000000" pitchFamily="2" charset="-78"/>
                <a:ea typeface="Calibri" panose="020F0502020204030204" pitchFamily="34" charset="0"/>
                <a:cs typeface="Arial" panose="020B0604020202020204" pitchFamily="34" charset="0"/>
              </a:rPr>
              <a:t>servperf</a:t>
            </a:r>
            <a:r>
              <a:rPr lang="ar-SA" sz="3200" dirty="0">
                <a:latin typeface="Simplified Arabic" panose="02010000000000000000" pitchFamily="2" charset="-78"/>
                <a:ea typeface="Calibri" panose="020F0502020204030204" pitchFamily="34" charset="0"/>
                <a:cs typeface="Simplified Arabic" panose="02010000000000000000" pitchFamily="2" charset="-78"/>
              </a:rPr>
              <a:t>" أداء الخدمة وهو ناتج عن جمع مفردتي: الخدمة  :</a:t>
            </a:r>
            <a:r>
              <a:rPr lang="ar-SA" sz="3200" b="1" dirty="0">
                <a:latin typeface="Simplified Arabic" panose="02010000000000000000" pitchFamily="2" charset="-78"/>
                <a:ea typeface="Calibri" panose="020F0502020204030204" pitchFamily="34" charset="0"/>
                <a:cs typeface="Simplified Arabic" panose="02010000000000000000" pitchFamily="2" charset="-78"/>
              </a:rPr>
              <a:t> </a:t>
            </a:r>
            <a:r>
              <a:rPr lang="fr-FR" sz="2800" b="1" dirty="0">
                <a:latin typeface="Simplified Arabic" panose="02010000000000000000" pitchFamily="2" charset="-78"/>
                <a:ea typeface="Calibri" panose="020F0502020204030204" pitchFamily="34" charset="0"/>
                <a:cs typeface="Arial" panose="020B0604020202020204" pitchFamily="34" charset="0"/>
              </a:rPr>
              <a:t>service</a:t>
            </a:r>
            <a:r>
              <a:rPr lang="ar-SA" sz="3200" dirty="0">
                <a:latin typeface="Simplified Arabic" panose="02010000000000000000" pitchFamily="2" charset="-78"/>
                <a:ea typeface="Calibri" panose="020F0502020204030204" pitchFamily="34" charset="0"/>
                <a:cs typeface="Simplified Arabic" panose="02010000000000000000" pitchFamily="2" charset="-78"/>
              </a:rPr>
              <a:t> و أداء : </a:t>
            </a:r>
            <a:r>
              <a:rPr lang="fr-FR" sz="2800" b="1" dirty="0">
                <a:latin typeface="Simplified Arabic" panose="02010000000000000000" pitchFamily="2" charset="-78"/>
                <a:ea typeface="Calibri" panose="020F0502020204030204" pitchFamily="34" charset="0"/>
                <a:cs typeface="Arial" panose="020B0604020202020204" pitchFamily="34" charset="0"/>
              </a:rPr>
              <a:t>performances</a:t>
            </a:r>
            <a:r>
              <a:rPr lang="ar-SA" sz="3200" dirty="0">
                <a:latin typeface="Simplified Arabic" panose="02010000000000000000" pitchFamily="2" charset="-78"/>
                <a:ea typeface="Calibri" panose="020F0502020204030204" pitchFamily="34" charset="0"/>
                <a:cs typeface="Simplified Arabic" panose="02010000000000000000" pitchFamily="2" charset="-78"/>
              </a:rPr>
              <a:t> .</a:t>
            </a:r>
            <a:r>
              <a:rPr lang="ar-DZ" sz="3200" dirty="0">
                <a:latin typeface="Simplified Arabic" panose="02010000000000000000" pitchFamily="2" charset="-78"/>
                <a:ea typeface="Calibri" panose="020F0502020204030204" pitchFamily="34" charset="0"/>
                <a:cs typeface="Simplified Arabic" panose="02010000000000000000" pitchFamily="2" charset="-78"/>
              </a:rPr>
              <a:t>كما تطلق تسميات أخرى لهذا النموذج منها الادراكات فقط </a:t>
            </a:r>
            <a:r>
              <a:rPr lang="ar-SA" sz="3200" dirty="0">
                <a:latin typeface="Simplified Arabic" panose="02010000000000000000" pitchFamily="2" charset="-78"/>
                <a:ea typeface="Calibri" panose="020F0502020204030204" pitchFamily="34" charset="0"/>
                <a:cs typeface="Simplified Arabic" panose="02010000000000000000" pitchFamily="2" charset="-78"/>
              </a:rPr>
              <a:t>(</a:t>
            </a:r>
            <a:r>
              <a:rPr lang="fr-FR" sz="3200" dirty="0">
                <a:latin typeface="Simplified Arabic" panose="02010000000000000000" pitchFamily="2" charset="-78"/>
                <a:ea typeface="Calibri" panose="020F0502020204030204" pitchFamily="34" charset="0"/>
                <a:cs typeface="Arial" panose="020B0604020202020204" pitchFamily="34" charset="0"/>
              </a:rPr>
              <a:t>(</a:t>
            </a:r>
            <a:r>
              <a:rPr lang="fr-FR" sz="2800" dirty="0">
                <a:latin typeface="Simplified Arabic" panose="02010000000000000000" pitchFamily="2" charset="-78"/>
                <a:ea typeface="Calibri" panose="020F0502020204030204" pitchFamily="34" charset="0"/>
                <a:cs typeface="Arial" panose="020B0604020202020204" pitchFamily="34" charset="0"/>
              </a:rPr>
              <a:t>Perceptions </a:t>
            </a:r>
            <a:r>
              <a:rPr lang="fr-FR" sz="2800" dirty="0" err="1">
                <a:latin typeface="Simplified Arabic" panose="02010000000000000000" pitchFamily="2" charset="-78"/>
                <a:ea typeface="Calibri" panose="020F0502020204030204" pitchFamily="34" charset="0"/>
                <a:cs typeface="Arial" panose="020B0604020202020204" pitchFamily="34" charset="0"/>
              </a:rPr>
              <a:t>Only</a:t>
            </a:r>
            <a:r>
              <a:rPr lang="ar-SA" sz="3200" dirty="0">
                <a:latin typeface="Simplified Arabic" panose="02010000000000000000" pitchFamily="2" charset="-78"/>
                <a:ea typeface="Calibri" panose="020F0502020204030204" pitchFamily="34" charset="0"/>
                <a:cs typeface="Simplified Arabic" panose="02010000000000000000" pitchFamily="2" charset="-78"/>
              </a:rPr>
              <a:t>، الأداء فقط  </a:t>
            </a:r>
            <a:r>
              <a:rPr lang="fr-FR" sz="2800" dirty="0">
                <a:latin typeface="Simplified Arabic" panose="02010000000000000000" pitchFamily="2" charset="-78"/>
                <a:ea typeface="Calibri" panose="020F0502020204030204" pitchFamily="34" charset="0"/>
                <a:cs typeface="Arial" panose="020B0604020202020204" pitchFamily="34" charset="0"/>
              </a:rPr>
              <a:t>Performance </a:t>
            </a:r>
            <a:r>
              <a:rPr lang="fr-FR" sz="2800" dirty="0" err="1">
                <a:latin typeface="Simplified Arabic" panose="02010000000000000000" pitchFamily="2" charset="-78"/>
                <a:ea typeface="Calibri" panose="020F0502020204030204" pitchFamily="34" charset="0"/>
                <a:cs typeface="Arial" panose="020B0604020202020204" pitchFamily="34" charset="0"/>
              </a:rPr>
              <a:t>only</a:t>
            </a:r>
            <a:r>
              <a:rPr lang="fr-FR" sz="2800" dirty="0">
                <a:latin typeface="Simplified Arabic" panose="02010000000000000000" pitchFamily="2" charset="-78"/>
                <a:ea typeface="Calibri" panose="020F0502020204030204" pitchFamily="34" charset="0"/>
                <a:cs typeface="Arial" panose="020B0604020202020204" pitchFamily="34" charset="0"/>
              </a:rPr>
              <a:t> </a:t>
            </a:r>
            <a:r>
              <a:rPr lang="ar-SA" sz="3200" dirty="0">
                <a:latin typeface="Simplified Arabic" panose="02010000000000000000" pitchFamily="2" charset="-78"/>
                <a:ea typeface="Calibri" panose="020F0502020204030204" pitchFamily="34" charset="0"/>
                <a:cs typeface="Simplified Arabic" panose="02010000000000000000" pitchFamily="2" charset="-78"/>
              </a:rPr>
              <a:t>.</a:t>
            </a:r>
            <a:endParaRPr lang="fr-FR" sz="2800" dirty="0"/>
          </a:p>
        </p:txBody>
      </p:sp>
      <p:pic>
        <p:nvPicPr>
          <p:cNvPr id="7" name="Espace réservé du contenu 6">
            <a:extLst>
              <a:ext uri="{FF2B5EF4-FFF2-40B4-BE49-F238E27FC236}">
                <a16:creationId xmlns:a16="http://schemas.microsoft.com/office/drawing/2014/main" id="{1BDC8564-71B3-4B4E-84B7-8D9B5B999B04}"/>
              </a:ext>
            </a:extLst>
          </p:cNvPr>
          <p:cNvPicPr>
            <a:picLocks noGrp="1" noChangeAspect="1"/>
          </p:cNvPicPr>
          <p:nvPr>
            <p:ph sz="half" idx="1"/>
          </p:nvPr>
        </p:nvPicPr>
        <p:blipFill>
          <a:blip r:embed="rId2"/>
          <a:stretch>
            <a:fillRect/>
          </a:stretch>
        </p:blipFill>
        <p:spPr>
          <a:xfrm>
            <a:off x="307852" y="1553496"/>
            <a:ext cx="3212095" cy="4798143"/>
          </a:xfrm>
          <a:prstGeom prst="rect">
            <a:avLst/>
          </a:prstGeom>
        </p:spPr>
      </p:pic>
    </p:spTree>
    <p:extLst>
      <p:ext uri="{BB962C8B-B14F-4D97-AF65-F5344CB8AC3E}">
        <p14:creationId xmlns:p14="http://schemas.microsoft.com/office/powerpoint/2010/main" val="3581630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143F25C-6ACC-4B44-BEB0-C60B2D9829A6}"/>
              </a:ext>
            </a:extLst>
          </p:cNvPr>
          <p:cNvSpPr>
            <a:spLocks noGrp="1"/>
          </p:cNvSpPr>
          <p:nvPr>
            <p:ph sz="half" idx="1"/>
          </p:nvPr>
        </p:nvSpPr>
        <p:spPr>
          <a:xfrm>
            <a:off x="905436" y="1799303"/>
            <a:ext cx="5013584" cy="4707281"/>
          </a:xfrm>
          <a:solidFill>
            <a:schemeClr val="accent2">
              <a:lumMod val="20000"/>
              <a:lumOff val="80000"/>
            </a:schemeClr>
          </a:solidFill>
          <a:ln w="38100">
            <a:solidFill>
              <a:srgbClr val="C00000"/>
            </a:solidFill>
          </a:ln>
        </p:spPr>
        <p:txBody>
          <a:bodyPr>
            <a:normAutofit/>
          </a:bodyPr>
          <a:lstStyle/>
          <a:p>
            <a:pPr marL="114300" indent="0" algn="just" rtl="1">
              <a:lnSpc>
                <a:spcPct val="107000"/>
              </a:lnSpc>
              <a:spcAft>
                <a:spcPts val="0"/>
              </a:spcAft>
              <a:buNone/>
              <a:tabLst>
                <a:tab pos="5646420" algn="r"/>
              </a:tabLst>
            </a:pPr>
            <a:r>
              <a:rPr lang="ar-SA" sz="2800" dirty="0">
                <a:latin typeface="Simplified Arabic" panose="02010000000000000000" pitchFamily="2" charset="-78"/>
                <a:ea typeface="Calibri" panose="020F0502020204030204" pitchFamily="34" charset="0"/>
                <a:cs typeface="Simplified Arabic" panose="02010000000000000000" pitchFamily="2" charset="-78"/>
              </a:rPr>
              <a:t>ويقوم هذا النموذج على فكرة بسيطة وهي أن جودة الخدمة يجب قياسها بطريقة لا تختلف عن قياس الاتجاهات "</a:t>
            </a:r>
            <a:r>
              <a:rPr lang="fr-FR" sz="2400" dirty="0">
                <a:latin typeface="Simplified Arabic" panose="02010000000000000000" pitchFamily="2" charset="-78"/>
                <a:ea typeface="Calibri" panose="020F0502020204030204" pitchFamily="34" charset="0"/>
                <a:cs typeface="Arial" panose="020B0604020202020204" pitchFamily="34" charset="0"/>
              </a:rPr>
              <a:t>Attitudes</a:t>
            </a:r>
            <a:r>
              <a:rPr lang="ar-SA" sz="2400" dirty="0">
                <a:latin typeface="Simplified Arabic" panose="02010000000000000000" pitchFamily="2" charset="-78"/>
                <a:ea typeface="Calibri" panose="020F0502020204030204" pitchFamily="34" charset="0"/>
                <a:cs typeface="Simplified Arabic" panose="02010000000000000000" pitchFamily="2" charset="-78"/>
              </a:rPr>
              <a:t>" </a:t>
            </a:r>
            <a:r>
              <a:rPr lang="ar-SA" sz="2800" dirty="0">
                <a:latin typeface="Simplified Arabic" panose="02010000000000000000" pitchFamily="2" charset="-78"/>
                <a:ea typeface="Calibri" panose="020F0502020204030204" pitchFamily="34" charset="0"/>
                <a:cs typeface="Simplified Arabic" panose="02010000000000000000" pitchFamily="2" charset="-78"/>
              </a:rPr>
              <a:t>أي أن القياس ينصب على اتجاهات المستفيدين من الخدمة المقدمة نحو مستوى الأداء الفعلي لهذه الخدمة</a:t>
            </a:r>
            <a:r>
              <a:rPr lang="ar-SA" sz="2400" dirty="0">
                <a:latin typeface="Simplified Arabic" panose="02010000000000000000" pitchFamily="2" charset="-78"/>
                <a:ea typeface="Calibri" panose="020F0502020204030204" pitchFamily="34" charset="0"/>
                <a:cs typeface="Simplified Arabic" panose="02010000000000000000" pitchFamily="2" charset="-78"/>
              </a:rPr>
              <a:t>، </a:t>
            </a:r>
            <a:r>
              <a:rPr lang="ar-SA" sz="2800" dirty="0">
                <a:latin typeface="Simplified Arabic" panose="02010000000000000000" pitchFamily="2" charset="-78"/>
                <a:ea typeface="Calibri" panose="020F0502020204030204" pitchFamily="34" charset="0"/>
                <a:cs typeface="Simplified Arabic" panose="02010000000000000000" pitchFamily="2" charset="-78"/>
              </a:rPr>
              <a:t>ويمكن التعبير عنه كما يلي</a:t>
            </a:r>
            <a:r>
              <a:rPr lang="fr-FR" sz="2800" dirty="0">
                <a:latin typeface="Simplified Arabic" panose="02010000000000000000" pitchFamily="2" charset="-78"/>
                <a:ea typeface="Calibri" panose="020F0502020204030204" pitchFamily="34" charset="0"/>
                <a:cs typeface="Arial" panose="020B0604020202020204" pitchFamily="34" charset="0"/>
              </a:rPr>
              <a:t>:</a:t>
            </a:r>
            <a:endParaRPr lang="ar-DZ" sz="2800" dirty="0">
              <a:latin typeface="Simplified Arabic" panose="02010000000000000000" pitchFamily="2" charset="-78"/>
              <a:ea typeface="Calibri" panose="020F0502020204030204" pitchFamily="34" charset="0"/>
              <a:cs typeface="Arial" panose="020B0604020202020204" pitchFamily="34" charset="0"/>
            </a:endParaRPr>
          </a:p>
          <a:p>
            <a:pPr marL="114300" indent="0" algn="just" rtl="1">
              <a:lnSpc>
                <a:spcPct val="107000"/>
              </a:lnSpc>
              <a:spcAft>
                <a:spcPts val="0"/>
              </a:spcAft>
              <a:buNone/>
              <a:tabLst>
                <a:tab pos="5646420" algn="r"/>
              </a:tabLst>
            </a:pPr>
            <a:endParaRPr lang="fr-FR" sz="2000" dirty="0">
              <a:latin typeface="Calibri" panose="020F0502020204030204" pitchFamily="34" charset="0"/>
              <a:ea typeface="Calibri" panose="020F0502020204030204" pitchFamily="34" charset="0"/>
              <a:cs typeface="Arial" panose="020B0604020202020204" pitchFamily="34" charset="0"/>
            </a:endParaRPr>
          </a:p>
          <a:p>
            <a:pPr marL="114300" indent="0" algn="ctr" rtl="1">
              <a:lnSpc>
                <a:spcPct val="107000"/>
              </a:lnSpc>
              <a:spcAft>
                <a:spcPts val="0"/>
              </a:spcAft>
              <a:buNone/>
              <a:tabLst>
                <a:tab pos="5646420" algn="r"/>
              </a:tabLst>
            </a:pPr>
            <a:r>
              <a:rPr lang="ar-SA" sz="28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جودة الخدمة</a:t>
            </a:r>
            <a:r>
              <a:rPr lang="fr-FR" sz="2800" b="1" dirty="0">
                <a:solidFill>
                  <a:srgbClr val="FF0000"/>
                </a:solidFill>
                <a:latin typeface="Simplified Arabic" panose="02010000000000000000" pitchFamily="2" charset="-78"/>
                <a:ea typeface="Calibri" panose="020F0502020204030204" pitchFamily="34" charset="0"/>
                <a:cs typeface="Arial" panose="020B0604020202020204" pitchFamily="34" charset="0"/>
              </a:rPr>
              <a:t> = </a:t>
            </a:r>
            <a:r>
              <a:rPr lang="ar-SA" sz="28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الأداء</a:t>
            </a:r>
            <a:endParaRPr lang="fr-FR" sz="20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endParaRPr lang="fr-FR" dirty="0"/>
          </a:p>
        </p:txBody>
      </p:sp>
      <p:pic>
        <p:nvPicPr>
          <p:cNvPr id="7" name="Espace réservé du contenu 6">
            <a:extLst>
              <a:ext uri="{FF2B5EF4-FFF2-40B4-BE49-F238E27FC236}">
                <a16:creationId xmlns:a16="http://schemas.microsoft.com/office/drawing/2014/main" id="{C2B4F139-4DE2-41AE-8349-2DD37076D160}"/>
              </a:ext>
            </a:extLst>
          </p:cNvPr>
          <p:cNvPicPr>
            <a:picLocks noGrp="1" noChangeAspect="1"/>
          </p:cNvPicPr>
          <p:nvPr>
            <p:ph sz="half" idx="2"/>
          </p:nvPr>
        </p:nvPicPr>
        <p:blipFill>
          <a:blip r:embed="rId2"/>
          <a:stretch>
            <a:fillRect/>
          </a:stretch>
        </p:blipFill>
        <p:spPr>
          <a:xfrm>
            <a:off x="8041341" y="1407459"/>
            <a:ext cx="3307977" cy="4724399"/>
          </a:xfrm>
          <a:prstGeom prst="rect">
            <a:avLst/>
          </a:prstGeom>
        </p:spPr>
      </p:pic>
      <p:sp>
        <p:nvSpPr>
          <p:cNvPr id="8" name="Titre 1">
            <a:extLst>
              <a:ext uri="{FF2B5EF4-FFF2-40B4-BE49-F238E27FC236}">
                <a16:creationId xmlns:a16="http://schemas.microsoft.com/office/drawing/2014/main" id="{0476A62B-61D0-49A3-B9F2-D131D4D49AEC}"/>
              </a:ext>
            </a:extLst>
          </p:cNvPr>
          <p:cNvSpPr>
            <a:spLocks noGrp="1"/>
          </p:cNvSpPr>
          <p:nvPr>
            <p:ph type="title"/>
          </p:nvPr>
        </p:nvSpPr>
        <p:spPr>
          <a:xfrm>
            <a:off x="945470" y="270583"/>
            <a:ext cx="9720072" cy="625019"/>
          </a:xfrm>
        </p:spPr>
        <p:txBody>
          <a:bodyPr>
            <a:normAutofit fontScale="90000"/>
          </a:bodyPr>
          <a:lstStyle/>
          <a:p>
            <a:pPr algn="ctr" rtl="1">
              <a:lnSpc>
                <a:spcPct val="107000"/>
              </a:lnSpc>
              <a:tabLst>
                <a:tab pos="5646420" algn="r"/>
              </a:tabLst>
            </a:pPr>
            <a:r>
              <a:rPr lang="ar-DZ" sz="4000" b="1" dirty="0" smtClean="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2. نموذج </a:t>
            </a:r>
            <a:r>
              <a:rPr lang="ar-DZ" sz="40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أداء الخدمة </a:t>
            </a:r>
            <a:r>
              <a:rPr lang="fr-FR" sz="3100" b="1" dirty="0" err="1">
                <a:solidFill>
                  <a:srgbClr val="FF0000"/>
                </a:solidFill>
                <a:latin typeface="Simplified Arabic" panose="02010000000000000000" pitchFamily="2" charset="-78"/>
                <a:ea typeface="Calibri" panose="020F0502020204030204" pitchFamily="34" charset="0"/>
                <a:cs typeface="Arial" panose="020B0604020202020204" pitchFamily="34" charset="0"/>
              </a:rPr>
              <a:t>ServPerf</a:t>
            </a:r>
            <a: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a:r>
            <a:b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fr-FR" sz="4000" b="1" dirty="0" smtClean="0">
                <a:latin typeface="Simplified Arabic" panose="02010000000000000000" pitchFamily="2" charset="-78"/>
                <a:ea typeface="Calibri" panose="020F0502020204030204" pitchFamily="34" charset="0"/>
                <a:cs typeface="Arial" panose="020B0604020202020204" pitchFamily="34" charset="0"/>
              </a:rPr>
              <a:t> </a:t>
            </a:r>
            <a:r>
              <a:rPr lang="fr-FR" sz="4400" dirty="0">
                <a:latin typeface="Calibri" panose="020F0502020204030204" pitchFamily="34" charset="0"/>
                <a:ea typeface="Calibri" panose="020F0502020204030204" pitchFamily="34" charset="0"/>
                <a:cs typeface="Arial" panose="020B0604020202020204" pitchFamily="34" charset="0"/>
              </a:rPr>
              <a:t/>
            </a:r>
            <a:br>
              <a:rPr lang="fr-FR" sz="44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382005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1023257" y="740229"/>
            <a:ext cx="7773931" cy="4343399"/>
          </a:xfrm>
        </p:spPr>
        <p:txBody>
          <a:bodyPr rtlCol="0"/>
          <a:lstStyle/>
          <a:p>
            <a:pPr algn="ctr" defTabSz="685800" rtl="1">
              <a:defRPr/>
            </a:pP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dirty="0">
              <a:solidFill>
                <a:srgbClr val="FF0000"/>
              </a:solidFill>
            </a:endParaRPr>
          </a:p>
        </p:txBody>
      </p:sp>
    </p:spTree>
    <p:extLst>
      <p:ext uri="{BB962C8B-B14F-4D97-AF65-F5344CB8AC3E}">
        <p14:creationId xmlns:p14="http://schemas.microsoft.com/office/powerpoint/2010/main" val="42492753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72" y="326238"/>
            <a:ext cx="11360800" cy="1492287"/>
          </a:xfrm>
        </p:spPr>
        <p:txBody>
          <a:bodyPr>
            <a:normAutofit fontScale="90000"/>
          </a:bodyPr>
          <a:lstStyle/>
          <a:p>
            <a:pPr lvl="0" algn="ctr" rtl="1"/>
            <a:r>
              <a:rPr lang="ar-SA" sz="4400" b="1" u="sng" dirty="0" smtClean="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الفصل </a:t>
            </a:r>
            <a:r>
              <a:rPr lang="ar-SA" sz="4400" b="1" u="sng"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الخامس: الجودة في قطاع الخدمات</a:t>
            </a:r>
            <a:r>
              <a:rPr lang="ar-DZ" sz="4400" b="1" dirty="0">
                <a:solidFill>
                  <a:srgbClr val="FF0000"/>
                </a:solidFill>
                <a:latin typeface="Arial" panose="020B0604020202020204" pitchFamily="34" charset="0"/>
                <a:ea typeface="Calibri" panose="020F0502020204030204" pitchFamily="34" charset="0"/>
                <a:cs typeface="Simplified Arabic" panose="02020603050405020304" pitchFamily="18" charset="-78"/>
              </a:rPr>
              <a:t/>
            </a:r>
            <a:br>
              <a:rPr lang="ar-DZ" sz="4400" b="1" dirty="0">
                <a:solidFill>
                  <a:srgbClr val="FF0000"/>
                </a:solidFill>
                <a:latin typeface="Arial" panose="020B0604020202020204" pitchFamily="34" charset="0"/>
                <a:ea typeface="Calibri" panose="020F0502020204030204" pitchFamily="34" charset="0"/>
                <a:cs typeface="Simplified Arabic" panose="02020603050405020304" pitchFamily="18" charset="-78"/>
              </a:rPr>
            </a:br>
            <a:r>
              <a:rPr lang="ar-SA" sz="4000" b="1" dirty="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t/>
            </a:r>
            <a:br>
              <a:rPr lang="ar-SA" sz="4000" b="1" dirty="0">
                <a:solidFill>
                  <a:schemeClr val="accent3"/>
                </a:solidFill>
                <a:latin typeface="Calibri" panose="020F0502020204030204" pitchFamily="34" charset="0"/>
                <a:ea typeface="Times New Roman" panose="02020603050405020304" pitchFamily="18" charset="0"/>
                <a:cs typeface="Traditional Arabic" panose="02020603050405020304" pitchFamily="18" charset="-78"/>
                <a:sym typeface="Roboto"/>
              </a:rPr>
            </a:br>
            <a:r>
              <a:rPr lang="ar-SA" sz="4000" b="1" dirty="0">
                <a:solidFill>
                  <a:schemeClr val="accent3"/>
                </a:solidFill>
                <a:latin typeface="Simplified Arabic" panose="02010000000000000000" pitchFamily="2" charset="-78"/>
                <a:ea typeface="Calibri" panose="020F0502020204030204" pitchFamily="34" charset="0"/>
                <a:cs typeface="Simplified Arabic" panose="02010000000000000000" pitchFamily="2" charset="-78"/>
                <a:sym typeface="Roboto"/>
              </a:rPr>
              <a:t/>
            </a:r>
            <a:br>
              <a:rPr lang="ar-SA" sz="4000" b="1" dirty="0">
                <a:solidFill>
                  <a:schemeClr val="accent3"/>
                </a:solidFill>
                <a:latin typeface="Simplified Arabic" panose="02010000000000000000" pitchFamily="2" charset="-78"/>
                <a:ea typeface="Calibri" panose="020F0502020204030204" pitchFamily="34" charset="0"/>
                <a:cs typeface="Simplified Arabic" panose="02010000000000000000" pitchFamily="2" charset="-78"/>
                <a:sym typeface="Roboto"/>
              </a:rPr>
            </a:br>
            <a:r>
              <a:rPr lang="ar-DZ" b="1" dirty="0">
                <a:solidFill>
                  <a:srgbClr val="000000"/>
                </a:solidFill>
                <a:latin typeface="Simplified Arabic" panose="02010000000000000000" pitchFamily="2" charset="-78"/>
                <a:ea typeface="Calibri" panose="020F0502020204030204" pitchFamily="34" charset="0"/>
                <a:cs typeface="Simplified Arabic" panose="02010000000000000000" pitchFamily="2" charset="-78"/>
                <a:sym typeface="Roboto"/>
              </a:rPr>
              <a:t/>
            </a:r>
            <a:br>
              <a:rPr lang="ar-DZ" b="1" dirty="0">
                <a:solidFill>
                  <a:srgbClr val="000000"/>
                </a:solidFill>
                <a:latin typeface="Simplified Arabic" panose="02010000000000000000" pitchFamily="2" charset="-78"/>
                <a:ea typeface="Calibri" panose="020F0502020204030204" pitchFamily="34" charset="0"/>
                <a:cs typeface="Simplified Arabic" panose="02010000000000000000" pitchFamily="2" charset="-78"/>
                <a:sym typeface="Roboto"/>
              </a:rPr>
            </a:br>
            <a:r>
              <a:rPr lang="ar-DZ" sz="4400" b="1" dirty="0">
                <a:solidFill>
                  <a:srgbClr val="FF0000"/>
                </a:solidFill>
                <a:latin typeface="Arial" panose="020B0604020202020204" pitchFamily="34" charset="0"/>
                <a:ea typeface="Calibri" panose="020F0502020204030204" pitchFamily="34" charset="0"/>
                <a:cs typeface="Simplified Arabic" panose="02020603050405020304" pitchFamily="18" charset="-78"/>
              </a:rPr>
              <a:t/>
            </a:r>
            <a:br>
              <a:rPr lang="ar-DZ" sz="4400" b="1" dirty="0">
                <a:solidFill>
                  <a:srgbClr val="FF0000"/>
                </a:solidFill>
                <a:latin typeface="Arial" panose="020B0604020202020204" pitchFamily="34" charset="0"/>
                <a:ea typeface="Calibri" panose="020F0502020204030204" pitchFamily="34" charset="0"/>
                <a:cs typeface="Simplified Arabic" panose="02020603050405020304" pitchFamily="18" charset="-78"/>
              </a:rPr>
            </a:br>
            <a:r>
              <a:rPr lang="ar-SA" b="1" dirty="0">
                <a:solidFill>
                  <a:srgbClr val="FF0000"/>
                </a:solidFill>
                <a:ea typeface="Times New Roman" panose="02020603050405020304" pitchFamily="18" charset="0"/>
                <a:cs typeface="Traditional Arabic" panose="02020603050405020304" pitchFamily="18" charset="-78"/>
              </a:rPr>
              <a:t/>
            </a:r>
            <a:br>
              <a:rPr lang="ar-SA" b="1" dirty="0">
                <a:solidFill>
                  <a:srgbClr val="FF0000"/>
                </a:solidFill>
                <a:ea typeface="Times New Roman" panose="02020603050405020304" pitchFamily="18" charset="0"/>
                <a:cs typeface="Traditional Arabic" panose="02020603050405020304" pitchFamily="18" charset="-78"/>
              </a:rPr>
            </a:br>
            <a:endParaRPr lang="fr-FR" dirty="0">
              <a:solidFill>
                <a:srgbClr val="FF0000"/>
              </a:solidFill>
            </a:endParaRPr>
          </a:p>
        </p:txBody>
      </p:sp>
      <p:graphicFrame>
        <p:nvGraphicFramePr>
          <p:cNvPr id="4" name="Espace réservé du contenu 3"/>
          <p:cNvGraphicFramePr>
            <a:graphicFrameLocks noGrp="1"/>
          </p:cNvGraphicFramePr>
          <p:nvPr>
            <p:ph idx="1"/>
            <p:extLst/>
          </p:nvPr>
        </p:nvGraphicFramePr>
        <p:xfrm>
          <a:off x="415600" y="1536633"/>
          <a:ext cx="11360800" cy="455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9190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35FB59-F813-4D7D-A3DC-0C56E0DE7AE5}"/>
              </a:ext>
            </a:extLst>
          </p:cNvPr>
          <p:cNvSpPr>
            <a:spLocks noGrp="1"/>
          </p:cNvSpPr>
          <p:nvPr>
            <p:ph type="title"/>
          </p:nvPr>
        </p:nvSpPr>
        <p:spPr>
          <a:xfrm>
            <a:off x="677334" y="317500"/>
            <a:ext cx="8596668" cy="825500"/>
          </a:xfrm>
        </p:spPr>
        <p:txBody>
          <a:bodyPr/>
          <a:lstStyle/>
          <a:p>
            <a:pPr algn="ctr" rtl="1"/>
            <a:r>
              <a:rPr lang="ar-DZ"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أولا</a:t>
            </a:r>
            <a:r>
              <a:rPr lang="ar-SA"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 مفهوم الجودة في قطاع الخدمات</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269755341"/>
              </p:ext>
            </p:extLst>
          </p:nvPr>
        </p:nvGraphicFramePr>
        <p:xfrm>
          <a:off x="368300" y="1032387"/>
          <a:ext cx="9306642" cy="5683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1639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234" y="349251"/>
            <a:ext cx="8596668" cy="774700"/>
          </a:xfrm>
        </p:spPr>
        <p:txBody>
          <a:bodyPr>
            <a:noAutofit/>
          </a:bodyPr>
          <a:lstStyle/>
          <a:p>
            <a:pPr marL="342900" lvl="0" indent="-342900" algn="ctr" rtl="1">
              <a:spcBef>
                <a:spcPts val="1000"/>
              </a:spcBef>
            </a:pPr>
            <a:r>
              <a:rPr lang="ar-DZ"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أولا</a:t>
            </a:r>
            <a:r>
              <a:rPr lang="ar-SA"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 مفهوم الجودة في قطاع الخدمات </a:t>
            </a:r>
            <a:r>
              <a:rPr lang="fr-FR" sz="3200" dirty="0">
                <a:solidFill>
                  <a:srgbClr val="FF0000"/>
                </a:solidFill>
              </a:rPr>
              <a:t/>
            </a:r>
            <a:br>
              <a:rPr lang="fr-FR" sz="3200" dirty="0">
                <a:solidFill>
                  <a:srgbClr val="FF0000"/>
                </a:solidFill>
              </a:rPr>
            </a:br>
            <a:endParaRPr lang="fr-FR" sz="5400"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120720465"/>
              </p:ext>
            </p:extLst>
          </p:nvPr>
        </p:nvGraphicFramePr>
        <p:xfrm>
          <a:off x="226143" y="1320800"/>
          <a:ext cx="10028902" cy="5315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2062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132781150"/>
              </p:ext>
            </p:extLst>
          </p:nvPr>
        </p:nvGraphicFramePr>
        <p:xfrm>
          <a:off x="228599" y="1258529"/>
          <a:ext cx="10400071" cy="50341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re 1"/>
          <p:cNvSpPr>
            <a:spLocks noGrp="1"/>
          </p:cNvSpPr>
          <p:nvPr>
            <p:ph type="title"/>
          </p:nvPr>
        </p:nvSpPr>
        <p:spPr>
          <a:xfrm>
            <a:off x="228599" y="167512"/>
            <a:ext cx="8596668" cy="865632"/>
          </a:xfrm>
        </p:spPr>
        <p:txBody>
          <a:bodyPr>
            <a:noAutofit/>
          </a:bodyPr>
          <a:lstStyle/>
          <a:p>
            <a:pPr marL="342900" lvl="0" indent="-342900" algn="ctr" rtl="1">
              <a:spcBef>
                <a:spcPts val="1000"/>
              </a:spcBef>
            </a:pPr>
            <a:r>
              <a:rPr lang="ar-DZ" sz="3200"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ثانيا</a:t>
            </a:r>
            <a:r>
              <a:rPr lang="ar-SA" sz="3200"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 أبعاد جودة الخدمة</a:t>
            </a:r>
            <a:r>
              <a:rPr lang="fr-FR" sz="2400" dirty="0">
                <a:solidFill>
                  <a:srgbClr val="FF0000"/>
                </a:solidFill>
              </a:rPr>
              <a:t/>
            </a:r>
            <a:br>
              <a:rPr lang="fr-FR" sz="2400" dirty="0">
                <a:solidFill>
                  <a:srgbClr val="FF0000"/>
                </a:solidFill>
              </a:rPr>
            </a:br>
            <a:endParaRPr lang="fr-FR" sz="4400" dirty="0">
              <a:solidFill>
                <a:srgbClr val="FF0000"/>
              </a:solidFill>
            </a:endParaRPr>
          </a:p>
        </p:txBody>
      </p:sp>
    </p:spTree>
    <p:extLst>
      <p:ext uri="{BB962C8B-B14F-4D97-AF65-F5344CB8AC3E}">
        <p14:creationId xmlns:p14="http://schemas.microsoft.com/office/powerpoint/2010/main" val="177673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a:extLst>
              <a:ext uri="{FF2B5EF4-FFF2-40B4-BE49-F238E27FC236}">
                <a16:creationId xmlns:a16="http://schemas.microsoft.com/office/drawing/2014/main" id="{507BBDEA-C18D-4DB4-B08F-56B4C1A36F5A}"/>
              </a:ext>
            </a:extLst>
          </p:cNvPr>
          <p:cNvGraphicFramePr>
            <a:graphicFrameLocks noGrp="1"/>
          </p:cNvGraphicFramePr>
          <p:nvPr>
            <p:ph idx="1"/>
            <p:extLst>
              <p:ext uri="{D42A27DB-BD31-4B8C-83A1-F6EECF244321}">
                <p14:modId xmlns:p14="http://schemas.microsoft.com/office/powerpoint/2010/main" val="550837803"/>
              </p:ext>
            </p:extLst>
          </p:nvPr>
        </p:nvGraphicFramePr>
        <p:xfrm>
          <a:off x="241297" y="288226"/>
          <a:ext cx="9398002" cy="6344412"/>
        </p:xfrm>
        <a:graphic>
          <a:graphicData uri="http://schemas.openxmlformats.org/drawingml/2006/table">
            <a:tbl>
              <a:tblPr rtl="1" firstRow="1" firstCol="1" bandRow="1"/>
              <a:tblGrid>
                <a:gridCol w="2928272">
                  <a:extLst>
                    <a:ext uri="{9D8B030D-6E8A-4147-A177-3AD203B41FA5}">
                      <a16:colId xmlns:a16="http://schemas.microsoft.com/office/drawing/2014/main" val="3666335522"/>
                    </a:ext>
                  </a:extLst>
                </a:gridCol>
                <a:gridCol w="6469730">
                  <a:extLst>
                    <a:ext uri="{9D8B030D-6E8A-4147-A177-3AD203B41FA5}">
                      <a16:colId xmlns:a16="http://schemas.microsoft.com/office/drawing/2014/main" val="479431572"/>
                    </a:ext>
                  </a:extLst>
                </a:gridCol>
              </a:tblGrid>
              <a:tr h="339566">
                <a:tc>
                  <a:txBody>
                    <a:bodyPr/>
                    <a:lstStyle/>
                    <a:p>
                      <a:pPr algn="ctr" rtl="1">
                        <a:lnSpc>
                          <a:spcPct val="115000"/>
                        </a:lnSpc>
                        <a:spcAft>
                          <a:spcPts val="0"/>
                        </a:spcAft>
                      </a:pPr>
                      <a:r>
                        <a:rPr lang="ar-SA" sz="2000" b="1">
                          <a:effectLst/>
                          <a:latin typeface="Calibri" panose="020F0502020204030204" pitchFamily="34" charset="0"/>
                          <a:ea typeface="Calibri" panose="020F0502020204030204" pitchFamily="34" charset="0"/>
                          <a:cs typeface="Simplified Arabic" panose="02020603050405020304" pitchFamily="18" charset="-78"/>
                        </a:rPr>
                        <a:t>المؤشر</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2000" b="1">
                          <a:effectLst/>
                          <a:latin typeface="Calibri" panose="020F0502020204030204" pitchFamily="34" charset="0"/>
                          <a:ea typeface="Calibri" panose="020F0502020204030204" pitchFamily="34" charset="0"/>
                          <a:cs typeface="Simplified Arabic" panose="02020603050405020304" pitchFamily="18" charset="-78"/>
                        </a:rPr>
                        <a:t>البيان</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1308483"/>
                  </a:ext>
                </a:extLst>
              </a:tr>
              <a:tr h="1253344">
                <a:tc>
                  <a:txBody>
                    <a:bodyPr/>
                    <a:lstStyle/>
                    <a:p>
                      <a:pPr algn="just" rtl="1">
                        <a:lnSpc>
                          <a:spcPct val="115000"/>
                        </a:lnSpc>
                        <a:spcAft>
                          <a:spcPts val="0"/>
                        </a:spcAft>
                      </a:pPr>
                      <a:r>
                        <a:rPr lang="ar-DZ" sz="1800">
                          <a:effectLst/>
                          <a:latin typeface="Calibri" panose="020F0502020204030204" pitchFamily="34" charset="0"/>
                          <a:ea typeface="Calibri" panose="020F0502020204030204" pitchFamily="34" charset="0"/>
                          <a:cs typeface="Simplified Arabic" panose="02020603050405020304" pitchFamily="18" charset="-78"/>
                        </a:rPr>
                        <a:t> </a:t>
                      </a:r>
                      <a:endParaRPr lang="fr-FR" sz="140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0"/>
                        </a:spcAft>
                      </a:pPr>
                      <a:r>
                        <a:rPr lang="ar-DZ" sz="1800">
                          <a:effectLst/>
                          <a:latin typeface="Calibri" panose="020F0502020204030204" pitchFamily="34" charset="0"/>
                          <a:ea typeface="Calibri" panose="020F0502020204030204" pitchFamily="34" charset="0"/>
                          <a:cs typeface="Simplified Arabic" panose="02020603050405020304" pitchFamily="18" charset="-78"/>
                        </a:rPr>
                        <a:t>الاعتمادية </a:t>
                      </a:r>
                      <a:r>
                        <a:rPr lang="fr-FR" sz="1800">
                          <a:effectLst/>
                          <a:latin typeface="Simplified Arabic" panose="02020603050405020304" pitchFamily="18" charset="-78"/>
                          <a:ea typeface="Calibri" panose="020F0502020204030204" pitchFamily="34" charset="0"/>
                          <a:cs typeface="Arial" panose="020B0604020202020204" pitchFamily="34" charset="0"/>
                        </a:rPr>
                        <a:t>Reliability</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الوفاء</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بتقديم</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الخدمة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في</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المواعيد</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المحددة؛</a:t>
                      </a:r>
                      <a:endParaRPr lang="fr-FR"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يتم تقديم </a:t>
                      </a:r>
                      <a:r>
                        <a:rPr lang="ar-SA" sz="1800">
                          <a:effectLst/>
                          <a:latin typeface="Calibri" panose="020F0502020204030204" pitchFamily="34" charset="0"/>
                          <a:ea typeface="Calibri" panose="020F0502020204030204" pitchFamily="34" charset="0"/>
                          <a:cs typeface="Simplified Arabic" panose="02020603050405020304" pitchFamily="18" charset="-78"/>
                        </a:rPr>
                        <a:t>الخدمات بدقة</a:t>
                      </a:r>
                      <a:r>
                        <a:rPr lang="ar-SA" sz="1800" dirty="0">
                          <a:effectLst/>
                          <a:latin typeface="Calibri" panose="020F0502020204030204" pitchFamily="34" charset="0"/>
                          <a:ea typeface="Calibri" panose="020F0502020204030204" pitchFamily="34" charset="0"/>
                          <a:cs typeface="Simplified Arabic" panose="02020603050405020304" pitchFamily="18" charset="-78"/>
                        </a:rPr>
                        <a:t>،</a:t>
                      </a:r>
                      <a:endParaRPr lang="fr-FR"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تقديم</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الخدمة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بشكل</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صحيح</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(عدم</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حدوث</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الأخطاء)؛</a:t>
                      </a:r>
                      <a:endParaRPr lang="fr-FR"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معلومات</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دقيقة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وصحيحة</a:t>
                      </a:r>
                      <a:r>
                        <a:rPr lang="fr-FR" sz="1800" b="1" dirty="0">
                          <a:effectLst/>
                          <a:latin typeface="Simplified Arabic" panose="02020603050405020304" pitchFamily="18" charset="-78"/>
                          <a:ea typeface="Calibri" panose="020F0502020204030204" pitchFamily="34" charset="0"/>
                          <a:cs typeface="Arial" panose="020B0604020202020204" pitchFamily="34" charset="0"/>
                        </a:rPr>
                        <a:t>.</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6153024"/>
                  </a:ext>
                </a:extLst>
              </a:tr>
              <a:tr h="937432">
                <a:tc>
                  <a:txBody>
                    <a:bodyPr/>
                    <a:lstStyle/>
                    <a:p>
                      <a:pPr algn="just" rtl="1">
                        <a:lnSpc>
                          <a:spcPct val="115000"/>
                        </a:lnSpc>
                        <a:spcAft>
                          <a:spcPts val="0"/>
                        </a:spcAft>
                      </a:pPr>
                      <a:r>
                        <a:rPr lang="ar-DZ" sz="1800">
                          <a:effectLst/>
                          <a:latin typeface="Calibri" panose="020F0502020204030204" pitchFamily="34" charset="0"/>
                          <a:ea typeface="Calibri" panose="020F0502020204030204" pitchFamily="34" charset="0"/>
                          <a:cs typeface="Simplified Arabic" panose="02020603050405020304" pitchFamily="18" charset="-78"/>
                        </a:rPr>
                        <a:t>الاستجابة </a:t>
                      </a:r>
                      <a:r>
                        <a:rPr lang="fr-FR" sz="1800">
                          <a:effectLst/>
                          <a:latin typeface="Simplified Arabic" panose="02020603050405020304" pitchFamily="18" charset="-78"/>
                          <a:ea typeface="Calibri" panose="020F0502020204030204" pitchFamily="34" charset="0"/>
                          <a:cs typeface="Arial" panose="020B0604020202020204" pitchFamily="34" charset="0"/>
                        </a:rPr>
                        <a:t>Responsivenss</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السرعة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في</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تقديم</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الخدمة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المطلوبة؛</a:t>
                      </a:r>
                      <a:endParaRPr lang="fr-FR" sz="14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الاستجابة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الفورية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لحاجات</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الزبائن؛</a:t>
                      </a:r>
                      <a:endParaRPr lang="fr-FR" sz="14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الرد</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الفوري</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على</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الاستفسارات</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والشكاوى.</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6954962"/>
                  </a:ext>
                </a:extLst>
              </a:tr>
              <a:tr h="621521">
                <a:tc>
                  <a:txBody>
                    <a:bodyPr/>
                    <a:lstStyle/>
                    <a:p>
                      <a:pPr algn="just" rtl="1">
                        <a:lnSpc>
                          <a:spcPct val="115000"/>
                        </a:lnSpc>
                        <a:spcAft>
                          <a:spcPts val="0"/>
                        </a:spcAft>
                      </a:pPr>
                      <a:r>
                        <a:rPr lang="ar-DZ" sz="1800">
                          <a:effectLst/>
                          <a:latin typeface="Calibri" panose="020F0502020204030204" pitchFamily="34" charset="0"/>
                          <a:ea typeface="Calibri" panose="020F0502020204030204" pitchFamily="34" charset="0"/>
                          <a:cs typeface="Simplified Arabic" panose="02020603050405020304" pitchFamily="18" charset="-78"/>
                        </a:rPr>
                        <a:t>الأمان والثقة </a:t>
                      </a:r>
                      <a:r>
                        <a:rPr lang="fr-FR" sz="1800">
                          <a:effectLst/>
                          <a:latin typeface="Simplified Arabic" panose="02020603050405020304" pitchFamily="18" charset="-78"/>
                          <a:ea typeface="Calibri" panose="020F0502020204030204" pitchFamily="34" charset="0"/>
                          <a:cs typeface="Arial" panose="020B0604020202020204" pitchFamily="34" charset="0"/>
                        </a:rPr>
                        <a:t>Assurance</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الشعور</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بالأمان</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في</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التعامل؛</a:t>
                      </a:r>
                      <a:endParaRPr lang="fr-FR"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الثقة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بمقدمي</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الخدمات</a:t>
                      </a:r>
                      <a:r>
                        <a:rPr lang="fr-FR" sz="1800" b="1" dirty="0">
                          <a:effectLst/>
                          <a:latin typeface="Simplified Arabic" panose="02020603050405020304" pitchFamily="18" charset="-78"/>
                          <a:ea typeface="Calibri" panose="020F0502020204030204" pitchFamily="34" charset="0"/>
                          <a:cs typeface="Arial" panose="020B0604020202020204" pitchFamily="34" charset="0"/>
                        </a:rPr>
                        <a:t>.</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9271782"/>
                  </a:ext>
                </a:extLst>
              </a:tr>
              <a:tr h="1885166">
                <a:tc>
                  <a:txBody>
                    <a:bodyPr/>
                    <a:lstStyle/>
                    <a:p>
                      <a:pPr algn="just" rtl="1">
                        <a:lnSpc>
                          <a:spcPct val="115000"/>
                        </a:lnSpc>
                        <a:spcAft>
                          <a:spcPts val="0"/>
                        </a:spcAft>
                      </a:pPr>
                      <a:r>
                        <a:rPr lang="ar-DZ" sz="1800" dirty="0">
                          <a:effectLst/>
                          <a:latin typeface="Calibri" panose="020F0502020204030204" pitchFamily="34" charset="0"/>
                          <a:ea typeface="Calibri" panose="020F0502020204030204" pitchFamily="34" charset="0"/>
                          <a:cs typeface="Simplified Arabic" panose="02020603050405020304" pitchFamily="18" charset="-78"/>
                        </a:rPr>
                        <a:t>التعاطف  </a:t>
                      </a:r>
                      <a:r>
                        <a:rPr lang="fr-FR" sz="1800" dirty="0" err="1">
                          <a:effectLst/>
                          <a:latin typeface="Simplified Arabic" panose="02020603050405020304" pitchFamily="18" charset="-78"/>
                          <a:ea typeface="Calibri" panose="020F0502020204030204" pitchFamily="34" charset="0"/>
                          <a:cs typeface="Arial" panose="020B0604020202020204" pitchFamily="34" charset="0"/>
                        </a:rPr>
                        <a:t>Empathy</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تحلي</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مقدمي</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الخدمات</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بالأدب</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وحسن</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التعامل؛</a:t>
                      </a:r>
                      <a:endParaRPr lang="fr-FR" sz="14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فهم</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ومعرفة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احتياجات</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الزبائن؛</a:t>
                      </a:r>
                      <a:endParaRPr lang="fr-FR" sz="14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ملاءمة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ساعات</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العمل؛</a:t>
                      </a:r>
                      <a:endParaRPr lang="fr-FR" sz="14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وضع</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مصلحة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الزبون</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في</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مقدمة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اهتمامات</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الإدارة</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العليا؛</a:t>
                      </a:r>
                      <a:endParaRPr lang="fr-FR" sz="14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تقدير</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ظروف</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الزبون</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والتعاطف</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معه؛</a:t>
                      </a:r>
                      <a:endParaRPr lang="fr-FR" sz="14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اللطف</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في</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التعامل</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مع</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a:effectLst/>
                          <a:latin typeface="Calibri" panose="020F0502020204030204" pitchFamily="34" charset="0"/>
                          <a:ea typeface="Calibri" panose="020F0502020204030204" pitchFamily="34" charset="0"/>
                          <a:cs typeface="Simplified Arabic" panose="02020603050405020304" pitchFamily="18" charset="-78"/>
                        </a:rPr>
                        <a:t>الزبائن.</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7646173"/>
                  </a:ext>
                </a:extLst>
              </a:tr>
              <a:tr h="1253344">
                <a:tc>
                  <a:txBody>
                    <a:bodyPr/>
                    <a:lstStyle/>
                    <a:p>
                      <a:pPr algn="just" rtl="1">
                        <a:lnSpc>
                          <a:spcPct val="115000"/>
                        </a:lnSpc>
                        <a:spcAft>
                          <a:spcPts val="0"/>
                        </a:spcAft>
                      </a:pPr>
                      <a:r>
                        <a:rPr lang="ar-DZ" sz="1800">
                          <a:effectLst/>
                          <a:latin typeface="Calibri" panose="020F0502020204030204" pitchFamily="34" charset="0"/>
                          <a:ea typeface="Calibri" panose="020F0502020204030204" pitchFamily="34" charset="0"/>
                          <a:cs typeface="Simplified Arabic" panose="02020603050405020304" pitchFamily="18" charset="-78"/>
                        </a:rPr>
                        <a:t>الملموسية </a:t>
                      </a:r>
                      <a:r>
                        <a:rPr lang="fr-FR" sz="1800">
                          <a:effectLst/>
                          <a:latin typeface="Simplified Arabic" panose="02020603050405020304" pitchFamily="18" charset="-78"/>
                          <a:ea typeface="Calibri" panose="020F0502020204030204" pitchFamily="34" charset="0"/>
                          <a:cs typeface="Arial" panose="020B0604020202020204" pitchFamily="34" charset="0"/>
                        </a:rPr>
                        <a:t> Tangiblity</a:t>
                      </a:r>
                      <a:r>
                        <a:rPr lang="ar-SA" sz="1800">
                          <a:effectLst/>
                          <a:latin typeface="Calibri" panose="020F0502020204030204" pitchFamily="34" charset="0"/>
                          <a:ea typeface="Calibri" panose="020F0502020204030204" pitchFamily="34" charset="0"/>
                          <a:cs typeface="Simplified Arabic" panose="02020603050405020304" pitchFamily="18" charset="-78"/>
                        </a:rPr>
                        <a:t>  </a:t>
                      </a:r>
                      <a:endParaRPr lang="fr-FR" sz="140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جاذبية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المظهر</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الخارجي</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للمؤسسة؛</a:t>
                      </a:r>
                      <a:endParaRPr lang="fr-FR"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التصميم</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الداخلي</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للمؤسسة؛</a:t>
                      </a:r>
                      <a:endParaRPr lang="fr-FR"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حداثة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الأجهزة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والمعدات</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المستخدمة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في</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أداء</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الخدمة</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a:t>
                      </a:r>
                      <a:endParaRPr lang="fr-FR" sz="1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0"/>
                        </a:spcAft>
                        <a:buFont typeface="Symbol" panose="05050102010706020507" pitchFamily="18"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المظهر</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اللائق</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لمقدمي</a:t>
                      </a:r>
                      <a:r>
                        <a:rPr lang="ar-SA" sz="1800" b="1" dirty="0">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الخدمات</a:t>
                      </a:r>
                      <a:r>
                        <a:rPr lang="fr-FR" sz="1800" b="1" dirty="0">
                          <a:effectLst/>
                          <a:latin typeface="Simplified Arabic" panose="02020603050405020304" pitchFamily="18" charset="-78"/>
                          <a:ea typeface="Calibri" panose="020F0502020204030204" pitchFamily="34" charset="0"/>
                          <a:cs typeface="Arial" panose="020B0604020202020204" pitchFamily="34" charset="0"/>
                        </a:rPr>
                        <a:t>.</a:t>
                      </a:r>
                      <a:endParaRPr lang="fr-FR" sz="1400" dirty="0">
                        <a:effectLst/>
                        <a:latin typeface="Calibri" panose="020F0502020204030204" pitchFamily="34" charset="0"/>
                        <a:ea typeface="Calibri" panose="020F0502020204030204" pitchFamily="34" charset="0"/>
                        <a:cs typeface="Arial" panose="020B0604020202020204" pitchFamily="34" charset="0"/>
                      </a:endParaRPr>
                    </a:p>
                  </a:txBody>
                  <a:tcPr marL="63393" marR="63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8718608"/>
                  </a:ext>
                </a:extLst>
              </a:tr>
            </a:tbl>
          </a:graphicData>
        </a:graphic>
      </p:graphicFrame>
    </p:spTree>
    <p:extLst>
      <p:ext uri="{BB962C8B-B14F-4D97-AF65-F5344CB8AC3E}">
        <p14:creationId xmlns:p14="http://schemas.microsoft.com/office/powerpoint/2010/main" val="3213065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C2EBE3-85A5-47CB-B961-7D80F03D7A54}"/>
              </a:ext>
            </a:extLst>
          </p:cNvPr>
          <p:cNvSpPr>
            <a:spLocks noGrp="1"/>
          </p:cNvSpPr>
          <p:nvPr>
            <p:ph type="title"/>
          </p:nvPr>
        </p:nvSpPr>
        <p:spPr>
          <a:xfrm>
            <a:off x="886477" y="142765"/>
            <a:ext cx="9720072" cy="899454"/>
          </a:xfrm>
        </p:spPr>
        <p:txBody>
          <a:bodyPr>
            <a:normAutofit fontScale="90000"/>
          </a:bodyPr>
          <a:lstStyle/>
          <a:p>
            <a:pPr algn="ctr" rtl="1">
              <a:lnSpc>
                <a:spcPct val="107000"/>
              </a:lnSpc>
              <a:spcBef>
                <a:spcPts val="600"/>
              </a:spcBef>
              <a:spcAft>
                <a:spcPts val="600"/>
              </a:spcAft>
            </a:pPr>
            <a:r>
              <a:rPr lang="ar-DZ" sz="4900" b="1" dirty="0" smtClean="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ثالثا</a:t>
            </a:r>
            <a: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t>: أهمية جودة الخدمة</a:t>
            </a:r>
            <a:br>
              <a:rPr lang="ar-DZ" sz="4900" b="1" dirty="0">
                <a:solidFill>
                  <a:srgbClr val="FF0000"/>
                </a:solidFill>
                <a:latin typeface="Simplified Arabic" panose="02010000000000000000" pitchFamily="2" charset="-78"/>
                <a:ea typeface="Calibri" panose="020F0502020204030204" pitchFamily="34" charset="0"/>
                <a:cs typeface="Simplified Arabic" panose="02010000000000000000" pitchFamily="2" charset="-78"/>
              </a:rPr>
            </a:br>
            <a:r>
              <a:rPr lang="fr-FR" sz="4400" dirty="0">
                <a:latin typeface="Calibri" panose="020F0502020204030204" pitchFamily="34" charset="0"/>
                <a:ea typeface="Calibri" panose="020F0502020204030204" pitchFamily="34" charset="0"/>
                <a:cs typeface="Arial" panose="020B0604020202020204" pitchFamily="34" charset="0"/>
              </a:rPr>
              <a:t/>
            </a:r>
            <a:br>
              <a:rPr lang="fr-FR" sz="44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6" name="Diagramme 5">
            <a:extLst>
              <a:ext uri="{FF2B5EF4-FFF2-40B4-BE49-F238E27FC236}">
                <a16:creationId xmlns:a16="http://schemas.microsoft.com/office/drawing/2014/main" id="{71EE74D0-EBB0-4FFB-9B17-9358E1E8097D}"/>
              </a:ext>
            </a:extLst>
          </p:cNvPr>
          <p:cNvGraphicFramePr/>
          <p:nvPr>
            <p:extLst>
              <p:ext uri="{D42A27DB-BD31-4B8C-83A1-F6EECF244321}">
                <p14:modId xmlns:p14="http://schemas.microsoft.com/office/powerpoint/2010/main" val="2576721913"/>
              </p:ext>
            </p:extLst>
          </p:nvPr>
        </p:nvGraphicFramePr>
        <p:xfrm>
          <a:off x="367553" y="1111046"/>
          <a:ext cx="11107271" cy="5673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2918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0E8F63-A33E-44BD-BCB0-B5589768C3D0}"/>
              </a:ext>
            </a:extLst>
          </p:cNvPr>
          <p:cNvSpPr>
            <a:spLocks noGrp="1"/>
          </p:cNvSpPr>
          <p:nvPr>
            <p:ph type="title"/>
          </p:nvPr>
        </p:nvSpPr>
        <p:spPr>
          <a:xfrm>
            <a:off x="677334" y="609600"/>
            <a:ext cx="8596668" cy="660400"/>
          </a:xfrm>
        </p:spPr>
        <p:txBody>
          <a:bodyPr>
            <a:normAutofit/>
          </a:bodyPr>
          <a:lstStyle/>
          <a:p>
            <a:pPr algn="ctr" rtl="1"/>
            <a:r>
              <a:rPr lang="ar-DZ" sz="3200" b="1" dirty="0" smtClean="0">
                <a:solidFill>
                  <a:srgbClr val="FF0000"/>
                </a:solidFill>
                <a:latin typeface="Simplified Arabic" panose="02020603050405020304" pitchFamily="18" charset="-78"/>
                <a:cs typeface="Simplified Arabic" panose="02020603050405020304" pitchFamily="18" charset="-78"/>
              </a:rPr>
              <a:t>رابعا</a:t>
            </a:r>
            <a:r>
              <a:rPr lang="ar-DZ" sz="3200" b="1" dirty="0">
                <a:solidFill>
                  <a:srgbClr val="FF0000"/>
                </a:solidFill>
                <a:latin typeface="Simplified Arabic" panose="02020603050405020304" pitchFamily="18" charset="-78"/>
                <a:cs typeface="Simplified Arabic" panose="02020603050405020304" pitchFamily="18" charset="-78"/>
              </a:rPr>
              <a:t>: العوامل التي تساعد على تحسين جودة الخدمة</a:t>
            </a:r>
            <a:endParaRPr lang="fr-FR" sz="3200" b="1" dirty="0">
              <a:solidFill>
                <a:srgbClr val="FF0000"/>
              </a:solidFill>
              <a:latin typeface="Simplified Arabic" panose="02020603050405020304" pitchFamily="18" charset="-78"/>
              <a:cs typeface="Simplified Arabic" panose="02020603050405020304" pitchFamily="18" charset="-78"/>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157462350"/>
              </p:ext>
            </p:extLst>
          </p:nvPr>
        </p:nvGraphicFramePr>
        <p:xfrm>
          <a:off x="431799" y="1574800"/>
          <a:ext cx="9606935" cy="5052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0956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56DB29-6D1C-4B77-902C-689CDAF96EA3}"/>
              </a:ext>
            </a:extLst>
          </p:cNvPr>
          <p:cNvSpPr>
            <a:spLocks noGrp="1"/>
          </p:cNvSpPr>
          <p:nvPr>
            <p:ph type="title"/>
          </p:nvPr>
        </p:nvSpPr>
        <p:spPr>
          <a:xfrm>
            <a:off x="245806" y="167150"/>
            <a:ext cx="11641394" cy="776748"/>
          </a:xfrm>
        </p:spPr>
        <p:txBody>
          <a:bodyPr>
            <a:normAutofit fontScale="90000"/>
          </a:bodyPr>
          <a:lstStyle/>
          <a:p>
            <a:pPr algn="ctr" rtl="1"/>
            <a:r>
              <a:rPr lang="ar-DZ" sz="4000" b="1" kern="1200" dirty="0" smtClean="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خامسا: نماذج </a:t>
            </a:r>
            <a:r>
              <a:rPr lang="ar-DZ" sz="4000" b="1" kern="1200"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قياس جودة الخدمة</a:t>
            </a:r>
            <a:r>
              <a:rPr lang="ar-DZ" sz="3600" b="1" dirty="0">
                <a:solidFill>
                  <a:srgbClr val="FF0000"/>
                </a:solidFill>
                <a:latin typeface="Simplified Arabic" panose="02010000000000000000" pitchFamily="2" charset="-78"/>
                <a:ea typeface="Times New Roman" panose="02020603050405020304" pitchFamily="18" charset="0"/>
                <a:cs typeface="Simplified Arabic" panose="02010000000000000000" pitchFamily="2" charset="-78"/>
              </a:rPr>
              <a:t/>
            </a:r>
            <a:br>
              <a:rPr lang="ar-DZ" sz="3600" b="1" dirty="0">
                <a:solidFill>
                  <a:srgbClr val="FF0000"/>
                </a:solidFill>
                <a:latin typeface="Simplified Arabic" panose="02010000000000000000" pitchFamily="2" charset="-78"/>
                <a:ea typeface="Times New Roman" panose="02020603050405020304" pitchFamily="18" charset="0"/>
                <a:cs typeface="Simplified Arabic" panose="02010000000000000000" pitchFamily="2" charset="-78"/>
              </a:rPr>
            </a:br>
            <a:r>
              <a:rPr lang="ar-DZ" sz="3600" b="1" dirty="0" smtClean="0">
                <a:solidFill>
                  <a:srgbClr val="FF0000"/>
                </a:solidFill>
                <a:latin typeface="Simplified Arabic" panose="02010000000000000000" pitchFamily="2" charset="-78"/>
                <a:ea typeface="Times New Roman" panose="02020603050405020304" pitchFamily="18" charset="0"/>
                <a:cs typeface="Simplified Arabic" panose="02010000000000000000" pitchFamily="2" charset="-78"/>
              </a:rPr>
              <a:t/>
            </a:r>
            <a:br>
              <a:rPr lang="ar-DZ" sz="3600" b="1" dirty="0" smtClean="0">
                <a:solidFill>
                  <a:srgbClr val="FF0000"/>
                </a:solidFill>
                <a:latin typeface="Simplified Arabic" panose="02010000000000000000" pitchFamily="2" charset="-78"/>
                <a:ea typeface="Times New Roman" panose="02020603050405020304" pitchFamily="18" charset="0"/>
                <a:cs typeface="Simplified Arabic" panose="02010000000000000000" pitchFamily="2" charset="-78"/>
              </a:rPr>
            </a:br>
            <a:r>
              <a:rPr lang="ar-DZ" sz="3600" b="1" dirty="0" smtClean="0">
                <a:solidFill>
                  <a:srgbClr val="FF0000"/>
                </a:solidFill>
                <a:latin typeface="Simplified Arabic" panose="02010000000000000000" pitchFamily="2" charset="-78"/>
                <a:ea typeface="Times New Roman" panose="02020603050405020304" pitchFamily="18" charset="0"/>
                <a:cs typeface="Simplified Arabic" panose="02010000000000000000" pitchFamily="2" charset="-78"/>
              </a:rPr>
              <a:t>1. </a:t>
            </a:r>
            <a:r>
              <a:rPr lang="ar-SA" sz="3600" b="1" dirty="0" smtClean="0">
                <a:solidFill>
                  <a:srgbClr val="FF0000"/>
                </a:solidFill>
                <a:latin typeface="Simplified Arabic" panose="02010000000000000000" pitchFamily="2" charset="-78"/>
                <a:ea typeface="Times New Roman" panose="02020603050405020304" pitchFamily="18" charset="0"/>
                <a:cs typeface="Simplified Arabic" panose="02010000000000000000" pitchFamily="2" charset="-78"/>
              </a:rPr>
              <a:t>نموذج </a:t>
            </a:r>
            <a:r>
              <a:rPr lang="ar-SA" sz="3600" b="1" dirty="0">
                <a:solidFill>
                  <a:srgbClr val="FF0000"/>
                </a:solidFill>
                <a:latin typeface="Simplified Arabic" panose="02010000000000000000" pitchFamily="2" charset="-78"/>
                <a:ea typeface="Times New Roman" panose="02020603050405020304" pitchFamily="18" charset="0"/>
                <a:cs typeface="Simplified Arabic" panose="02010000000000000000" pitchFamily="2" charset="-78"/>
              </a:rPr>
              <a:t>جودة الخدمة (نموذج الفجوة) </a:t>
            </a:r>
            <a:r>
              <a:rPr lang="fr-FR" sz="3200" b="1" dirty="0">
                <a:solidFill>
                  <a:srgbClr val="FF0000"/>
                </a:solidFill>
                <a:latin typeface="Simplified Arabic" panose="02010000000000000000" pitchFamily="2" charset="-78"/>
                <a:ea typeface="Times New Roman" panose="02020603050405020304" pitchFamily="18" charset="0"/>
                <a:cs typeface="Arial" panose="020B0604020202020204" pitchFamily="34" charset="0"/>
              </a:rPr>
              <a:t>SERVQUAL</a:t>
            </a:r>
            <a:r>
              <a:rPr lang="fr-FR" sz="4000" dirty="0">
                <a:solidFill>
                  <a:prstClr val="black">
                    <a:lumMod val="95000"/>
                    <a:lumOff val="5000"/>
                  </a:prstClr>
                </a:solidFill>
                <a:latin typeface="Calibri" panose="020F0502020204030204" pitchFamily="34" charset="0"/>
                <a:ea typeface="Calibri" panose="020F0502020204030204" pitchFamily="34" charset="0"/>
                <a:cs typeface="Arial" panose="020B0604020202020204" pitchFamily="34" charset="0"/>
              </a:rPr>
              <a:t/>
            </a:r>
            <a:br>
              <a:rPr lang="fr-FR" sz="4000" dirty="0">
                <a:solidFill>
                  <a:prstClr val="black">
                    <a:lumMod val="95000"/>
                    <a:lumOff val="5000"/>
                  </a:prstClr>
                </a:solidFill>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4857F5FC-56A1-4512-866E-518BFFFBD267}"/>
              </a:ext>
            </a:extLst>
          </p:cNvPr>
          <p:cNvSpPr>
            <a:spLocks noGrp="1"/>
          </p:cNvSpPr>
          <p:nvPr>
            <p:ph sz="half" idx="1"/>
          </p:nvPr>
        </p:nvSpPr>
        <p:spPr>
          <a:xfrm>
            <a:off x="1111044" y="1101214"/>
            <a:ext cx="8662221" cy="5338916"/>
          </a:xfrm>
        </p:spPr>
        <p:txBody>
          <a:bodyPr>
            <a:normAutofit fontScale="92500" lnSpcReduction="20000"/>
          </a:bodyPr>
          <a:lstStyle/>
          <a:p>
            <a:pPr marL="114300" indent="0" algn="just" rtl="1">
              <a:lnSpc>
                <a:spcPct val="107000"/>
              </a:lnSpc>
              <a:spcAft>
                <a:spcPts val="600"/>
              </a:spcAft>
              <a:buNone/>
            </a:pPr>
            <a:endParaRPr lang="ar-DZ" sz="2800" dirty="0" smtClean="0">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spcAft>
                <a:spcPts val="600"/>
              </a:spcAft>
              <a:buNone/>
            </a:pPr>
            <a:endParaRPr lang="ar-DZ" sz="2800" dirty="0">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spcAft>
                <a:spcPts val="600"/>
              </a:spcAft>
              <a:buNone/>
            </a:pPr>
            <a:endParaRPr lang="ar-DZ" sz="2800" dirty="0" smtClean="0">
              <a:latin typeface="Simplified Arabic" panose="02010000000000000000" pitchFamily="2" charset="-78"/>
              <a:ea typeface="Times New Roman" panose="02020603050405020304" pitchFamily="18" charset="0"/>
              <a:cs typeface="Simplified Arabic" panose="02010000000000000000" pitchFamily="2" charset="-78"/>
            </a:endParaRPr>
          </a:p>
          <a:p>
            <a:pPr marL="114300" indent="0" algn="just" rtl="1">
              <a:lnSpc>
                <a:spcPct val="107000"/>
              </a:lnSpc>
              <a:spcAft>
                <a:spcPts val="600"/>
              </a:spcAft>
              <a:buNone/>
            </a:pPr>
            <a:r>
              <a:rPr lang="ar-SA" sz="2800" dirty="0" smtClean="0">
                <a:latin typeface="Simplified Arabic" panose="02010000000000000000" pitchFamily="2" charset="-78"/>
                <a:ea typeface="Times New Roman" panose="02020603050405020304" pitchFamily="18" charset="0"/>
                <a:cs typeface="Simplified Arabic" panose="02010000000000000000" pitchFamily="2" charset="-78"/>
              </a:rPr>
              <a:t>من </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أبرز المحاولات التي تمت في مجال قياس جودة الخدمة، ما قام به</a:t>
            </a:r>
            <a:r>
              <a:rPr lang="ar-SA" sz="2400" dirty="0">
                <a:latin typeface="Simplified Arabic" panose="02010000000000000000" pitchFamily="2" charset="-78"/>
                <a:ea typeface="Times New Roman" panose="02020603050405020304" pitchFamily="18" charset="0"/>
                <a:cs typeface="Simplified Arabic" panose="02010000000000000000" pitchFamily="2" charset="-78"/>
              </a:rPr>
              <a:t> </a:t>
            </a:r>
            <a:r>
              <a:rPr lang="fr-FR" sz="2400" dirty="0" err="1">
                <a:latin typeface="Simplified Arabic" panose="02010000000000000000" pitchFamily="2" charset="-78"/>
                <a:ea typeface="Calibri" panose="020F0502020204030204" pitchFamily="34" charset="0"/>
                <a:cs typeface="Arial" panose="020B0604020202020204" pitchFamily="34" charset="0"/>
              </a:rPr>
              <a:t>Parasuramen</a:t>
            </a:r>
            <a:r>
              <a:rPr lang="fr-FR" sz="2000" dirty="0">
                <a:latin typeface="Simplified Arabic" panose="02010000000000000000" pitchFamily="2" charset="-78"/>
                <a:ea typeface="Calibri" panose="020F0502020204030204" pitchFamily="34" charset="0"/>
                <a:cs typeface="Arial" panose="020B0604020202020204" pitchFamily="34" charset="0"/>
              </a:rPr>
              <a:t>- </a:t>
            </a:r>
            <a:r>
              <a:rPr lang="fr-FR" sz="2000" dirty="0" err="1">
                <a:latin typeface="Simplified Arabic" panose="02010000000000000000" pitchFamily="2" charset="-78"/>
                <a:ea typeface="Calibri" panose="020F0502020204030204" pitchFamily="34" charset="0"/>
                <a:cs typeface="Arial" panose="020B0604020202020204" pitchFamily="34" charset="0"/>
              </a:rPr>
              <a:t>Zeithmal</a:t>
            </a:r>
            <a:r>
              <a:rPr lang="fr-FR" sz="2000" dirty="0">
                <a:latin typeface="Simplified Arabic" panose="02010000000000000000" pitchFamily="2" charset="-78"/>
                <a:ea typeface="Calibri" panose="020F0502020204030204" pitchFamily="34" charset="0"/>
                <a:cs typeface="Arial" panose="020B0604020202020204" pitchFamily="34" charset="0"/>
              </a:rPr>
              <a:t>  and ( </a:t>
            </a:r>
            <a:r>
              <a:rPr lang="fr-FR" sz="2400" dirty="0">
                <a:latin typeface="Simplified Arabic" panose="02010000000000000000" pitchFamily="2" charset="-78"/>
                <a:ea typeface="Calibri" panose="020F0502020204030204" pitchFamily="34" charset="0"/>
                <a:cs typeface="Arial" panose="020B0604020202020204" pitchFamily="34" charset="0"/>
              </a:rPr>
              <a:t>PZB)</a:t>
            </a:r>
            <a:r>
              <a:rPr lang="fr-FR" sz="2400" baseline="30000" dirty="0">
                <a:latin typeface="Simplified Arabic" panose="02010000000000000000" pitchFamily="2" charset="-78"/>
                <a:ea typeface="Calibri" panose="020F0502020204030204" pitchFamily="34" charset="0"/>
                <a:cs typeface="Simplified Arabic" panose="02010000000000000000" pitchFamily="2" charset="-78"/>
                <a:sym typeface="Symbol" panose="05050102010706020507" pitchFamily="18" charset="2"/>
                <a:hlinkClick r:id="rId2" action="ppaction://hlinkfile"/>
              </a:rPr>
              <a:t></a:t>
            </a:r>
            <a:r>
              <a:rPr lang="fr-FR" sz="2400" dirty="0">
                <a:latin typeface="Simplified Arabic" panose="02010000000000000000" pitchFamily="2" charset="-78"/>
                <a:ea typeface="Calibri" panose="020F0502020204030204" pitchFamily="34" charset="0"/>
                <a:cs typeface="Arial" panose="020B0604020202020204" pitchFamily="34" charset="0"/>
              </a:rPr>
              <a:t>  Berry</a:t>
            </a:r>
            <a:r>
              <a:rPr lang="fr-FR" sz="2400" dirty="0">
                <a:latin typeface="Simplified Arabic" panose="02010000000000000000" pitchFamily="2" charset="-78"/>
                <a:ea typeface="Times New Roman" panose="02020603050405020304" pitchFamily="18" charset="0"/>
                <a:cs typeface="Arial" panose="020B0604020202020204" pitchFamily="34" charset="0"/>
              </a:rPr>
              <a:t> </a:t>
            </a:r>
            <a:r>
              <a:rPr lang="fr-FR" sz="2800" dirty="0">
                <a:latin typeface="Simplified Arabic" panose="02010000000000000000" pitchFamily="2" charset="-78"/>
                <a:ea typeface="Times New Roman" panose="02020603050405020304" pitchFamily="18" charset="0"/>
                <a:cs typeface="Arial" panose="020B0604020202020204" pitchFamily="34" charset="0"/>
              </a:rPr>
              <a:t>  </a:t>
            </a:r>
            <a:r>
              <a:rPr lang="ar-SA" sz="2800" dirty="0">
                <a:latin typeface="Simplified Arabic" panose="02010000000000000000" pitchFamily="2" charset="-78"/>
                <a:ea typeface="Times New Roman" panose="02020603050405020304" pitchFamily="18" charset="0"/>
              </a:rPr>
              <a:t>من خلال دراساتهم التي بدأت سنة </a:t>
            </a:r>
            <a:r>
              <a:rPr lang="ar-SA" sz="2400" dirty="0">
                <a:latin typeface="Simplified Arabic" panose="02010000000000000000" pitchFamily="2" charset="-78"/>
                <a:ea typeface="Times New Roman" panose="02020603050405020304" pitchFamily="18" charset="0"/>
                <a:cs typeface="Simplified Arabic" panose="02010000000000000000" pitchFamily="2" charset="-78"/>
              </a:rPr>
              <a:t>1983</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 والتي استمرت حتى أسفرت عن العديد من النتائج الأولية التي تستحق الاهتمام، حيث يركز الباحثون على أن جودة الخدمة قابلة للقياس على الرغم من غياب البعد المادي الملموس وهو ما يجعل من إمكانية قياسها أمرا صعبا مقارنة بالسلع الملموسة. </a:t>
            </a:r>
            <a:endParaRPr lang="ar-DZ" sz="2800" dirty="0">
              <a:latin typeface="Simplified Arabic" panose="02010000000000000000" pitchFamily="2" charset="-78"/>
              <a:ea typeface="Times New Roman" panose="02020603050405020304" pitchFamily="18" charset="0"/>
              <a:cs typeface="Simplified Arabic" panose="02010000000000000000" pitchFamily="2" charset="-78"/>
            </a:endParaRPr>
          </a:p>
          <a:p>
            <a:pPr algn="just" rtl="1">
              <a:lnSpc>
                <a:spcPct val="107000"/>
              </a:lnSpc>
              <a:spcAft>
                <a:spcPts val="600"/>
              </a:spcAft>
            </a:pPr>
            <a:endParaRPr lang="ar-DZ" sz="2400" dirty="0">
              <a:latin typeface="Calibri" panose="020F0502020204030204" pitchFamily="34" charset="0"/>
              <a:ea typeface="Calibri" panose="020F0502020204030204" pitchFamily="34" charset="0"/>
              <a:cs typeface="Simplified Arabic" panose="02010000000000000000" pitchFamily="2" charset="-78"/>
            </a:endParaRPr>
          </a:p>
          <a:p>
            <a:pPr algn="just" rtl="1">
              <a:lnSpc>
                <a:spcPct val="107000"/>
              </a:lnSpc>
              <a:spcAft>
                <a:spcPts val="600"/>
              </a:spcAft>
            </a:pPr>
            <a:endParaRPr lang="fr-FR" sz="1800" dirty="0">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fr-FR" sz="1400" baseline="30000" dirty="0">
                <a:latin typeface="Calibri" panose="020F0502020204030204" pitchFamily="34" charset="0"/>
                <a:ea typeface="Calibri" panose="020F0502020204030204" pitchFamily="34" charset="0"/>
                <a:cs typeface="Arial" panose="020B0604020202020204" pitchFamily="34" charset="0"/>
                <a:sym typeface="Symbol" panose="05050102010706020507" pitchFamily="18" charset="2"/>
                <a:hlinkClick r:id="rId3" action="ppaction://hlinkfile"/>
              </a:rPr>
              <a:t></a:t>
            </a:r>
            <a:r>
              <a:rPr lang="fr-FR" sz="1400" dirty="0">
                <a:latin typeface="Calibri" panose="020F0502020204030204" pitchFamily="34" charset="0"/>
                <a:ea typeface="Calibri" panose="020F0502020204030204" pitchFamily="34" charset="0"/>
                <a:cs typeface="Arial" panose="020B0604020202020204" pitchFamily="34" charset="0"/>
              </a:rPr>
              <a:t> </a:t>
            </a:r>
            <a:r>
              <a:rPr lang="fr-FR" sz="1400" dirty="0">
                <a:latin typeface="Arial" panose="020B0604020202020204" pitchFamily="34" charset="0"/>
                <a:ea typeface="Calibri" panose="020F0502020204030204" pitchFamily="34" charset="0"/>
                <a:cs typeface="Arial" panose="020B0604020202020204" pitchFamily="34" charset="0"/>
              </a:rPr>
              <a:t> </a:t>
            </a:r>
            <a:r>
              <a:rPr lang="fr-FR" sz="1400" dirty="0">
                <a:latin typeface="Calibri" panose="020F0502020204030204" pitchFamily="34" charset="0"/>
                <a:ea typeface="Calibri" panose="020F0502020204030204" pitchFamily="34" charset="0"/>
                <a:cs typeface="Arial" panose="020B0604020202020204" pitchFamily="34" charset="0"/>
              </a:rPr>
              <a:t>PZB</a:t>
            </a:r>
            <a:r>
              <a:rPr lang="ar-DZ" sz="1400" dirty="0">
                <a:latin typeface="Calibri" panose="020F0502020204030204" pitchFamily="34" charset="0"/>
                <a:ea typeface="Calibri" panose="020F0502020204030204" pitchFamily="34" charset="0"/>
              </a:rPr>
              <a:t>: هي اختصار للأسماء </a:t>
            </a:r>
            <a:r>
              <a:rPr lang="fr-FR" sz="1400" dirty="0" err="1">
                <a:latin typeface="Calibri" panose="020F0502020204030204" pitchFamily="34" charset="0"/>
                <a:ea typeface="Calibri" panose="020F0502020204030204" pitchFamily="34" charset="0"/>
                <a:cs typeface="Arial" panose="020B0604020202020204" pitchFamily="34" charset="0"/>
              </a:rPr>
              <a:t>Parasuramen</a:t>
            </a:r>
            <a:r>
              <a:rPr lang="fr-FR" sz="1400" dirty="0">
                <a:latin typeface="Calibri" panose="020F0502020204030204" pitchFamily="34" charset="0"/>
                <a:ea typeface="Calibri" panose="020F0502020204030204" pitchFamily="34" charset="0"/>
                <a:cs typeface="Arial" panose="020B0604020202020204" pitchFamily="34" charset="0"/>
              </a:rPr>
              <a:t>- </a:t>
            </a:r>
            <a:r>
              <a:rPr lang="fr-FR" sz="1400" dirty="0" err="1">
                <a:latin typeface="Calibri" panose="020F0502020204030204" pitchFamily="34" charset="0"/>
                <a:ea typeface="Calibri" panose="020F0502020204030204" pitchFamily="34" charset="0"/>
                <a:cs typeface="Arial" panose="020B0604020202020204" pitchFamily="34" charset="0"/>
              </a:rPr>
              <a:t>Zeithmal</a:t>
            </a:r>
            <a:r>
              <a:rPr lang="fr-FR" sz="1400" dirty="0">
                <a:latin typeface="Calibri" panose="020F0502020204030204" pitchFamily="34" charset="0"/>
                <a:ea typeface="Calibri" panose="020F0502020204030204" pitchFamily="34" charset="0"/>
                <a:cs typeface="Arial" panose="020B0604020202020204" pitchFamily="34" charset="0"/>
              </a:rPr>
              <a:t>  and Berry</a:t>
            </a:r>
            <a:endParaRPr lang="fr-FR" dirty="0"/>
          </a:p>
        </p:txBody>
      </p:sp>
    </p:spTree>
    <p:extLst>
      <p:ext uri="{BB962C8B-B14F-4D97-AF65-F5344CB8AC3E}">
        <p14:creationId xmlns:p14="http://schemas.microsoft.com/office/powerpoint/2010/main" val="114314294"/>
      </p:ext>
    </p:extLst>
  </p:cSld>
  <p:clrMapOvr>
    <a:masterClrMapping/>
  </p:clrMapOvr>
</p:sld>
</file>

<file path=ppt/theme/theme1.xml><?xml version="1.0" encoding="utf-8"?>
<a:theme xmlns:a="http://schemas.openxmlformats.org/drawingml/2006/main" name="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TotalTime>
  <Words>982</Words>
  <Application>Microsoft Office PowerPoint</Application>
  <PresentationFormat>Grand écran</PresentationFormat>
  <Paragraphs>85</Paragraphs>
  <Slides>15</Slides>
  <Notes>0</Notes>
  <HiddenSlides>0</HiddenSlides>
  <MMClips>0</MMClips>
  <ScaleCrop>false</ScaleCrop>
  <HeadingPairs>
    <vt:vector size="6" baseType="variant">
      <vt:variant>
        <vt:lpstr>Polices utilisées</vt:lpstr>
      </vt:variant>
      <vt:variant>
        <vt:i4>12</vt:i4>
      </vt:variant>
      <vt:variant>
        <vt:lpstr>Thème</vt:lpstr>
      </vt:variant>
      <vt:variant>
        <vt:i4>1</vt:i4>
      </vt:variant>
      <vt:variant>
        <vt:lpstr>Titres des diapositives</vt:lpstr>
      </vt:variant>
      <vt:variant>
        <vt:i4>15</vt:i4>
      </vt:variant>
    </vt:vector>
  </HeadingPairs>
  <TitlesOfParts>
    <vt:vector size="28" baseType="lpstr">
      <vt:lpstr>MS Mincho</vt:lpstr>
      <vt:lpstr>Arial</vt:lpstr>
      <vt:lpstr>B Arabic Style</vt:lpstr>
      <vt:lpstr>Calibri</vt:lpstr>
      <vt:lpstr>Roboto</vt:lpstr>
      <vt:lpstr>Simplified Arabic</vt:lpstr>
      <vt:lpstr>Symbol</vt:lpstr>
      <vt:lpstr>Tahoma</vt:lpstr>
      <vt:lpstr>Times New Roman</vt:lpstr>
      <vt:lpstr>Traditional Arabic</vt:lpstr>
      <vt:lpstr>Trebuchet MS</vt:lpstr>
      <vt:lpstr>Wingdings 3</vt:lpstr>
      <vt:lpstr>Facette</vt:lpstr>
      <vt:lpstr>Présentation PowerPoint</vt:lpstr>
      <vt:lpstr>الفصل الخامس: الجودة في قطاع الخدمات      </vt:lpstr>
      <vt:lpstr>أولا: مفهوم الجودة في قطاع الخدمات</vt:lpstr>
      <vt:lpstr>أولا: مفهوم الجودة في قطاع الخدمات  </vt:lpstr>
      <vt:lpstr>ثانيا: أبعاد جودة الخدمة </vt:lpstr>
      <vt:lpstr>Présentation PowerPoint</vt:lpstr>
      <vt:lpstr>ثالثا: أهمية جودة الخدمة  </vt:lpstr>
      <vt:lpstr>رابعا: العوامل التي تساعد على تحسين جودة الخدمة</vt:lpstr>
      <vt:lpstr>خامسا: نماذج قياس جودة الخدمة  1. نموذج جودة الخدمة (نموذج الفجوة) SERVQUAL </vt:lpstr>
      <vt:lpstr>Présentation PowerPoint</vt:lpstr>
      <vt:lpstr>Présentation PowerPoint</vt:lpstr>
      <vt:lpstr>Présentation PowerPoint</vt:lpstr>
      <vt:lpstr>2. نموذج أداء الخدمة ServPerf   </vt:lpstr>
      <vt:lpstr>2. نموذج أداء الخدمة ServPerf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71</cp:revision>
  <dcterms:created xsi:type="dcterms:W3CDTF">2017-02-09T20:10:26Z</dcterms:created>
  <dcterms:modified xsi:type="dcterms:W3CDTF">2024-12-06T20:34:20Z</dcterms:modified>
</cp:coreProperties>
</file>