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674" r:id="rId1"/>
  </p:sldMasterIdLst>
  <p:notesMasterIdLst>
    <p:notesMasterId r:id="rId10"/>
  </p:notesMasterIdLst>
  <p:sldIdLst>
    <p:sldId id="290" r:id="rId2"/>
    <p:sldId id="313" r:id="rId3"/>
    <p:sldId id="261" r:id="rId4"/>
    <p:sldId id="262" r:id="rId5"/>
    <p:sldId id="316" r:id="rId6"/>
    <p:sldId id="263" r:id="rId7"/>
    <p:sldId id="267" r:id="rId8"/>
    <p:sldId id="294" r:id="rId9"/>
  </p:sldIdLst>
  <p:sldSz cx="9144000" cy="6858000" type="screen4x3"/>
  <p:notesSz cx="6858000" cy="9144000"/>
  <p:defaultTextStyle>
    <a:defPPr>
      <a:defRPr lang="ar-DZ"/>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النمط الفاتح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4380"/>
    <p:restoredTop sz="93606" autoAdjust="0"/>
  </p:normalViewPr>
  <p:slideViewPr>
    <p:cSldViewPr>
      <p:cViewPr varScale="1">
        <p:scale>
          <a:sx n="74" d="100"/>
          <a:sy n="74" d="100"/>
        </p:scale>
        <p:origin x="171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9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DZ"/>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3DE383C8-967A-4F65-857D-12E410EA16F6}" type="datetimeFigureOut">
              <a:rPr lang="ar-DZ"/>
              <a:pPr>
                <a:defRPr/>
              </a:pPr>
              <a:t>16-09-1443</a:t>
            </a:fld>
            <a:endParaRPr lang="ar-DZ"/>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DZ"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DZ"/>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3A25BB7F-6A5A-4E6E-9D10-9768F99B4EA3}" type="slidenum">
              <a:rPr lang="ar-DZ"/>
              <a:pPr>
                <a:defRPr/>
              </a:pPr>
              <a:t>‹#›</a:t>
            </a:fld>
            <a:endParaRPr lang="ar-DZ"/>
          </a:p>
        </p:txBody>
      </p:sp>
    </p:spTree>
    <p:extLst>
      <p:ext uri="{BB962C8B-B14F-4D97-AF65-F5344CB8AC3E}">
        <p14:creationId xmlns:p14="http://schemas.microsoft.com/office/powerpoint/2010/main" val="15126353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4" name="Date Placeholder 29"/>
          <p:cNvSpPr>
            <a:spLocks noGrp="1"/>
          </p:cNvSpPr>
          <p:nvPr>
            <p:ph type="dt" sz="half" idx="10"/>
          </p:nvPr>
        </p:nvSpPr>
        <p:spPr/>
        <p:txBody>
          <a:bodyPr/>
          <a:lstStyle>
            <a:lvl1pPr>
              <a:defRPr/>
            </a:lvl1pPr>
          </a:lstStyle>
          <a:p>
            <a:pPr>
              <a:defRPr/>
            </a:pPr>
            <a:r>
              <a:rPr lang="ar-DZ"/>
              <a:t>3</a:t>
            </a:r>
          </a:p>
        </p:txBody>
      </p:sp>
      <p:sp>
        <p:nvSpPr>
          <p:cNvPr id="5" name="Footer Placeholder 18"/>
          <p:cNvSpPr>
            <a:spLocks noGrp="1"/>
          </p:cNvSpPr>
          <p:nvPr>
            <p:ph type="ftr" sz="quarter" idx="11"/>
          </p:nvPr>
        </p:nvSpPr>
        <p:spPr/>
        <p:txBody>
          <a:bodyPr/>
          <a:lstStyle>
            <a:lvl1pPr>
              <a:defRPr/>
            </a:lvl1pPr>
          </a:lstStyle>
          <a:p>
            <a:pPr>
              <a:defRPr/>
            </a:pPr>
            <a:endParaRPr lang="ar-DZ"/>
          </a:p>
        </p:txBody>
      </p:sp>
      <p:sp>
        <p:nvSpPr>
          <p:cNvPr id="6" name="Slide Number Placeholder 26"/>
          <p:cNvSpPr>
            <a:spLocks noGrp="1"/>
          </p:cNvSpPr>
          <p:nvPr>
            <p:ph type="sldNum" sz="quarter" idx="12"/>
          </p:nvPr>
        </p:nvSpPr>
        <p:spPr/>
        <p:txBody>
          <a:bodyPr/>
          <a:lstStyle>
            <a:lvl1pPr>
              <a:defRPr/>
            </a:lvl1pPr>
          </a:lstStyle>
          <a:p>
            <a:pPr>
              <a:defRPr/>
            </a:pPr>
            <a:fld id="{7BDB11F1-47E9-4479-BB74-47C628566885}" type="slidenum">
              <a:rPr lang="ar-DZ"/>
              <a:pPr>
                <a:defRPr/>
              </a:pPr>
              <a:t>‹#›</a:t>
            </a:fld>
            <a:endParaRPr lang="ar-DZ"/>
          </a:p>
        </p:txBody>
      </p:sp>
    </p:spTree>
    <p:extLst>
      <p:ext uri="{BB962C8B-B14F-4D97-AF65-F5344CB8AC3E}">
        <p14:creationId xmlns:p14="http://schemas.microsoft.com/office/powerpoint/2010/main" val="37964204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r>
              <a:rPr lang="ar-DZ"/>
              <a:t>3</a:t>
            </a:r>
          </a:p>
        </p:txBody>
      </p:sp>
      <p:sp>
        <p:nvSpPr>
          <p:cNvPr id="5" name="Footer Placeholder 21"/>
          <p:cNvSpPr>
            <a:spLocks noGrp="1"/>
          </p:cNvSpPr>
          <p:nvPr>
            <p:ph type="ftr" sz="quarter" idx="11"/>
          </p:nvPr>
        </p:nvSpPr>
        <p:spPr/>
        <p:txBody>
          <a:bodyPr/>
          <a:lstStyle>
            <a:lvl1pPr>
              <a:defRPr/>
            </a:lvl1pPr>
          </a:lstStyle>
          <a:p>
            <a:pPr>
              <a:defRPr/>
            </a:pPr>
            <a:endParaRPr lang="ar-DZ"/>
          </a:p>
        </p:txBody>
      </p:sp>
      <p:sp>
        <p:nvSpPr>
          <p:cNvPr id="6" name="Slide Number Placeholder 17"/>
          <p:cNvSpPr>
            <a:spLocks noGrp="1"/>
          </p:cNvSpPr>
          <p:nvPr>
            <p:ph type="sldNum" sz="quarter" idx="12"/>
          </p:nvPr>
        </p:nvSpPr>
        <p:spPr/>
        <p:txBody>
          <a:bodyPr/>
          <a:lstStyle>
            <a:lvl1pPr>
              <a:defRPr/>
            </a:lvl1pPr>
          </a:lstStyle>
          <a:p>
            <a:pPr>
              <a:defRPr/>
            </a:pPr>
            <a:fld id="{FCC7CB56-0AFA-43F2-B440-A5A57CA5FC6B}" type="slidenum">
              <a:rPr lang="ar-DZ"/>
              <a:pPr>
                <a:defRPr/>
              </a:pPr>
              <a:t>‹#›</a:t>
            </a:fld>
            <a:endParaRPr lang="ar-DZ"/>
          </a:p>
        </p:txBody>
      </p:sp>
    </p:spTree>
    <p:extLst>
      <p:ext uri="{BB962C8B-B14F-4D97-AF65-F5344CB8AC3E}">
        <p14:creationId xmlns:p14="http://schemas.microsoft.com/office/powerpoint/2010/main" val="9638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r>
              <a:rPr lang="ar-DZ"/>
              <a:t>3</a:t>
            </a:r>
          </a:p>
        </p:txBody>
      </p:sp>
      <p:sp>
        <p:nvSpPr>
          <p:cNvPr id="5" name="Footer Placeholder 21"/>
          <p:cNvSpPr>
            <a:spLocks noGrp="1"/>
          </p:cNvSpPr>
          <p:nvPr>
            <p:ph type="ftr" sz="quarter" idx="11"/>
          </p:nvPr>
        </p:nvSpPr>
        <p:spPr/>
        <p:txBody>
          <a:bodyPr/>
          <a:lstStyle>
            <a:lvl1pPr>
              <a:defRPr/>
            </a:lvl1pPr>
          </a:lstStyle>
          <a:p>
            <a:pPr>
              <a:defRPr/>
            </a:pPr>
            <a:endParaRPr lang="ar-DZ"/>
          </a:p>
        </p:txBody>
      </p:sp>
      <p:sp>
        <p:nvSpPr>
          <p:cNvPr id="6" name="Slide Number Placeholder 17"/>
          <p:cNvSpPr>
            <a:spLocks noGrp="1"/>
          </p:cNvSpPr>
          <p:nvPr>
            <p:ph type="sldNum" sz="quarter" idx="12"/>
          </p:nvPr>
        </p:nvSpPr>
        <p:spPr/>
        <p:txBody>
          <a:bodyPr/>
          <a:lstStyle>
            <a:lvl1pPr>
              <a:defRPr/>
            </a:lvl1pPr>
          </a:lstStyle>
          <a:p>
            <a:pPr>
              <a:defRPr/>
            </a:pPr>
            <a:fld id="{46AAE419-1A9C-4E6A-A166-A9B134161A6C}" type="slidenum">
              <a:rPr lang="ar-DZ"/>
              <a:pPr>
                <a:defRPr/>
              </a:pPr>
              <a:t>‹#›</a:t>
            </a:fld>
            <a:endParaRPr lang="ar-DZ"/>
          </a:p>
        </p:txBody>
      </p:sp>
    </p:spTree>
    <p:extLst>
      <p:ext uri="{BB962C8B-B14F-4D97-AF65-F5344CB8AC3E}">
        <p14:creationId xmlns:p14="http://schemas.microsoft.com/office/powerpoint/2010/main" val="240218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r>
              <a:rPr lang="ar-DZ"/>
              <a:t>3</a:t>
            </a:r>
          </a:p>
        </p:txBody>
      </p:sp>
      <p:sp>
        <p:nvSpPr>
          <p:cNvPr id="5" name="Footer Placeholder 21"/>
          <p:cNvSpPr>
            <a:spLocks noGrp="1"/>
          </p:cNvSpPr>
          <p:nvPr>
            <p:ph type="ftr" sz="quarter" idx="11"/>
          </p:nvPr>
        </p:nvSpPr>
        <p:spPr/>
        <p:txBody>
          <a:bodyPr/>
          <a:lstStyle>
            <a:lvl1pPr>
              <a:defRPr/>
            </a:lvl1pPr>
          </a:lstStyle>
          <a:p>
            <a:pPr>
              <a:defRPr/>
            </a:pPr>
            <a:endParaRPr lang="ar-DZ"/>
          </a:p>
        </p:txBody>
      </p:sp>
      <p:sp>
        <p:nvSpPr>
          <p:cNvPr id="6" name="Slide Number Placeholder 17"/>
          <p:cNvSpPr>
            <a:spLocks noGrp="1"/>
          </p:cNvSpPr>
          <p:nvPr>
            <p:ph type="sldNum" sz="quarter" idx="12"/>
          </p:nvPr>
        </p:nvSpPr>
        <p:spPr/>
        <p:txBody>
          <a:bodyPr/>
          <a:lstStyle>
            <a:lvl1pPr>
              <a:defRPr/>
            </a:lvl1pPr>
          </a:lstStyle>
          <a:p>
            <a:pPr>
              <a:defRPr/>
            </a:pPr>
            <a:fld id="{8FA9A072-1672-461E-A81F-92E410D9B720}" type="slidenum">
              <a:rPr lang="ar-DZ"/>
              <a:pPr>
                <a:defRPr/>
              </a:pPr>
              <a:t>‹#›</a:t>
            </a:fld>
            <a:endParaRPr lang="ar-DZ"/>
          </a:p>
        </p:txBody>
      </p:sp>
    </p:spTree>
    <p:extLst>
      <p:ext uri="{BB962C8B-B14F-4D97-AF65-F5344CB8AC3E}">
        <p14:creationId xmlns:p14="http://schemas.microsoft.com/office/powerpoint/2010/main" val="244176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r>
              <a:rPr lang="ar-DZ"/>
              <a:t>3</a:t>
            </a:r>
          </a:p>
        </p:txBody>
      </p:sp>
      <p:sp>
        <p:nvSpPr>
          <p:cNvPr id="5" name="Footer Placeholder 4"/>
          <p:cNvSpPr>
            <a:spLocks noGrp="1"/>
          </p:cNvSpPr>
          <p:nvPr>
            <p:ph type="ftr" sz="quarter" idx="11"/>
          </p:nvPr>
        </p:nvSpPr>
        <p:spPr/>
        <p:txBody>
          <a:bodyPr/>
          <a:lstStyle>
            <a:lvl1pPr>
              <a:defRPr/>
            </a:lvl1pPr>
          </a:lstStyle>
          <a:p>
            <a:pPr>
              <a:defRPr/>
            </a:pPr>
            <a:endParaRPr lang="ar-DZ"/>
          </a:p>
        </p:txBody>
      </p:sp>
      <p:sp>
        <p:nvSpPr>
          <p:cNvPr id="6" name="Slide Number Placeholder 5"/>
          <p:cNvSpPr>
            <a:spLocks noGrp="1"/>
          </p:cNvSpPr>
          <p:nvPr>
            <p:ph type="sldNum" sz="quarter" idx="12"/>
          </p:nvPr>
        </p:nvSpPr>
        <p:spPr/>
        <p:txBody>
          <a:bodyPr/>
          <a:lstStyle>
            <a:lvl1pPr>
              <a:defRPr/>
            </a:lvl1pPr>
          </a:lstStyle>
          <a:p>
            <a:pPr>
              <a:defRPr/>
            </a:pPr>
            <a:fld id="{1755DA84-DC45-490C-A73A-E898821545B9}" type="slidenum">
              <a:rPr lang="ar-DZ"/>
              <a:pPr>
                <a:defRPr/>
              </a:pPr>
              <a:t>‹#›</a:t>
            </a:fld>
            <a:endParaRPr lang="ar-DZ"/>
          </a:p>
        </p:txBody>
      </p:sp>
    </p:spTree>
    <p:extLst>
      <p:ext uri="{BB962C8B-B14F-4D97-AF65-F5344CB8AC3E}">
        <p14:creationId xmlns:p14="http://schemas.microsoft.com/office/powerpoint/2010/main" val="40355741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r>
              <a:rPr lang="ar-DZ"/>
              <a:t>3</a:t>
            </a:r>
          </a:p>
        </p:txBody>
      </p:sp>
      <p:sp>
        <p:nvSpPr>
          <p:cNvPr id="6" name="Footer Placeholder 21"/>
          <p:cNvSpPr>
            <a:spLocks noGrp="1"/>
          </p:cNvSpPr>
          <p:nvPr>
            <p:ph type="ftr" sz="quarter" idx="11"/>
          </p:nvPr>
        </p:nvSpPr>
        <p:spPr/>
        <p:txBody>
          <a:bodyPr/>
          <a:lstStyle>
            <a:lvl1pPr>
              <a:defRPr/>
            </a:lvl1pPr>
          </a:lstStyle>
          <a:p>
            <a:pPr>
              <a:defRPr/>
            </a:pPr>
            <a:endParaRPr lang="ar-DZ"/>
          </a:p>
        </p:txBody>
      </p:sp>
      <p:sp>
        <p:nvSpPr>
          <p:cNvPr id="7" name="Slide Number Placeholder 17"/>
          <p:cNvSpPr>
            <a:spLocks noGrp="1"/>
          </p:cNvSpPr>
          <p:nvPr>
            <p:ph type="sldNum" sz="quarter" idx="12"/>
          </p:nvPr>
        </p:nvSpPr>
        <p:spPr/>
        <p:txBody>
          <a:bodyPr/>
          <a:lstStyle>
            <a:lvl1pPr>
              <a:defRPr/>
            </a:lvl1pPr>
          </a:lstStyle>
          <a:p>
            <a:pPr>
              <a:defRPr/>
            </a:pPr>
            <a:fld id="{6466FA30-A4EC-40B3-83FC-9D6ED3FE83C6}" type="slidenum">
              <a:rPr lang="ar-DZ"/>
              <a:pPr>
                <a:defRPr/>
              </a:pPr>
              <a:t>‹#›</a:t>
            </a:fld>
            <a:endParaRPr lang="ar-DZ"/>
          </a:p>
        </p:txBody>
      </p:sp>
    </p:spTree>
    <p:extLst>
      <p:ext uri="{BB962C8B-B14F-4D97-AF65-F5344CB8AC3E}">
        <p14:creationId xmlns:p14="http://schemas.microsoft.com/office/powerpoint/2010/main" val="3770893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9"/>
          <p:cNvSpPr>
            <a:spLocks noGrp="1"/>
          </p:cNvSpPr>
          <p:nvPr>
            <p:ph type="dt" sz="half" idx="10"/>
          </p:nvPr>
        </p:nvSpPr>
        <p:spPr/>
        <p:txBody>
          <a:bodyPr/>
          <a:lstStyle>
            <a:lvl1pPr>
              <a:defRPr/>
            </a:lvl1pPr>
          </a:lstStyle>
          <a:p>
            <a:pPr>
              <a:defRPr/>
            </a:pPr>
            <a:r>
              <a:rPr lang="ar-DZ"/>
              <a:t>3</a:t>
            </a:r>
          </a:p>
        </p:txBody>
      </p:sp>
      <p:sp>
        <p:nvSpPr>
          <p:cNvPr id="8" name="Footer Placeholder 21"/>
          <p:cNvSpPr>
            <a:spLocks noGrp="1"/>
          </p:cNvSpPr>
          <p:nvPr>
            <p:ph type="ftr" sz="quarter" idx="11"/>
          </p:nvPr>
        </p:nvSpPr>
        <p:spPr/>
        <p:txBody>
          <a:bodyPr/>
          <a:lstStyle>
            <a:lvl1pPr>
              <a:defRPr/>
            </a:lvl1pPr>
          </a:lstStyle>
          <a:p>
            <a:pPr>
              <a:defRPr/>
            </a:pPr>
            <a:endParaRPr lang="ar-DZ"/>
          </a:p>
        </p:txBody>
      </p:sp>
      <p:sp>
        <p:nvSpPr>
          <p:cNvPr id="9" name="Slide Number Placeholder 17"/>
          <p:cNvSpPr>
            <a:spLocks noGrp="1"/>
          </p:cNvSpPr>
          <p:nvPr>
            <p:ph type="sldNum" sz="quarter" idx="12"/>
          </p:nvPr>
        </p:nvSpPr>
        <p:spPr/>
        <p:txBody>
          <a:bodyPr/>
          <a:lstStyle>
            <a:lvl1pPr>
              <a:defRPr/>
            </a:lvl1pPr>
          </a:lstStyle>
          <a:p>
            <a:pPr>
              <a:defRPr/>
            </a:pPr>
            <a:fld id="{CC4DABCF-328E-4D3A-9F5F-D0C4164D015E}" type="slidenum">
              <a:rPr lang="ar-DZ"/>
              <a:pPr>
                <a:defRPr/>
              </a:pPr>
              <a:t>‹#›</a:t>
            </a:fld>
            <a:endParaRPr lang="ar-DZ"/>
          </a:p>
        </p:txBody>
      </p:sp>
    </p:spTree>
    <p:extLst>
      <p:ext uri="{BB962C8B-B14F-4D97-AF65-F5344CB8AC3E}">
        <p14:creationId xmlns:p14="http://schemas.microsoft.com/office/powerpoint/2010/main" val="170760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Date Placeholder 9"/>
          <p:cNvSpPr>
            <a:spLocks noGrp="1"/>
          </p:cNvSpPr>
          <p:nvPr>
            <p:ph type="dt" sz="half" idx="10"/>
          </p:nvPr>
        </p:nvSpPr>
        <p:spPr/>
        <p:txBody>
          <a:bodyPr/>
          <a:lstStyle>
            <a:lvl1pPr>
              <a:defRPr/>
            </a:lvl1pPr>
          </a:lstStyle>
          <a:p>
            <a:pPr>
              <a:defRPr/>
            </a:pPr>
            <a:r>
              <a:rPr lang="ar-DZ"/>
              <a:t>3</a:t>
            </a:r>
          </a:p>
        </p:txBody>
      </p:sp>
      <p:sp>
        <p:nvSpPr>
          <p:cNvPr id="4" name="Footer Placeholder 21"/>
          <p:cNvSpPr>
            <a:spLocks noGrp="1"/>
          </p:cNvSpPr>
          <p:nvPr>
            <p:ph type="ftr" sz="quarter" idx="11"/>
          </p:nvPr>
        </p:nvSpPr>
        <p:spPr/>
        <p:txBody>
          <a:bodyPr/>
          <a:lstStyle>
            <a:lvl1pPr>
              <a:defRPr/>
            </a:lvl1pPr>
          </a:lstStyle>
          <a:p>
            <a:pPr>
              <a:defRPr/>
            </a:pPr>
            <a:endParaRPr lang="ar-DZ"/>
          </a:p>
        </p:txBody>
      </p:sp>
      <p:sp>
        <p:nvSpPr>
          <p:cNvPr id="5" name="Slide Number Placeholder 17"/>
          <p:cNvSpPr>
            <a:spLocks noGrp="1"/>
          </p:cNvSpPr>
          <p:nvPr>
            <p:ph type="sldNum" sz="quarter" idx="12"/>
          </p:nvPr>
        </p:nvSpPr>
        <p:spPr/>
        <p:txBody>
          <a:bodyPr/>
          <a:lstStyle>
            <a:lvl1pPr>
              <a:defRPr/>
            </a:lvl1pPr>
          </a:lstStyle>
          <a:p>
            <a:pPr>
              <a:defRPr/>
            </a:pPr>
            <a:fld id="{C82BD373-3111-4344-8FDE-DD24C941B5D5}" type="slidenum">
              <a:rPr lang="ar-DZ"/>
              <a:pPr>
                <a:defRPr/>
              </a:pPr>
              <a:t>‹#›</a:t>
            </a:fld>
            <a:endParaRPr lang="ar-DZ"/>
          </a:p>
        </p:txBody>
      </p:sp>
    </p:spTree>
    <p:extLst>
      <p:ext uri="{BB962C8B-B14F-4D97-AF65-F5344CB8AC3E}">
        <p14:creationId xmlns:p14="http://schemas.microsoft.com/office/powerpoint/2010/main" val="31577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ar-DZ"/>
              <a:t>3</a:t>
            </a:r>
          </a:p>
        </p:txBody>
      </p:sp>
      <p:sp>
        <p:nvSpPr>
          <p:cNvPr id="3" name="Footer Placeholder 21"/>
          <p:cNvSpPr>
            <a:spLocks noGrp="1"/>
          </p:cNvSpPr>
          <p:nvPr>
            <p:ph type="ftr" sz="quarter" idx="11"/>
          </p:nvPr>
        </p:nvSpPr>
        <p:spPr/>
        <p:txBody>
          <a:bodyPr/>
          <a:lstStyle>
            <a:lvl1pPr>
              <a:defRPr/>
            </a:lvl1pPr>
          </a:lstStyle>
          <a:p>
            <a:pPr>
              <a:defRPr/>
            </a:pPr>
            <a:endParaRPr lang="ar-DZ"/>
          </a:p>
        </p:txBody>
      </p:sp>
      <p:sp>
        <p:nvSpPr>
          <p:cNvPr id="4" name="Slide Number Placeholder 17"/>
          <p:cNvSpPr>
            <a:spLocks noGrp="1"/>
          </p:cNvSpPr>
          <p:nvPr>
            <p:ph type="sldNum" sz="quarter" idx="12"/>
          </p:nvPr>
        </p:nvSpPr>
        <p:spPr/>
        <p:txBody>
          <a:bodyPr/>
          <a:lstStyle>
            <a:lvl1pPr>
              <a:defRPr/>
            </a:lvl1pPr>
          </a:lstStyle>
          <a:p>
            <a:pPr>
              <a:defRPr/>
            </a:pPr>
            <a:fld id="{40F8A040-02E9-48E7-BBEB-D36DAB53C37D}" type="slidenum">
              <a:rPr lang="ar-DZ"/>
              <a:pPr>
                <a:defRPr/>
              </a:pPr>
              <a:t>‹#›</a:t>
            </a:fld>
            <a:endParaRPr lang="ar-DZ"/>
          </a:p>
        </p:txBody>
      </p:sp>
    </p:spTree>
    <p:extLst>
      <p:ext uri="{BB962C8B-B14F-4D97-AF65-F5344CB8AC3E}">
        <p14:creationId xmlns:p14="http://schemas.microsoft.com/office/powerpoint/2010/main" val="25372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r>
              <a:rPr lang="ar-DZ"/>
              <a:t>3</a:t>
            </a:r>
          </a:p>
        </p:txBody>
      </p:sp>
      <p:sp>
        <p:nvSpPr>
          <p:cNvPr id="6" name="Footer Placeholder 21"/>
          <p:cNvSpPr>
            <a:spLocks noGrp="1"/>
          </p:cNvSpPr>
          <p:nvPr>
            <p:ph type="ftr" sz="quarter" idx="11"/>
          </p:nvPr>
        </p:nvSpPr>
        <p:spPr/>
        <p:txBody>
          <a:bodyPr/>
          <a:lstStyle>
            <a:lvl1pPr>
              <a:defRPr/>
            </a:lvl1pPr>
          </a:lstStyle>
          <a:p>
            <a:pPr>
              <a:defRPr/>
            </a:pPr>
            <a:endParaRPr lang="ar-DZ"/>
          </a:p>
        </p:txBody>
      </p:sp>
      <p:sp>
        <p:nvSpPr>
          <p:cNvPr id="7" name="Slide Number Placeholder 17"/>
          <p:cNvSpPr>
            <a:spLocks noGrp="1"/>
          </p:cNvSpPr>
          <p:nvPr>
            <p:ph type="sldNum" sz="quarter" idx="12"/>
          </p:nvPr>
        </p:nvSpPr>
        <p:spPr/>
        <p:txBody>
          <a:bodyPr/>
          <a:lstStyle>
            <a:lvl1pPr>
              <a:defRPr/>
            </a:lvl1pPr>
          </a:lstStyle>
          <a:p>
            <a:pPr>
              <a:defRPr/>
            </a:pPr>
            <a:fld id="{8080D051-1D70-4BB7-8BEC-7D08D576062F}" type="slidenum">
              <a:rPr lang="ar-DZ"/>
              <a:pPr>
                <a:defRPr/>
              </a:pPr>
              <a:t>‹#›</a:t>
            </a:fld>
            <a:endParaRPr lang="ar-DZ"/>
          </a:p>
        </p:txBody>
      </p:sp>
    </p:spTree>
    <p:extLst>
      <p:ext uri="{BB962C8B-B14F-4D97-AF65-F5344CB8AC3E}">
        <p14:creationId xmlns:p14="http://schemas.microsoft.com/office/powerpoint/2010/main" val="209032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ar-SA" noProof="0" smtClean="0"/>
              <a:t>انقر فوق الأيقونة لإضافة صورة</a:t>
            </a:r>
            <a:endParaRPr lang="en-US" noProof="0" dirty="0"/>
          </a:p>
        </p:txBody>
      </p:sp>
      <p:sp>
        <p:nvSpPr>
          <p:cNvPr id="9" name="Date Placeholder 4"/>
          <p:cNvSpPr>
            <a:spLocks noGrp="1"/>
          </p:cNvSpPr>
          <p:nvPr>
            <p:ph type="dt" sz="half" idx="10"/>
          </p:nvPr>
        </p:nvSpPr>
        <p:spPr/>
        <p:txBody>
          <a:bodyPr/>
          <a:lstStyle>
            <a:lvl1pPr>
              <a:defRPr/>
            </a:lvl1pPr>
          </a:lstStyle>
          <a:p>
            <a:pPr>
              <a:defRPr/>
            </a:pPr>
            <a:r>
              <a:rPr lang="ar-DZ"/>
              <a:t>3</a:t>
            </a:r>
          </a:p>
        </p:txBody>
      </p:sp>
      <p:sp>
        <p:nvSpPr>
          <p:cNvPr id="10" name="Footer Placeholder 5"/>
          <p:cNvSpPr>
            <a:spLocks noGrp="1"/>
          </p:cNvSpPr>
          <p:nvPr>
            <p:ph type="ftr" sz="quarter" idx="11"/>
          </p:nvPr>
        </p:nvSpPr>
        <p:spPr/>
        <p:txBody>
          <a:bodyPr/>
          <a:lstStyle>
            <a:lvl1pPr>
              <a:defRPr/>
            </a:lvl1pPr>
          </a:lstStyle>
          <a:p>
            <a:pPr>
              <a:defRPr/>
            </a:pPr>
            <a:endParaRPr lang="ar-DZ"/>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142C0FE-CE56-41A4-8ACC-BDA6B0771210}" type="slidenum">
              <a:rPr lang="ar-DZ"/>
              <a:pPr>
                <a:defRPr/>
              </a:pPr>
              <a:t>‹#›</a:t>
            </a:fld>
            <a:endParaRPr lang="ar-DZ"/>
          </a:p>
        </p:txBody>
      </p:sp>
    </p:spTree>
    <p:extLst>
      <p:ext uri="{BB962C8B-B14F-4D97-AF65-F5344CB8AC3E}">
        <p14:creationId xmlns:p14="http://schemas.microsoft.com/office/powerpoint/2010/main" val="339194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ar-SA" smtClean="0"/>
              <a:t>انقر لتحرير نمط العنوان الرئيسي</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r>
              <a:rPr lang="ar-DZ"/>
              <a:t>3</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ar-D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426DFC4D-58D4-4075-ABAB-13044AA2E72D}" type="slidenum">
              <a:rPr lang="ar-DZ"/>
              <a:pPr>
                <a:defRPr/>
              </a:pPr>
              <a:t>‹#›</a:t>
            </a:fld>
            <a:endParaRPr lang="ar-DZ"/>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697" r:id="rId1"/>
    <p:sldLayoutId id="2147484689" r:id="rId2"/>
    <p:sldLayoutId id="2147484698" r:id="rId3"/>
    <p:sldLayoutId id="2147484690" r:id="rId4"/>
    <p:sldLayoutId id="2147484691" r:id="rId5"/>
    <p:sldLayoutId id="2147484692" r:id="rId6"/>
    <p:sldLayoutId id="2147484693" r:id="rId7"/>
    <p:sldLayoutId id="2147484694" r:id="rId8"/>
    <p:sldLayoutId id="2147484699" r:id="rId9"/>
    <p:sldLayoutId id="2147484695" r:id="rId10"/>
    <p:sldLayoutId id="2147484696" r:id="rId11"/>
  </p:sldLayoutIdLst>
  <p:hf hdr="0" ftr="0" dt="0"/>
  <p:txStyles>
    <p:titleStyle>
      <a:lvl1pPr algn="l" rtl="1" fontAlgn="base">
        <a:spcBef>
          <a:spcPct val="0"/>
        </a:spcBef>
        <a:spcAft>
          <a:spcPct val="0"/>
        </a:spcAft>
        <a:defRPr sz="5000" kern="1200">
          <a:solidFill>
            <a:schemeClr val="tx2"/>
          </a:solidFill>
          <a:latin typeface="+mj-lt"/>
          <a:ea typeface="+mj-ea"/>
          <a:cs typeface="+mj-cs"/>
        </a:defRPr>
      </a:lvl1pPr>
      <a:lvl2pPr algn="l" rtl="1" fontAlgn="base">
        <a:spcBef>
          <a:spcPct val="0"/>
        </a:spcBef>
        <a:spcAft>
          <a:spcPct val="0"/>
        </a:spcAft>
        <a:defRPr sz="5000">
          <a:solidFill>
            <a:schemeClr val="tx2"/>
          </a:solidFill>
          <a:latin typeface="Calibri" pitchFamily="34" charset="0"/>
          <a:cs typeface="Traditional Arabic" pitchFamily="18" charset="-78"/>
        </a:defRPr>
      </a:lvl2pPr>
      <a:lvl3pPr algn="l" rtl="1" fontAlgn="base">
        <a:spcBef>
          <a:spcPct val="0"/>
        </a:spcBef>
        <a:spcAft>
          <a:spcPct val="0"/>
        </a:spcAft>
        <a:defRPr sz="5000">
          <a:solidFill>
            <a:schemeClr val="tx2"/>
          </a:solidFill>
          <a:latin typeface="Calibri" pitchFamily="34" charset="0"/>
          <a:cs typeface="Traditional Arabic" pitchFamily="18" charset="-78"/>
        </a:defRPr>
      </a:lvl3pPr>
      <a:lvl4pPr algn="l" rtl="1" fontAlgn="base">
        <a:spcBef>
          <a:spcPct val="0"/>
        </a:spcBef>
        <a:spcAft>
          <a:spcPct val="0"/>
        </a:spcAft>
        <a:defRPr sz="5000">
          <a:solidFill>
            <a:schemeClr val="tx2"/>
          </a:solidFill>
          <a:latin typeface="Calibri" pitchFamily="34" charset="0"/>
          <a:cs typeface="Traditional Arabic" pitchFamily="18" charset="-78"/>
        </a:defRPr>
      </a:lvl4pPr>
      <a:lvl5pPr algn="l" rtl="1" fontAlgn="base">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r" rtl="1"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r" rtl="1"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r" rtl="1"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r" rtl="1"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4.wav"/><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TAHAR\سطح المكتب\صورة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3" y="-1928813"/>
            <a:ext cx="9205913" cy="835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9" descr="bi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625" y="3571875"/>
            <a:ext cx="59658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عنصر نائب لرقم الشريحة 3"/>
          <p:cNvSpPr>
            <a:spLocks noGrp="1"/>
          </p:cNvSpPr>
          <p:nvPr>
            <p:ph type="sldNum" sz="quarter" idx="12"/>
          </p:nvPr>
        </p:nvSpPr>
        <p:spPr/>
        <p:txBody>
          <a:bodyPr/>
          <a:lstStyle/>
          <a:p>
            <a:pPr>
              <a:defRPr/>
            </a:pPr>
            <a:fld id="{4BCDAD3D-4636-4F22-9C49-4515E5D1A3C9}" type="slidenum">
              <a:rPr lang="ar-DZ"/>
              <a:pPr>
                <a:defRPr/>
              </a:pPr>
              <a:t>1</a:t>
            </a:fld>
            <a:endParaRPr lang="ar-DZ"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236705"/>
            <a:ext cx="2822547" cy="1976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newsflash/>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ppt_x</p:attrName>
                                        </p:attrNameLst>
                                      </p:cBhvr>
                                      <p:tavLst>
                                        <p:tav tm="0">
                                          <p:val>
                                            <p:strVal val="#ppt_x-.2"/>
                                          </p:val>
                                        </p:tav>
                                        <p:tav tm="100000">
                                          <p:val>
                                            <p:strVal val="#ppt_x"/>
                                          </p:val>
                                        </p:tav>
                                      </p:tavLst>
                                    </p:anim>
                                    <p:anim calcmode="lin" valueType="num">
                                      <p:cBhvr>
                                        <p:cTn id="8" dur="3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3CEB12C2-1283-4718-AC16-55B75CF07446}" type="slidenum">
              <a:rPr lang="ar-DZ"/>
              <a:pPr>
                <a:defRPr/>
              </a:pPr>
              <a:t>2</a:t>
            </a:fld>
            <a:endParaRPr lang="ar-DZ"/>
          </a:p>
        </p:txBody>
      </p:sp>
      <p:sp>
        <p:nvSpPr>
          <p:cNvPr id="3" name="Titre 1"/>
          <p:cNvSpPr txBox="1">
            <a:spLocks/>
          </p:cNvSpPr>
          <p:nvPr/>
        </p:nvSpPr>
        <p:spPr>
          <a:xfrm>
            <a:off x="850900" y="836712"/>
            <a:ext cx="7429500" cy="576064"/>
          </a:xfrm>
          <a:prstGeom prst="rect">
            <a:avLst/>
          </a:prstGeom>
        </p:spPr>
        <p:txBody>
          <a:bodyPr/>
          <a:lstStyle>
            <a:lvl1pPr algn="l" rtl="1" fontAlgn="base">
              <a:spcBef>
                <a:spcPct val="0"/>
              </a:spcBef>
              <a:spcAft>
                <a:spcPct val="0"/>
              </a:spcAft>
              <a:defRPr sz="5000" kern="1200">
                <a:solidFill>
                  <a:schemeClr val="tx2"/>
                </a:solidFill>
                <a:latin typeface="+mj-lt"/>
                <a:ea typeface="+mj-ea"/>
                <a:cs typeface="+mj-cs"/>
              </a:defRPr>
            </a:lvl1pPr>
            <a:lvl2pPr algn="l" rtl="1" fontAlgn="base">
              <a:spcBef>
                <a:spcPct val="0"/>
              </a:spcBef>
              <a:spcAft>
                <a:spcPct val="0"/>
              </a:spcAft>
              <a:defRPr sz="5000">
                <a:solidFill>
                  <a:schemeClr val="tx2"/>
                </a:solidFill>
                <a:latin typeface="Calibri" pitchFamily="34" charset="0"/>
                <a:cs typeface="Traditional Arabic" pitchFamily="18" charset="-78"/>
              </a:defRPr>
            </a:lvl2pPr>
            <a:lvl3pPr algn="l" rtl="1" fontAlgn="base">
              <a:spcBef>
                <a:spcPct val="0"/>
              </a:spcBef>
              <a:spcAft>
                <a:spcPct val="0"/>
              </a:spcAft>
              <a:defRPr sz="5000">
                <a:solidFill>
                  <a:schemeClr val="tx2"/>
                </a:solidFill>
                <a:latin typeface="Calibri" pitchFamily="34" charset="0"/>
                <a:cs typeface="Traditional Arabic" pitchFamily="18" charset="-78"/>
              </a:defRPr>
            </a:lvl3pPr>
            <a:lvl4pPr algn="l" rtl="1" fontAlgn="base">
              <a:spcBef>
                <a:spcPct val="0"/>
              </a:spcBef>
              <a:spcAft>
                <a:spcPct val="0"/>
              </a:spcAft>
              <a:defRPr sz="5000">
                <a:solidFill>
                  <a:schemeClr val="tx2"/>
                </a:solidFill>
                <a:latin typeface="Calibri" pitchFamily="34" charset="0"/>
                <a:cs typeface="Traditional Arabic" pitchFamily="18" charset="-78"/>
              </a:defRPr>
            </a:lvl4pPr>
            <a:lvl5pPr algn="l" rtl="1" fontAlgn="base">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a:lstStyle>
          <a:p>
            <a:pPr algn="ctr"/>
            <a:r>
              <a:rPr lang="ar-DZ" sz="3000" b="1" dirty="0" smtClean="0">
                <a:solidFill>
                  <a:srgbClr val="FF0000"/>
                </a:solidFill>
                <a:cs typeface="Sultan Medium" pitchFamily="2" charset="-78"/>
              </a:rPr>
              <a:t>مفاهيم حول المؤسسة</a:t>
            </a:r>
            <a:endParaRPr lang="fr-FR" sz="3000" b="1" dirty="0" smtClean="0">
              <a:solidFill>
                <a:srgbClr val="FF0000"/>
              </a:solidFill>
              <a:cs typeface="Sultan Medium" pitchFamily="2" charset="-78"/>
            </a:endParaRPr>
          </a:p>
        </p:txBody>
      </p:sp>
      <p:sp>
        <p:nvSpPr>
          <p:cNvPr id="4" name="مستطيل 3"/>
          <p:cNvSpPr/>
          <p:nvPr/>
        </p:nvSpPr>
        <p:spPr>
          <a:xfrm>
            <a:off x="1043608" y="1650280"/>
            <a:ext cx="7344816" cy="5355312"/>
          </a:xfrm>
          <a:prstGeom prst="rect">
            <a:avLst/>
          </a:prstGeom>
        </p:spPr>
        <p:txBody>
          <a:bodyPr wrap="square">
            <a:spAutoFit/>
          </a:bodyPr>
          <a:lstStyle/>
          <a:p>
            <a:pPr lvl="0"/>
            <a:r>
              <a:rPr lang="ar-DZ" sz="2400" dirty="0" smtClean="0">
                <a:cs typeface="Sultan Medium" pitchFamily="2" charset="-78"/>
              </a:rPr>
              <a:t>تعريف المؤسسة : </a:t>
            </a:r>
            <a:r>
              <a:rPr lang="ar-SA" sz="2400" dirty="0">
                <a:cs typeface="Sultan Medium" pitchFamily="2" charset="-78"/>
              </a:rPr>
              <a:t>ويمكن تعريفها على أنها عبارة عن تنظيم اقتصادي واجتماعي يهدف إلى توفير منتجات </a:t>
            </a:r>
            <a:r>
              <a:rPr lang="en-US" sz="2400" dirty="0">
                <a:cs typeface="Sultan Medium" pitchFamily="2" charset="-78"/>
              </a:rPr>
              <a:t>( </a:t>
            </a:r>
            <a:r>
              <a:rPr lang="ar-SA" sz="2400" dirty="0">
                <a:cs typeface="Sultan Medium" pitchFamily="2" charset="-78"/>
              </a:rPr>
              <a:t>سلع أو خدمات</a:t>
            </a:r>
            <a:r>
              <a:rPr lang="en-US" sz="2400" dirty="0">
                <a:cs typeface="Sultan Medium" pitchFamily="2" charset="-78"/>
              </a:rPr>
              <a:t>) </a:t>
            </a:r>
            <a:r>
              <a:rPr lang="ar-SA" sz="2400" dirty="0">
                <a:cs typeface="Sultan Medium" pitchFamily="2" charset="-78"/>
              </a:rPr>
              <a:t>موجهة لإشباع حاجات الأفراد، وذلك من خلال الدمج بين الموارد المتاحة لديها للوصول إلى منتجات قابلة للاستعمال</a:t>
            </a:r>
            <a:r>
              <a:rPr lang="ar-SA" sz="2400" dirty="0" smtClean="0">
                <a:cs typeface="Sultan Medium" pitchFamily="2" charset="-78"/>
              </a:rPr>
              <a:t>.</a:t>
            </a:r>
            <a:endParaRPr lang="ar-DZ" sz="2400" dirty="0" smtClean="0">
              <a:cs typeface="Sultan Medium" pitchFamily="2" charset="-78"/>
            </a:endParaRPr>
          </a:p>
          <a:p>
            <a:pPr lvl="0"/>
            <a:r>
              <a:rPr lang="ar-DZ" sz="2400" b="1" dirty="0" smtClean="0">
                <a:cs typeface="Sultan Medium" pitchFamily="2" charset="-78"/>
              </a:rPr>
              <a:t>وظائف المؤسسة</a:t>
            </a:r>
            <a:r>
              <a:rPr lang="fr-FR" sz="2400" b="1" dirty="0" smtClean="0">
                <a:cs typeface="Sultan Medium" pitchFamily="2" charset="-78"/>
              </a:rPr>
              <a:t> </a:t>
            </a:r>
            <a:endParaRPr lang="ar-DZ" sz="2400" b="1" dirty="0">
              <a:cs typeface="Sultan Medium" pitchFamily="2" charset="-78"/>
            </a:endParaRPr>
          </a:p>
          <a:p>
            <a:pPr lvl="0"/>
            <a:r>
              <a:rPr lang="ar-DZ" sz="2000" dirty="0" smtClean="0"/>
              <a:t>الوظيفة </a:t>
            </a:r>
            <a:r>
              <a:rPr lang="ar-DZ" sz="2000" dirty="0"/>
              <a:t>الإدارية:</a:t>
            </a:r>
            <a:r>
              <a:rPr lang="ar-DZ" dirty="0"/>
              <a:t> تختص بالهيكل التنظيمي للمؤسسة وتقسيم الأدوار والمسؤوليات والتنسيق بين مختلف أقسام المؤسسة، وكذلك تحديد العلاقات والقنوات التنظيمية المختلفة، من أجل بلوغ الأهداف المسطرة، ويمكن حصر  عناصر الوظيفة الإدارية للمؤسسة فيما يلي:</a:t>
            </a:r>
            <a:r>
              <a:rPr lang="ar-DZ" b="1" baseline="30000" dirty="0"/>
              <a:t> </a:t>
            </a:r>
            <a:endParaRPr lang="ar-DZ" sz="1200" dirty="0"/>
          </a:p>
          <a:p>
            <a:pPr lvl="0"/>
            <a:r>
              <a:rPr lang="ar-DZ" sz="2000" dirty="0" smtClean="0"/>
              <a:t>التخطيط</a:t>
            </a:r>
            <a:r>
              <a:rPr lang="ar-DZ" dirty="0"/>
              <a:t>: يقصد به عملية التنبؤ و استشراف المستقبل لوضع السياسات والخطط العامة التي يمكن للمؤسسة أن تنتهجها في </a:t>
            </a:r>
            <a:r>
              <a:rPr lang="ar-DZ" dirty="0" smtClean="0"/>
              <a:t>المستقبل.</a:t>
            </a:r>
            <a:endParaRPr lang="ar-DZ" sz="1200" dirty="0"/>
          </a:p>
          <a:p>
            <a:pPr lvl="0"/>
            <a:r>
              <a:rPr lang="ar-DZ" sz="2000" dirty="0" smtClean="0"/>
              <a:t>الرقابة</a:t>
            </a:r>
            <a:r>
              <a:rPr lang="ar-DZ" dirty="0"/>
              <a:t>: هي عملية متابعة تنفيذ السياسات الموضوعة والعمل على تقييمها </a:t>
            </a:r>
            <a:r>
              <a:rPr lang="ar-DZ" dirty="0" smtClean="0"/>
              <a:t>باستمرار.</a:t>
            </a:r>
            <a:endParaRPr lang="ar-DZ" sz="1200" dirty="0"/>
          </a:p>
          <a:p>
            <a:pPr lvl="0"/>
            <a:r>
              <a:rPr lang="ar-DZ" dirty="0" smtClean="0"/>
              <a:t>التنظيم</a:t>
            </a:r>
            <a:r>
              <a:rPr lang="ar-DZ" dirty="0"/>
              <a:t>: يمثل تحديد المسؤوليات للعاملين والتنسيق بين مختلف أجزاء ومصالح المؤسسة المختلفة، من أجل تحقيق أهدافها</a:t>
            </a:r>
            <a:r>
              <a:rPr lang="ar-DZ" b="1" baseline="30000" dirty="0"/>
              <a:t> </a:t>
            </a:r>
            <a:r>
              <a:rPr lang="en-US" sz="1600" b="1" baseline="30000" dirty="0"/>
              <a:t>()</a:t>
            </a:r>
            <a:r>
              <a:rPr lang="fr-FR" sz="1600" b="1" dirty="0" smtClean="0"/>
              <a:t>.</a:t>
            </a:r>
            <a:endParaRPr lang="ar-DZ" sz="1200" dirty="0"/>
          </a:p>
          <a:p>
            <a:pPr lvl="0"/>
            <a:r>
              <a:rPr lang="en-US" b="1" dirty="0" smtClean="0"/>
              <a:t> </a:t>
            </a:r>
            <a:r>
              <a:rPr lang="ar-DZ" dirty="0"/>
              <a:t>الوظيفة المالية: تمثل مجموعة العمليات المرتبطة بالبحث عن الموارد المالية من مصادرها الممكنة في إطار محيطها المالي بعد تحديد الحاجات الضرورية، لتحقيق أهدافها المتعلقة بالعملية الإنتاجية والتسويقية، وتعظيم أرباحها في ظل الظروف الاقتصادية المحيطة بها، مع الأخذ بعين الاعتبار العامل الزمني بغية تغطية احتياجاتها المالية بصفة دائمة ومستمرة.</a:t>
            </a:r>
            <a:r>
              <a:rPr lang="fr-FR" sz="1600" baseline="30000" dirty="0"/>
              <a:t>) (</a:t>
            </a:r>
            <a:endParaRPr lang="en-US" sz="1200" dirty="0"/>
          </a:p>
          <a:p>
            <a:pPr lvl="0"/>
            <a:endParaRPr lang="en-US" sz="2400" dirty="0">
              <a:cs typeface="Sultan Medium"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750">
        <p14:vortex/>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5192" y="1844824"/>
            <a:ext cx="8229600" cy="4387850"/>
          </a:xfrm>
        </p:spPr>
        <p:txBody>
          <a:bodyPr>
            <a:normAutofit/>
          </a:bodyPr>
          <a:lstStyle/>
          <a:p>
            <a:pPr lvl="1" algn="justLow"/>
            <a:r>
              <a:rPr lang="ar-DZ" sz="2000" b="1" dirty="0">
                <a:cs typeface="+mj-cs"/>
              </a:rPr>
              <a:t>وظيفة الموارد البشرية: تهتم هذه الوظيفة </a:t>
            </a:r>
            <a:r>
              <a:rPr lang="ar-SA" sz="2000" b="1" dirty="0">
                <a:cs typeface="+mj-cs"/>
              </a:rPr>
              <a:t>بمحاولة توفير المناخ الملائم واللازم لرضا العاملين  </a:t>
            </a:r>
            <a:r>
              <a:rPr lang="ar-DZ" sz="2000" b="1" dirty="0">
                <a:cs typeface="+mj-cs"/>
              </a:rPr>
              <a:t>في المؤسسة، ولهذا نجد أن كل النظريات حول التنظيمات تدعو إلى احترام العامل ليس كأداة إنتاج فقط، وإنما كجزء لا يتجزأ من المؤسسة، وهذا بإعطائهم كامل الحقوق المنصوص عليها في التشريعات، بالإضافة إلى الأجر العادل، والتكوين الذي يتماشى مع التطورات التكنولوجية، وتوفير سياسة اتصال تسمح بإشراك العمال من خلال إبداء آرائهم حول المؤسسة.</a:t>
            </a:r>
            <a:r>
              <a:rPr lang="fr-FR" sz="2000" b="1" baseline="30000" dirty="0">
                <a:cs typeface="+mj-cs"/>
              </a:rPr>
              <a:t>) (</a:t>
            </a:r>
            <a:endParaRPr lang="en-US" sz="2000" b="1" dirty="0">
              <a:cs typeface="+mj-cs"/>
            </a:endParaRPr>
          </a:p>
          <a:p>
            <a:pPr lvl="1" algn="justLow"/>
            <a:r>
              <a:rPr lang="ar-DZ" sz="2000" b="1" dirty="0">
                <a:cs typeface="+mj-cs"/>
              </a:rPr>
              <a:t>وظيفة التموين</a:t>
            </a:r>
            <a:r>
              <a:rPr lang="en-US" sz="2000" b="1" dirty="0">
                <a:cs typeface="+mj-cs"/>
              </a:rPr>
              <a:t>: </a:t>
            </a:r>
            <a:r>
              <a:rPr lang="ar-DZ" sz="2000" b="1" dirty="0">
                <a:cs typeface="+mj-cs"/>
              </a:rPr>
              <a:t>في إطار دورة استغلال المؤسسة يعتبر التموين المرحلة الأولى التي تسبق الإنتاج والتسويق. ويقصد بها مجموع العمليات التي تضع تحت تصرف المؤسسة كل السلع </a:t>
            </a:r>
            <a:r>
              <a:rPr lang="ar-SA" sz="2000" b="1" dirty="0">
                <a:cs typeface="+mj-cs"/>
              </a:rPr>
              <a:t>             </a:t>
            </a:r>
            <a:r>
              <a:rPr lang="ar-DZ" sz="2000" b="1" dirty="0">
                <a:cs typeface="+mj-cs"/>
              </a:rPr>
              <a:t>والخدمات الضرورية </a:t>
            </a:r>
            <a:r>
              <a:rPr lang="ar-DZ" sz="2000" b="1" dirty="0" err="1">
                <a:cs typeface="+mj-cs"/>
              </a:rPr>
              <a:t>المتلقاة</a:t>
            </a:r>
            <a:r>
              <a:rPr lang="ar-DZ" sz="2000" b="1" dirty="0">
                <a:cs typeface="+mj-cs"/>
              </a:rPr>
              <a:t> من طرف الموردين، في الشكل الأمثل الذي يحقق الثلاثية                     ( أمان</a:t>
            </a:r>
            <a:r>
              <a:rPr lang="en-US" sz="2000" b="1" dirty="0">
                <a:cs typeface="+mj-cs"/>
              </a:rPr>
              <a:t>- </a:t>
            </a:r>
            <a:r>
              <a:rPr lang="ar-DZ" sz="2000" b="1" dirty="0">
                <a:cs typeface="+mj-cs"/>
              </a:rPr>
              <a:t>تكلفة</a:t>
            </a:r>
            <a:r>
              <a:rPr lang="en-US" sz="2000" b="1" dirty="0">
                <a:cs typeface="+mj-cs"/>
              </a:rPr>
              <a:t>- </a:t>
            </a:r>
            <a:r>
              <a:rPr lang="ar-DZ" sz="2000" b="1" dirty="0">
                <a:cs typeface="+mj-cs"/>
              </a:rPr>
              <a:t>نوعية</a:t>
            </a:r>
            <a:r>
              <a:rPr lang="en-US" sz="2000" b="1" dirty="0">
                <a:cs typeface="+mj-cs"/>
              </a:rPr>
              <a:t>)</a:t>
            </a:r>
            <a:r>
              <a:rPr lang="ar-DZ" sz="2000" b="1" dirty="0">
                <a:cs typeface="+mj-cs"/>
              </a:rPr>
              <a:t>، وهذه العمليات تتمثل في المشتريات و تسيير المخزونات.</a:t>
            </a:r>
            <a:r>
              <a:rPr lang="fr-FR" sz="2000" b="1" baseline="30000" dirty="0">
                <a:cs typeface="+mj-cs"/>
              </a:rPr>
              <a:t>) (</a:t>
            </a:r>
            <a:r>
              <a:rPr lang="fr-FR" sz="2000" b="1" dirty="0">
                <a:cs typeface="+mj-cs"/>
              </a:rPr>
              <a:t> </a:t>
            </a:r>
            <a:endParaRPr lang="en-US" sz="2000" b="1" dirty="0">
              <a:cs typeface="+mj-cs"/>
            </a:endParaRPr>
          </a:p>
          <a:p>
            <a:pPr lvl="1" algn="justLow"/>
            <a:r>
              <a:rPr lang="ar-DZ" sz="2000" b="1" dirty="0">
                <a:cs typeface="+mj-cs"/>
              </a:rPr>
              <a:t>الوظيفة التسويقية: تعتبر هذه الوظيفة المرآة الكاشفة لوجه المؤسسة الذي تظهر به في السوق، وتهدف هذه الوظيفة إلى دراسة توقع احتياجات المستهلكين، وتهتم بعرض المنتوج أو الخدمة للزبون، من خلال إشهاره وتحويله إلى أرباح، وبالتالي تصبح هذه الوظيفة بمثابة القاطرة التي تجر ورائها عربات الوظائف الأخرى، تسير على وتيرتها أو تتوقف عند توقفها.</a:t>
            </a:r>
            <a:r>
              <a:rPr lang="fr-FR" sz="2000" b="1" baseline="30000" dirty="0">
                <a:cs typeface="+mj-cs"/>
              </a:rPr>
              <a:t>) (</a:t>
            </a:r>
            <a:r>
              <a:rPr lang="fr-FR" sz="2000" b="1" dirty="0">
                <a:cs typeface="+mj-cs"/>
              </a:rPr>
              <a:t> </a:t>
            </a:r>
            <a:endParaRPr lang="en-US" sz="2000" b="1" dirty="0">
              <a:cs typeface="+mj-cs"/>
            </a:endParaRPr>
          </a:p>
          <a:p>
            <a:endParaRPr lang="en-US" sz="1800" dirty="0"/>
          </a:p>
          <a:p>
            <a:pPr marL="0" indent="0" algn="justLow" fontAlgn="auto">
              <a:lnSpc>
                <a:spcPct val="150000"/>
              </a:lnSpc>
              <a:spcAft>
                <a:spcPts val="0"/>
              </a:spcAft>
              <a:buClr>
                <a:schemeClr val="accent3"/>
              </a:buClr>
              <a:buFont typeface="Wingdings 2"/>
              <a:buNone/>
              <a:defRPr/>
            </a:pPr>
            <a:endParaRPr lang="ar-DZ" sz="2700" dirty="0">
              <a:ea typeface="+mn-ea"/>
              <a:cs typeface="Sultan bold" pitchFamily="2" charset="-78"/>
            </a:endParaRPr>
          </a:p>
        </p:txBody>
      </p:sp>
      <p:sp>
        <p:nvSpPr>
          <p:cNvPr id="4" name="عنصر نائب لرقم الشريحة 3"/>
          <p:cNvSpPr>
            <a:spLocks noGrp="1"/>
          </p:cNvSpPr>
          <p:nvPr>
            <p:ph type="sldNum" sz="quarter" idx="12"/>
          </p:nvPr>
        </p:nvSpPr>
        <p:spPr/>
        <p:txBody>
          <a:bodyPr/>
          <a:lstStyle/>
          <a:p>
            <a:pPr>
              <a:defRPr/>
            </a:pPr>
            <a:fld id="{9EC5CC17-068F-4C3A-8C4E-CEBB6599CB56}" type="slidenum">
              <a:rPr lang="ar-DZ"/>
              <a:pPr>
                <a:defRPr/>
              </a:pPr>
              <a:t>3</a:t>
            </a:fld>
            <a:endParaRPr lang="ar-DZ"/>
          </a:p>
        </p:txBody>
      </p:sp>
      <p:sp>
        <p:nvSpPr>
          <p:cNvPr id="12292" name="مستطيل 4"/>
          <p:cNvSpPr>
            <a:spLocks noChangeArrowheads="1"/>
          </p:cNvSpPr>
          <p:nvPr/>
        </p:nvSpPr>
        <p:spPr bwMode="auto">
          <a:xfrm>
            <a:off x="163543" y="1340768"/>
            <a:ext cx="864096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تابع لوظائف المؤسسة</a:t>
            </a:r>
            <a:endParaRPr lang="ar-SA" sz="2500" b="1" dirty="0">
              <a:solidFill>
                <a:srgbClr val="FF0000"/>
              </a:solidFill>
              <a:latin typeface="ae_AlMohanad" pitchFamily="18" charset="-78"/>
              <a:cs typeface="Sultan Medium" pitchFamily="2" charset="-78"/>
            </a:endParaRPr>
          </a:p>
        </p:txBody>
      </p:sp>
      <p:sp>
        <p:nvSpPr>
          <p:cNvPr id="2" name="AutoShape 4" descr="Résultat de recherche d'images pour &quot;‫الانجازات‬‎&quot;"/>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DZ"/>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2" y="44624"/>
            <a:ext cx="2019118" cy="129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6620" y="44624"/>
            <a:ext cx="2019118" cy="129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500">
        <p:wheel/>
        <p:sndAc>
          <p:stSnd>
            <p:snd r:embed="rId2" name="wind.wav"/>
          </p:stSnd>
        </p:sndAc>
      </p:transition>
    </mc:Choice>
    <mc:Fallback xmlns="">
      <p:transition spd="slow">
        <p:wheel/>
        <p:sndAc>
          <p:stSnd>
            <p:snd r:embed="rId4" name="wind.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19088" y="1340768"/>
            <a:ext cx="8229600" cy="4895850"/>
          </a:xfrm>
        </p:spPr>
        <p:txBody>
          <a:bodyPr>
            <a:normAutofit fontScale="77500" lnSpcReduction="20000"/>
          </a:bodyPr>
          <a:lstStyle/>
          <a:p>
            <a:r>
              <a:rPr lang="ar-DZ" dirty="0"/>
              <a:t>أولا: مفهــــــوم التمـــــويل:</a:t>
            </a:r>
            <a:endParaRPr lang="en-US" dirty="0"/>
          </a:p>
          <a:p>
            <a:r>
              <a:rPr lang="ar-DZ" dirty="0"/>
              <a:t>إن المفهوم القائل بأن التمويل والمتمثل في الحصول على الأموال واستخدامها للتّشغيل أو تطوير المؤسسة يمثل النظرية التقليدية للوظيفة التمويلية، لأنها تركز أساسا على تحديد أفضل المصادر المتاحة للحصول على الأموال، ولذلك فإنه لا بد لكي يكون هذا المفهوم متماشيا مع النظرة الحديثة لمفهوم التمويل، يجب أن يفهم على أنه يتضمن جميع القرارات التي تتخذها الإدارة المالية لجعل استخدام الأموال استخداما اقتصاديا وعقلانيا، بما فيها الاستخدامات البديلة ودراسة تكلفة المصادر المتاحة، وبالنظر إلى القضايا المالية على أنها غير منفصلة عن أعمال المؤسسة الأخرى، ومن خلال ما سبق يمكن نعطي بعض التعاريف حول التمويل في</a:t>
            </a:r>
            <a:r>
              <a:rPr lang="en-US" dirty="0"/>
              <a:t>:</a:t>
            </a:r>
            <a:r>
              <a:rPr lang="fr-FR" baseline="30000" dirty="0"/>
              <a:t>)(</a:t>
            </a:r>
            <a:endParaRPr lang="en-US" dirty="0"/>
          </a:p>
          <a:p>
            <a:pPr lvl="0"/>
            <a:r>
              <a:rPr lang="ar-DZ" dirty="0"/>
              <a:t>التعريف الأول: يعرف التمويل بأنه البحث عن الطرائق المناسبة للحصول على الأموال واختيار وتقييم تلك الطرائق من أجل الحصول على المزيج الأفضل بينها بشكل يناسب كمية ونوعية احتياجات والتزامات المؤسسة</a:t>
            </a:r>
            <a:r>
              <a:rPr lang="en-US" dirty="0"/>
              <a:t>.</a:t>
            </a:r>
            <a:r>
              <a:rPr lang="en-US" baseline="30000" dirty="0"/>
              <a:t>()</a:t>
            </a:r>
            <a:endParaRPr lang="en-US" dirty="0"/>
          </a:p>
          <a:p>
            <a:pPr lvl="0"/>
            <a:r>
              <a:rPr lang="ar-DZ" dirty="0"/>
              <a:t>التعريف الثاني: يمثل التمويل </a:t>
            </a:r>
            <a:r>
              <a:rPr lang="ar-SA" dirty="0"/>
              <a:t>البحث عن إمكانيات الدفع بطريقة عقلانية تضمن توفير الموارد المالية الضرورية لتحقيق الأهداف المسطرة، ومن هنا فهو ينطوي على مشكلتين</a:t>
            </a:r>
            <a:r>
              <a:rPr lang="en-US" dirty="0"/>
              <a:t>: </a:t>
            </a:r>
            <a:r>
              <a:rPr lang="ar-SA" dirty="0"/>
              <a:t>الأولى تتعلق بالحجم المحدود للموارد، و أما الثانية تتعلق بكيفية تسيير هذه الموارد</a:t>
            </a:r>
            <a:r>
              <a:rPr lang="en-US" dirty="0"/>
              <a:t>.</a:t>
            </a:r>
            <a:r>
              <a:rPr lang="en-US" baseline="30000" dirty="0"/>
              <a:t> ()</a:t>
            </a:r>
            <a:endParaRPr lang="en-US" dirty="0"/>
          </a:p>
          <a:p>
            <a:r>
              <a:rPr lang="ar-DZ" dirty="0"/>
              <a:t>التعريف الثالث:</a:t>
            </a:r>
            <a:r>
              <a:rPr lang="ar-DZ" b="1" dirty="0"/>
              <a:t> </a:t>
            </a:r>
            <a:r>
              <a:rPr lang="ar-SA" dirty="0"/>
              <a:t>يمثل التمويل انتقال رؤوس الأموال من أماكن وفرتها </a:t>
            </a:r>
            <a:r>
              <a:rPr lang="fr-FR" dirty="0"/>
              <a:t>) </a:t>
            </a:r>
            <a:r>
              <a:rPr lang="ar-SA" dirty="0"/>
              <a:t>أصحاب الفائض </a:t>
            </a:r>
            <a:r>
              <a:rPr lang="fr-FR" dirty="0"/>
              <a:t>( </a:t>
            </a:r>
            <a:r>
              <a:rPr lang="ar-SA" dirty="0"/>
              <a:t>إلى أماكن ندرتها </a:t>
            </a:r>
            <a:r>
              <a:rPr lang="fr-FR" dirty="0"/>
              <a:t>) </a:t>
            </a:r>
            <a:r>
              <a:rPr lang="ar-SA" dirty="0"/>
              <a:t>أصحاب العجز </a:t>
            </a:r>
            <a:r>
              <a:rPr lang="fr-FR" dirty="0"/>
              <a:t>( </a:t>
            </a:r>
            <a:r>
              <a:rPr lang="ar-SA" dirty="0"/>
              <a:t>لتطوير مشروع عام أو خاص أو إنشاء  استثمارات جديدة، وتتم العملية من خلال مجموعة من الوسطاء الماليين سواء كان ذلك في شكل بنوك أو شركات تأمين أو صناديق ادخار و أسواق المال</a:t>
            </a:r>
            <a:r>
              <a:rPr lang="en-US" dirty="0"/>
              <a:t>. </a:t>
            </a:r>
            <a:endParaRPr lang="ar-DZ" baseline="30000" dirty="0" smtClean="0"/>
          </a:p>
        </p:txBody>
      </p:sp>
      <p:sp>
        <p:nvSpPr>
          <p:cNvPr id="4" name="عنصر نائب لرقم الشريحة 3"/>
          <p:cNvSpPr>
            <a:spLocks noGrp="1"/>
          </p:cNvSpPr>
          <p:nvPr>
            <p:ph type="sldNum" sz="quarter" idx="12"/>
          </p:nvPr>
        </p:nvSpPr>
        <p:spPr/>
        <p:txBody>
          <a:bodyPr/>
          <a:lstStyle/>
          <a:p>
            <a:pPr>
              <a:defRPr/>
            </a:pPr>
            <a:fld id="{EC68B746-B497-4BFD-80B6-F6ACC36F0A22}" type="slidenum">
              <a:rPr lang="ar-DZ"/>
              <a:pPr>
                <a:defRPr/>
              </a:pPr>
              <a:t>4</a:t>
            </a:fld>
            <a:endParaRPr lang="ar-DZ"/>
          </a:p>
        </p:txBody>
      </p:sp>
      <p:sp>
        <p:nvSpPr>
          <p:cNvPr id="13316" name="مستطيل 4"/>
          <p:cNvSpPr>
            <a:spLocks noChangeArrowheads="1"/>
          </p:cNvSpPr>
          <p:nvPr/>
        </p:nvSpPr>
        <p:spPr bwMode="auto">
          <a:xfrm>
            <a:off x="179512" y="851694"/>
            <a:ext cx="864096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مفاهيم حول التمويل</a:t>
            </a:r>
            <a:endParaRPr lang="ar-SA" sz="2500" b="1" dirty="0">
              <a:solidFill>
                <a:srgbClr val="FF0000"/>
              </a:solidFill>
              <a:latin typeface="ae_AlMohanad" pitchFamily="18" charset="-78"/>
              <a:cs typeface="Sultan Medium" pitchFamily="2" charset="-78"/>
            </a:endParaRP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2" y="44625"/>
            <a:ext cx="1659078" cy="807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44624"/>
            <a:ext cx="1659078" cy="807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250">
        <p:diamond/>
        <p:sndAc>
          <p:stSnd>
            <p:snd r:embed="rId2" name="camera.wav"/>
          </p:stSnd>
        </p:sndAc>
      </p:transition>
    </mc:Choice>
    <mc:Fallback xmlns="">
      <p:transition spd="slow">
        <p:diamond/>
        <p:sndAc>
          <p:stSnd>
            <p:snd r:embed="rId4"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46856" y="836712"/>
            <a:ext cx="8229600" cy="5472608"/>
          </a:xfrm>
        </p:spPr>
        <p:txBody>
          <a:bodyPr/>
          <a:lstStyle/>
          <a:p>
            <a:r>
              <a:rPr lang="ar-DZ" dirty="0"/>
              <a:t>ثانيا</a:t>
            </a:r>
            <a:r>
              <a:rPr lang="en-US" dirty="0"/>
              <a:t>: </a:t>
            </a:r>
            <a:r>
              <a:rPr lang="ar-DZ" dirty="0"/>
              <a:t>أهميــة التمــويل فـي المؤسسـة:</a:t>
            </a:r>
            <a:endParaRPr lang="en-US" dirty="0"/>
          </a:p>
          <a:p>
            <a:r>
              <a:rPr lang="ar-SA" sz="1800" dirty="0"/>
              <a:t>إن الغرض من الحصول على التمويل هو سد الاحتياجات المالية للمؤسسة سواء كانت احتياجات قصيرة الأجل والتي تخص دورة الاستغلال أو احتياجات متوسطة أو طويلة الأجل والتي تخص دورة الاستثمار، وتكمن أهمية التمويل لهاتين الدورتين فيما يلي</a:t>
            </a:r>
            <a:r>
              <a:rPr lang="fr-FR" sz="1800" baseline="30000" dirty="0"/>
              <a:t>()</a:t>
            </a:r>
            <a:r>
              <a:rPr lang="en-US" sz="1800" dirty="0"/>
              <a:t>:</a:t>
            </a:r>
          </a:p>
          <a:p>
            <a:pPr lvl="0"/>
            <a:r>
              <a:rPr lang="ar-DZ" sz="1800" dirty="0"/>
              <a:t>تحرير الأموال أو الموارد المالية المجمدة سواء داخل المؤسسة أو خارجها.</a:t>
            </a:r>
            <a:endParaRPr lang="en-US" sz="1800" dirty="0"/>
          </a:p>
          <a:p>
            <a:pPr lvl="0"/>
            <a:r>
              <a:rPr lang="ar-DZ" sz="1800" dirty="0"/>
              <a:t>يساعد التمويل على إنجاز المشاريع الجديدة و المعطلة. </a:t>
            </a:r>
            <a:endParaRPr lang="en-US" sz="1800" dirty="0"/>
          </a:p>
          <a:p>
            <a:pPr lvl="0"/>
            <a:r>
              <a:rPr lang="ar-DZ" sz="1800" dirty="0"/>
              <a:t>يساهم التمويل في تحقيق أهداف المؤسسة من اجل اقتناء أو استبدال المعدات.</a:t>
            </a:r>
            <a:endParaRPr lang="en-US" sz="1800" dirty="0"/>
          </a:p>
          <a:p>
            <a:pPr lvl="0"/>
            <a:r>
              <a:rPr lang="ar-DZ" sz="1800" dirty="0"/>
              <a:t>يعتبر التمويل كوسيلة سريعة تستخدمها المؤسسة للخروج من حالة العجز المالي.</a:t>
            </a:r>
            <a:endParaRPr lang="en-US" sz="1800" dirty="0"/>
          </a:p>
          <a:p>
            <a:pPr lvl="0"/>
            <a:r>
              <a:rPr lang="ar-DZ" sz="1800" dirty="0"/>
              <a:t>يساهم التمويل في ربط الهيئات والمؤسسات المالية الدولية بالسوق المالية المحلية والدولية.</a:t>
            </a:r>
            <a:endParaRPr lang="en-US" sz="1800" dirty="0"/>
          </a:p>
          <a:p>
            <a:pPr lvl="0"/>
            <a:r>
              <a:rPr lang="ar-DZ" sz="1800" dirty="0"/>
              <a:t>يساهم التمويل في المحافظة على سيولة المؤسسة وحمايتها من خطر الإفلاس والتصفية.</a:t>
            </a:r>
            <a:endParaRPr lang="en-US" sz="1800" dirty="0"/>
          </a:p>
          <a:p>
            <a:pPr marL="0" indent="82550" algn="justLow">
              <a:buFontTx/>
              <a:buChar char="-"/>
            </a:pPr>
            <a:endParaRPr lang="ar-DZ" sz="1900" dirty="0" smtClean="0">
              <a:cs typeface="Sultan Medium" pitchFamily="2" charset="-78"/>
            </a:endParaRPr>
          </a:p>
          <a:p>
            <a:pPr marL="0" lvl="0" indent="82550" algn="justLow">
              <a:buFontTx/>
              <a:buChar char="-"/>
            </a:pPr>
            <a:endParaRPr lang="en-US" sz="2000" dirty="0">
              <a:cs typeface="Sultan Medium" pitchFamily="2" charset="-78"/>
            </a:endParaRPr>
          </a:p>
          <a:p>
            <a:pPr marL="0" indent="82550">
              <a:buNone/>
            </a:pPr>
            <a:endParaRPr lang="ar-DZ" sz="2000" dirty="0">
              <a:cs typeface="Sultan Medium" pitchFamily="2" charset="-78"/>
            </a:endParaRPr>
          </a:p>
        </p:txBody>
      </p:sp>
      <p:sp>
        <p:nvSpPr>
          <p:cNvPr id="4" name="عنصر نائب لرقم الشريحة 3"/>
          <p:cNvSpPr>
            <a:spLocks noGrp="1"/>
          </p:cNvSpPr>
          <p:nvPr>
            <p:ph type="sldNum" sz="quarter" idx="12"/>
          </p:nvPr>
        </p:nvSpPr>
        <p:spPr/>
        <p:txBody>
          <a:bodyPr/>
          <a:lstStyle/>
          <a:p>
            <a:pPr>
              <a:defRPr/>
            </a:pPr>
            <a:fld id="{8FA9A072-1672-461E-A81F-92E410D9B720}" type="slidenum">
              <a:rPr lang="ar-DZ" smtClean="0"/>
              <a:pPr>
                <a:defRPr/>
              </a:pPr>
              <a:t>5</a:t>
            </a:fld>
            <a:endParaRPr lang="ar-DZ"/>
          </a:p>
        </p:txBody>
      </p:sp>
      <p:sp>
        <p:nvSpPr>
          <p:cNvPr id="6" name="مستطيل 5"/>
          <p:cNvSpPr>
            <a:spLocks noChangeArrowheads="1"/>
          </p:cNvSpPr>
          <p:nvPr/>
        </p:nvSpPr>
        <p:spPr bwMode="auto">
          <a:xfrm>
            <a:off x="468313" y="260648"/>
            <a:ext cx="79311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DZ" sz="2700" b="1" dirty="0" smtClean="0">
                <a:solidFill>
                  <a:srgbClr val="FF0000"/>
                </a:solidFill>
                <a:cs typeface="Sultan Medium" pitchFamily="2" charset="-78"/>
              </a:rPr>
              <a:t>أهم نتائج أطروحة الدكتوراه</a:t>
            </a:r>
            <a:endParaRPr lang="ar-SA" sz="2700" b="1" dirty="0">
              <a:solidFill>
                <a:srgbClr val="FF0000"/>
              </a:solidFill>
              <a:latin typeface="ae_AlMohanad" pitchFamily="18" charset="-78"/>
              <a:cs typeface="Sultan Medium" pitchFamily="2" charset="-78"/>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44624"/>
            <a:ext cx="1363216" cy="72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5288" y="45682"/>
            <a:ext cx="1363216" cy="72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3178781"/>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chimes.wav"/>
          </p:stSnd>
        </p:sndAc>
      </p:transition>
    </mc:Choice>
    <mc:Fallback xmlns="">
      <p:transition spd="slow">
        <p:sndAc>
          <p:stSnd>
            <p:snd r:embed="rId4"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473E5C5-A41C-4F3F-8B40-0CF9DB868A0B}" type="slidenum">
              <a:rPr lang="ar-DZ"/>
              <a:pPr>
                <a:defRPr/>
              </a:pPr>
              <a:t>6</a:t>
            </a:fld>
            <a:endParaRPr lang="ar-DZ"/>
          </a:p>
        </p:txBody>
      </p:sp>
      <p:sp>
        <p:nvSpPr>
          <p:cNvPr id="2" name="عنصر نائب للمحتوى 1"/>
          <p:cNvSpPr>
            <a:spLocks noGrp="1"/>
          </p:cNvSpPr>
          <p:nvPr>
            <p:ph idx="1"/>
          </p:nvPr>
        </p:nvSpPr>
        <p:spPr>
          <a:xfrm>
            <a:off x="457200" y="1700807"/>
            <a:ext cx="8229600" cy="4392489"/>
          </a:xfrm>
        </p:spPr>
        <p:txBody>
          <a:bodyPr/>
          <a:lstStyle/>
          <a:p>
            <a:r>
              <a:rPr lang="ar-DZ" sz="1600" dirty="0"/>
              <a:t>رابعا: أشكال التمــــــويل فـــــي المؤسســــــــــة: </a:t>
            </a:r>
            <a:endParaRPr lang="en-US" sz="1600" dirty="0"/>
          </a:p>
          <a:p>
            <a:r>
              <a:rPr lang="ar-DZ" sz="1600" dirty="0"/>
              <a:t>يمكن تصنيف أشكال التمويل من عدة جوانب </a:t>
            </a:r>
            <a:r>
              <a:rPr lang="ar-SA" sz="1600" dirty="0"/>
              <a:t>نذكر </a:t>
            </a:r>
            <a:r>
              <a:rPr lang="ar-DZ" sz="1600" dirty="0"/>
              <a:t>أهمها:</a:t>
            </a:r>
            <a:endParaRPr lang="en-US" sz="1600" dirty="0"/>
          </a:p>
          <a:p>
            <a:pPr lvl="0"/>
            <a:r>
              <a:rPr lang="ar-DZ" sz="1600" dirty="0"/>
              <a:t>التصنيف من حيث المدة: </a:t>
            </a:r>
            <a:r>
              <a:rPr lang="ar-SA" sz="1600" dirty="0"/>
              <a:t>يصنف التمويل من حيث المدة إلى ثلاثة تتمثل في:</a:t>
            </a:r>
            <a:endParaRPr lang="en-US" sz="1600" dirty="0"/>
          </a:p>
          <a:p>
            <a:pPr lvl="1"/>
            <a:r>
              <a:rPr lang="ar-SA" sz="1600" b="1" dirty="0"/>
              <a:t>تمويل</a:t>
            </a:r>
            <a:r>
              <a:rPr lang="ar-DZ" sz="1600" dirty="0"/>
              <a:t> قصير الأجل:</a:t>
            </a:r>
            <a:r>
              <a:rPr lang="ar-DZ" sz="1600" b="1" dirty="0"/>
              <a:t> </a:t>
            </a:r>
            <a:r>
              <a:rPr lang="ar-DZ" sz="1600" dirty="0"/>
              <a:t>يقصد به تلك الأموال التي لا تزيد فترة استحقاقها عن سنة ، </a:t>
            </a:r>
            <a:r>
              <a:rPr lang="ar-SA" sz="1600" dirty="0"/>
              <a:t>وتكون تلك الأموال موجهة لنشاط الاستغلال، ومن مميزات هذه النشاطات أنها تتكرر باستمرار أثناء عملية الإنتاج، مثل</a:t>
            </a:r>
            <a:r>
              <a:rPr lang="ar-DZ" sz="1600" dirty="0"/>
              <a:t> المبالغ النقدية التي تخصص لدفع أجور العمال وشراء المدخلات اللازمة لإتمام العملية الإنتاجية والتي يتم تسديدها من إيرادات نفس الدورة الإنتاجية </a:t>
            </a:r>
            <a:r>
              <a:rPr lang="fr-FR" sz="1600" baseline="30000" dirty="0"/>
              <a:t>()</a:t>
            </a:r>
            <a:r>
              <a:rPr lang="en-US" sz="1600" dirty="0"/>
              <a:t>.</a:t>
            </a:r>
          </a:p>
          <a:p>
            <a:pPr lvl="1"/>
            <a:r>
              <a:rPr lang="ar-DZ" sz="1600" dirty="0"/>
              <a:t>التمويل المتوسط الأجل</a:t>
            </a:r>
            <a:r>
              <a:rPr lang="en-US" sz="1600" dirty="0"/>
              <a:t>:</a:t>
            </a:r>
            <a:r>
              <a:rPr lang="ar-SA" sz="1600" dirty="0"/>
              <a:t> يقصد به تلك الأموال التي تحصل عليها المؤسسة من باقي المتعاملين الاقتصاديين سواء في صورة أموال نقدية أو أصول، والتي عادة ما تكون مدة استحقاقها أكبر من سنة و أقل من خمسة سنوات، وتوجه لتمويل الجزء الدائم من استثمارات المؤسسة في الرأس المال المتداول، والإضافات على موجوداتها الثابتة، أو تمويل المشروعات تحت التنفيذ مثل شراء وسائل الإنتاج المختلفة (أي أنها وسيلة من وسائل تمويل الاستثمار التشغيلي للمؤسسة)</a:t>
            </a:r>
            <a:r>
              <a:rPr lang="fr-FR" sz="1600" baseline="30000" dirty="0"/>
              <a:t> ()</a:t>
            </a:r>
            <a:r>
              <a:rPr lang="en-US" sz="1600" dirty="0"/>
              <a:t>.</a:t>
            </a:r>
          </a:p>
          <a:p>
            <a:pPr lvl="1"/>
            <a:r>
              <a:rPr lang="ar-DZ" sz="1600" dirty="0"/>
              <a:t>التمويل طويل الأجل: </a:t>
            </a:r>
            <a:r>
              <a:rPr lang="ar-SA" sz="1600" dirty="0"/>
              <a:t>يتمثل في الأموال التي تحصل عليها المؤسسة من المؤسسات المالية            و السوق المالية، ويمتد هذا التمويل أكثر من خمسة سنوات، حيث يكون موجه لتمويل العمليات الاستثمارية طويلة الأجل، وذلك نظرا لكون نشاطات الاستثمار هي تلك العمليات التي تقوم  بها المؤسسات لفترات طويلة بهدف الحصول على وسائل الإنتاج أو تشيد مباني وغيرها</a:t>
            </a:r>
            <a:r>
              <a:rPr lang="fr-FR" sz="1600" baseline="30000" dirty="0"/>
              <a:t> ()</a:t>
            </a:r>
            <a:r>
              <a:rPr lang="en-US" sz="1600" dirty="0"/>
              <a:t>.</a:t>
            </a:r>
            <a:r>
              <a:rPr lang="en-US" sz="1600" baseline="30000" dirty="0"/>
              <a:t> </a:t>
            </a:r>
            <a:endParaRPr lang="en-US" sz="1600" dirty="0"/>
          </a:p>
          <a:p>
            <a:pPr marL="0" indent="0">
              <a:buNone/>
            </a:pPr>
            <a:endParaRPr lang="ar-DZ" sz="1600" dirty="0"/>
          </a:p>
        </p:txBody>
      </p:sp>
      <p:sp>
        <p:nvSpPr>
          <p:cNvPr id="6" name="مستطيل 4"/>
          <p:cNvSpPr>
            <a:spLocks noChangeArrowheads="1"/>
          </p:cNvSpPr>
          <p:nvPr/>
        </p:nvSpPr>
        <p:spPr bwMode="auto">
          <a:xfrm>
            <a:off x="179512" y="1268760"/>
            <a:ext cx="864096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اشكال التمويل</a:t>
            </a:r>
            <a:endParaRPr lang="ar-SA" sz="2500" b="1" dirty="0">
              <a:solidFill>
                <a:srgbClr val="FF0000"/>
              </a:solidFill>
              <a:latin typeface="ae_AlMohanad" pitchFamily="18" charset="-78"/>
              <a:cs typeface="Sultan Medium" pitchFamily="2" charset="-7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06" y="44624"/>
            <a:ext cx="2220838"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44624"/>
            <a:ext cx="2220838"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Résultat de recherche d'images pour &quot;‫العلم‬‎&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1749"/>
            <a:ext cx="4536504" cy="12332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plit orient="vert" dir="in"/>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16D2F6B1-BB27-4289-A403-DC57DEF1DF5F}" type="slidenum">
              <a:rPr lang="ar-DZ"/>
              <a:pPr>
                <a:defRPr/>
              </a:pPr>
              <a:t>7</a:t>
            </a:fld>
            <a:endParaRPr lang="ar-DZ"/>
          </a:p>
        </p:txBody>
      </p:sp>
      <p:sp>
        <p:nvSpPr>
          <p:cNvPr id="7" name="مستطيل 4"/>
          <p:cNvSpPr>
            <a:spLocks noChangeArrowheads="1"/>
          </p:cNvSpPr>
          <p:nvPr/>
        </p:nvSpPr>
        <p:spPr bwMode="auto">
          <a:xfrm>
            <a:off x="107504" y="770201"/>
            <a:ext cx="878497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DZ" sz="2500" b="1" dirty="0" smtClean="0">
                <a:solidFill>
                  <a:srgbClr val="FF0000"/>
                </a:solidFill>
                <a:cs typeface="Sultan Medium" pitchFamily="2" charset="-78"/>
              </a:rPr>
              <a:t>تابع </a:t>
            </a:r>
            <a:r>
              <a:rPr lang="ar-DZ" sz="2500" b="1" dirty="0" err="1" smtClean="0">
                <a:solidFill>
                  <a:srgbClr val="FF0000"/>
                </a:solidFill>
                <a:cs typeface="Sultan Medium" pitchFamily="2" charset="-78"/>
              </a:rPr>
              <a:t>لاصناف</a:t>
            </a:r>
            <a:r>
              <a:rPr lang="ar-DZ" sz="2500" b="1" dirty="0" smtClean="0">
                <a:solidFill>
                  <a:srgbClr val="FF0000"/>
                </a:solidFill>
                <a:cs typeface="Sultan Medium" pitchFamily="2" charset="-78"/>
              </a:rPr>
              <a:t> التمويل</a:t>
            </a:r>
            <a:endParaRPr lang="ar-SA" sz="2500" b="1" dirty="0">
              <a:solidFill>
                <a:srgbClr val="FF0000"/>
              </a:solidFill>
              <a:latin typeface="ae_AlMohanad" pitchFamily="18" charset="-78"/>
              <a:cs typeface="Sultan Medium" pitchFamily="2" charset="-78"/>
            </a:endParaRPr>
          </a:p>
        </p:txBody>
      </p:sp>
      <p:sp>
        <p:nvSpPr>
          <p:cNvPr id="6" name="مستطيل 4"/>
          <p:cNvSpPr>
            <a:spLocks noChangeArrowheads="1"/>
          </p:cNvSpPr>
          <p:nvPr/>
        </p:nvSpPr>
        <p:spPr bwMode="auto">
          <a:xfrm>
            <a:off x="259904" y="1268760"/>
            <a:ext cx="8784976"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r>
              <a:rPr lang="ar-DZ" dirty="0"/>
              <a:t>تصنيف التمويل من حيث المصدر</a:t>
            </a:r>
            <a:r>
              <a:rPr lang="en-US" dirty="0"/>
              <a:t>:  </a:t>
            </a:r>
            <a:r>
              <a:rPr lang="ar-SA" dirty="0"/>
              <a:t>يصنف التمويل من حيث المصدر إلى داخلي و خارجي</a:t>
            </a:r>
            <a:r>
              <a:rPr lang="en-US" b="1" dirty="0"/>
              <a:t>:</a:t>
            </a:r>
            <a:endParaRPr lang="en-US" sz="1200" dirty="0"/>
          </a:p>
          <a:p>
            <a:pPr lvl="1"/>
            <a:r>
              <a:rPr lang="ar-DZ" dirty="0"/>
              <a:t>التمويل</a:t>
            </a:r>
            <a:r>
              <a:rPr lang="ar-DZ" b="1" dirty="0"/>
              <a:t> الداخلي </a:t>
            </a:r>
            <a:r>
              <a:rPr lang="fr-FR" b="1" dirty="0"/>
              <a:t>)</a:t>
            </a:r>
            <a:r>
              <a:rPr lang="ar-DZ" dirty="0"/>
              <a:t>الذاتي</a:t>
            </a:r>
            <a:r>
              <a:rPr lang="ar-DZ" b="1" dirty="0"/>
              <a:t> </a:t>
            </a:r>
            <a:r>
              <a:rPr lang="fr-FR" b="1" dirty="0" smtClean="0"/>
              <a:t>(</a:t>
            </a:r>
            <a:r>
              <a:rPr lang="ar-DZ" dirty="0" smtClean="0"/>
              <a:t>يعرف </a:t>
            </a:r>
            <a:r>
              <a:rPr lang="ar-DZ" dirty="0"/>
              <a:t>التمويل الداخلي بأنه اعتماد المؤسسة على مواردها الذاتية المتاحة دون  اللجوء إلى مصادر خارجية للتمويل، وتتمثل المصادر الداخلية في الاحتياطات والأرباح المحتجزة، وعلى ما تحوزه في خزينتها من أصول نقدية سائلة و </a:t>
            </a:r>
            <a:r>
              <a:rPr lang="ar-DZ" dirty="0" err="1"/>
              <a:t>إهتلاكات</a:t>
            </a:r>
            <a:r>
              <a:rPr lang="ar-DZ" dirty="0"/>
              <a:t>، وتوجه هذه المصادر إلى تمويل الاستثمارات المستقبلية أو تمويل رأس المال العامل، ويمكن أن نقول أن التمويل الداخلي هو الضمان الوحيد على استمرارية المؤسسة. </a:t>
            </a:r>
            <a:r>
              <a:rPr lang="fr-FR" sz="1600" baseline="30000" dirty="0"/>
              <a:t>()</a:t>
            </a:r>
            <a:r>
              <a:rPr lang="fr-FR" baseline="30000" dirty="0"/>
              <a:t> </a:t>
            </a:r>
            <a:endParaRPr lang="en-US" sz="1200" dirty="0"/>
          </a:p>
          <a:p>
            <a:pPr lvl="1"/>
            <a:r>
              <a:rPr lang="ar-DZ" dirty="0"/>
              <a:t>التمويل الخارجي: بما أن التمويل الداخلي بصفة عامة لا يكفي لتغطية المتطلبات المالية للمؤسسة، فإنها تلجأ إلى مصادر خارجية للحصول على الأموال، ويتم ذلك بشروط وإجراءات تختلف باختلاف المصدر الذي تلجأ إليه، إذ هناك عدة أشكال يتخذها التمويل من مصادر خارجية مثل، السوق المالية والبنوك وبعض المؤسسات المالية،</a:t>
            </a:r>
            <a:r>
              <a:rPr lang="fr-FR" sz="1600" baseline="30000" dirty="0"/>
              <a:t> (</a:t>
            </a:r>
            <a:r>
              <a:rPr lang="fr-FR" baseline="30000" dirty="0"/>
              <a:t>)</a:t>
            </a:r>
            <a:r>
              <a:rPr lang="ar-DZ" dirty="0"/>
              <a:t>وينقسم إلى </a:t>
            </a:r>
            <a:r>
              <a:rPr lang="ar-DZ" dirty="0" smtClean="0"/>
              <a:t>قسمين:</a:t>
            </a:r>
            <a:endParaRPr lang="ar-DZ" sz="1200" dirty="0"/>
          </a:p>
          <a:p>
            <a:pPr lvl="1"/>
            <a:r>
              <a:rPr lang="ar-DZ" dirty="0" smtClean="0"/>
              <a:t>التمويل </a:t>
            </a:r>
            <a:r>
              <a:rPr lang="ar-DZ" dirty="0"/>
              <a:t>الخارجي المباشر</a:t>
            </a:r>
            <a:r>
              <a:rPr lang="en-US" dirty="0"/>
              <a:t>: </a:t>
            </a:r>
            <a:r>
              <a:rPr lang="ar-DZ" dirty="0"/>
              <a:t>في هذا النوع من التمويل يتم اتصال بين المقترضين والمقرضين دون تدخل وسيط مالي، وذلك من خلال إصدار وحدات العجز المالي</a:t>
            </a:r>
            <a:r>
              <a:rPr lang="en-US" dirty="0"/>
              <a:t>) </a:t>
            </a:r>
            <a:r>
              <a:rPr lang="ar-DZ" dirty="0"/>
              <a:t>المقترضين</a:t>
            </a:r>
            <a:r>
              <a:rPr lang="en-US" dirty="0"/>
              <a:t> (</a:t>
            </a:r>
            <a:r>
              <a:rPr lang="ar-DZ" dirty="0"/>
              <a:t> أدوات مالية تتعهد فيها بدفع سلسة من المدفوعات  للمقرضين في المستقبل</a:t>
            </a:r>
            <a:r>
              <a:rPr lang="ar-DZ" sz="1600" baseline="30000" dirty="0"/>
              <a:t> </a:t>
            </a:r>
            <a:r>
              <a:rPr lang="fr-FR" sz="1600" baseline="30000" dirty="0"/>
              <a:t>()</a:t>
            </a:r>
            <a:r>
              <a:rPr lang="en-US" dirty="0"/>
              <a:t>.</a:t>
            </a:r>
            <a:r>
              <a:rPr lang="en-US" baseline="30000" dirty="0"/>
              <a:t>  </a:t>
            </a:r>
            <a:endParaRPr lang="ar-DZ" sz="1200" dirty="0"/>
          </a:p>
          <a:p>
            <a:pPr lvl="1"/>
            <a:r>
              <a:rPr lang="ar-DZ" dirty="0" smtClean="0"/>
              <a:t>التمويل </a:t>
            </a:r>
            <a:r>
              <a:rPr lang="ar-DZ" dirty="0"/>
              <a:t>الخارجي غير المباشر</a:t>
            </a:r>
            <a:r>
              <a:rPr lang="en-US" dirty="0"/>
              <a:t>:  </a:t>
            </a:r>
            <a:r>
              <a:rPr lang="ar-SA" dirty="0"/>
              <a:t>تتم هذه العملية بطريقة غير مباشرة من خلال تدخل وسطاء ماليين مثل بنوك الاستثمار، </a:t>
            </a:r>
            <a:r>
              <a:rPr lang="ar-DZ" dirty="0"/>
              <a:t>والتي تعتبر وسيط مالي بين مصدري الأوراق المالية من المؤسسات وغيرها وبين المستثمرين، حيث يقوم مصدّر الأوراق المالية (</a:t>
            </a:r>
            <a:r>
              <a:rPr lang="ar-SA" dirty="0"/>
              <a:t>المقرضين</a:t>
            </a:r>
            <a:r>
              <a:rPr lang="ar-DZ" dirty="0"/>
              <a:t>) ببيعها لمصرفي الاستثمار، والذي بدوره يعيد بيعها </a:t>
            </a:r>
            <a:r>
              <a:rPr lang="ar-SA" dirty="0"/>
              <a:t>(للمقترضين)</a:t>
            </a:r>
            <a:r>
              <a:rPr lang="ar-DZ" dirty="0"/>
              <a:t>. </a:t>
            </a:r>
            <a:r>
              <a:rPr lang="fr-FR" sz="1600" baseline="30000" dirty="0"/>
              <a:t>()</a:t>
            </a:r>
            <a:r>
              <a:rPr lang="fr-FR" baseline="30000" dirty="0"/>
              <a:t> </a:t>
            </a:r>
            <a:endParaRPr lang="en-US" sz="1200" dirty="0"/>
          </a:p>
          <a:p>
            <a:r>
              <a:rPr lang="ar-DZ" dirty="0"/>
              <a:t> </a:t>
            </a:r>
            <a:endParaRPr lang="en-US" sz="1200" dirty="0"/>
          </a:p>
          <a:p>
            <a:r>
              <a:rPr lang="ar-DZ" dirty="0"/>
              <a:t> </a:t>
            </a:r>
            <a:endParaRPr lang="en-US" sz="1200" dirty="0"/>
          </a:p>
        </p:txBody>
      </p:sp>
    </p:spTree>
  </p:cSld>
  <p:clrMapOvr>
    <a:masterClrMapping/>
  </p:clrMapOvr>
  <p:transition spd="slow">
    <p:blinds dir="vert"/>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Documents and Settings\TAHAR\سطح المكتب\صورة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3" y="0"/>
            <a:ext cx="92059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9" descr="Imag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7625" y="3725863"/>
            <a:ext cx="4392613" cy="20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عنصر نائب لرقم الشريحة 3"/>
          <p:cNvSpPr>
            <a:spLocks noGrp="1"/>
          </p:cNvSpPr>
          <p:nvPr>
            <p:ph type="sldNum" sz="quarter" idx="12"/>
          </p:nvPr>
        </p:nvSpPr>
        <p:spPr/>
        <p:txBody>
          <a:bodyPr/>
          <a:lstStyle/>
          <a:p>
            <a:pPr>
              <a:defRPr/>
            </a:pPr>
            <a:fld id="{C80A4267-141D-472D-905B-4FAAAE26A7C4}" type="slidenum">
              <a:rPr lang="ar-DZ"/>
              <a:pPr>
                <a:defRPr/>
              </a:pPr>
              <a:t>8</a:t>
            </a:fld>
            <a:endParaRPr lang="ar-DZ"/>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96" y="4005064"/>
            <a:ext cx="2987824" cy="2775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7204" y="5516638"/>
            <a:ext cx="2781300" cy="129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dissolve/>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1746</TotalTime>
  <Words>1241</Words>
  <Application>Microsoft Office PowerPoint</Application>
  <PresentationFormat>عرض على الشاشة (4:3)</PresentationFormat>
  <Paragraphs>51</Paragraphs>
  <Slides>8</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8</vt:i4>
      </vt:variant>
    </vt:vector>
  </HeadingPairs>
  <TitlesOfParts>
    <vt:vector size="18" baseType="lpstr">
      <vt:lpstr>ae_AlMohanad</vt:lpstr>
      <vt:lpstr>Arial</vt:lpstr>
      <vt:lpstr>Calibri</vt:lpstr>
      <vt:lpstr>Constantia</vt:lpstr>
      <vt:lpstr>Majalla UI</vt:lpstr>
      <vt:lpstr>Sultan bold</vt:lpstr>
      <vt:lpstr>Sultan Medium</vt:lpstr>
      <vt:lpstr>Traditional Arabic</vt:lpstr>
      <vt:lpstr>Wingdings 2</vt: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CHERIA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TAHAR</dc:creator>
  <cp:lastModifiedBy>tahar</cp:lastModifiedBy>
  <cp:revision>398</cp:revision>
  <dcterms:created xsi:type="dcterms:W3CDTF">2010-07-01T08:46:10Z</dcterms:created>
  <dcterms:modified xsi:type="dcterms:W3CDTF">2022-04-17T15:24:31Z</dcterms:modified>
</cp:coreProperties>
</file>