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smtClean="0"/>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3E2F410A-E61A-4442-8265-9CE31F4D62FC}" type="datetimeFigureOut">
              <a:rPr lang="fr-FR" smtClean="0"/>
              <a:t>10/03/2025</a:t>
            </a:fld>
            <a:endParaRPr lang="fr-FR"/>
          </a:p>
        </p:txBody>
      </p:sp>
      <p:sp>
        <p:nvSpPr>
          <p:cNvPr id="5" name="Footer Placeholder 4"/>
          <p:cNvSpPr>
            <a:spLocks noGrp="1"/>
          </p:cNvSpPr>
          <p:nvPr>
            <p:ph type="ftr" sz="quarter" idx="11"/>
          </p:nvPr>
        </p:nvSpPr>
        <p:spPr>
          <a:xfrm>
            <a:off x="2416500" y="329307"/>
            <a:ext cx="4973915" cy="309201"/>
          </a:xfrm>
        </p:spPr>
        <p:txBody>
          <a:bodyPr/>
          <a:lstStyle/>
          <a:p>
            <a:endParaRPr lang="fr-FR"/>
          </a:p>
        </p:txBody>
      </p:sp>
      <p:sp>
        <p:nvSpPr>
          <p:cNvPr id="6" name="Slide Number Placeholder 5"/>
          <p:cNvSpPr>
            <a:spLocks noGrp="1"/>
          </p:cNvSpPr>
          <p:nvPr>
            <p:ph type="sldNum" sz="quarter" idx="12"/>
          </p:nvPr>
        </p:nvSpPr>
        <p:spPr>
          <a:xfrm>
            <a:off x="1437664" y="798973"/>
            <a:ext cx="811019" cy="503578"/>
          </a:xfrm>
        </p:spPr>
        <p:txBody>
          <a:bodyPr/>
          <a:lstStyle/>
          <a:p>
            <a:fld id="{CA68F5A8-5660-435D-BE43-066026DF20D6}" type="slidenum">
              <a:rPr lang="fr-FR" smtClean="0"/>
              <a:t>‹N°›</a:t>
            </a:fld>
            <a:endParaRPr lang="fr-F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526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E2F410A-E61A-4442-8265-9CE31F4D62FC}" type="datetimeFigureOut">
              <a:rPr lang="fr-FR" smtClean="0"/>
              <a:t>10/03/2025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68F5A8-5660-435D-BE43-066026DF20D6}" type="slidenum">
              <a:rPr lang="fr-FR" smtClean="0"/>
              <a:t>‹N°›</a:t>
            </a:fld>
            <a:endParaRPr lang="fr-F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987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E2F410A-E61A-4442-8265-9CE31F4D62FC}" type="datetimeFigureOut">
              <a:rPr lang="fr-FR" smtClean="0"/>
              <a:t>10/03/2025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68F5A8-5660-435D-BE43-066026DF20D6}" type="slidenum">
              <a:rPr lang="fr-FR" smtClean="0"/>
              <a:t>‹N°›</a:t>
            </a:fld>
            <a:endParaRPr lang="fr-F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302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E2F410A-E61A-4442-8265-9CE31F4D62FC}" type="datetimeFigureOut">
              <a:rPr lang="fr-FR" smtClean="0"/>
              <a:t>10/03/2025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68F5A8-5660-435D-BE43-066026DF20D6}" type="slidenum">
              <a:rPr lang="fr-FR" smtClean="0"/>
              <a:t>‹N°›</a:t>
            </a:fld>
            <a:endParaRPr lang="fr-F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792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smtClean="0"/>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E2F410A-E61A-4442-8265-9CE31F4D62FC}" type="datetimeFigureOut">
              <a:rPr lang="fr-FR" smtClean="0"/>
              <a:t>10/03/2025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A68F5A8-5660-435D-BE43-066026DF20D6}" type="slidenum">
              <a:rPr lang="fr-FR" smtClean="0"/>
              <a:t>‹N°›</a:t>
            </a:fld>
            <a:endParaRPr lang="fr-F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756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E2F410A-E61A-4442-8265-9CE31F4D62FC}" type="datetimeFigureOut">
              <a:rPr lang="fr-FR" smtClean="0"/>
              <a:t>10/03/2025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A68F5A8-5660-435D-BE43-066026DF20D6}" type="slidenum">
              <a:rPr lang="fr-FR" smtClean="0"/>
              <a:t>‹N°›</a:t>
            </a:fld>
            <a:endParaRPr lang="fr-F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18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E2F410A-E61A-4442-8265-9CE31F4D62FC}" type="datetimeFigureOut">
              <a:rPr lang="fr-FR" smtClean="0"/>
              <a:t>10/03/2025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A68F5A8-5660-435D-BE43-066026DF20D6}" type="slidenum">
              <a:rPr lang="fr-FR" smtClean="0"/>
              <a:t>‹N°›</a:t>
            </a:fld>
            <a:endParaRPr lang="fr-F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422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E2F410A-E61A-4442-8265-9CE31F4D62FC}" type="datetimeFigureOut">
              <a:rPr lang="fr-FR" smtClean="0"/>
              <a:t>10/03/2025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A68F5A8-5660-435D-BE43-066026DF20D6}" type="slidenum">
              <a:rPr lang="fr-FR" smtClean="0"/>
              <a:t>‹N°›</a:t>
            </a:fld>
            <a:endParaRPr lang="fr-F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824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F410A-E61A-4442-8265-9CE31F4D62FC}" type="datetimeFigureOut">
              <a:rPr lang="fr-FR" smtClean="0"/>
              <a:t>10/03/2025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A68F5A8-5660-435D-BE43-066026DF20D6}" type="slidenum">
              <a:rPr lang="fr-FR" smtClean="0"/>
              <a:t>‹N°›</a:t>
            </a:fld>
            <a:endParaRPr lang="fr-FR"/>
          </a:p>
        </p:txBody>
      </p:sp>
    </p:spTree>
    <p:extLst>
      <p:ext uri="{BB962C8B-B14F-4D97-AF65-F5344CB8AC3E}">
        <p14:creationId xmlns:p14="http://schemas.microsoft.com/office/powerpoint/2010/main" val="29768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smtClean="0"/>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E2F410A-E61A-4442-8265-9CE31F4D62FC}" type="datetimeFigureOut">
              <a:rPr lang="fr-FR" smtClean="0"/>
              <a:t>10/03/2025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A68F5A8-5660-435D-BE43-066026DF20D6}" type="slidenum">
              <a:rPr lang="fr-FR" smtClean="0"/>
              <a:t>‹N°›</a:t>
            </a:fld>
            <a:endParaRPr lang="fr-F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64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E2F410A-E61A-4442-8265-9CE31F4D62FC}" type="datetimeFigureOut">
              <a:rPr lang="fr-FR" smtClean="0"/>
              <a:t>10/03/2025</a:t>
            </a:fld>
            <a:endParaRPr lang="fr-FR"/>
          </a:p>
        </p:txBody>
      </p:sp>
      <p:sp>
        <p:nvSpPr>
          <p:cNvPr id="6" name="Footer Placeholder 5"/>
          <p:cNvSpPr>
            <a:spLocks noGrp="1"/>
          </p:cNvSpPr>
          <p:nvPr>
            <p:ph type="ftr" sz="quarter" idx="11"/>
          </p:nvPr>
        </p:nvSpPr>
        <p:spPr>
          <a:xfrm>
            <a:off x="1447382" y="318640"/>
            <a:ext cx="5541004" cy="320931"/>
          </a:xfrm>
        </p:spPr>
        <p:txBody>
          <a:bodyPr/>
          <a:lstStyle/>
          <a:p>
            <a:endParaRPr lang="fr-FR"/>
          </a:p>
        </p:txBody>
      </p:sp>
      <p:sp>
        <p:nvSpPr>
          <p:cNvPr id="7" name="Slide Number Placeholder 6"/>
          <p:cNvSpPr>
            <a:spLocks noGrp="1"/>
          </p:cNvSpPr>
          <p:nvPr>
            <p:ph type="sldNum" sz="quarter" idx="12"/>
          </p:nvPr>
        </p:nvSpPr>
        <p:spPr/>
        <p:txBody>
          <a:bodyPr/>
          <a:lstStyle/>
          <a:p>
            <a:fld id="{CA68F5A8-5660-435D-BE43-066026DF20D6}" type="slidenum">
              <a:rPr lang="fr-FR" smtClean="0"/>
              <a:t>‹N°›</a:t>
            </a:fld>
            <a:endParaRPr lang="fr-F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11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E2F410A-E61A-4442-8265-9CE31F4D62FC}" type="datetimeFigureOut">
              <a:rPr lang="fr-FR" smtClean="0"/>
              <a:t>10/03/2025</a:t>
            </a:fld>
            <a:endParaRPr lang="fr-F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A68F5A8-5660-435D-BE43-066026DF20D6}" type="slidenum">
              <a:rPr lang="fr-FR" smtClean="0"/>
              <a:t>‹N°›</a:t>
            </a:fld>
            <a:endParaRPr lang="fr-F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71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rance24.com/ar/%D8%A7%D9%84%D8%A3%D9%84%D8%B9%D8%A7%D8%A8-%D8%A7%D9%84%D8%A8%D8%A7%D8%B1%D8%A7%D9%84%D9%85%D8%A8%D9%8A%D8%A9-%D8%A8%D8%A7%D8%B1%D9%8A%D8%B3-2024-%D8%A8%D8%B1%D9%86%D8%A7%D9%85%D8%AC-%D8%A7%D9%84%D9%8A%D9%88%D9%85"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olympics.com/fr/paris-2024/jeux-paralympiques/sports/bocci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olympics.com/fr/paris-2024/jeux-paralympiques/sports/cecifoo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handroit.com/2021-10-les-regles-de-lescrime-en-fauteuil-roulant-pour-les-jeux-paraolympiques.htm" TargetMode="External"/><Relationship Id="rId2" Type="http://schemas.openxmlformats.org/officeDocument/2006/relationships/hyperlink" Target="https://olympics.com/fr/paris-2024/jeux-paralympiques/sports/escrime-fauteui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hyperlink" Target="https://www.handisport.org/les-29-sports/goalball/" TargetMode="External"/><Relationship Id="rId2" Type="http://schemas.openxmlformats.org/officeDocument/2006/relationships/hyperlink" Target="https://olympics.com/fr/paris-2024/jeux-paralympiques/sports/goalball"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france-paralympique.fr/sport/para-athletism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france-paralympique.fr/sport/para-aviron/#:~:text=Il%20existe%203%20types%20d,rame%20chacun%20et%20un%20barreur."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france-paralympique.fr/wp-content/uploads/2018/11/Classification-para-badminton-Sandrine-BERNARD.pdf"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olympics.com/fr/paris-2024/jeux-paralympiques/sports/para-cano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hyperlink" Target="https://olympics.com/fr/paris-2024/jeux-paralympiques/sports/para-cyclisme-sur-route" TargetMode="External"/><Relationship Id="rId2" Type="http://schemas.openxmlformats.org/officeDocument/2006/relationships/hyperlink" Target="https://www.handisport.org/documents/sports/Cyclisme_classifications.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olympics.com/fr/paris-2024/jeux-paralympiques/sports/para-equitatio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dias.paris2024.org/uploads/2024/07/Paris2024-PGI-240321-Fiche-Pedagogique-Para-Halterophilie.pdf" TargetMode="External"/><Relationship Id="rId2" Type="http://schemas.openxmlformats.org/officeDocument/2006/relationships/hyperlink" Target="https://olympics.com/fr/paris-2024/jeux-paralympiques/sports/para-halterophili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olympics.com/fr/paris-2024/jeux-paralympiques/sports/para-judo"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natation-handisport.org/presentation/la-classification-2/"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france-paralympique.fr/sport/para-taekwondo/"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france-paralympique.fr/sport/para-tennis-de-table/" TargetMode="External"/><Relationship Id="rId2" Type="http://schemas.openxmlformats.org/officeDocument/2006/relationships/hyperlink" Target="https://olympics.com/fr/paris-2024/jeux-paralympiques/sports/para-tennis-de-tabl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france-paralympique.fr/sport/para-tir-a-larc/"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france-paralympique.fr/sport/para-tir-sportif-2/"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fftri.com/nos-engagements/paratriathlon/classificatio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olympics.com/fr/paris-2024/jeux-paralympiques/sports/rugby-fauteui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olympics.com/fr/paris-2024/jeux-paralympiques/sports/tennis-fauteui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rance-paralympique.fr/sport/volley-assis/" TargetMode="External"/><Relationship Id="rId2" Type="http://schemas.openxmlformats.org/officeDocument/2006/relationships/hyperlink" Target="https://olympics.com/fr/paris-2024/jeux-paralympiques/sports/volleyball-assis"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sci-sport.com/theorie/chapitre-2-description-anatomique-du-mouvement.php#psagi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france-paralympique.fr/sport/basket-fauteuil/#:~:text=Au%20total,%20sur%20le%20terrain,basket-ball%20en%20fauteuil%20roula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551" y="2586681"/>
            <a:ext cx="10412301" cy="757048"/>
          </a:xfrm>
        </p:spPr>
        <p:txBody>
          <a:bodyPr>
            <a:normAutofit fontScale="90000"/>
          </a:bodyPr>
          <a:lstStyle/>
          <a:p>
            <a:pPr algn="ctr" rtl="1"/>
            <a:r>
              <a:rPr lang="ar-DZ" dirty="0" smtClean="0">
                <a:cs typeface="ALAWI-3-1" pitchFamily="2" charset="-78"/>
              </a:rPr>
              <a:t>فلسفة النشاط البدني الرياضي المكيف</a:t>
            </a:r>
            <a:endParaRPr lang="fr-FR" dirty="0">
              <a:cs typeface="ALAWI-3-1" pitchFamily="2" charset="-78"/>
            </a:endParaRPr>
          </a:p>
        </p:txBody>
      </p:sp>
      <p:sp>
        <p:nvSpPr>
          <p:cNvPr id="3" name="Sous-titre 2"/>
          <p:cNvSpPr>
            <a:spLocks noGrp="1"/>
          </p:cNvSpPr>
          <p:nvPr/>
        </p:nvSpPr>
        <p:spPr>
          <a:xfrm>
            <a:off x="1910852" y="1635805"/>
            <a:ext cx="9144000" cy="62517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ar-DZ" sz="3200" b="1" u="sng" smtClean="0">
                <a:solidFill>
                  <a:srgbClr val="7030A0"/>
                </a:solidFill>
                <a:latin typeface="Arbaeen" panose="02000503070000020004" pitchFamily="2" charset="-78"/>
                <a:cs typeface="Arbaeen" panose="02000503070000020004" pitchFamily="2" charset="-78"/>
              </a:rPr>
              <a:t>المحاضرة </a:t>
            </a:r>
            <a:r>
              <a:rPr lang="ar-DZ" sz="3200" b="1" u="sng" smtClean="0">
                <a:solidFill>
                  <a:srgbClr val="7030A0"/>
                </a:solidFill>
                <a:latin typeface="Arbaeen" panose="02000503070000020004" pitchFamily="2" charset="-78"/>
                <a:cs typeface="Arbaeen" panose="02000503070000020004" pitchFamily="2" charset="-78"/>
              </a:rPr>
              <a:t>الثانية:</a:t>
            </a:r>
            <a:endParaRPr lang="fr-FR" sz="3200" b="1" u="sng" dirty="0">
              <a:solidFill>
                <a:srgbClr val="7030A0"/>
              </a:solidFill>
              <a:latin typeface="Arbaeen" panose="02000503070000020004" pitchFamily="2" charset="-78"/>
              <a:cs typeface="Arbaeen" panose="02000503070000020004" pitchFamily="2" charset="-78"/>
            </a:endParaRPr>
          </a:p>
        </p:txBody>
      </p:sp>
      <p:sp>
        <p:nvSpPr>
          <p:cNvPr id="4" name="Sous-titre 2"/>
          <p:cNvSpPr txBox="1">
            <a:spLocks/>
          </p:cNvSpPr>
          <p:nvPr/>
        </p:nvSpPr>
        <p:spPr>
          <a:xfrm>
            <a:off x="2080525" y="4036541"/>
            <a:ext cx="9160477" cy="1095631"/>
          </a:xfrm>
          <a:prstGeom prst="rect">
            <a:avLst/>
          </a:prstGeom>
        </p:spPr>
        <p:txBody>
          <a:bodyPr vert="horz" lIns="91440" tIns="45720" rIns="91440" bIns="4572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DZ" sz="2400" dirty="0" smtClean="0">
                <a:ln w="0"/>
                <a:effectLst>
                  <a:outerShdw blurRad="38100" dist="19050" dir="2700000" algn="tl" rotWithShape="0">
                    <a:schemeClr val="dk1">
                      <a:alpha val="40000"/>
                    </a:schemeClr>
                  </a:outerShdw>
                </a:effectLst>
                <a:latin typeface="Aref Ruqaa" panose="02000803000000000000" pitchFamily="2" charset="-78"/>
                <a:cs typeface="Aref Ruqaa" panose="02000803000000000000" pitchFamily="2" charset="-78"/>
              </a:rPr>
              <a:t>المستوى: سنة أولى ليسانس</a:t>
            </a:r>
          </a:p>
          <a:p>
            <a:pPr algn="r" rtl="1"/>
            <a:r>
              <a:rPr lang="ar-DZ" sz="2400" dirty="0" smtClean="0">
                <a:ln w="0"/>
                <a:effectLst>
                  <a:outerShdw blurRad="38100" dist="19050" dir="2700000" algn="tl" rotWithShape="0">
                    <a:schemeClr val="dk1">
                      <a:alpha val="40000"/>
                    </a:schemeClr>
                  </a:outerShdw>
                </a:effectLst>
                <a:latin typeface="Aref Ruqaa" panose="02000803000000000000" pitchFamily="2" charset="-78"/>
                <a:cs typeface="Aref Ruqaa" panose="02000803000000000000" pitchFamily="2" charset="-78"/>
              </a:rPr>
              <a:t>المقياس: مدخل إلى ميدان علوم وتقنيات النشاطات البدنية والرياضية</a:t>
            </a:r>
            <a:endParaRPr lang="fr-FR" sz="2400" dirty="0">
              <a:ln w="0"/>
              <a:effectLst>
                <a:outerShdw blurRad="38100" dist="19050" dir="2700000" algn="tl" rotWithShape="0">
                  <a:schemeClr val="dk1">
                    <a:alpha val="40000"/>
                  </a:schemeClr>
                </a:outerShdw>
              </a:effectLst>
              <a:latin typeface="Aref Ruqaa" panose="02000803000000000000" pitchFamily="2" charset="-78"/>
              <a:cs typeface="Aref Ruqaa" panose="02000803000000000000" pitchFamily="2" charset="-78"/>
            </a:endParaRPr>
          </a:p>
        </p:txBody>
      </p:sp>
      <p:sp>
        <p:nvSpPr>
          <p:cNvPr id="5" name="Sous-titre 2"/>
          <p:cNvSpPr txBox="1">
            <a:spLocks/>
          </p:cNvSpPr>
          <p:nvPr/>
        </p:nvSpPr>
        <p:spPr>
          <a:xfrm>
            <a:off x="1091985" y="5433753"/>
            <a:ext cx="9144000" cy="625177"/>
          </a:xfrm>
          <a:prstGeom prst="rect">
            <a:avLst/>
          </a:prstGeom>
        </p:spPr>
        <p:txBody>
          <a:bodyPr vert="horz" lIns="91440" tIns="45720" rIns="91440" bIns="45720" rtlCol="0">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200" b="1" dirty="0" smtClean="0">
                <a:latin typeface="Garamond" panose="02020404030301010803" pitchFamily="18" charset="0"/>
                <a:cs typeface="Arbaeen" panose="02000503070000020004" pitchFamily="2" charset="-78"/>
              </a:rPr>
              <a:t>2024-2025</a:t>
            </a:r>
            <a:endParaRPr lang="fr-FR" sz="3200" b="1" dirty="0">
              <a:latin typeface="Garamond" panose="02020404030301010803" pitchFamily="18" charset="0"/>
              <a:cs typeface="Arbaeen" panose="02000503070000020004" pitchFamily="2" charset="-78"/>
            </a:endParaRPr>
          </a:p>
        </p:txBody>
      </p:sp>
      <p:pic>
        <p:nvPicPr>
          <p:cNvPr id="6" name="Image 5" descr="جدول المنافسات">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98153" y="74590"/>
            <a:ext cx="6501095" cy="1433384"/>
          </a:xfrm>
          <a:prstGeom prst="rect">
            <a:avLst/>
          </a:prstGeom>
          <a:noFill/>
          <a:ln>
            <a:noFill/>
          </a:ln>
        </p:spPr>
      </p:pic>
      <p:pic>
        <p:nvPicPr>
          <p:cNvPr id="1026" name="Picture 2" descr="دورة الألعاب البارالمبية في باريس 2024: هل تعلم؟ الميداليات لها تصميم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85" y="3714100"/>
            <a:ext cx="2448079" cy="174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119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11711" y="944532"/>
            <a:ext cx="1149674" cy="858440"/>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2.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البوتشي</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rtl="1">
              <a:lnSpc>
                <a:spcPct val="107000"/>
              </a:lnSpc>
              <a:spcAft>
                <a:spcPts val="1500"/>
              </a:spcAft>
            </a:pPr>
            <a:r>
              <a:rPr lang="fr-FR" b="1" dirty="0" err="1" smtClean="0"/>
              <a:t>Boccia</a:t>
            </a:r>
            <a:endParaRPr lang="fr-FR" b="1" dirty="0"/>
          </a:p>
        </p:txBody>
      </p:sp>
      <p:sp>
        <p:nvSpPr>
          <p:cNvPr id="5" name="Rectangle 4"/>
          <p:cNvSpPr/>
          <p:nvPr/>
        </p:nvSpPr>
        <p:spPr>
          <a:xfrm>
            <a:off x="4036541" y="2491460"/>
            <a:ext cx="6096000" cy="2125069"/>
          </a:xfrm>
          <a:prstGeom prst="rect">
            <a:avLst/>
          </a:prstGeom>
        </p:spPr>
        <p:txBody>
          <a:bodyPr>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تمارس هذه الرياضة فقط في الألعاب </a:t>
            </a:r>
            <a:r>
              <a:rPr lang="ar-SA" dirty="0" err="1">
                <a:solidFill>
                  <a:srgbClr val="011D26"/>
                </a:solidFill>
                <a:latin typeface="Calibri" panose="020F0502020204030204" pitchFamily="34" charset="0"/>
                <a:ea typeface="Times New Roman" panose="02020603050405020304" pitchFamily="18" charset="0"/>
              </a:rPr>
              <a:t>البارالمبية</a:t>
            </a:r>
            <a:r>
              <a:rPr lang="ar-SA" dirty="0">
                <a:solidFill>
                  <a:srgbClr val="011D26"/>
                </a:solidFill>
                <a:latin typeface="Calibri" panose="020F0502020204030204" pitchFamily="34" charset="0"/>
                <a:ea typeface="Times New Roman" panose="02020603050405020304" pitchFamily="18" charset="0"/>
              </a:rPr>
              <a:t>. وهي مشابهة للعبة </a:t>
            </a:r>
            <a:r>
              <a:rPr lang="ar-SA" dirty="0">
                <a:solidFill>
                  <a:srgbClr val="011D26"/>
                </a:solidFill>
                <a:latin typeface="Arial" panose="020B0604020202020204" pitchFamily="34" charset="0"/>
                <a:ea typeface="Times New Roman" panose="02020603050405020304" pitchFamily="18" charset="0"/>
                <a:hlinkClick r:id="rId2"/>
              </a:rPr>
              <a:t>الكرة الحديدية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وتتطلب الدقة والمهارة. يصنف كافة الرياضيين من ذوي الاحتياجات الخاصة </a:t>
            </a:r>
            <a:r>
              <a:rPr lang="ar-SA" dirty="0" smtClean="0">
                <a:solidFill>
                  <a:srgbClr val="011D26"/>
                </a:solidFill>
                <a:latin typeface="Calibri" panose="020F0502020204030204" pitchFamily="34" charset="0"/>
                <a:ea typeface="Times New Roman" panose="02020603050405020304" pitchFamily="18" charset="0"/>
              </a:rPr>
              <a:t>من</a:t>
            </a:r>
            <a:r>
              <a:rPr lang="ar-DZ" dirty="0" smtClean="0">
                <a:solidFill>
                  <a:srgbClr val="011D26"/>
                </a:solidFill>
                <a:latin typeface="Calibri" panose="020F0502020204030204" pitchFamily="34" charset="0"/>
                <a:ea typeface="Times New Roman" panose="02020603050405020304" pitchFamily="18" charset="0"/>
              </a:rPr>
              <a:t> </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BC1</a:t>
            </a:r>
            <a:r>
              <a:rPr lang="fr-FR" dirty="0" smtClean="0">
                <a:solidFill>
                  <a:srgbClr val="011D26"/>
                </a:solidFill>
                <a:latin typeface="Calibri" panose="020F0502020204030204" pitchFamily="34" charset="0"/>
                <a:ea typeface="Times New Roman" panose="02020603050405020304" pitchFamily="18" charset="0"/>
              </a:rPr>
              <a:t> </a:t>
            </a:r>
            <a:r>
              <a:rPr lang="ar-DZ" dirty="0">
                <a:solidFill>
                  <a:srgbClr val="011D26"/>
                </a:solidFill>
                <a:latin typeface="Calibri" panose="020F0502020204030204" pitchFamily="34" charset="0"/>
                <a:ea typeface="Times New Roman" panose="02020603050405020304" pitchFamily="18" charset="0"/>
              </a:rPr>
              <a:t> </a:t>
            </a:r>
            <a:r>
              <a:rPr lang="ar-DZ" dirty="0" smtClean="0">
                <a:solidFill>
                  <a:srgbClr val="011D26"/>
                </a:solidFill>
                <a:latin typeface="Calibri" panose="020F0502020204030204" pitchFamily="34" charset="0"/>
                <a:ea typeface="Times New Roman" panose="02020603050405020304" pitchFamily="18" charset="0"/>
              </a:rPr>
              <a:t>إلى </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BC4</a:t>
            </a:r>
            <a:r>
              <a:rPr lang="ar-SA" dirty="0">
                <a:solidFill>
                  <a:srgbClr val="011D26"/>
                </a:solidFill>
                <a:latin typeface="Calibri" panose="020F0502020204030204" pitchFamily="34" charset="0"/>
                <a:ea typeface="Times New Roman" panose="02020603050405020304" pitchFamily="18" charset="0"/>
              </a:rPr>
              <a:t> </a:t>
            </a:r>
            <a:r>
              <a:rPr lang="ar-DZ" dirty="0">
                <a:solidFill>
                  <a:srgbClr val="011D26"/>
                </a:solidFill>
                <a:latin typeface="Calibri" panose="020F0502020204030204" pitchFamily="34" charset="0"/>
                <a:ea typeface="Times New Roman" panose="02020603050405020304" pitchFamily="18" charset="0"/>
              </a:rPr>
              <a:t>(</a:t>
            </a:r>
            <a:r>
              <a:rPr lang="ar-SA" dirty="0" smtClean="0">
                <a:solidFill>
                  <a:srgbClr val="011D26"/>
                </a:solidFill>
                <a:latin typeface="Calibri" panose="020F0502020204030204" pitchFamily="34" charset="0"/>
                <a:ea typeface="Times New Roman" panose="02020603050405020304" pitchFamily="18" charset="0"/>
              </a:rPr>
              <a:t>بي </a:t>
            </a:r>
            <a:r>
              <a:rPr lang="ar-SA" dirty="0">
                <a:solidFill>
                  <a:srgbClr val="011D26"/>
                </a:solidFill>
                <a:latin typeface="Calibri" panose="020F0502020204030204" pitchFamily="34" charset="0"/>
                <a:ea typeface="Times New Roman" panose="02020603050405020304" pitchFamily="18" charset="0"/>
              </a:rPr>
              <a:t>سي 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BC </a:t>
            </a:r>
            <a:r>
              <a:rPr lang="ar-SA" dirty="0">
                <a:solidFill>
                  <a:srgbClr val="011D26"/>
                </a:solidFill>
                <a:latin typeface="Calibri" panose="020F0502020204030204" pitchFamily="34" charset="0"/>
                <a:ea typeface="Times New Roman" panose="02020603050405020304" pitchFamily="18" charset="0"/>
              </a:rPr>
              <a:t>ترمز إلى "</a:t>
            </a:r>
            <a:r>
              <a:rPr lang="ar-SA" dirty="0" err="1" smtClean="0">
                <a:solidFill>
                  <a:srgbClr val="011D26"/>
                </a:solidFill>
                <a:latin typeface="Calibri" panose="020F0502020204030204" pitchFamily="34" charset="0"/>
                <a:ea typeface="Times New Roman" panose="02020603050405020304" pitchFamily="18" charset="0"/>
              </a:rPr>
              <a:t>البوتشي</a:t>
            </a:r>
            <a:r>
              <a:rPr lang="ar-DZ" dirty="0">
                <a:solidFill>
                  <a:srgbClr val="011D26"/>
                </a:solidFill>
                <a:latin typeface="Calibri" panose="020F0502020204030204" pitchFamily="34" charset="0"/>
                <a:ea typeface="Times New Roman" panose="02020603050405020304" pitchFamily="18" charset="0"/>
              </a:rPr>
              <a:t>)</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بالنسبة إلى الرياضيين </a:t>
            </a:r>
            <a:r>
              <a:rPr lang="ar-SA" dirty="0" err="1">
                <a:solidFill>
                  <a:srgbClr val="011D26"/>
                </a:solidFill>
                <a:latin typeface="Calibri" panose="020F0502020204030204" pitchFamily="34" charset="0"/>
                <a:ea typeface="Times New Roman" panose="02020603050405020304" pitchFamily="18" charset="0"/>
              </a:rPr>
              <a:t>البارالمبيين</a:t>
            </a:r>
            <a:r>
              <a:rPr lang="ar-SA" dirty="0">
                <a:solidFill>
                  <a:srgbClr val="011D26"/>
                </a:solidFill>
                <a:latin typeface="Calibri" panose="020F0502020204030204" pitchFamily="34" charset="0"/>
                <a:ea typeface="Times New Roman" panose="02020603050405020304" pitchFamily="18" charset="0"/>
              </a:rPr>
              <a:t> المصنفين بين درجتي </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BC2</a:t>
            </a:r>
            <a:r>
              <a:rPr lang="ar-SA" dirty="0" smtClean="0">
                <a:solidFill>
                  <a:srgbClr val="011D26"/>
                </a:solidFill>
                <a:latin typeface="Calibri" panose="020F0502020204030204" pitchFamily="34" charset="0"/>
                <a:ea typeface="Times New Roman" panose="02020603050405020304" pitchFamily="18" charset="0"/>
              </a:rPr>
              <a:t> و</a:t>
            </a:r>
            <a:r>
              <a:rPr lang="fr-FR" dirty="0" smtClean="0">
                <a:solidFill>
                  <a:srgbClr val="011D26"/>
                </a:solidFill>
                <a:latin typeface="Calibri" panose="020F0502020204030204" pitchFamily="34" charset="0"/>
                <a:ea typeface="Times New Roman" panose="02020603050405020304" pitchFamily="18" charset="0"/>
              </a:rPr>
              <a:t> </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BC4</a:t>
            </a:r>
            <a:r>
              <a:rPr lang="fr-FR" dirty="0" smtClean="0">
                <a:solidFill>
                  <a:srgbClr val="011D26"/>
                </a:solidFill>
                <a:latin typeface="Calibri" panose="020F0502020204030204" pitchFamily="34" charset="0"/>
                <a:ea typeface="Times New Roman" panose="02020603050405020304" pitchFamily="18" charset="0"/>
              </a:rPr>
              <a:t> </a:t>
            </a:r>
            <a:r>
              <a:rPr lang="ar-SA" dirty="0" smtClean="0">
                <a:solidFill>
                  <a:srgbClr val="011D26"/>
                </a:solidFill>
                <a:latin typeface="Calibri" panose="020F0502020204030204" pitchFamily="34" charset="0"/>
                <a:ea typeface="Times New Roman" panose="02020603050405020304" pitchFamily="18" charset="0"/>
              </a:rPr>
              <a:t> </a:t>
            </a:r>
            <a:r>
              <a:rPr lang="ar-SA" dirty="0">
                <a:solidFill>
                  <a:srgbClr val="011D26"/>
                </a:solidFill>
                <a:latin typeface="Calibri" panose="020F0502020204030204" pitchFamily="34" charset="0"/>
                <a:ea typeface="Times New Roman" panose="02020603050405020304" pitchFamily="18" charset="0"/>
              </a:rPr>
              <a:t>فيعتبرون مستقلين، عكس </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BC1</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و</a:t>
            </a:r>
            <a:r>
              <a:rPr lang="ar-DZ" dirty="0" smtClean="0">
                <a:solidFill>
                  <a:srgbClr val="011D26"/>
                </a:solidFill>
                <a:latin typeface="Calibri" panose="020F0502020204030204" pitchFamily="34" charset="0"/>
                <a:ea typeface="Times New Roman" panose="02020603050405020304" pitchFamily="18" charset="0"/>
              </a:rPr>
              <a:t> </a:t>
            </a:r>
            <a:r>
              <a:rPr lang="fr-FR" dirty="0" smtClean="0">
                <a:solidFill>
                  <a:srgbClr val="011D26"/>
                </a:solidFill>
                <a:latin typeface="Calibri" panose="020F0502020204030204" pitchFamily="34" charset="0"/>
                <a:ea typeface="Times New Roman" panose="02020603050405020304" pitchFamily="18" charset="0"/>
              </a:rPr>
              <a:t> </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BC3</a:t>
            </a:r>
            <a:r>
              <a:rPr lang="ar-SA" dirty="0" smtClean="0">
                <a:solidFill>
                  <a:srgbClr val="011D26"/>
                </a:solidFill>
                <a:latin typeface="Calibri" panose="020F0502020204030204" pitchFamily="34" charset="0"/>
                <a:ea typeface="Times New Roman" panose="02020603050405020304" pitchFamily="18" charset="0"/>
              </a:rPr>
              <a:t> </a:t>
            </a:r>
            <a:r>
              <a:rPr lang="ar-SA" dirty="0">
                <a:solidFill>
                  <a:srgbClr val="011D26"/>
                </a:solidFill>
                <a:latin typeface="Calibri" panose="020F0502020204030204" pitchFamily="34" charset="0"/>
                <a:ea typeface="Times New Roman" panose="02020603050405020304" pitchFamily="18" charset="0"/>
              </a:rPr>
              <a:t>الذين قد يحتاجوا للمساعدة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220" name="Picture 4" descr="Résultat d’images pour البوتش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40" y="2637557"/>
            <a:ext cx="3217038" cy="1832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4887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2797" y="944532"/>
            <a:ext cx="2127505" cy="877420"/>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3. كرة القدم للمكفوفين:</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rtl="1">
              <a:lnSpc>
                <a:spcPct val="107000"/>
              </a:lnSpc>
              <a:spcAft>
                <a:spcPts val="1500"/>
              </a:spcAft>
            </a:pPr>
            <a:r>
              <a:rPr lang="fr-FR" b="1" dirty="0" err="1" smtClean="0"/>
              <a:t>Cécifoot</a:t>
            </a:r>
            <a:endParaRPr lang="fr-FR" b="1" dirty="0"/>
          </a:p>
        </p:txBody>
      </p:sp>
      <p:sp>
        <p:nvSpPr>
          <p:cNvPr id="6" name="Rectangle 5"/>
          <p:cNvSpPr/>
          <p:nvPr/>
        </p:nvSpPr>
        <p:spPr>
          <a:xfrm>
            <a:off x="4754302" y="2032724"/>
            <a:ext cx="6096000" cy="3831818"/>
          </a:xfrm>
          <a:prstGeom prst="rect">
            <a:avLst/>
          </a:prstGeom>
        </p:spPr>
        <p:txBody>
          <a:bodyPr>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يخص هذا النوع من الرياضة الأشخاص الذين يعانون من </a:t>
            </a:r>
            <a:r>
              <a:rPr lang="ar-SA" u="sng" dirty="0">
                <a:solidFill>
                  <a:srgbClr val="011D26"/>
                </a:solidFill>
                <a:latin typeface="Arial" panose="020B0604020202020204" pitchFamily="34" charset="0"/>
                <a:ea typeface="Times New Roman" panose="02020603050405020304" pitchFamily="18" charset="0"/>
                <a:hlinkClick r:id="rId2"/>
              </a:rPr>
              <a:t>إعاقات بصرية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ويعاني لاعبو كرة القدم لذوي الاحتياجات الخاصة من درجة إعاقة قد تتراوح ما بين درجتي ب1 إلى ب3</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DZ"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smtClean="0">
                <a:solidFill>
                  <a:srgbClr val="011D26"/>
                </a:solidFill>
                <a:latin typeface="Calibri" panose="020F0502020204030204" pitchFamily="34" charset="0"/>
                <a:ea typeface="Times New Roman" panose="02020603050405020304" pitchFamily="18" charset="0"/>
              </a:rPr>
              <a:t>ب </a:t>
            </a:r>
            <a:r>
              <a:rPr lang="ar-SA" dirty="0">
                <a:solidFill>
                  <a:srgbClr val="011D26"/>
                </a:solidFill>
                <a:latin typeface="Calibri" panose="020F0502020204030204" pitchFamily="34" charset="0"/>
                <a:ea typeface="Times New Roman" panose="02020603050405020304" pitchFamily="18" charset="0"/>
              </a:rPr>
              <a:t>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B </a:t>
            </a:r>
            <a:r>
              <a:rPr lang="ar-SA" dirty="0">
                <a:solidFill>
                  <a:srgbClr val="011D26"/>
                </a:solidFill>
                <a:latin typeface="Calibri" panose="020F0502020204030204" pitchFamily="34" charset="0"/>
                <a:ea typeface="Times New Roman" panose="02020603050405020304" pitchFamily="18" charset="0"/>
              </a:rPr>
              <a:t>بالإنكليزية ترمز إلى الشخص </a:t>
            </a:r>
            <a:r>
              <a:rPr lang="ar-SA" dirty="0" smtClean="0">
                <a:solidFill>
                  <a:srgbClr val="011D26"/>
                </a:solidFill>
                <a:latin typeface="Calibri" panose="020F0502020204030204" pitchFamily="34" charset="0"/>
                <a:ea typeface="Times New Roman" panose="02020603050405020304" pitchFamily="18" charset="0"/>
              </a:rPr>
              <a:t>المكفوف</a:t>
            </a:r>
            <a:r>
              <a:rPr lang="fr-FR" dirty="0" smtClean="0">
                <a:solidFill>
                  <a:srgbClr val="011D26"/>
                </a:solidFill>
                <a:latin typeface="Calibri" panose="020F0502020204030204" pitchFamily="34" charset="0"/>
                <a:ea typeface="Times New Roman" panose="02020603050405020304" pitchFamily="18" charset="0"/>
              </a:rPr>
              <a:t>Blind </a:t>
            </a:r>
            <a:r>
              <a:rPr lang="ar-DZ" dirty="0" smtClean="0">
                <a:solidFill>
                  <a:srgbClr val="011D26"/>
                </a:solidFill>
                <a:latin typeface="Calibri" panose="020F0502020204030204" pitchFamily="34" charset="0"/>
                <a:ea typeface="Times New Roman" panose="02020603050405020304" pitchFamily="18" charset="0"/>
              </a:rPr>
              <a:t>)</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يكون </a:t>
            </a:r>
            <a:r>
              <a:rPr lang="ar-SA" dirty="0">
                <a:solidFill>
                  <a:srgbClr val="011D26"/>
                </a:solidFill>
                <a:latin typeface="Calibri" panose="020F0502020204030204" pitchFamily="34" charset="0"/>
                <a:ea typeface="Times New Roman" panose="02020603050405020304" pitchFamily="18" charset="0"/>
              </a:rPr>
              <a:t>اللاعبون على أرضية الملعب من مستوى ب1، ما يعني أن حدة البصر صفر أو سيئة جدا و/أو لا يوجد لديهم إدراك للضوء</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2400"/>
              </a:spcAft>
            </a:pPr>
            <a:r>
              <a:rPr lang="ar-SA" dirty="0">
                <a:solidFill>
                  <a:srgbClr val="011D26"/>
                </a:solidFill>
                <a:latin typeface="Calibri" panose="020F0502020204030204" pitchFamily="34" charset="0"/>
                <a:ea typeface="Times New Roman" panose="02020603050405020304" pitchFamily="18" charset="0"/>
              </a:rPr>
              <a:t>بالنسبة إلى حارس المرمى، فيمكن أن يكون من الأشخاص الذين يتمتعون برؤية أوضح (ضعف البصر من الدرجتين </a:t>
            </a:r>
            <a:r>
              <a:rPr lang="ar-SA" dirty="0" smtClean="0">
                <a:solidFill>
                  <a:srgbClr val="011D26"/>
                </a:solidFill>
                <a:latin typeface="Calibri" panose="020F0502020204030204" pitchFamily="34" charset="0"/>
                <a:ea typeface="Times New Roman" panose="02020603050405020304" pitchFamily="18" charset="0"/>
              </a:rPr>
              <a:t>ب2</a:t>
            </a:r>
            <a:r>
              <a:rPr lang="ar-DZ" dirty="0" smtClean="0">
                <a:solidFill>
                  <a:srgbClr val="011D26"/>
                </a:solidFill>
                <a:latin typeface="Calibri" panose="020F0502020204030204" pitchFamily="34" charset="0"/>
                <a:ea typeface="Times New Roman" panose="02020603050405020304" pitchFamily="18" charset="0"/>
              </a:rPr>
              <a:t> </a:t>
            </a:r>
            <a:r>
              <a:rPr lang="ar-SA" dirty="0" smtClean="0">
                <a:solidFill>
                  <a:srgbClr val="011D26"/>
                </a:solidFill>
                <a:latin typeface="Calibri" panose="020F0502020204030204" pitchFamily="34" charset="0"/>
                <a:ea typeface="Times New Roman" panose="02020603050405020304" pitchFamily="18" charset="0"/>
              </a:rPr>
              <a:t>/</a:t>
            </a:r>
            <a:r>
              <a:rPr lang="ar-DZ" dirty="0" smtClean="0">
                <a:solidFill>
                  <a:srgbClr val="011D26"/>
                </a:solidFill>
                <a:latin typeface="Calibri" panose="020F0502020204030204" pitchFamily="34" charset="0"/>
                <a:ea typeface="Times New Roman" panose="02020603050405020304" pitchFamily="18" charset="0"/>
              </a:rPr>
              <a:t> </a:t>
            </a:r>
            <a:r>
              <a:rPr lang="ar-SA" dirty="0" smtClean="0">
                <a:solidFill>
                  <a:srgbClr val="011D26"/>
                </a:solidFill>
                <a:latin typeface="Calibri" panose="020F0502020204030204" pitchFamily="34" charset="0"/>
                <a:ea typeface="Times New Roman" panose="02020603050405020304" pitchFamily="18" charset="0"/>
              </a:rPr>
              <a:t>ب3</a:t>
            </a:r>
            <a:r>
              <a:rPr lang="ar-SA" dirty="0">
                <a:solidFill>
                  <a:srgbClr val="011D26"/>
                </a:solidFill>
                <a:latin typeface="Calibri" panose="020F0502020204030204" pitchFamily="34" charset="0"/>
                <a:ea typeface="Times New Roman" panose="02020603050405020304" pitchFamily="18" charset="0"/>
              </a:rPr>
              <a:t>) أو تُمكِن له الرؤية. لكن حتى يكون جميع اللاعبين في الملعب على قدم المساواة، فهم مجبرون على ارتداء قناع للتعتيم</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42" name="Picture 2" descr="“كأس إفريقيا لكرة القدم للمكفوفين”: المنتخب المغربي يخطو خطوة هامة نحو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72" y="2932670"/>
            <a:ext cx="3098940" cy="1987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3124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92204" y="944532"/>
            <a:ext cx="3188693" cy="1366143"/>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4. المبارزة على الكراسي المتحركة:</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rtl="1">
              <a:lnSpc>
                <a:spcPct val="107000"/>
              </a:lnSpc>
              <a:spcAft>
                <a:spcPts val="1500"/>
              </a:spcAft>
            </a:pPr>
            <a:r>
              <a:rPr lang="fr-FR" b="1" dirty="0"/>
              <a:t>Escrime fauteuil</a:t>
            </a:r>
          </a:p>
          <a:p>
            <a:pPr algn="ctr" rtl="1">
              <a:lnSpc>
                <a:spcPct val="107000"/>
              </a:lnSpc>
              <a:spcAft>
                <a:spcPts val="1500"/>
              </a:spcAft>
            </a:pPr>
            <a:endParaRPr lang="fr-FR" b="1" dirty="0"/>
          </a:p>
        </p:txBody>
      </p:sp>
      <p:sp>
        <p:nvSpPr>
          <p:cNvPr id="5" name="Rectangle 4"/>
          <p:cNvSpPr/>
          <p:nvPr/>
        </p:nvSpPr>
        <p:spPr>
          <a:xfrm>
            <a:off x="5284897" y="2167060"/>
            <a:ext cx="6096000" cy="2771015"/>
          </a:xfrm>
          <a:prstGeom prst="rect">
            <a:avLst/>
          </a:prstGeom>
        </p:spPr>
        <p:txBody>
          <a:bodyPr>
            <a:spAutoFit/>
          </a:bodyPr>
          <a:lstStyle/>
          <a:p>
            <a:pPr algn="just" rtl="1">
              <a:lnSpc>
                <a:spcPct val="107000"/>
              </a:lnSpc>
              <a:spcAft>
                <a:spcPts val="0"/>
              </a:spcAft>
            </a:pPr>
            <a:r>
              <a:rPr lang="ar-SA" dirty="0">
                <a:solidFill>
                  <a:srgbClr val="011D26"/>
                </a:solidFill>
                <a:latin typeface="Calibri" panose="020F0502020204030204" pitchFamily="34" charset="0"/>
                <a:ea typeface="Times New Roman" panose="02020603050405020304" pitchFamily="18" charset="0"/>
              </a:rPr>
              <a:t>تخص رياضة المبارزة على الكراسي المتحركة فقط </a:t>
            </a:r>
            <a:r>
              <a:rPr lang="ar-SA" dirty="0">
                <a:solidFill>
                  <a:srgbClr val="011D26"/>
                </a:solidFill>
                <a:latin typeface="Arial" panose="020B0604020202020204" pitchFamily="34" charset="0"/>
                <a:ea typeface="Times New Roman" panose="02020603050405020304" pitchFamily="18" charset="0"/>
                <a:hlinkClick r:id="rId2"/>
              </a:rPr>
              <a:t>الأشخاص المصابين بإعاقات حركية</a:t>
            </a:r>
            <a:r>
              <a:rPr lang="ar-SA" dirty="0">
                <a:solidFill>
                  <a:srgbClr val="011D26"/>
                </a:solidFill>
                <a:latin typeface="Arial" panose="020B0604020202020204" pitchFamily="34" charset="0"/>
                <a:ea typeface="Times New Roman" panose="02020603050405020304" pitchFamily="18" charset="0"/>
              </a:rPr>
              <a:t>، مثل الشلل النصفي أو الشلل الرباعي أو حتى الشلل الدماغي. يصنف المتبارزون </a:t>
            </a:r>
            <a:r>
              <a:rPr lang="ar-SA" dirty="0" err="1">
                <a:solidFill>
                  <a:srgbClr val="011D26"/>
                </a:solidFill>
                <a:latin typeface="Arial" panose="020B0604020202020204" pitchFamily="34" charset="0"/>
                <a:ea typeface="Times New Roman" panose="02020603050405020304" pitchFamily="18" charset="0"/>
              </a:rPr>
              <a:t>البارالمبيون</a:t>
            </a:r>
            <a:r>
              <a:rPr lang="ar-SA" dirty="0">
                <a:solidFill>
                  <a:srgbClr val="011D26"/>
                </a:solidFill>
                <a:latin typeface="Arial" panose="020B0604020202020204" pitchFamily="34" charset="0"/>
                <a:ea typeface="Times New Roman" panose="02020603050405020304" pitchFamily="18" charset="0"/>
              </a:rPr>
              <a:t> إلى </a:t>
            </a:r>
            <a:r>
              <a:rPr lang="ar-SA" dirty="0">
                <a:solidFill>
                  <a:srgbClr val="011D26"/>
                </a:solidFill>
                <a:latin typeface="Arial" panose="020B0604020202020204" pitchFamily="34" charset="0"/>
                <a:ea typeface="Times New Roman" panose="02020603050405020304" pitchFamily="18" charset="0"/>
                <a:hlinkClick r:id="rId3"/>
              </a:rPr>
              <a:t>ثلاث فئات</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smtClean="0">
                <a:solidFill>
                  <a:srgbClr val="011D26"/>
                </a:solidFill>
                <a:latin typeface="Calibri" panose="020F0502020204030204" pitchFamily="34" charset="0"/>
                <a:ea typeface="Times New Roman" panose="02020603050405020304" pitchFamily="18" charset="0"/>
              </a:rPr>
              <a:t>لكن </a:t>
            </a:r>
            <a:r>
              <a:rPr lang="ar-SA" dirty="0">
                <a:solidFill>
                  <a:srgbClr val="011D26"/>
                </a:solidFill>
                <a:latin typeface="Calibri" panose="020F0502020204030204" pitchFamily="34" charset="0"/>
                <a:ea typeface="Times New Roman" panose="02020603050405020304" pitchFamily="18" charset="0"/>
              </a:rPr>
              <a:t>يسمح فقط للفئتين أ وب بالمشاركة في الألعاب </a:t>
            </a:r>
            <a:r>
              <a:rPr lang="ar-SA" dirty="0" err="1" smtClean="0">
                <a:solidFill>
                  <a:srgbClr val="011D26"/>
                </a:solidFill>
                <a:latin typeface="Calibri" panose="020F0502020204030204" pitchFamily="34" charset="0"/>
                <a:ea typeface="Times New Roman" panose="02020603050405020304" pitchFamily="18" charset="0"/>
              </a:rPr>
              <a:t>البارالمبية</a:t>
            </a:r>
            <a:r>
              <a:rPr lang="ar-DZ" dirty="0" smtClean="0">
                <a:solidFill>
                  <a:srgbClr val="011D26"/>
                </a:solidFill>
                <a:latin typeface="Calibri" panose="020F0502020204030204" pitchFamily="34" charset="0"/>
                <a:ea typeface="Times New Roman" panose="02020603050405020304" pitchFamily="18" charset="0"/>
              </a:rPr>
              <a:t>)</a:t>
            </a:r>
            <a:r>
              <a:rPr lang="ar-DZ"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الفئة أ: </a:t>
            </a:r>
            <a:r>
              <a:rPr lang="ar-SA" dirty="0">
                <a:solidFill>
                  <a:srgbClr val="011D26"/>
                </a:solidFill>
                <a:latin typeface="Calibri" panose="020F0502020204030204" pitchFamily="34" charset="0"/>
                <a:ea typeface="Times New Roman" panose="02020603050405020304" pitchFamily="18" charset="0"/>
              </a:rPr>
              <a:t>متبارز لديه توازن الجذع لكن مع إعاقة تؤثر بالضرورة في طرف سفلي واحد على الأقل</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الفئة ب: </a:t>
            </a:r>
            <a:r>
              <a:rPr lang="ar-SA" dirty="0">
                <a:solidFill>
                  <a:srgbClr val="011D26"/>
                </a:solidFill>
                <a:latin typeface="Calibri" panose="020F0502020204030204" pitchFamily="34" charset="0"/>
                <a:ea typeface="Times New Roman" panose="02020603050405020304" pitchFamily="18" charset="0"/>
              </a:rPr>
              <a:t>متبارز ليس لديه توازن الجذع</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الفئة ج: </a:t>
            </a:r>
            <a:r>
              <a:rPr lang="ar-SA" dirty="0">
                <a:solidFill>
                  <a:srgbClr val="011D26"/>
                </a:solidFill>
                <a:latin typeface="Calibri" panose="020F0502020204030204" pitchFamily="34" charset="0"/>
                <a:ea typeface="Times New Roman" panose="02020603050405020304" pitchFamily="18" charset="0"/>
              </a:rPr>
              <a:t>متبارز يعاني من الشلل الرباعي</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266" name="Picture 2" descr="Escrime fauteuil • La Relè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204" y="2444918"/>
            <a:ext cx="3322282" cy="22152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ألعاب بارالمبية - ويكيبيدي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2317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7899" y="944532"/>
            <a:ext cx="1377300" cy="1135439"/>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5. كرة الهدف:</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err="1"/>
              <a:t>Goalball</a:t>
            </a:r>
            <a:endParaRPr lang="fr-FR" b="1" dirty="0"/>
          </a:p>
          <a:p>
            <a:pPr algn="ctr" rtl="1">
              <a:lnSpc>
                <a:spcPct val="107000"/>
              </a:lnSpc>
              <a:spcAft>
                <a:spcPts val="1500"/>
              </a:spcAft>
            </a:pPr>
            <a:endParaRPr lang="fr-FR" b="1" dirty="0"/>
          </a:p>
        </p:txBody>
      </p:sp>
      <p:sp>
        <p:nvSpPr>
          <p:cNvPr id="5" name="Rectangle 4"/>
          <p:cNvSpPr/>
          <p:nvPr/>
        </p:nvSpPr>
        <p:spPr>
          <a:xfrm>
            <a:off x="7677663" y="2310675"/>
            <a:ext cx="4217773" cy="3371564"/>
          </a:xfrm>
          <a:prstGeom prst="rect">
            <a:avLst/>
          </a:prstGeom>
        </p:spPr>
        <p:txBody>
          <a:bodyPr wrap="square">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على غرار </a:t>
            </a:r>
            <a:r>
              <a:rPr lang="ar-SA" dirty="0" err="1">
                <a:solidFill>
                  <a:srgbClr val="011D26"/>
                </a:solidFill>
                <a:latin typeface="Calibri" panose="020F0502020204030204" pitchFamily="34" charset="0"/>
                <a:ea typeface="Times New Roman" panose="02020603050405020304" pitchFamily="18" charset="0"/>
              </a:rPr>
              <a:t>البوتشي</a:t>
            </a:r>
            <a:r>
              <a:rPr lang="ar-SA" dirty="0">
                <a:solidFill>
                  <a:srgbClr val="011D26"/>
                </a:solidFill>
                <a:latin typeface="Calibri" panose="020F0502020204030204" pitchFamily="34" charset="0"/>
                <a:ea typeface="Times New Roman" panose="02020603050405020304" pitchFamily="18" charset="0"/>
              </a:rPr>
              <a:t>، فإن </a:t>
            </a:r>
            <a:r>
              <a:rPr lang="ar-SA" dirty="0">
                <a:solidFill>
                  <a:srgbClr val="011D26"/>
                </a:solidFill>
                <a:latin typeface="Arial" panose="020B0604020202020204" pitchFamily="34" charset="0"/>
                <a:ea typeface="Times New Roman" panose="02020603050405020304" pitchFamily="18" charset="0"/>
                <a:hlinkClick r:id="rId2"/>
              </a:rPr>
              <a:t>كرة الهدف</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للأشخاص من ذوي الاحتياجات الخاصة هي الأخرى رياضة موجودة فقط في الألعاب </a:t>
            </a:r>
            <a:r>
              <a:rPr lang="ar-SA" dirty="0" err="1">
                <a:solidFill>
                  <a:srgbClr val="011D26"/>
                </a:solidFill>
                <a:latin typeface="Calibri" panose="020F0502020204030204" pitchFamily="34" charset="0"/>
                <a:ea typeface="Times New Roman" panose="02020603050405020304" pitchFamily="18" charset="0"/>
              </a:rPr>
              <a:t>البارالمبية</a:t>
            </a:r>
            <a:r>
              <a:rPr lang="ar-SA" dirty="0">
                <a:solidFill>
                  <a:srgbClr val="011D26"/>
                </a:solidFill>
                <a:latin typeface="Calibri" panose="020F0502020204030204" pitchFamily="34" charset="0"/>
                <a:ea typeface="Times New Roman" panose="02020603050405020304" pitchFamily="18" charset="0"/>
              </a:rPr>
              <a:t> أي لا تتواجد في الألعاب الأولمبية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2400"/>
              </a:spcAft>
            </a:pPr>
            <a:r>
              <a:rPr lang="ar-SA" dirty="0">
                <a:solidFill>
                  <a:srgbClr val="011D26"/>
                </a:solidFill>
                <a:latin typeface="Calibri" panose="020F0502020204030204" pitchFamily="34" charset="0"/>
                <a:ea typeface="Times New Roman" panose="02020603050405020304" pitchFamily="18" charset="0"/>
              </a:rPr>
              <a:t>تلعب هذه الرياضة التي تخص الرياضيين المصابين بإعاقة بصرية، بين فريقين يضم كل منهما ثلاثة لاعبين ينبغي عليهم إيقاف ضربات المنافسين وتسجيل أكبر عدد ممكن من الأهداف</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339971" y="2310675"/>
            <a:ext cx="4149651" cy="3067378"/>
          </a:xfrm>
          <a:prstGeom prst="rect">
            <a:avLst/>
          </a:prstGeom>
        </p:spPr>
        <p:txBody>
          <a:bodyPr wrap="square">
            <a:spAutoFit/>
          </a:bodyPr>
          <a:lstStyle/>
          <a:p>
            <a:pPr algn="just" rtl="1">
              <a:lnSpc>
                <a:spcPct val="107000"/>
              </a:lnSpc>
              <a:spcAft>
                <a:spcPts val="0"/>
              </a:spcAft>
            </a:pPr>
            <a:r>
              <a:rPr lang="ar-SA" dirty="0" smtClean="0">
                <a:solidFill>
                  <a:srgbClr val="011D26"/>
                </a:solidFill>
                <a:latin typeface="Calibri" panose="020F0502020204030204" pitchFamily="34" charset="0"/>
                <a:ea typeface="Times New Roman" panose="02020603050405020304" pitchFamily="18" charset="0"/>
              </a:rPr>
              <a:t>ومثل رياضة كرة القدم للمكفوفين، يتعين علي كافة المتنافسين ارتداء قناع التعتيم. بالنسبة إلى </a:t>
            </a:r>
            <a:r>
              <a:rPr lang="ar-SA" dirty="0" smtClean="0">
                <a:solidFill>
                  <a:srgbClr val="011D26"/>
                </a:solidFill>
                <a:latin typeface="Arial" panose="020B0604020202020204" pitchFamily="34" charset="0"/>
                <a:ea typeface="Times New Roman" panose="02020603050405020304" pitchFamily="18" charset="0"/>
                <a:hlinkClick r:id="rId3"/>
              </a:rPr>
              <a:t>التصنيف</a:t>
            </a:r>
            <a:r>
              <a:rPr lang="ar-SA" dirty="0" smtClean="0">
                <a:solidFill>
                  <a:srgbClr val="011D26"/>
                </a:solidFill>
                <a:latin typeface="Arial" panose="020B0604020202020204" pitchFamily="34" charset="0"/>
                <a:ea typeface="Times New Roman" panose="02020603050405020304" pitchFamily="18" charset="0"/>
              </a:rPr>
              <a:t>، يتراوح ما بين فئات ب1 و ب3 كما يلي</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b="1" dirty="0" smtClean="0">
                <a:solidFill>
                  <a:srgbClr val="011D26"/>
                </a:solidFill>
                <a:latin typeface="Calibri" panose="020F0502020204030204" pitchFamily="34" charset="0"/>
                <a:ea typeface="Times New Roman" panose="02020603050405020304" pitchFamily="18" charset="0"/>
              </a:rPr>
              <a:t>ب1: </a:t>
            </a:r>
            <a:r>
              <a:rPr lang="ar-SA" dirty="0" smtClean="0">
                <a:solidFill>
                  <a:srgbClr val="011D26"/>
                </a:solidFill>
                <a:latin typeface="Calibri" panose="020F0502020204030204" pitchFamily="34" charset="0"/>
                <a:ea typeface="Times New Roman" panose="02020603050405020304" pitchFamily="18" charset="0"/>
              </a:rPr>
              <a:t>عدم إدراك الضوء أو القدرة على التعرف على الشكل</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b="1" dirty="0" smtClean="0">
                <a:solidFill>
                  <a:srgbClr val="011D26"/>
                </a:solidFill>
                <a:latin typeface="Calibri" panose="020F0502020204030204" pitchFamily="34" charset="0"/>
                <a:ea typeface="Times New Roman" panose="02020603050405020304" pitchFamily="18" charset="0"/>
              </a:rPr>
              <a:t>ب2: </a:t>
            </a:r>
            <a:r>
              <a:rPr lang="ar-SA" dirty="0" smtClean="0">
                <a:solidFill>
                  <a:srgbClr val="011D26"/>
                </a:solidFill>
                <a:latin typeface="Calibri" panose="020F0502020204030204" pitchFamily="34" charset="0"/>
                <a:ea typeface="Times New Roman" panose="02020603050405020304" pitchFamily="18" charset="0"/>
              </a:rPr>
              <a:t>نقص في حدة البصر لا تتجاوز 1/30 أو مجال رؤية لا يتخطى 5 درجات</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b="1" dirty="0" smtClean="0">
                <a:solidFill>
                  <a:srgbClr val="011D26"/>
                </a:solidFill>
                <a:latin typeface="Calibri" panose="020F0502020204030204" pitchFamily="34" charset="0"/>
                <a:ea typeface="Times New Roman" panose="02020603050405020304" pitchFamily="18" charset="0"/>
              </a:rPr>
              <a:t>ب3: </a:t>
            </a:r>
            <a:r>
              <a:rPr lang="ar-SA" dirty="0" smtClean="0">
                <a:solidFill>
                  <a:srgbClr val="011D26"/>
                </a:solidFill>
                <a:latin typeface="Calibri" panose="020F0502020204030204" pitchFamily="34" charset="0"/>
                <a:ea typeface="Times New Roman" panose="02020603050405020304" pitchFamily="18" charset="0"/>
              </a:rPr>
              <a:t>نقص في حدة البصر لا تتجاوز 1/10 أو مجال رؤية لا يتخطى 20 درجة</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290" name="Picture 2" descr="GOALB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3810" y="2098951"/>
            <a:ext cx="2819664" cy="143802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Goalball, lo sport per non vedenti | FinestrAperta.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3810" y="4183124"/>
            <a:ext cx="2819664" cy="1438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574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17987" y="944532"/>
            <a:ext cx="2137124" cy="1154419"/>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6. ألعاب القوى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البارألمبية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a:t>
            </a:r>
            <a:r>
              <a:rPr lang="fr-FR" b="1" dirty="0" smtClean="0"/>
              <a:t>athlétisme</a:t>
            </a:r>
            <a:endParaRPr lang="fr-FR" b="1" dirty="0"/>
          </a:p>
          <a:p>
            <a:pPr algn="ctr" rtl="1">
              <a:lnSpc>
                <a:spcPct val="107000"/>
              </a:lnSpc>
              <a:spcAft>
                <a:spcPts val="1500"/>
              </a:spcAft>
            </a:pPr>
            <a:endParaRPr lang="fr-FR" b="1" dirty="0"/>
          </a:p>
        </p:txBody>
      </p:sp>
      <p:sp>
        <p:nvSpPr>
          <p:cNvPr id="5" name="Rectangle 4"/>
          <p:cNvSpPr/>
          <p:nvPr/>
        </p:nvSpPr>
        <p:spPr>
          <a:xfrm>
            <a:off x="7825945" y="2024809"/>
            <a:ext cx="4085967" cy="4108817"/>
          </a:xfrm>
          <a:prstGeom prst="rect">
            <a:avLst/>
          </a:prstGeom>
        </p:spPr>
        <p:txBody>
          <a:bodyPr wrap="square">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تضم </a:t>
            </a:r>
            <a:r>
              <a:rPr lang="ar-SA" dirty="0">
                <a:solidFill>
                  <a:srgbClr val="011D26"/>
                </a:solidFill>
                <a:latin typeface="Arial" panose="020B0604020202020204" pitchFamily="34" charset="0"/>
                <a:ea typeface="Times New Roman" panose="02020603050405020304" pitchFamily="18" charset="0"/>
                <a:hlinkClick r:id="rId2"/>
              </a:rPr>
              <a:t>ألعاب القوى </a:t>
            </a:r>
            <a:r>
              <a:rPr lang="ar-SA" dirty="0" err="1">
                <a:solidFill>
                  <a:srgbClr val="011D26"/>
                </a:solidFill>
                <a:latin typeface="Arial" panose="020B0604020202020204" pitchFamily="34" charset="0"/>
                <a:ea typeface="Times New Roman" panose="02020603050405020304" pitchFamily="18" charset="0"/>
                <a:hlinkClick r:id="rId2"/>
              </a:rPr>
              <a:t>البارالمبية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مثلما هو الحال بالنسبة إلى الألعاب الأولمبية، عدة رياضات أبرزها سباقات 100 و200 متر، رمي القرص، رمي الجلة، إلخ. تصنف بالحرفين </a:t>
            </a:r>
            <a:r>
              <a:rPr lang="ar-SA" dirty="0" err="1">
                <a:solidFill>
                  <a:srgbClr val="011D26"/>
                </a:solidFill>
                <a:latin typeface="Calibri" panose="020F0502020204030204" pitchFamily="34" charset="0"/>
                <a:ea typeface="Times New Roman" panose="02020603050405020304" pitchFamily="18" charset="0"/>
              </a:rPr>
              <a:t>إف</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F </a:t>
            </a:r>
            <a:r>
              <a:rPr lang="ar-SA" dirty="0">
                <a:solidFill>
                  <a:srgbClr val="011D26"/>
                </a:solidFill>
                <a:latin typeface="Calibri" panose="020F0502020204030204" pitchFamily="34" charset="0"/>
                <a:ea typeface="Times New Roman" panose="02020603050405020304" pitchFamily="18" charset="0"/>
              </a:rPr>
              <a:t>أو </a:t>
            </a:r>
            <a:r>
              <a:rPr lang="ar-SA" dirty="0" smtClean="0">
                <a:solidFill>
                  <a:srgbClr val="011D26"/>
                </a:solidFill>
                <a:latin typeface="Calibri" panose="020F0502020204030204" pitchFamily="34" charset="0"/>
                <a:ea typeface="Times New Roman" panose="02020603050405020304" pitchFamily="18" charset="0"/>
              </a:rPr>
              <a:t>تي</a:t>
            </a:r>
            <a:r>
              <a:rPr lang="ar-DZ" dirty="0" smtClean="0">
                <a:solidFill>
                  <a:srgbClr val="011D26"/>
                </a:solidFill>
                <a:latin typeface="Calibri" panose="020F0502020204030204" pitchFamily="34" charset="0"/>
                <a:ea typeface="Times New Roman" panose="02020603050405020304" pitchFamily="18" charset="0"/>
              </a:rPr>
              <a:t> </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T</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بالنسبة إلى الحرف </a:t>
            </a:r>
            <a:r>
              <a:rPr lang="fr-FR" sz="2400" dirty="0" smtClean="0">
                <a:solidFill>
                  <a:srgbClr val="011D26"/>
                </a:solidFill>
                <a:latin typeface="Calibri" panose="020F0502020204030204" pitchFamily="34" charset="0"/>
                <a:ea typeface="Times New Roman" panose="02020603050405020304" pitchFamily="18" charset="0"/>
              </a:rPr>
              <a:t>T</a:t>
            </a:r>
            <a:r>
              <a:rPr lang="ar-SA" dirty="0" smtClean="0">
                <a:solidFill>
                  <a:srgbClr val="011D26"/>
                </a:solidFill>
                <a:latin typeface="Calibri" panose="020F0502020204030204" pitchFamily="34" charset="0"/>
                <a:ea typeface="Times New Roman" panose="02020603050405020304" pitchFamily="18" charset="0"/>
              </a:rPr>
              <a:t> </a:t>
            </a:r>
            <a:r>
              <a:rPr lang="ar-SA" dirty="0">
                <a:solidFill>
                  <a:srgbClr val="011D26"/>
                </a:solidFill>
                <a:latin typeface="Calibri" panose="020F0502020204030204" pitchFamily="34" charset="0"/>
                <a:ea typeface="Times New Roman" panose="02020603050405020304" pitchFamily="18" charset="0"/>
              </a:rPr>
              <a:t>فهو يشير إلى فئة العدائين ولفئة سباق حواجز، أما الحرف </a:t>
            </a:r>
            <a:r>
              <a:rPr lang="fr-FR" sz="2400" dirty="0" smtClean="0">
                <a:solidFill>
                  <a:srgbClr val="011D26"/>
                </a:solidFill>
                <a:latin typeface="Calibri" panose="020F0502020204030204" pitchFamily="34" charset="0"/>
                <a:ea typeface="Times New Roman" panose="02020603050405020304" pitchFamily="18" charset="0"/>
              </a:rPr>
              <a:t>F</a:t>
            </a:r>
            <a:r>
              <a:rPr lang="ar-SA" dirty="0" smtClean="0">
                <a:solidFill>
                  <a:srgbClr val="011D26"/>
                </a:solidFill>
                <a:latin typeface="Calibri" panose="020F0502020204030204" pitchFamily="34" charset="0"/>
                <a:ea typeface="Times New Roman" panose="02020603050405020304" pitchFamily="18" charset="0"/>
              </a:rPr>
              <a:t> </a:t>
            </a:r>
            <a:r>
              <a:rPr lang="ar-SA" dirty="0">
                <a:solidFill>
                  <a:srgbClr val="011D26"/>
                </a:solidFill>
                <a:latin typeface="Calibri" panose="020F0502020204030204" pitchFamily="34" charset="0"/>
                <a:ea typeface="Times New Roman" panose="02020603050405020304" pitchFamily="18" charset="0"/>
              </a:rPr>
              <a:t>فهو يشير إلى فئة الرماة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2400"/>
              </a:spcAft>
            </a:pPr>
            <a:r>
              <a:rPr lang="ar-SA" dirty="0">
                <a:solidFill>
                  <a:srgbClr val="011D26"/>
                </a:solidFill>
                <a:latin typeface="Calibri" panose="020F0502020204030204" pitchFamily="34" charset="0"/>
                <a:ea typeface="Times New Roman" panose="02020603050405020304" pitchFamily="18" charset="0"/>
              </a:rPr>
              <a:t>وبالنسبة إلى الأرقام (من 11 إلى 64) التي تعقب كل حرف فهي تسمح بتصنيف طبيعة الإعاقة. وبالنسبة إلى أرقام العشرات فنشرحها كما يلي</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07093" y="2098951"/>
            <a:ext cx="5041556" cy="3979294"/>
          </a:xfrm>
          <a:prstGeom prst="rect">
            <a:avLst/>
          </a:prstGeom>
        </p:spPr>
        <p:txBody>
          <a:bodyPr wrap="square">
            <a:spAutoFit/>
          </a:bodyPr>
          <a:lstStyle/>
          <a:p>
            <a:pPr marL="342900" lvl="0" indent="-342900" algn="just" rtl="1">
              <a:lnSpc>
                <a:spcPct val="107000"/>
              </a:lnSpc>
              <a:spcAft>
                <a:spcPts val="1200"/>
              </a:spcAft>
              <a:buSzPts val="1000"/>
              <a:buFont typeface="Wingdings" panose="05000000000000000000" pitchFamily="2" charset="2"/>
              <a:buChar char=""/>
              <a:tabLst>
                <a:tab pos="457200" algn="l"/>
              </a:tabLst>
            </a:pP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10: </a:t>
            </a:r>
            <a:r>
              <a:rPr lang="ar-SA" dirty="0" smtClean="0">
                <a:solidFill>
                  <a:srgbClr val="011D26"/>
                </a:solidFill>
                <a:latin typeface="Calibri" panose="020F0502020204030204" pitchFamily="34" charset="0"/>
                <a:ea typeface="Times New Roman" panose="02020603050405020304" pitchFamily="18" charset="0"/>
              </a:rPr>
              <a:t>فئة ضعاف البصر</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20: </a:t>
            </a:r>
            <a:r>
              <a:rPr lang="ar-SA" dirty="0" smtClean="0">
                <a:solidFill>
                  <a:srgbClr val="011D26"/>
                </a:solidFill>
                <a:latin typeface="Calibri" panose="020F0502020204030204" pitchFamily="34" charset="0"/>
                <a:ea typeface="Times New Roman" panose="02020603050405020304" pitchFamily="18" charset="0"/>
              </a:rPr>
              <a:t>الإعاقة الذهنية</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30: </a:t>
            </a:r>
            <a:r>
              <a:rPr lang="ar-SA" dirty="0" smtClean="0">
                <a:solidFill>
                  <a:srgbClr val="011D26"/>
                </a:solidFill>
                <a:latin typeface="Calibri" panose="020F0502020204030204" pitchFamily="34" charset="0"/>
                <a:ea typeface="Times New Roman" panose="02020603050405020304" pitchFamily="18" charset="0"/>
              </a:rPr>
              <a:t>إصابة الدماغ (وقوفا أو جلوسا)</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40: </a:t>
            </a:r>
            <a:r>
              <a:rPr lang="ar-SA" dirty="0" smtClean="0">
                <a:solidFill>
                  <a:srgbClr val="011D26"/>
                </a:solidFill>
                <a:latin typeface="Calibri" panose="020F0502020204030204" pitchFamily="34" charset="0"/>
                <a:ea typeface="Times New Roman" panose="02020603050405020304" pitchFamily="18" charset="0"/>
              </a:rPr>
              <a:t>صغير القامة أو مبتورو الأطراف والفئات المشابهة لها</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50: </a:t>
            </a:r>
            <a:r>
              <a:rPr lang="ar-SA" dirty="0" smtClean="0">
                <a:solidFill>
                  <a:srgbClr val="011D26"/>
                </a:solidFill>
                <a:latin typeface="Calibri" panose="020F0502020204030204" pitchFamily="34" charset="0"/>
                <a:ea typeface="Times New Roman" panose="02020603050405020304" pitchFamily="18" charset="0"/>
              </a:rPr>
              <a:t>الكرسي المتحرك (للسباقات أو الرمي)</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60: </a:t>
            </a:r>
            <a:r>
              <a:rPr lang="ar-SA" dirty="0" smtClean="0">
                <a:solidFill>
                  <a:srgbClr val="011D26"/>
                </a:solidFill>
                <a:latin typeface="Calibri" panose="020F0502020204030204" pitchFamily="34" charset="0"/>
                <a:ea typeface="Times New Roman" panose="02020603050405020304" pitchFamily="18" charset="0"/>
              </a:rPr>
              <a:t>فئة تعتمد على أجهزة مثبتة على أطرافها السفلية للتحرك</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2400"/>
              </a:spcAft>
            </a:pPr>
            <a:r>
              <a:rPr lang="ar-SA" dirty="0" smtClean="0">
                <a:solidFill>
                  <a:srgbClr val="011D26"/>
                </a:solidFill>
                <a:latin typeface="Calibri" panose="020F0502020204030204" pitchFamily="34" charset="0"/>
                <a:ea typeface="Times New Roman" panose="02020603050405020304" pitchFamily="18" charset="0"/>
              </a:rPr>
              <a:t>فيما يخص أرقام الآحاد فهي تسمح بتقييم درجة إعاقة الرياضيين من ذوي الاحتياجات الخاصة المدرجين ضمن الفئات الست المذكورة. وهي تتراوح ما بين 1 و</a:t>
            </a:r>
            <a:r>
              <a:rPr lang="ar-DZ" dirty="0" smtClean="0">
                <a:solidFill>
                  <a:srgbClr val="011D26"/>
                </a:solidFill>
                <a:latin typeface="Calibri" panose="020F0502020204030204" pitchFamily="34" charset="0"/>
                <a:ea typeface="Times New Roman" panose="02020603050405020304" pitchFamily="18" charset="0"/>
              </a:rPr>
              <a:t> </a:t>
            </a:r>
            <a:r>
              <a:rPr lang="ar-SA" dirty="0" smtClean="0">
                <a:solidFill>
                  <a:srgbClr val="011D26"/>
                </a:solidFill>
                <a:latin typeface="Calibri" panose="020F0502020204030204" pitchFamily="34" charset="0"/>
                <a:ea typeface="Times New Roman" panose="02020603050405020304" pitchFamily="18" charset="0"/>
              </a:rPr>
              <a:t>8. الرقم 1 يشير إلى أعلى درجة أما الرقم 8 فهو يخص أدنى درجة من الإعاقة</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314" name="Picture 2" descr="Jeux paralympiques 100 mètres. Pistorius qualifi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5400917" y="2319085"/>
            <a:ext cx="2172759" cy="144093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ondiaux de para-athlétisme - ☕ Le Café du Sport Busi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917" y="4147884"/>
            <a:ext cx="2172759" cy="14409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00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01750" y="944532"/>
            <a:ext cx="1569597" cy="858055"/>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7. التجذيف:</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a:t>
            </a:r>
            <a:r>
              <a:rPr lang="fr-FR" b="1" dirty="0" smtClean="0"/>
              <a:t>aviron</a:t>
            </a:r>
            <a:endParaRPr lang="fr-FR" b="1" dirty="0"/>
          </a:p>
        </p:txBody>
      </p:sp>
      <p:sp>
        <p:nvSpPr>
          <p:cNvPr id="5" name="Rectangle 4"/>
          <p:cNvSpPr/>
          <p:nvPr/>
        </p:nvSpPr>
        <p:spPr>
          <a:xfrm>
            <a:off x="7958666" y="2343985"/>
            <a:ext cx="3886199" cy="2585323"/>
          </a:xfrm>
          <a:prstGeom prst="rect">
            <a:avLst/>
          </a:prstGeom>
        </p:spPr>
        <p:txBody>
          <a:bodyPr wrap="square">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يمارس </a:t>
            </a:r>
            <a:r>
              <a:rPr lang="ar-SA" dirty="0">
                <a:solidFill>
                  <a:srgbClr val="011D26"/>
                </a:solidFill>
                <a:latin typeface="Arial" panose="020B0604020202020204" pitchFamily="34" charset="0"/>
                <a:ea typeface="Times New Roman" panose="02020603050405020304" pitchFamily="18" charset="0"/>
                <a:hlinkClick r:id="rId2"/>
              </a:rPr>
              <a:t>رياضة التجذيف </a:t>
            </a:r>
            <a:r>
              <a:rPr lang="ar-SA" dirty="0" err="1">
                <a:solidFill>
                  <a:srgbClr val="011D26"/>
                </a:solidFill>
                <a:latin typeface="Arial" panose="020B0604020202020204" pitchFamily="34" charset="0"/>
                <a:ea typeface="Times New Roman" panose="02020603050405020304" pitchFamily="18" charset="0"/>
                <a:hlinkClick r:id="rId2"/>
              </a:rPr>
              <a:t>البارالمبي</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بشكل أساسي </a:t>
            </a:r>
            <a:r>
              <a:rPr lang="ar-SA" dirty="0" err="1">
                <a:solidFill>
                  <a:srgbClr val="011D26"/>
                </a:solidFill>
                <a:latin typeface="Calibri" panose="020F0502020204030204" pitchFamily="34" charset="0"/>
                <a:ea typeface="Times New Roman" panose="02020603050405020304" pitchFamily="18" charset="0"/>
              </a:rPr>
              <a:t>مجذفون</a:t>
            </a:r>
            <a:r>
              <a:rPr lang="ar-SA" dirty="0">
                <a:solidFill>
                  <a:srgbClr val="011D26"/>
                </a:solidFill>
                <a:latin typeface="Calibri" panose="020F0502020204030204" pitchFamily="34" charset="0"/>
                <a:ea typeface="Times New Roman" panose="02020603050405020304" pitchFamily="18" charset="0"/>
              </a:rPr>
              <a:t> من ذوي الإعاقات البصرية، البتر، أو إعاقة الأطراف السفلية والعلوية (فقدان القوة العضلية أو حركة المفاصل). وتتراوح فئات هذا التخصص ما بين </a:t>
            </a:r>
            <a:r>
              <a:rPr lang="fr-FR" dirty="0" smtClean="0">
                <a:solidFill>
                  <a:srgbClr val="011D26"/>
                </a:solidFill>
                <a:latin typeface="Calibri" panose="020F0502020204030204" pitchFamily="34" charset="0"/>
                <a:ea typeface="Times New Roman" panose="02020603050405020304" pitchFamily="18" charset="0"/>
              </a:rPr>
              <a:t> </a:t>
            </a:r>
            <a:r>
              <a:rPr lang="fr-FR" dirty="0" smtClean="0">
                <a:solidFill>
                  <a:srgbClr val="011D26"/>
                </a:solidFill>
                <a:latin typeface="Arial" panose="020B0604020202020204" pitchFamily="34" charset="0"/>
                <a:ea typeface="Times New Roman" panose="02020603050405020304" pitchFamily="18" charset="0"/>
              </a:rPr>
              <a:t>PR3 – PR1</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smtClean="0">
                <a:solidFill>
                  <a:srgbClr val="011D26"/>
                </a:solidFill>
                <a:latin typeface="Calibri" panose="020F0502020204030204" pitchFamily="34" charset="0"/>
                <a:ea typeface="Times New Roman" panose="02020603050405020304" pitchFamily="18" charset="0"/>
              </a:rPr>
              <a:t>بي </a:t>
            </a:r>
            <a:r>
              <a:rPr lang="ar-SA" dirty="0">
                <a:solidFill>
                  <a:srgbClr val="011D26"/>
                </a:solidFill>
                <a:latin typeface="Calibri" panose="020F0502020204030204" pitchFamily="34" charset="0"/>
                <a:ea typeface="Times New Roman" panose="02020603050405020304" pitchFamily="18" charset="0"/>
              </a:rPr>
              <a:t>أر</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PR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ترمز </a:t>
            </a:r>
            <a:r>
              <a:rPr lang="ar-SA" dirty="0">
                <a:solidFill>
                  <a:srgbClr val="011D26"/>
                </a:solidFill>
                <a:latin typeface="Calibri" panose="020F0502020204030204" pitchFamily="34" charset="0"/>
                <a:ea typeface="Times New Roman" panose="02020603050405020304" pitchFamily="18" charset="0"/>
              </a:rPr>
              <a:t>إلى</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para rowing </a:t>
            </a:r>
            <a:r>
              <a:rPr lang="ar-SA" dirty="0" smtClean="0">
                <a:solidFill>
                  <a:srgbClr val="011D26"/>
                </a:solidFill>
                <a:latin typeface="Calibri" panose="020F0502020204030204" pitchFamily="34" charset="0"/>
                <a:ea typeface="Times New Roman" panose="02020603050405020304" pitchFamily="18" charset="0"/>
              </a:rPr>
              <a:t>بالإنكليزية</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60868" y="1979919"/>
            <a:ext cx="5545665" cy="4139595"/>
          </a:xfrm>
          <a:prstGeom prst="rect">
            <a:avLst/>
          </a:prstGeom>
        </p:spPr>
        <p:txBody>
          <a:bodyPr wrap="square">
            <a:spAutoFit/>
          </a:bodyPr>
          <a:lstStyle/>
          <a:p>
            <a:pPr marL="342900" lvl="0" indent="-342900" algn="just" rtl="1">
              <a:lnSpc>
                <a:spcPct val="150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Calibri" panose="020F0502020204030204" pitchFamily="34" charset="0"/>
                <a:ea typeface="Times New Roman" panose="02020603050405020304" pitchFamily="18" charset="0"/>
              </a:rPr>
              <a:t>PR1</a:t>
            </a:r>
            <a:r>
              <a:rPr lang="ar-SA" dirty="0" smtClean="0">
                <a:solidFill>
                  <a:srgbClr val="011D26"/>
                </a:solidFill>
                <a:latin typeface="Calibri" panose="020F0502020204030204" pitchFamily="34" charset="0"/>
                <a:ea typeface="Times New Roman" panose="02020603050405020304" pitchFamily="18" charset="0"/>
              </a:rPr>
              <a:t>: فردي مع مجذافين. تخص هذه الفئة المجذفين من ذوي الاحتياجات الخاصة الذين لا يستطيعون استخدام أرجلهم وجذعهم</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Calibri" panose="020F0502020204030204" pitchFamily="34" charset="0"/>
                <a:ea typeface="Times New Roman" panose="02020603050405020304" pitchFamily="18" charset="0"/>
              </a:rPr>
              <a:t>PR2</a:t>
            </a:r>
            <a:r>
              <a:rPr lang="ar-SA" dirty="0" smtClean="0">
                <a:solidFill>
                  <a:srgbClr val="011D26"/>
                </a:solidFill>
                <a:latin typeface="Calibri" panose="020F0502020204030204" pitchFamily="34" charset="0"/>
                <a:ea typeface="Times New Roman" panose="02020603050405020304" pitchFamily="18" charset="0"/>
              </a:rPr>
              <a:t>: فريق مختلط مكون من فردين، مع وجود مجذافين لكل واحد منهما. فئة تخص المجذفين من ذوي الاحتياجات الخاصة الذين لا يمكنهم استخدام سوى الجزء العلوي من الجسم لممارسة التجذيف</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Calibri" panose="020F0502020204030204" pitchFamily="34" charset="0"/>
                <a:ea typeface="Times New Roman" panose="02020603050405020304" pitchFamily="18" charset="0"/>
              </a:rPr>
              <a:t>PR3</a:t>
            </a:r>
            <a:r>
              <a:rPr lang="ar-SA" dirty="0" smtClean="0">
                <a:solidFill>
                  <a:srgbClr val="011D26"/>
                </a:solidFill>
                <a:latin typeface="Calibri" panose="020F0502020204030204" pitchFamily="34" charset="0"/>
                <a:ea typeface="Times New Roman" panose="02020603050405020304" pitchFamily="18" charset="0"/>
              </a:rPr>
              <a:t>: فريق مختلط يتكون من أربعة أفراد، لكل منهم مجذاف واحد وربان. تجمع هذه الفئة المجذفين من ذوي الاحتياجات الخاصة الذين يمكنهم استخدام أذرعهم وجذعهم وأرجلهم، وليس أكثر من شخصين ممن يعانون من ضعف البصر</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338" name="Picture 2" descr="Para-aviron (Championnats d’Europe) : « On est passé totalement à côté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664" y="2430645"/>
            <a:ext cx="2412002" cy="12060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Álvaro Torres en Tokio 2020: el remero peruano ganó la semifinal C/D d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6664" y="4174033"/>
            <a:ext cx="2412002" cy="1206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331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10775" y="944532"/>
            <a:ext cx="2151551" cy="858055"/>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8. الريشة الطائرة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الباراألمبية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badminton</a:t>
            </a:r>
          </a:p>
        </p:txBody>
      </p:sp>
      <p:sp>
        <p:nvSpPr>
          <p:cNvPr id="5" name="Rectangle 4"/>
          <p:cNvSpPr/>
          <p:nvPr/>
        </p:nvSpPr>
        <p:spPr>
          <a:xfrm>
            <a:off x="6656172" y="2175622"/>
            <a:ext cx="5313405" cy="3660105"/>
          </a:xfrm>
          <a:prstGeom prst="rect">
            <a:avLst/>
          </a:prstGeom>
        </p:spPr>
        <p:txBody>
          <a:bodyPr wrap="square">
            <a:spAutoFit/>
          </a:bodyPr>
          <a:lstStyle/>
          <a:p>
            <a:pPr algn="just" rtl="1">
              <a:lnSpc>
                <a:spcPct val="107000"/>
              </a:lnSpc>
              <a:spcAft>
                <a:spcPts val="0"/>
              </a:spcAft>
            </a:pPr>
            <a:r>
              <a:rPr lang="ar-SA" dirty="0">
                <a:solidFill>
                  <a:srgbClr val="011D26"/>
                </a:solidFill>
                <a:latin typeface="Calibri" panose="020F0502020204030204" pitchFamily="34" charset="0"/>
                <a:ea typeface="Times New Roman" panose="02020603050405020304" pitchFamily="18" charset="0"/>
              </a:rPr>
              <a:t>تمارس بشكل فردي أو زوجي. يجلس اللاعبون أو يقفون </a:t>
            </a:r>
            <a:r>
              <a:rPr lang="ar-SA" dirty="0">
                <a:solidFill>
                  <a:srgbClr val="011D26"/>
                </a:solidFill>
                <a:latin typeface="Arial" panose="020B0604020202020204" pitchFamily="34" charset="0"/>
                <a:ea typeface="Times New Roman" panose="02020603050405020304" pitchFamily="18" charset="0"/>
                <a:hlinkClick r:id="rId2"/>
              </a:rPr>
              <a:t>حسبما يتلاءم مع إعاقتهم</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تم إدراج عدة فئات في هذه اللعبة وفقا للرياضات </a:t>
            </a:r>
            <a:r>
              <a:rPr lang="ar-SA" dirty="0" err="1">
                <a:solidFill>
                  <a:srgbClr val="011D26"/>
                </a:solidFill>
                <a:latin typeface="Calibri" panose="020F0502020204030204" pitchFamily="34" charset="0"/>
                <a:ea typeface="Times New Roman" panose="02020603050405020304" pitchFamily="18" charset="0"/>
              </a:rPr>
              <a:t>البارالمبية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WH1</a:t>
            </a:r>
            <a:r>
              <a:rPr lang="ar-DZ"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دبليو </a:t>
            </a:r>
            <a:r>
              <a:rPr lang="ar-SA" dirty="0">
                <a:solidFill>
                  <a:srgbClr val="011D26"/>
                </a:solidFill>
                <a:latin typeface="Calibri" panose="020F0502020204030204" pitchFamily="34" charset="0"/>
                <a:ea typeface="Times New Roman" panose="02020603050405020304" pitchFamily="18" charset="0"/>
              </a:rPr>
              <a:t>إتش 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WH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fr-FR" dirty="0" err="1" smtClean="0">
                <a:solidFill>
                  <a:srgbClr val="011D26"/>
                </a:solidFill>
                <a:latin typeface="Arial" panose="020B0604020202020204" pitchFamily="34" charset="0"/>
                <a:ea typeface="Times New Roman" panose="02020603050405020304" pitchFamily="18" charset="0"/>
                <a:cs typeface="Arial" panose="020B0604020202020204" pitchFamily="34" charset="0"/>
              </a:rPr>
              <a:t>Wheelchair</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smtClean="0">
                <a:solidFill>
                  <a:srgbClr val="011D26"/>
                </a:solidFill>
                <a:latin typeface="Calibri" panose="020F0502020204030204" pitchFamily="34" charset="0"/>
                <a:ea typeface="Times New Roman" panose="02020603050405020304" pitchFamily="18" charset="0"/>
              </a:rPr>
              <a:t>ترمز </a:t>
            </a:r>
            <a:r>
              <a:rPr lang="ar-SA" dirty="0">
                <a:solidFill>
                  <a:srgbClr val="011D26"/>
                </a:solidFill>
                <a:latin typeface="Calibri" panose="020F0502020204030204" pitchFamily="34" charset="0"/>
                <a:ea typeface="Times New Roman" panose="02020603050405020304" pitchFamily="18" charset="0"/>
              </a:rPr>
              <a:t>إلى الكرسي </a:t>
            </a:r>
            <a:r>
              <a:rPr lang="ar-SA" dirty="0" smtClean="0">
                <a:solidFill>
                  <a:srgbClr val="011D26"/>
                </a:solidFill>
                <a:latin typeface="Calibri" panose="020F0502020204030204" pitchFamily="34" charset="0"/>
                <a:ea typeface="Times New Roman" panose="02020603050405020304" pitchFamily="18" charset="0"/>
              </a:rPr>
              <a:t>المتحرك</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وهي </a:t>
            </a:r>
            <a:r>
              <a:rPr lang="ar-SA" dirty="0">
                <a:solidFill>
                  <a:srgbClr val="011D26"/>
                </a:solidFill>
                <a:latin typeface="Calibri" panose="020F0502020204030204" pitchFamily="34" charset="0"/>
                <a:ea typeface="Times New Roman" panose="02020603050405020304" pitchFamily="18" charset="0"/>
              </a:rPr>
              <a:t>تخص الرياضيين الذين يعانون من إعاقة على مستوى الساقين والجذع</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WH2 </a:t>
            </a:r>
            <a:r>
              <a:rPr lang="ar-SA" b="1" dirty="0" smtClean="0">
                <a:solidFill>
                  <a:srgbClr val="011D26"/>
                </a:solidFill>
                <a:latin typeface="Calibri" panose="020F0502020204030204" pitchFamily="34" charset="0"/>
                <a:ea typeface="Times New Roman" panose="02020603050405020304" pitchFamily="18" charset="0"/>
              </a:rPr>
              <a:t>: </a:t>
            </a:r>
            <a:r>
              <a:rPr lang="ar-SA" dirty="0">
                <a:solidFill>
                  <a:srgbClr val="011D26"/>
                </a:solidFill>
                <a:latin typeface="Calibri" panose="020F0502020204030204" pitchFamily="34" charset="0"/>
                <a:ea typeface="Times New Roman" panose="02020603050405020304" pitchFamily="18" charset="0"/>
              </a:rPr>
              <a:t>إعاقة على مستوى الساقين وإعاقة طفيفة أو معدومة على مستوى الجذع</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:SL3</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إس </a:t>
            </a:r>
            <a:r>
              <a:rPr lang="ar-SA" dirty="0">
                <a:solidFill>
                  <a:srgbClr val="011D26"/>
                </a:solidFill>
                <a:latin typeface="Calibri" panose="020F0502020204030204" pitchFamily="34" charset="0"/>
                <a:ea typeface="Times New Roman" panose="02020603050405020304" pitchFamily="18" charset="0"/>
              </a:rPr>
              <a:t>إل 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SL </a:t>
            </a:r>
            <a:r>
              <a:rPr lang="ar-SA" dirty="0">
                <a:solidFill>
                  <a:srgbClr val="011D26"/>
                </a:solidFill>
                <a:latin typeface="Calibri" panose="020F0502020204030204" pitchFamily="34" charset="0"/>
                <a:ea typeface="Times New Roman" panose="02020603050405020304" pitchFamily="18" charset="0"/>
              </a:rPr>
              <a:t>ترمز إلى </a:t>
            </a:r>
            <a:r>
              <a:rPr lang="ar-SA" dirty="0" smtClean="0">
                <a:solidFill>
                  <a:srgbClr val="011D26"/>
                </a:solidFill>
                <a:latin typeface="Calibri" panose="020F0502020204030204" pitchFamily="34" charset="0"/>
                <a:ea typeface="Times New Roman" panose="02020603050405020304" pitchFamily="18" charset="0"/>
              </a:rPr>
              <a:t>وقوف/أدنى</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وهي </a:t>
            </a:r>
            <a:r>
              <a:rPr lang="ar-SA" dirty="0">
                <a:solidFill>
                  <a:srgbClr val="011D26"/>
                </a:solidFill>
                <a:latin typeface="Calibri" panose="020F0502020204030204" pitchFamily="34" charset="0"/>
                <a:ea typeface="Times New Roman" panose="02020603050405020304" pitchFamily="18" charset="0"/>
              </a:rPr>
              <a:t>تخص الرياضيين الذين يعانون من إعاقة على مستوى الساق وتوازن ضعيف</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378940" y="2175622"/>
            <a:ext cx="3880022" cy="3067378"/>
          </a:xfrm>
          <a:prstGeom prst="rect">
            <a:avLst/>
          </a:prstGeom>
        </p:spPr>
        <p:txBody>
          <a:bodyPr wrap="square">
            <a:spAutoFit/>
          </a:bodyPr>
          <a:lstStyle/>
          <a:p>
            <a:pPr marL="342900" lvl="0" indent="-342900" algn="just" rtl="1">
              <a:lnSpc>
                <a:spcPct val="107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SL4 </a:t>
            </a:r>
            <a:r>
              <a:rPr lang="ar-SA" b="1" dirty="0" smtClean="0">
                <a:solidFill>
                  <a:srgbClr val="011D26"/>
                </a:solidFill>
                <a:latin typeface="Calibri" panose="020F0502020204030204" pitchFamily="34" charset="0"/>
                <a:ea typeface="Times New Roman" panose="02020603050405020304" pitchFamily="18" charset="0"/>
              </a:rPr>
              <a:t>: </a:t>
            </a:r>
            <a:r>
              <a:rPr lang="ar-SA" dirty="0" smtClean="0">
                <a:solidFill>
                  <a:srgbClr val="011D26"/>
                </a:solidFill>
                <a:latin typeface="Calibri" panose="020F0502020204030204" pitchFamily="34" charset="0"/>
                <a:ea typeface="Times New Roman" panose="02020603050405020304" pitchFamily="18" charset="0"/>
              </a:rPr>
              <a:t>للرياضيين الذين يعانون من إعاقة أقل درجة من فئة </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SL3</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SL5</a:t>
            </a:r>
            <a:r>
              <a:rPr lang="ar-DZ"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إس </a:t>
            </a:r>
            <a:r>
              <a:rPr lang="ar-SA" dirty="0" err="1" smtClean="0">
                <a:solidFill>
                  <a:srgbClr val="011D26"/>
                </a:solidFill>
                <a:latin typeface="Calibri" panose="020F0502020204030204" pitchFamily="34" charset="0"/>
                <a:ea typeface="Times New Roman" panose="02020603050405020304" pitchFamily="18" charset="0"/>
              </a:rPr>
              <a:t>يو</a:t>
            </a:r>
            <a:r>
              <a:rPr lang="ar-SA" dirty="0" smtClean="0">
                <a:solidFill>
                  <a:srgbClr val="011D26"/>
                </a:solidFill>
                <a:latin typeface="Calibri" panose="020F0502020204030204" pitchFamily="34" charset="0"/>
                <a:ea typeface="Times New Roman" panose="02020603050405020304" pitchFamily="18" charset="0"/>
              </a:rPr>
              <a:t> أو</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SU </a:t>
            </a:r>
            <a:r>
              <a:rPr lang="ar-SA" dirty="0" smtClean="0">
                <a:solidFill>
                  <a:srgbClr val="011D26"/>
                </a:solidFill>
                <a:latin typeface="Calibri" panose="020F0502020204030204" pitchFamily="34" charset="0"/>
                <a:ea typeface="Times New Roman" panose="02020603050405020304" pitchFamily="18" charset="0"/>
              </a:rPr>
              <a:t>ترمز إلى وقوف/أعلى</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وهي تخص الرياضيين الذين يعانون من إعاقة على مستوى الأطراف العلوية</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SH6</a:t>
            </a:r>
            <a:r>
              <a:rPr lang="ar-DZ" b="1"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smtClean="0">
                <a:solidFill>
                  <a:srgbClr val="011D26"/>
                </a:solidFill>
                <a:latin typeface="Calibri" panose="020F0502020204030204" pitchFamily="34" charset="0"/>
                <a:ea typeface="Times New Roman" panose="02020603050405020304" pitchFamily="18" charset="0"/>
              </a:rPr>
              <a:t> (إس إتش أو</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SH </a:t>
            </a:r>
            <a:r>
              <a:rPr lang="ar-SA" dirty="0" smtClean="0">
                <a:solidFill>
                  <a:srgbClr val="011D26"/>
                </a:solidFill>
                <a:latin typeface="Calibri" panose="020F0502020204030204" pitchFamily="34" charset="0"/>
                <a:ea typeface="Times New Roman" panose="02020603050405020304" pitchFamily="18" charset="0"/>
              </a:rPr>
              <a:t>ترمز إلى وقوف/قامة صغيرة)</a:t>
            </a:r>
            <a:r>
              <a:rPr lang="ar-DZ" dirty="0" smtClean="0">
                <a:solidFill>
                  <a:srgbClr val="011D26"/>
                </a:solidFill>
                <a:latin typeface="Calibri" panose="020F0502020204030204" pitchFamily="34" charset="0"/>
                <a:ea typeface="Times New Roman" panose="02020603050405020304" pitchFamily="18" charset="0"/>
              </a:rPr>
              <a:t>،</a:t>
            </a:r>
            <a:r>
              <a:rPr lang="ar-SA" dirty="0" smtClean="0">
                <a:solidFill>
                  <a:srgbClr val="011D26"/>
                </a:solidFill>
                <a:latin typeface="Calibri" panose="020F0502020204030204" pitchFamily="34" charset="0"/>
                <a:ea typeface="Times New Roman" panose="02020603050405020304" pitchFamily="18" charset="0"/>
              </a:rPr>
              <a:t> وهي تخص الرياضيين من ذوي القامة الصغيرة</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362" name="Picture 2" descr="BWF eyes long-term Para badminton growth after Paralympic debut in Tok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242" y="2269448"/>
            <a:ext cx="2166650" cy="143986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Para-Badminton Player, Luke Missen, excited to see the two Worl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4242" y="3946758"/>
            <a:ext cx="2166650" cy="15336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770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4901" y="944532"/>
            <a:ext cx="2443298" cy="858055"/>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9. سباق الزوارق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الباراألمبية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canoë</a:t>
            </a:r>
          </a:p>
        </p:txBody>
      </p:sp>
      <p:sp>
        <p:nvSpPr>
          <p:cNvPr id="5" name="Rectangle 4"/>
          <p:cNvSpPr/>
          <p:nvPr/>
        </p:nvSpPr>
        <p:spPr>
          <a:xfrm>
            <a:off x="5436973" y="2092920"/>
            <a:ext cx="6096000" cy="3724096"/>
          </a:xfrm>
          <a:prstGeom prst="rect">
            <a:avLst/>
          </a:prstGeom>
        </p:spPr>
        <p:txBody>
          <a:bodyPr>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المعايير المعتمدة في رياضة الزوارق بقوارب "</a:t>
            </a:r>
            <a:r>
              <a:rPr lang="ar-SA" dirty="0" err="1">
                <a:solidFill>
                  <a:srgbClr val="011D26"/>
                </a:solidFill>
                <a:latin typeface="Calibri" panose="020F0502020204030204" pitchFamily="34" charset="0"/>
                <a:ea typeface="Times New Roman" panose="02020603050405020304" pitchFamily="18" charset="0"/>
              </a:rPr>
              <a:t>الكانو</a:t>
            </a:r>
            <a:r>
              <a:rPr lang="ar-SA" dirty="0">
                <a:solidFill>
                  <a:srgbClr val="011D26"/>
                </a:solidFill>
                <a:latin typeface="Calibri" panose="020F0502020204030204" pitchFamily="34" charset="0"/>
                <a:ea typeface="Times New Roman" panose="02020603050405020304" pitchFamily="18" charset="0"/>
              </a:rPr>
              <a:t>" هي نفسها المتبعة عموما في الألعاب الأولمبية. حيث يتم التنافس على السباقات في قوارب </a:t>
            </a:r>
            <a:r>
              <a:rPr lang="ar-SA" dirty="0" err="1" smtClean="0">
                <a:solidFill>
                  <a:srgbClr val="011D26"/>
                </a:solidFill>
                <a:latin typeface="Calibri" panose="020F0502020204030204" pitchFamily="34" charset="0"/>
                <a:ea typeface="Times New Roman" panose="02020603050405020304" pitchFamily="18" charset="0"/>
              </a:rPr>
              <a:t>الكاياك</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err="1" smtClean="0">
                <a:solidFill>
                  <a:srgbClr val="011D26"/>
                </a:solidFill>
                <a:latin typeface="Calibri" panose="020F0502020204030204" pitchFamily="34" charset="0"/>
                <a:ea typeface="Times New Roman" panose="02020603050405020304" pitchFamily="18" charset="0"/>
              </a:rPr>
              <a:t>كا</a:t>
            </a:r>
            <a:r>
              <a:rPr lang="ar-SA" dirty="0" smtClean="0">
                <a:solidFill>
                  <a:srgbClr val="011D26"/>
                </a:solidFill>
                <a:latin typeface="Calibri" panose="020F0502020204030204" pitchFamily="34" charset="0"/>
                <a:ea typeface="Times New Roman" panose="02020603050405020304" pitchFamily="18" charset="0"/>
              </a:rPr>
              <a:t> إل</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KL </a:t>
            </a:r>
            <a:r>
              <a:rPr lang="ar-DZ"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أو </a:t>
            </a:r>
            <a:r>
              <a:rPr lang="ar-SA" dirty="0">
                <a:solidFill>
                  <a:srgbClr val="011D26"/>
                </a:solidFill>
                <a:latin typeface="Calibri" panose="020F0502020204030204" pitchFamily="34" charset="0"/>
                <a:ea typeface="Times New Roman" panose="02020603050405020304" pitchFamily="18" charset="0"/>
              </a:rPr>
              <a:t>في </a:t>
            </a:r>
            <a:r>
              <a:rPr lang="ar-SA" dirty="0" smtClean="0">
                <a:solidFill>
                  <a:srgbClr val="011D26"/>
                </a:solidFill>
                <a:latin typeface="Calibri" panose="020F0502020204030204" pitchFamily="34" charset="0"/>
                <a:ea typeface="Times New Roman" panose="02020603050405020304" pitchFamily="18" charset="0"/>
              </a:rPr>
              <a:t>الزوارق</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(ف</a:t>
            </a:r>
            <a:r>
              <a:rPr lang="ar-SA" dirty="0" smtClean="0">
                <a:solidFill>
                  <a:srgbClr val="011D26"/>
                </a:solidFill>
                <a:latin typeface="Calibri" panose="020F0502020204030204" pitchFamily="34" charset="0"/>
                <a:ea typeface="Times New Roman" panose="02020603050405020304" pitchFamily="18" charset="0"/>
              </a:rPr>
              <a:t>ي إل</a:t>
            </a:r>
            <a:r>
              <a:rPr lang="ar-DZ" dirty="0" smtClean="0">
                <a:solidFill>
                  <a:srgbClr val="011D26"/>
                </a:solidFill>
                <a:latin typeface="Calibri" panose="020F0502020204030204" pitchFamily="34" charset="0"/>
                <a:ea typeface="Times New Roman" panose="02020603050405020304" pitchFamily="18" charset="0"/>
              </a:rPr>
              <a:t> </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VL</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وهي مصنفة ضمن </a:t>
            </a:r>
            <a:r>
              <a:rPr lang="ar-SA" dirty="0">
                <a:solidFill>
                  <a:srgbClr val="011D26"/>
                </a:solidFill>
                <a:latin typeface="Arial" panose="020B0604020202020204" pitchFamily="34" charset="0"/>
                <a:ea typeface="Times New Roman" panose="02020603050405020304" pitchFamily="18" charset="0"/>
                <a:hlinkClick r:id="rId2"/>
              </a:rPr>
              <a:t>ثلاث فئات</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Calibri" panose="020F0502020204030204" pitchFamily="34" charset="0"/>
                <a:ea typeface="Times New Roman" panose="02020603050405020304" pitchFamily="18" charset="0"/>
              </a:rPr>
              <a:t>KL1</a:t>
            </a:r>
            <a:r>
              <a:rPr lang="ar-SA" dirty="0" smtClean="0">
                <a:solidFill>
                  <a:srgbClr val="011D26"/>
                </a:solidFill>
                <a:latin typeface="Calibri" panose="020F0502020204030204" pitchFamily="34" charset="0"/>
                <a:ea typeface="Times New Roman" panose="02020603050405020304" pitchFamily="18" charset="0"/>
              </a:rPr>
              <a:t>: </a:t>
            </a:r>
            <a:r>
              <a:rPr lang="ar-SA" dirty="0">
                <a:solidFill>
                  <a:srgbClr val="011D26"/>
                </a:solidFill>
                <a:latin typeface="Calibri" panose="020F0502020204030204" pitchFamily="34" charset="0"/>
                <a:ea typeface="Times New Roman" panose="02020603050405020304" pitchFamily="18" charset="0"/>
              </a:rPr>
              <a:t>مجذفي قوارب </a:t>
            </a:r>
            <a:r>
              <a:rPr lang="ar-SA" dirty="0" err="1">
                <a:solidFill>
                  <a:srgbClr val="011D26"/>
                </a:solidFill>
                <a:latin typeface="Calibri" panose="020F0502020204030204" pitchFamily="34" charset="0"/>
                <a:ea typeface="Times New Roman" panose="02020603050405020304" pitchFamily="18" charset="0"/>
              </a:rPr>
              <a:t>الكاياك</a:t>
            </a:r>
            <a:r>
              <a:rPr lang="ar-SA" dirty="0">
                <a:solidFill>
                  <a:srgbClr val="011D26"/>
                </a:solidFill>
                <a:latin typeface="Calibri" panose="020F0502020204030204" pitchFamily="34" charset="0"/>
                <a:ea typeface="Times New Roman" panose="02020603050405020304" pitchFamily="18" charset="0"/>
              </a:rPr>
              <a:t> يعانون من وظيفة جذع محدودة للغاية ومن دون وظيفة للساق</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Calibri" panose="020F0502020204030204" pitchFamily="34" charset="0"/>
                <a:ea typeface="Times New Roman" panose="02020603050405020304" pitchFamily="18" charset="0"/>
              </a:rPr>
              <a:t>VL3 – KL2</a:t>
            </a:r>
            <a:r>
              <a:rPr lang="ar-SA" dirty="0" smtClean="0">
                <a:solidFill>
                  <a:srgbClr val="011D26"/>
                </a:solidFill>
                <a:latin typeface="Calibri" panose="020F0502020204030204" pitchFamily="34" charset="0"/>
                <a:ea typeface="Times New Roman" panose="02020603050405020304" pitchFamily="18" charset="0"/>
              </a:rPr>
              <a:t>: </a:t>
            </a:r>
            <a:r>
              <a:rPr lang="ar-SA" dirty="0">
                <a:solidFill>
                  <a:srgbClr val="011D26"/>
                </a:solidFill>
                <a:latin typeface="Calibri" panose="020F0502020204030204" pitchFamily="34" charset="0"/>
                <a:ea typeface="Times New Roman" panose="02020603050405020304" pitchFamily="18" charset="0"/>
              </a:rPr>
              <a:t>لدى الرياضيين في هذه الفئة وظيفة جزئية للجذع والساق</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Calibri" panose="020F0502020204030204" pitchFamily="34" charset="0"/>
                <a:ea typeface="Times New Roman" panose="02020603050405020304" pitchFamily="18" charset="0"/>
              </a:rPr>
              <a:t>VL3 – KL3</a:t>
            </a:r>
            <a:r>
              <a:rPr lang="ar-SA" dirty="0" smtClean="0">
                <a:solidFill>
                  <a:srgbClr val="011D26"/>
                </a:solidFill>
                <a:latin typeface="Calibri" panose="020F0502020204030204" pitchFamily="34" charset="0"/>
                <a:ea typeface="Times New Roman" panose="02020603050405020304" pitchFamily="18" charset="0"/>
              </a:rPr>
              <a:t>: </a:t>
            </a:r>
            <a:r>
              <a:rPr lang="ar-SA" dirty="0">
                <a:solidFill>
                  <a:srgbClr val="011D26"/>
                </a:solidFill>
                <a:latin typeface="Calibri" panose="020F0502020204030204" pitchFamily="34" charset="0"/>
                <a:ea typeface="Times New Roman" panose="02020603050405020304" pitchFamily="18" charset="0"/>
              </a:rPr>
              <a:t>لدى الرياضيين في هذه الفئة وظيفة الجذع ووظيفة الساق بشكل جزئي</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386" name="Picture 2" descr="Para-Canoe Worlds Begin in Pozn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556" y="1941675"/>
            <a:ext cx="3427885" cy="185677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ara Canoë | Paralympic Team Belg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56" y="4004095"/>
            <a:ext cx="3427885" cy="186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ألعاب بارالمبية - ويكيبيدي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523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1510" y="944532"/>
            <a:ext cx="2650084" cy="858055"/>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10. ركوب الدراجات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الباراألمبية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cyclisme</a:t>
            </a:r>
          </a:p>
        </p:txBody>
      </p:sp>
      <p:sp>
        <p:nvSpPr>
          <p:cNvPr id="5" name="Rectangle 4"/>
          <p:cNvSpPr/>
          <p:nvPr/>
        </p:nvSpPr>
        <p:spPr>
          <a:xfrm>
            <a:off x="7694141" y="2214380"/>
            <a:ext cx="4291912" cy="3462486"/>
          </a:xfrm>
          <a:prstGeom prst="rect">
            <a:avLst/>
          </a:prstGeom>
        </p:spPr>
        <p:txBody>
          <a:bodyPr wrap="square">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ينقسم الرياضيون في رياضة ركوب الدراجات لذوي الاحتياجات الخاصة إلى </a:t>
            </a:r>
            <a:r>
              <a:rPr lang="ar-SA" dirty="0">
                <a:solidFill>
                  <a:srgbClr val="011D26"/>
                </a:solidFill>
                <a:latin typeface="Arial" panose="020B0604020202020204" pitchFamily="34" charset="0"/>
                <a:ea typeface="Times New Roman" panose="02020603050405020304" pitchFamily="18" charset="0"/>
                <a:hlinkClick r:id="rId2"/>
              </a:rPr>
              <a:t>عدة فئات</a:t>
            </a:r>
            <a:r>
              <a:rPr lang="ar-SA" dirty="0">
                <a:solidFill>
                  <a:srgbClr val="011D26"/>
                </a:solidFill>
                <a:latin typeface="Arial" panose="020B0604020202020204" pitchFamily="34" charset="0"/>
                <a:ea typeface="Times New Roman" panose="02020603050405020304" pitchFamily="18" charset="0"/>
              </a:rPr>
              <a:t>، سواء على الطريق أو على المضمار، إذ يتم تكييف </a:t>
            </a:r>
            <a:r>
              <a:rPr lang="ar-SA" dirty="0">
                <a:solidFill>
                  <a:srgbClr val="011D26"/>
                </a:solidFill>
                <a:latin typeface="Arial" panose="020B0604020202020204" pitchFamily="34" charset="0"/>
                <a:ea typeface="Times New Roman" panose="02020603050405020304" pitchFamily="18" charset="0"/>
                <a:hlinkClick r:id="rId3"/>
              </a:rPr>
              <a:t>الدراجات</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بما يتلاءم مع إعاقة كل رياضي</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fr-FR" sz="2000" b="1" dirty="0" smtClean="0">
                <a:solidFill>
                  <a:srgbClr val="011D26"/>
                </a:solidFill>
                <a:latin typeface="Calibri" panose="020F0502020204030204" pitchFamily="34" charset="0"/>
                <a:ea typeface="Times New Roman" panose="02020603050405020304" pitchFamily="18" charset="0"/>
              </a:rPr>
              <a:t>C5-C1</a:t>
            </a:r>
            <a:r>
              <a:rPr lang="ar-DZ" dirty="0" smtClean="0">
                <a:solidFill>
                  <a:srgbClr val="011D26"/>
                </a:solidFill>
                <a:latin typeface="Calibri" panose="020F0502020204030204" pitchFamily="34" charset="0"/>
                <a:ea typeface="Times New Roman" panose="02020603050405020304" pitchFamily="18" charset="0"/>
              </a:rPr>
              <a:t>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smtClean="0">
                <a:solidFill>
                  <a:srgbClr val="011D26"/>
                </a:solidFill>
                <a:latin typeface="Calibri" panose="020F0502020204030204" pitchFamily="34" charset="0"/>
                <a:ea typeface="Times New Roman" panose="02020603050405020304" pitchFamily="18" charset="0"/>
              </a:rPr>
              <a:t>سي </a:t>
            </a:r>
            <a:r>
              <a:rPr lang="ar-SA" dirty="0">
                <a:solidFill>
                  <a:srgbClr val="011D26"/>
                </a:solidFill>
                <a:latin typeface="Calibri" panose="020F0502020204030204" pitchFamily="34" charset="0"/>
                <a:ea typeface="Times New Roman" panose="02020603050405020304" pitchFamily="18" charset="0"/>
              </a:rPr>
              <a:t>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C </a:t>
            </a:r>
            <a:r>
              <a:rPr lang="ar-SA" dirty="0">
                <a:solidFill>
                  <a:srgbClr val="011D26"/>
                </a:solidFill>
                <a:latin typeface="Calibri" panose="020F0502020204030204" pitchFamily="34" charset="0"/>
                <a:ea typeface="Times New Roman" panose="02020603050405020304" pitchFamily="18" charset="0"/>
              </a:rPr>
              <a:t>ترمز إلى "الدورة" أو "ركوب </a:t>
            </a:r>
            <a:r>
              <a:rPr lang="ar-SA" dirty="0" smtClean="0">
                <a:solidFill>
                  <a:srgbClr val="011D26"/>
                </a:solidFill>
                <a:latin typeface="Calibri" panose="020F0502020204030204" pitchFamily="34" charset="0"/>
                <a:ea typeface="Times New Roman" panose="02020603050405020304" pitchFamily="18" charset="0"/>
              </a:rPr>
              <a:t>الدراجات</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smtClean="0">
                <a:solidFill>
                  <a:srgbClr val="011D26"/>
                </a:solidFill>
                <a:latin typeface="Calibri" panose="020F0502020204030204" pitchFamily="34" charset="0"/>
                <a:ea typeface="Times New Roman" panose="02020603050405020304" pitchFamily="18" charset="0"/>
              </a:rPr>
              <a:t>، </a:t>
            </a:r>
            <a:r>
              <a:rPr lang="ar-SA" dirty="0">
                <a:solidFill>
                  <a:srgbClr val="011D26"/>
                </a:solidFill>
                <a:latin typeface="Calibri" panose="020F0502020204030204" pitchFamily="34" charset="0"/>
                <a:ea typeface="Times New Roman" panose="02020603050405020304" pitchFamily="18" charset="0"/>
              </a:rPr>
              <a:t>تخص هذه فئة الأشخاص مبتوري الأطراف أو الذين يعانون من فقدان وظيفي للأطراف العلوية و/أو السفلية</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32950" y="2214380"/>
            <a:ext cx="4687330" cy="3508653"/>
          </a:xfrm>
          <a:prstGeom prst="rect">
            <a:avLst/>
          </a:prstGeom>
        </p:spPr>
        <p:txBody>
          <a:bodyPr wrap="square">
            <a:spAutoFit/>
          </a:bodyPr>
          <a:lstStyle/>
          <a:p>
            <a:pPr marL="342900" lvl="0" indent="-342900" algn="just" rtl="1">
              <a:spcAft>
                <a:spcPts val="1200"/>
              </a:spcAft>
              <a:buSzPts val="1000"/>
              <a:buFont typeface="Wingdings" panose="05000000000000000000" pitchFamily="2" charset="2"/>
              <a:buChar char=""/>
              <a:tabLst>
                <a:tab pos="457200" algn="l"/>
              </a:tabLst>
            </a:pPr>
            <a:r>
              <a:rPr lang="fr-FR" sz="2000" b="1" dirty="0" smtClean="0">
                <a:solidFill>
                  <a:srgbClr val="011D26"/>
                </a:solidFill>
                <a:latin typeface="Calibri" panose="020F0502020204030204" pitchFamily="34" charset="0"/>
                <a:ea typeface="Times New Roman" panose="02020603050405020304" pitchFamily="18" charset="0"/>
              </a:rPr>
              <a:t>H5-H1</a:t>
            </a:r>
            <a:r>
              <a:rPr lang="ar-DZ" dirty="0" smtClean="0">
                <a:solidFill>
                  <a:srgbClr val="011D26"/>
                </a:solidFill>
                <a:latin typeface="Calibri" panose="020F0502020204030204" pitchFamily="34" charset="0"/>
                <a:ea typeface="Times New Roman" panose="02020603050405020304" pitchFamily="18" charset="0"/>
              </a:rPr>
              <a:t> (</a:t>
            </a:r>
            <a:r>
              <a:rPr lang="ar-SA" dirty="0" smtClean="0">
                <a:solidFill>
                  <a:srgbClr val="011D26"/>
                </a:solidFill>
                <a:latin typeface="Calibri" panose="020F0502020204030204" pitchFamily="34" charset="0"/>
                <a:ea typeface="Times New Roman" panose="02020603050405020304" pitchFamily="18" charset="0"/>
              </a:rPr>
              <a:t>ترمز إتش أو</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H </a:t>
            </a:r>
            <a:r>
              <a:rPr lang="ar-SA" dirty="0" smtClean="0">
                <a:solidFill>
                  <a:srgbClr val="011D26"/>
                </a:solidFill>
                <a:latin typeface="Calibri" panose="020F0502020204030204" pitchFamily="34" charset="0"/>
                <a:ea typeface="Times New Roman" panose="02020603050405020304" pitchFamily="18" charset="0"/>
              </a:rPr>
              <a:t>إلى دراجة اليد</a:t>
            </a:r>
            <a:r>
              <a:rPr lang="ar-DZ" dirty="0" smtClean="0">
                <a:solidFill>
                  <a:srgbClr val="011D26"/>
                </a:solidFill>
                <a:latin typeface="Calibri" panose="020F0502020204030204" pitchFamily="34" charset="0"/>
                <a:ea typeface="Times New Roman" panose="02020603050405020304" pitchFamily="18" charset="0"/>
              </a:rPr>
              <a:t>)،</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وهي تخص الأشخاص الذين يعانون من إصابات في النخاع الشوكي أو مبتوري أحد الأطراف السفلية أو كليهما</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1200"/>
              </a:spcAft>
              <a:buSzPts val="1000"/>
              <a:buFont typeface="Wingdings" panose="05000000000000000000" pitchFamily="2" charset="2"/>
              <a:buChar char=""/>
              <a:tabLst>
                <a:tab pos="457200" algn="l"/>
              </a:tabLst>
            </a:pPr>
            <a:r>
              <a:rPr lang="fr-FR" sz="2000" b="1" dirty="0" smtClean="0">
                <a:solidFill>
                  <a:srgbClr val="011D26"/>
                </a:solidFill>
                <a:latin typeface="Calibri" panose="020F0502020204030204" pitchFamily="34" charset="0"/>
                <a:ea typeface="Times New Roman" panose="02020603050405020304" pitchFamily="18" charset="0"/>
              </a:rPr>
              <a:t>T2-T1</a:t>
            </a:r>
            <a:r>
              <a:rPr lang="ar-DZ" dirty="0" smtClean="0">
                <a:solidFill>
                  <a:srgbClr val="011D26"/>
                </a:solidFill>
                <a:latin typeface="Calibri" panose="020F0502020204030204" pitchFamily="34" charset="0"/>
                <a:ea typeface="Times New Roman" panose="02020603050405020304" pitchFamily="18" charset="0"/>
              </a:rPr>
              <a:t> (</a:t>
            </a:r>
            <a:r>
              <a:rPr lang="ar-SA" dirty="0" smtClean="0">
                <a:solidFill>
                  <a:srgbClr val="011D26"/>
                </a:solidFill>
                <a:latin typeface="Calibri" panose="020F0502020204030204" pitchFamily="34" charset="0"/>
                <a:ea typeface="Times New Roman" panose="02020603050405020304" pitchFamily="18" charset="0"/>
              </a:rPr>
              <a:t>تي أو</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T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Arial" panose="020B0604020202020204" pitchFamily="34" charset="0"/>
                <a:ea typeface="Times New Roman" panose="02020603050405020304" pitchFamily="18" charset="0"/>
              </a:rPr>
              <a:t>ترمز إلى الدراجة ثلاثية العجلات</a:t>
            </a:r>
            <a:r>
              <a:rPr lang="ar-DZ" dirty="0" smtClean="0">
                <a:solidFill>
                  <a:srgbClr val="011D26"/>
                </a:solidFill>
                <a:latin typeface="Arial" panose="020B0604020202020204" pitchFamily="34" charset="0"/>
                <a:ea typeface="Times New Roman" panose="02020603050405020304" pitchFamily="18" charset="0"/>
              </a:rPr>
              <a:t>)،</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وهي تخص الأشخاص الذين يعانون من اضطرابات حركية وفي التوازن</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1200"/>
              </a:spcAft>
              <a:buSzPts val="1000"/>
              <a:buFont typeface="Wingdings" panose="05000000000000000000" pitchFamily="2" charset="2"/>
              <a:buChar char=""/>
              <a:tabLst>
                <a:tab pos="457200" algn="l"/>
              </a:tabLst>
            </a:pPr>
            <a:r>
              <a:rPr lang="fr-FR" sz="2000" b="1" dirty="0" smtClean="0">
                <a:solidFill>
                  <a:srgbClr val="011D26"/>
                </a:solidFill>
                <a:latin typeface="Calibri" panose="020F0502020204030204" pitchFamily="34" charset="0"/>
                <a:ea typeface="Times New Roman" panose="02020603050405020304" pitchFamily="18" charset="0"/>
              </a:rPr>
              <a:t>B</a:t>
            </a:r>
            <a:r>
              <a:rPr lang="ar-DZ" dirty="0" smtClean="0">
                <a:solidFill>
                  <a:srgbClr val="011D26"/>
                </a:solidFill>
                <a:latin typeface="Calibri" panose="020F0502020204030204" pitchFamily="34" charset="0"/>
                <a:ea typeface="Times New Roman" panose="02020603050405020304" pitchFamily="18" charset="0"/>
              </a:rPr>
              <a:t> (</a:t>
            </a:r>
            <a:r>
              <a:rPr lang="ar-SA" dirty="0" smtClean="0">
                <a:solidFill>
                  <a:srgbClr val="011D26"/>
                </a:solidFill>
                <a:latin typeface="Calibri" panose="020F0502020204030204" pitchFamily="34" charset="0"/>
                <a:ea typeface="Times New Roman" panose="02020603050405020304" pitchFamily="18" charset="0"/>
              </a:rPr>
              <a:t>بي أو</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B </a:t>
            </a:r>
            <a:r>
              <a:rPr lang="ar-SA" dirty="0" smtClean="0">
                <a:solidFill>
                  <a:srgbClr val="011D26"/>
                </a:solidFill>
                <a:latin typeface="Calibri" panose="020F0502020204030204" pitchFamily="34" charset="0"/>
                <a:ea typeface="Times New Roman" panose="02020603050405020304" pitchFamily="18" charset="0"/>
              </a:rPr>
              <a:t>ترمز إلى المكفوفين</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وهي منافسة يتم فيها إقحام رياضيين على متن كل دراجة، وتخص الأشخاص الذين يعانون من ضعف البصر أو المكفوفين الذين يرشدهم خلال المنافسة دليل (من الأصحاء) يطلق عليه الربان</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410" name="Picture 2" descr="Coupe du Monde de paracyclisme à Ostende | Focus on Belg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4010" y="2397210"/>
            <a:ext cx="2866401" cy="158917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hampionnats du monde de para cyclisme : 17 médailles pour la Fra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4009" y="4267199"/>
            <a:ext cx="2866401" cy="1589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2771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82977" y="944532"/>
            <a:ext cx="2007153" cy="858055"/>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11. الفروسية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الباراألمبية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a:t>
            </a:r>
            <a:r>
              <a:rPr lang="fr-FR" b="1" dirty="0" smtClean="0"/>
              <a:t>équitation</a:t>
            </a:r>
            <a:endParaRPr lang="fr-FR" b="1" dirty="0"/>
          </a:p>
        </p:txBody>
      </p:sp>
      <p:sp>
        <p:nvSpPr>
          <p:cNvPr id="5" name="Rectangle 4"/>
          <p:cNvSpPr/>
          <p:nvPr/>
        </p:nvSpPr>
        <p:spPr>
          <a:xfrm>
            <a:off x="7858896" y="2172694"/>
            <a:ext cx="3476368" cy="3274294"/>
          </a:xfrm>
          <a:prstGeom prst="rect">
            <a:avLst/>
          </a:prstGeom>
        </p:spPr>
        <p:txBody>
          <a:bodyPr wrap="square">
            <a:spAutoFit/>
          </a:bodyPr>
          <a:lstStyle/>
          <a:p>
            <a:pPr algn="just" rtl="1">
              <a:lnSpc>
                <a:spcPct val="150000"/>
              </a:lnSpc>
              <a:spcAft>
                <a:spcPts val="0"/>
              </a:spcAft>
            </a:pPr>
            <a:r>
              <a:rPr lang="ar-SA" sz="2000" dirty="0">
                <a:solidFill>
                  <a:srgbClr val="011D26"/>
                </a:solidFill>
                <a:latin typeface="Calibri" panose="020F0502020204030204" pitchFamily="34" charset="0"/>
                <a:ea typeface="Times New Roman" panose="02020603050405020304" pitchFamily="18" charset="0"/>
              </a:rPr>
              <a:t>على العكس من رياضة الفروسية التي تتضمن ثلاث تخصصات في الألعاب الأولمبية، ففي </a:t>
            </a:r>
            <a:r>
              <a:rPr lang="ar-SA" sz="2000" dirty="0">
                <a:solidFill>
                  <a:srgbClr val="011D26"/>
                </a:solidFill>
                <a:latin typeface="Calibri" panose="020F0502020204030204" pitchFamily="34" charset="0"/>
                <a:ea typeface="Times New Roman" panose="02020603050405020304" pitchFamily="18" charset="0"/>
                <a:hlinkClick r:id="rId2"/>
              </a:rPr>
              <a:t>الألعاب </a:t>
            </a:r>
            <a:r>
              <a:rPr lang="ar-SA" sz="2000" dirty="0" err="1">
                <a:solidFill>
                  <a:srgbClr val="011D26"/>
                </a:solidFill>
                <a:latin typeface="Calibri" panose="020F0502020204030204" pitchFamily="34" charset="0"/>
                <a:ea typeface="Times New Roman" panose="02020603050405020304" pitchFamily="18" charset="0"/>
                <a:hlinkClick r:id="rId2"/>
              </a:rPr>
              <a:t>البارالمبية</a:t>
            </a:r>
            <a:r>
              <a:rPr lang="ar-SA" sz="2000" dirty="0">
                <a:solidFill>
                  <a:srgbClr val="011D26"/>
                </a:solidFill>
                <a:latin typeface="Calibri" panose="020F0502020204030204" pitchFamily="34" charset="0"/>
                <a:ea typeface="Times New Roman" panose="02020603050405020304" pitchFamily="18" charset="0"/>
                <a:hlinkClick r:id="rId2"/>
              </a:rPr>
              <a:t> لا يتضمن برنامج المنافسات سوى الترويض</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011D26"/>
                </a:solidFill>
                <a:latin typeface="Calibri" panose="020F0502020204030204" pitchFamily="34" charset="0"/>
                <a:ea typeface="Times New Roman" panose="02020603050405020304" pitchFamily="18" charset="0"/>
              </a:rPr>
              <a:t>يتم تصنيف الفرسان من ذوي الاحتياجات الخاصة ضمن خمس درجات مختلفة هي</a:t>
            </a:r>
            <a:r>
              <a:rPr lang="fr-FR"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18984" y="1859354"/>
            <a:ext cx="4366054" cy="4264244"/>
          </a:xfrm>
          <a:prstGeom prst="rect">
            <a:avLst/>
          </a:prstGeom>
        </p:spPr>
        <p:txBody>
          <a:bodyPr wrap="square">
            <a:spAutoFit/>
          </a:bodyPr>
          <a:lstStyle/>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الدرجة 1: </a:t>
            </a:r>
            <a:r>
              <a:rPr lang="ar-SA" dirty="0">
                <a:solidFill>
                  <a:srgbClr val="011D26"/>
                </a:solidFill>
                <a:latin typeface="Calibri" panose="020F0502020204030204" pitchFamily="34" charset="0"/>
                <a:ea typeface="Times New Roman" panose="02020603050405020304" pitchFamily="18" charset="0"/>
              </a:rPr>
              <a:t>إعاقة كبيرة على مستوى كافة الأطراف والجذع</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الدرجة 2: </a:t>
            </a:r>
            <a:r>
              <a:rPr lang="ar-SA" dirty="0">
                <a:solidFill>
                  <a:srgbClr val="011D26"/>
                </a:solidFill>
                <a:latin typeface="Calibri" panose="020F0502020204030204" pitchFamily="34" charset="0"/>
                <a:ea typeface="Times New Roman" panose="02020603050405020304" pitchFamily="18" charset="0"/>
              </a:rPr>
              <a:t>إعاقة تؤثر على الجذع لكن مع وظيفة طبيعية للأطراف العلوية أو وظيفة حد أدنى للأطراف السفلية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الدرجة 3: </a:t>
            </a:r>
            <a:r>
              <a:rPr lang="ar-SA" dirty="0">
                <a:solidFill>
                  <a:srgbClr val="011D26"/>
                </a:solidFill>
                <a:latin typeface="Calibri" panose="020F0502020204030204" pitchFamily="34" charset="0"/>
                <a:ea typeface="Times New Roman" panose="02020603050405020304" pitchFamily="18" charset="0"/>
              </a:rPr>
              <a:t>ضعف حاد في كلا الساقين لكن مع ضعف طفيف أو معدوم للجذع، أو من ضعف معتدل في الذراعين والساقين والجذع</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الدرجة 4: </a:t>
            </a:r>
            <a:r>
              <a:rPr lang="ar-SA" dirty="0">
                <a:solidFill>
                  <a:srgbClr val="011D26"/>
                </a:solidFill>
                <a:latin typeface="Calibri" panose="020F0502020204030204" pitchFamily="34" charset="0"/>
                <a:ea typeface="Times New Roman" panose="02020603050405020304" pitchFamily="18" charset="0"/>
              </a:rPr>
              <a:t>إعاقة على مستوى الأطراف العلوية أو من إعاقة متوسطة للأطراف الأربعة، أو من قصر القامة</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a:t> </a:t>
            </a:r>
            <a:endParaRPr lang="ar-DZ" dirty="0" smtClean="0"/>
          </a:p>
          <a:p>
            <a:pPr marL="342900" indent="-342900" algn="just" rtl="1">
              <a:lnSpc>
                <a:spcPct val="107000"/>
              </a:lnSpc>
              <a:spcAft>
                <a:spcPts val="1200"/>
              </a:spcAft>
              <a:buSzPts val="1000"/>
              <a:buFont typeface="Wingdings" panose="05000000000000000000" pitchFamily="2" charset="2"/>
              <a:buChar char=""/>
              <a:tabLst>
                <a:tab pos="457200" algn="l"/>
              </a:tabLst>
            </a:pPr>
            <a:r>
              <a:rPr lang="ar-SA" b="1" dirty="0" smtClean="0"/>
              <a:t>الدرجة </a:t>
            </a:r>
            <a:r>
              <a:rPr lang="ar-SA" b="1" dirty="0"/>
              <a:t>5: </a:t>
            </a:r>
            <a:r>
              <a:rPr lang="ar-SA" dirty="0"/>
              <a:t>إعاقة بصرية قد تصل إلى العمى الكامل</a:t>
            </a:r>
            <a:r>
              <a:rPr lang="fr-FR" dirty="0" smtClean="0"/>
              <a:t>.</a:t>
            </a:r>
            <a:endParaRPr lang="fr-FR" dirty="0"/>
          </a:p>
        </p:txBody>
      </p:sp>
      <p:pic>
        <p:nvPicPr>
          <p:cNvPr id="1026" name="Picture 2" descr="فروسية ذوي الإعاقة أُدخلت للمرة الأولى في دورة أتلانتا عام 96 | صحيفة الرأ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581" y="2172694"/>
            <a:ext cx="2488772" cy="1657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بارالمبياد 2024 الفروسية| ما لا تعرفه عن رياضة فريدة من نوعها لذوي الهمم |  بوابة أخبار اليوم الإلكتروني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581" y="4215678"/>
            <a:ext cx="2488772" cy="16839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ألعاب بارالمبية - ويكيبيدي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449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4929" y="219635"/>
            <a:ext cx="9588519" cy="612389"/>
          </a:xfrm>
        </p:spPr>
        <p:txBody>
          <a:bodyPr>
            <a:noAutofit/>
          </a:bodyPr>
          <a:lstStyle/>
          <a:p>
            <a:pPr marL="571500" indent="-571500" algn="ctr" rtl="1">
              <a:buFont typeface="+mj-lt"/>
              <a:buAutoNum type="romanUcPeriod"/>
            </a:pPr>
            <a:r>
              <a:rPr lang="ar-DZ" sz="4000" dirty="0" smtClean="0">
                <a:cs typeface="ALAWI-3-1" pitchFamily="2" charset="-78"/>
              </a:rPr>
              <a:t>ماهية الإعاقة</a:t>
            </a:r>
            <a:endParaRPr lang="fr-FR" sz="4000" dirty="0">
              <a:cs typeface="ALAWI-3-1" pitchFamily="2" charset="-78"/>
            </a:endParaRPr>
          </a:p>
        </p:txBody>
      </p:sp>
      <p:sp>
        <p:nvSpPr>
          <p:cNvPr id="3" name="Espace réservé du contenu 2"/>
          <p:cNvSpPr>
            <a:spLocks noGrp="1"/>
          </p:cNvSpPr>
          <p:nvPr>
            <p:ph idx="1"/>
          </p:nvPr>
        </p:nvSpPr>
        <p:spPr>
          <a:xfrm>
            <a:off x="4547286" y="2015732"/>
            <a:ext cx="6507568" cy="3450613"/>
          </a:xfrm>
        </p:spPr>
        <p:txBody>
          <a:bodyPr>
            <a:normAutofit fontScale="92500" lnSpcReduction="10000"/>
          </a:bodyPr>
          <a:lstStyle/>
          <a:p>
            <a:pPr algn="just" rtl="1">
              <a:lnSpc>
                <a:spcPct val="200000"/>
              </a:lnSpc>
            </a:pPr>
            <a:r>
              <a:rPr lang="ar-SA" dirty="0" smtClean="0">
                <a:latin typeface="Arbaeen" panose="02000503070000020004" pitchFamily="2" charset="-78"/>
                <a:cs typeface="Arbaeen" panose="02000503070000020004" pitchFamily="2" charset="-78"/>
              </a:rPr>
              <a:t>الإعاقة </a:t>
            </a:r>
            <a:r>
              <a:rPr lang="ar-SA" dirty="0">
                <a:latin typeface="Arbaeen" panose="02000503070000020004" pitchFamily="2" charset="-78"/>
                <a:cs typeface="Arbaeen" panose="02000503070000020004" pitchFamily="2" charset="-78"/>
              </a:rPr>
              <a:t>تعني الإصابة بقصور كلي أو جزئي بشكل دائم أو لفترة طويلة من العمر في إحدى القدرات الجسمية أو الحسية أو العقلية أو التواصلية أو التعليمية أو النفسية، وتتسبب في عدم إمكانية تلبية متطلبات الحياة العادية من قبل الشخص المعاق واعتماده على غيره في تلبيتها، أو احتياجه لأداة خاصة تتطلب تدريبًا أو تأهيلًا خاصا لحسن </a:t>
            </a:r>
            <a:r>
              <a:rPr lang="ar-SA" dirty="0" smtClean="0">
                <a:latin typeface="Arbaeen" panose="02000503070000020004" pitchFamily="2" charset="-78"/>
                <a:cs typeface="Arbaeen" panose="02000503070000020004" pitchFamily="2" charset="-78"/>
              </a:rPr>
              <a:t>استخدامها</a:t>
            </a:r>
            <a:r>
              <a:rPr lang="ar-DZ" dirty="0">
                <a:latin typeface="Arbaeen" panose="02000503070000020004" pitchFamily="2" charset="-78"/>
                <a:cs typeface="Arbaeen" panose="02000503070000020004" pitchFamily="2" charset="-78"/>
              </a:rPr>
              <a:t>.</a:t>
            </a:r>
            <a:endParaRPr lang="fr-FR" dirty="0">
              <a:latin typeface="Arbaeen" panose="02000503070000020004" pitchFamily="2" charset="-78"/>
              <a:cs typeface="Arbaeen" panose="02000503070000020004" pitchFamily="2" charset="-78"/>
            </a:endParaRPr>
          </a:p>
        </p:txBody>
      </p:sp>
      <p:pic>
        <p:nvPicPr>
          <p:cNvPr id="1026" name="Picture 2" descr="حفل اليوم العالمى للإعاقة غداً فى عسير | صحيفة صراحة الالكترون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042" y="2343261"/>
            <a:ext cx="2785332" cy="27853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02055" y="766084"/>
            <a:ext cx="1903086" cy="738664"/>
          </a:xfrm>
          <a:prstGeom prst="rect">
            <a:avLst/>
          </a:prstGeom>
        </p:spPr>
        <p:txBody>
          <a:bodyPr wrap="none">
            <a:spAutoFit/>
          </a:bodyPr>
          <a:lstStyle/>
          <a:p>
            <a:pPr algn="just" rtl="1">
              <a:lnSpc>
                <a:spcPct val="200000"/>
              </a:lnSpc>
            </a:pPr>
            <a:r>
              <a:rPr lang="ar-DZ" sz="2400" b="1" dirty="0" smtClean="0">
                <a:solidFill>
                  <a:schemeClr val="accent1">
                    <a:lumMod val="75000"/>
                  </a:schemeClr>
                </a:solidFill>
                <a:latin typeface="Arbaeen" panose="02000503070000020004" pitchFamily="2" charset="-78"/>
                <a:cs typeface="ALAWI-3-1" pitchFamily="2" charset="-78"/>
              </a:rPr>
              <a:t>1. </a:t>
            </a:r>
            <a:r>
              <a:rPr lang="ar-SA" sz="2400" b="1" dirty="0" smtClean="0">
                <a:solidFill>
                  <a:schemeClr val="accent1">
                    <a:lumMod val="75000"/>
                  </a:schemeClr>
                </a:solidFill>
                <a:latin typeface="Arbaeen" panose="02000503070000020004" pitchFamily="2" charset="-78"/>
                <a:cs typeface="ALAWI-3-1" pitchFamily="2" charset="-78"/>
              </a:rPr>
              <a:t>تعريف الإعاقة</a:t>
            </a:r>
            <a:r>
              <a:rPr lang="fr-FR" sz="2400" b="1" dirty="0" smtClean="0">
                <a:solidFill>
                  <a:schemeClr val="accent1">
                    <a:lumMod val="75000"/>
                  </a:schemeClr>
                </a:solidFill>
                <a:latin typeface="Arbaeen" panose="02000503070000020004" pitchFamily="2" charset="-78"/>
                <a:cs typeface="ALAWI-3-1" pitchFamily="2" charset="-78"/>
              </a:rPr>
              <a:t>: </a:t>
            </a:r>
            <a:endParaRPr lang="fr-FR" sz="2400" dirty="0">
              <a:solidFill>
                <a:schemeClr val="accent1">
                  <a:lumMod val="75000"/>
                </a:schemeClr>
              </a:solidFill>
              <a:latin typeface="Arbaeen" panose="02000503070000020004" pitchFamily="2" charset="-78"/>
              <a:cs typeface="ALAWI-3-1" pitchFamily="2" charset="-78"/>
            </a:endParaRPr>
          </a:p>
        </p:txBody>
      </p:sp>
      <p:pic>
        <p:nvPicPr>
          <p:cNvPr id="13314" name="Picture 2" descr="ألعاب بارالمبية - ويكيبيدي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4091369" y="6358422"/>
            <a:ext cx="3482043" cy="35580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lnSpc>
                <a:spcPct val="107000"/>
              </a:lnSpc>
              <a:spcAft>
                <a:spcPts val="750"/>
              </a:spcAft>
            </a:pPr>
            <a:r>
              <a:rPr lang="ar-SA" sz="1600" u="sng" dirty="0">
                <a:solidFill>
                  <a:srgbClr val="0070C0"/>
                </a:solidFill>
                <a:latin typeface="Calibri" panose="020F0502020204030204" pitchFamily="34" charset="0"/>
                <a:ea typeface="Calibri" panose="020F0502020204030204" pitchFamily="34" charset="0"/>
              </a:rPr>
              <a:t>وزارة الصحة السعودية، 08/03/2025، 15:05</a:t>
            </a:r>
            <a:endParaRPr lang="fr-FR" sz="16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1901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19472" y="944532"/>
            <a:ext cx="2334165" cy="858055"/>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12. </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رفع الاثقال</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الباراألمبية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a:t>
            </a:r>
            <a:r>
              <a:rPr lang="fr-FR" b="1" dirty="0" smtClean="0"/>
              <a:t>haltérophilie</a:t>
            </a:r>
            <a:endParaRPr lang="fr-FR" b="1" dirty="0"/>
          </a:p>
        </p:txBody>
      </p:sp>
      <p:sp>
        <p:nvSpPr>
          <p:cNvPr id="6" name="Rectangle 5"/>
          <p:cNvSpPr/>
          <p:nvPr/>
        </p:nvSpPr>
        <p:spPr>
          <a:xfrm>
            <a:off x="5156887" y="2436078"/>
            <a:ext cx="6096000" cy="2812629"/>
          </a:xfrm>
          <a:prstGeom prst="rect">
            <a:avLst/>
          </a:prstGeom>
        </p:spPr>
        <p:txBody>
          <a:bodyPr>
            <a:spAutoFit/>
          </a:bodyPr>
          <a:lstStyle/>
          <a:p>
            <a:pPr algn="just" rtl="1">
              <a:lnSpc>
                <a:spcPct val="150000"/>
              </a:lnSpc>
              <a:spcAft>
                <a:spcPts val="0"/>
              </a:spcAft>
            </a:pPr>
            <a:r>
              <a:rPr lang="ar-SA" sz="2000" dirty="0">
                <a:solidFill>
                  <a:srgbClr val="011D26"/>
                </a:solidFill>
                <a:latin typeface="Calibri" panose="020F0502020204030204" pitchFamily="34" charset="0"/>
                <a:ea typeface="Times New Roman" panose="02020603050405020304" pitchFamily="18" charset="0"/>
              </a:rPr>
              <a:t>بالنسبة لهذه الرياضة، يقوم الرياضي باستخدام قوة الجزء العلوي لجسمه وهو في وضعية استلقاء على المقعد أو </a:t>
            </a:r>
            <a:r>
              <a:rPr lang="ar-SA" sz="2000" dirty="0">
                <a:solidFill>
                  <a:srgbClr val="011D26"/>
                </a:solidFill>
                <a:latin typeface="Calibri" panose="020F0502020204030204" pitchFamily="34" charset="0"/>
                <a:ea typeface="Times New Roman" panose="02020603050405020304" pitchFamily="18" charset="0"/>
                <a:hlinkClick r:id="rId2"/>
              </a:rPr>
              <a:t>لرفع الأثقال</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011D26"/>
                </a:solidFill>
                <a:latin typeface="Calibri" panose="020F0502020204030204" pitchFamily="34" charset="0"/>
                <a:ea typeface="Times New Roman" panose="02020603050405020304" pitchFamily="18" charset="0"/>
              </a:rPr>
              <a:t>يتم مزج المتنافسين حسب فئة كل إعاقة لكن يتم فصلهم بالنظر إلى </a:t>
            </a:r>
            <a:r>
              <a:rPr lang="ar-SA" sz="2000" dirty="0">
                <a:solidFill>
                  <a:srgbClr val="011D26"/>
                </a:solidFill>
                <a:latin typeface="Calibri" panose="020F0502020204030204" pitchFamily="34" charset="0"/>
                <a:ea typeface="Times New Roman" panose="02020603050405020304" pitchFamily="18" charset="0"/>
                <a:hlinkClick r:id="rId3"/>
              </a:rPr>
              <a:t>فئات الوزن</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2400"/>
              </a:spcAft>
            </a:pPr>
            <a:r>
              <a:rPr lang="ar-SA" sz="2000" dirty="0">
                <a:solidFill>
                  <a:srgbClr val="011D26"/>
                </a:solidFill>
                <a:latin typeface="Calibri" panose="020F0502020204030204" pitchFamily="34" charset="0"/>
                <a:ea typeface="Times New Roman" panose="02020603050405020304" pitchFamily="18" charset="0"/>
              </a:rPr>
              <a:t>وتضم هذه الرياضة عشر فئات وزن للرياضيين الذكور (ما بين أقل من 49 كلغ حتى أكثر من 107 كلغ) وعشر فئات للرياضيات (ما بين أقل من 41 كلغ وحتى أكثر من 86 كلغ)</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Picture 2" descr="Para haltérophilie • La Relè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56" y="2104499"/>
            <a:ext cx="2715341" cy="1824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ra-powerlifting mondial : médaille d'or pour Lê Van Cô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156" y="4073342"/>
            <a:ext cx="2715341" cy="1824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ألعاب بارالمبية - ويكيبيديا"/>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1945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06121" y="944532"/>
            <a:ext cx="1760867" cy="858055"/>
          </a:xfrm>
          <a:prstGeom prst="rect">
            <a:avLst/>
          </a:prstGeom>
        </p:spPr>
        <p:txBody>
          <a:bodyPr wrap="squar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13. </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البارا جودو</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a:t>
            </a:r>
            <a:r>
              <a:rPr lang="fr-FR" b="1" dirty="0" smtClean="0"/>
              <a:t>judo</a:t>
            </a:r>
            <a:endParaRPr lang="fr-FR" b="1" dirty="0"/>
          </a:p>
        </p:txBody>
      </p:sp>
      <p:sp>
        <p:nvSpPr>
          <p:cNvPr id="5" name="Rectangle 4"/>
          <p:cNvSpPr/>
          <p:nvPr/>
        </p:nvSpPr>
        <p:spPr>
          <a:xfrm>
            <a:off x="6623222" y="2427543"/>
            <a:ext cx="3945924" cy="3323987"/>
          </a:xfrm>
          <a:prstGeom prst="rect">
            <a:avLst/>
          </a:prstGeom>
        </p:spPr>
        <p:txBody>
          <a:bodyPr wrap="square">
            <a:spAutoFit/>
          </a:bodyPr>
          <a:lstStyle/>
          <a:p>
            <a:pPr algn="just" rtl="1">
              <a:lnSpc>
                <a:spcPct val="150000"/>
              </a:lnSpc>
              <a:spcAft>
                <a:spcPts val="0"/>
              </a:spcAft>
            </a:pPr>
            <a:r>
              <a:rPr lang="ar-SA" sz="2000" dirty="0">
                <a:solidFill>
                  <a:srgbClr val="011D26"/>
                </a:solidFill>
                <a:latin typeface="Calibri" panose="020F0502020204030204" pitchFamily="34" charset="0"/>
                <a:ea typeface="Times New Roman" panose="02020603050405020304" pitchFamily="18" charset="0"/>
              </a:rPr>
              <a:t>تخص هذه الرياضة في الألعاب </a:t>
            </a:r>
            <a:r>
              <a:rPr lang="ar-SA" sz="2000" dirty="0" err="1">
                <a:solidFill>
                  <a:srgbClr val="011D26"/>
                </a:solidFill>
                <a:latin typeface="Calibri" panose="020F0502020204030204" pitchFamily="34" charset="0"/>
                <a:ea typeface="Times New Roman" panose="02020603050405020304" pitchFamily="18" charset="0"/>
              </a:rPr>
              <a:t>البارالمبية</a:t>
            </a:r>
            <a:r>
              <a:rPr lang="ar-SA" sz="2000" dirty="0">
                <a:solidFill>
                  <a:srgbClr val="011D26"/>
                </a:solidFill>
                <a:latin typeface="Calibri" panose="020F0502020204030204" pitchFamily="34" charset="0"/>
                <a:ea typeface="Times New Roman" panose="02020603050405020304" pitchFamily="18" charset="0"/>
              </a:rPr>
              <a:t> فئة ضعاف البصر فقط. ويصنف لاعبو الجودو </a:t>
            </a:r>
            <a:r>
              <a:rPr lang="ar-SA" sz="2000" dirty="0" err="1">
                <a:solidFill>
                  <a:srgbClr val="011D26"/>
                </a:solidFill>
                <a:latin typeface="Calibri" panose="020F0502020204030204" pitchFamily="34" charset="0"/>
                <a:ea typeface="Times New Roman" panose="02020603050405020304" pitchFamily="18" charset="0"/>
              </a:rPr>
              <a:t>البارالمبيين</a:t>
            </a:r>
            <a:r>
              <a:rPr lang="ar-SA" sz="2000" dirty="0">
                <a:solidFill>
                  <a:srgbClr val="011D26"/>
                </a:solidFill>
                <a:latin typeface="Calibri" panose="020F0502020204030204" pitchFamily="34" charset="0"/>
                <a:ea typeface="Times New Roman" panose="02020603050405020304" pitchFamily="18" charset="0"/>
              </a:rPr>
              <a:t> إلى </a:t>
            </a:r>
            <a:r>
              <a:rPr lang="ar-SA" sz="2000" dirty="0" smtClean="0">
                <a:solidFill>
                  <a:srgbClr val="011D26"/>
                </a:solidFill>
                <a:latin typeface="Calibri" panose="020F0502020204030204" pitchFamily="34" charset="0"/>
                <a:ea typeface="Times New Roman" panose="02020603050405020304" pitchFamily="18" charset="0"/>
                <a:hlinkClick r:id="rId2"/>
              </a:rPr>
              <a:t>فئتين</a:t>
            </a:r>
            <a:r>
              <a:rPr lang="ar-DZ" sz="2000" dirty="0" smtClean="0">
                <a:solidFill>
                  <a:srgbClr val="011D26"/>
                </a:solidFill>
                <a:latin typeface="Calibri" panose="020F0502020204030204" pitchFamily="34" charset="0"/>
                <a:ea typeface="Times New Roman" panose="02020603050405020304" pitchFamily="18" charset="0"/>
              </a:rPr>
              <a:t>:</a:t>
            </a:r>
          </a:p>
          <a:p>
            <a:pPr marL="342900" indent="-342900" algn="just" rtl="1">
              <a:lnSpc>
                <a:spcPct val="150000"/>
              </a:lnSpc>
              <a:spcAft>
                <a:spcPts val="0"/>
              </a:spcAft>
              <a:buFont typeface="Arial" panose="020B0604020202020204" pitchFamily="34" charset="0"/>
              <a:buChar char="•"/>
            </a:pPr>
            <a:r>
              <a:rPr lang="fr-FR" sz="2000"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J1</a:t>
            </a:r>
            <a:r>
              <a:rPr lang="ar-DZ" sz="2000"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sz="2000"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b="1" dirty="0" smtClean="0">
                <a:solidFill>
                  <a:srgbClr val="011D26"/>
                </a:solidFill>
                <a:latin typeface="Calibri" panose="020F0502020204030204" pitchFamily="34" charset="0"/>
                <a:ea typeface="Times New Roman" panose="02020603050405020304" pitchFamily="18" charset="0"/>
              </a:rPr>
              <a:t>المكفوفون</a:t>
            </a:r>
            <a:endParaRPr lang="ar-DZ" sz="2000" b="1" dirty="0" smtClean="0">
              <a:solidFill>
                <a:srgbClr val="011D26"/>
              </a:solidFill>
              <a:latin typeface="Calibri" panose="020F0502020204030204" pitchFamily="34" charset="0"/>
              <a:ea typeface="Times New Roman" panose="02020603050405020304" pitchFamily="18" charset="0"/>
            </a:endParaRPr>
          </a:p>
          <a:p>
            <a:pPr marL="342900" indent="-342900" algn="just" rtl="1">
              <a:lnSpc>
                <a:spcPct val="150000"/>
              </a:lnSpc>
              <a:spcAft>
                <a:spcPts val="0"/>
              </a:spcAft>
              <a:buFont typeface="Arial" panose="020B0604020202020204" pitchFamily="34" charset="0"/>
              <a:buChar char="•"/>
            </a:pPr>
            <a:r>
              <a:rPr lang="fr-FR" sz="2000"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J2</a:t>
            </a:r>
            <a:r>
              <a:rPr lang="ar-DZ" sz="2000"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b="1" dirty="0" smtClean="0">
                <a:solidFill>
                  <a:srgbClr val="011D26"/>
                </a:solidFill>
                <a:latin typeface="Calibri" panose="020F0502020204030204" pitchFamily="34" charset="0"/>
                <a:ea typeface="Times New Roman" panose="02020603050405020304" pitchFamily="18" charset="0"/>
              </a:rPr>
              <a:t>ضعاف البصر</a:t>
            </a:r>
            <a:endParaRPr lang="ar-DZ" sz="2000" b="1" dirty="0">
              <a:solidFill>
                <a:srgbClr val="011D26"/>
              </a:solidFill>
              <a:latin typeface="Calibri" panose="020F0502020204030204" pitchFamily="34" charset="0"/>
              <a:ea typeface="Times New Roman" panose="02020603050405020304" pitchFamily="18" charset="0"/>
            </a:endParaRPr>
          </a:p>
          <a:p>
            <a:pPr algn="just" rtl="1">
              <a:lnSpc>
                <a:spcPct val="150000"/>
              </a:lnSpc>
              <a:spcAft>
                <a:spcPts val="0"/>
              </a:spcAft>
            </a:pPr>
            <a:r>
              <a:rPr lang="ar-DZ" sz="2000" dirty="0" smtClean="0">
                <a:solidFill>
                  <a:srgbClr val="011D26"/>
                </a:solidFill>
                <a:latin typeface="Calibri" panose="020F0502020204030204" pitchFamily="34" charset="0"/>
                <a:ea typeface="Times New Roman" panose="02020603050405020304" pitchFamily="18" charset="0"/>
              </a:rPr>
              <a:t>   </a:t>
            </a:r>
            <a:r>
              <a:rPr lang="ar-SA" sz="2000" dirty="0" smtClean="0">
                <a:solidFill>
                  <a:srgbClr val="011D26"/>
                </a:solidFill>
                <a:latin typeface="Calibri" panose="020F0502020204030204" pitchFamily="34" charset="0"/>
                <a:ea typeface="Times New Roman" panose="02020603050405020304" pitchFamily="18" charset="0"/>
              </a:rPr>
              <a:t> </a:t>
            </a:r>
            <a:r>
              <a:rPr lang="ar-SA" sz="2000" dirty="0">
                <a:solidFill>
                  <a:srgbClr val="011D26"/>
                </a:solidFill>
                <a:latin typeface="Calibri" panose="020F0502020204030204" pitchFamily="34" charset="0"/>
                <a:ea typeface="Times New Roman" panose="02020603050405020304" pitchFamily="18" charset="0"/>
              </a:rPr>
              <a:t>ومن ثم، يتم توزيع الرياضيين وفق فئات الوزن، كما هو معمول به في الألعاب الأولمبية</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074" name="Picture 2" descr="Para Judo - Paralymp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54" y="2580796"/>
            <a:ext cx="4821843" cy="3017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067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0702" y="2065800"/>
            <a:ext cx="3921211" cy="3831818"/>
          </a:xfrm>
          <a:prstGeom prst="rect">
            <a:avLst/>
          </a:prstGeom>
        </p:spPr>
        <p:txBody>
          <a:bodyPr wrap="square">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يتنافس السباحون </a:t>
            </a:r>
            <a:r>
              <a:rPr lang="ar-SA" dirty="0" err="1">
                <a:solidFill>
                  <a:srgbClr val="011D26"/>
                </a:solidFill>
                <a:latin typeface="Calibri" panose="020F0502020204030204" pitchFamily="34" charset="0"/>
                <a:ea typeface="Times New Roman" panose="02020603050405020304" pitchFamily="18" charset="0"/>
              </a:rPr>
              <a:t>البارالمبيون</a:t>
            </a:r>
            <a:r>
              <a:rPr lang="ar-SA" dirty="0">
                <a:solidFill>
                  <a:srgbClr val="011D26"/>
                </a:solidFill>
                <a:latin typeface="Calibri" panose="020F0502020204030204" pitchFamily="34" charset="0"/>
                <a:ea typeface="Times New Roman" panose="02020603050405020304" pitchFamily="18" charset="0"/>
              </a:rPr>
              <a:t> ضمن </a:t>
            </a:r>
            <a:r>
              <a:rPr lang="ar-SA" dirty="0">
                <a:solidFill>
                  <a:srgbClr val="011D26"/>
                </a:solidFill>
                <a:latin typeface="Calibri" panose="020F0502020204030204" pitchFamily="34" charset="0"/>
                <a:ea typeface="Times New Roman" panose="02020603050405020304" pitchFamily="18" charset="0"/>
                <a:hlinkClick r:id="rId2"/>
              </a:rPr>
              <a:t>ثلاثة أنماط من السباحة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وهي</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rtl="1">
              <a:lnSpc>
                <a:spcPct val="150000"/>
              </a:lnSpc>
              <a:spcAft>
                <a:spcPts val="0"/>
              </a:spcAft>
              <a:buFont typeface="Arial" panose="020B0604020202020204" pitchFamily="34" charset="0"/>
              <a:buChar char="•"/>
            </a:pPr>
            <a:r>
              <a:rPr lang="ar-SA" b="1" dirty="0" smtClean="0">
                <a:solidFill>
                  <a:srgbClr val="011D26"/>
                </a:solidFill>
                <a:latin typeface="Calibri" panose="020F0502020204030204" pitchFamily="34" charset="0"/>
                <a:ea typeface="Times New Roman" panose="02020603050405020304" pitchFamily="18" charset="0"/>
              </a:rPr>
              <a:t>إس</a:t>
            </a:r>
            <a:r>
              <a:rPr lang="ar-SA" dirty="0" smtClean="0">
                <a:solidFill>
                  <a:srgbClr val="011D26"/>
                </a:solidFill>
                <a:latin typeface="Calibri" panose="020F0502020204030204" pitchFamily="34" charset="0"/>
                <a:ea typeface="Times New Roman" panose="02020603050405020304" pitchFamily="18" charset="0"/>
              </a:rPr>
              <a:t> </a:t>
            </a:r>
            <a:r>
              <a:rPr lang="ar-SA" dirty="0">
                <a:solidFill>
                  <a:srgbClr val="011D26"/>
                </a:solidFill>
                <a:latin typeface="Calibri" panose="020F0502020204030204" pitchFamily="34" charset="0"/>
                <a:ea typeface="Times New Roman" panose="02020603050405020304" pitchFamily="18" charset="0"/>
              </a:rPr>
              <a:t>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S</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بالإنكليزي</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ترمز إلى سباحة فراشة والظهر </a:t>
            </a:r>
            <a:r>
              <a:rPr lang="ar-SA" dirty="0" smtClean="0">
                <a:solidFill>
                  <a:srgbClr val="011D26"/>
                </a:solidFill>
                <a:latin typeface="Calibri" panose="020F0502020204030204" pitchFamily="34" charset="0"/>
                <a:ea typeface="Times New Roman" panose="02020603050405020304" pitchFamily="18" charset="0"/>
              </a:rPr>
              <a:t>والزحف</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rtl="1">
              <a:lnSpc>
                <a:spcPct val="150000"/>
              </a:lnSpc>
              <a:spcAft>
                <a:spcPts val="0"/>
              </a:spcAft>
              <a:buFont typeface="Arial" panose="020B0604020202020204" pitchFamily="34" charset="0"/>
              <a:buChar char="•"/>
            </a:pPr>
            <a:r>
              <a:rPr lang="ar-SA" b="1" dirty="0" smtClean="0">
                <a:solidFill>
                  <a:srgbClr val="011D26"/>
                </a:solidFill>
                <a:latin typeface="Calibri" panose="020F0502020204030204" pitchFamily="34" charset="0"/>
                <a:ea typeface="Times New Roman" panose="02020603050405020304" pitchFamily="18" charset="0"/>
              </a:rPr>
              <a:t>إس</a:t>
            </a:r>
            <a:r>
              <a:rPr lang="ar-SA" dirty="0" smtClean="0">
                <a:solidFill>
                  <a:srgbClr val="011D26"/>
                </a:solidFill>
                <a:latin typeface="Calibri" panose="020F0502020204030204" pitchFamily="34" charset="0"/>
                <a:ea typeface="Times New Roman" panose="02020603050405020304" pitchFamily="18" charset="0"/>
              </a:rPr>
              <a:t> </a:t>
            </a:r>
            <a:r>
              <a:rPr lang="ar-SA" b="1" dirty="0">
                <a:solidFill>
                  <a:srgbClr val="011D26"/>
                </a:solidFill>
                <a:latin typeface="Calibri" panose="020F0502020204030204" pitchFamily="34" charset="0"/>
                <a:ea typeface="Times New Roman" panose="02020603050405020304" pitchFamily="18" charset="0"/>
              </a:rPr>
              <a:t>بي</a:t>
            </a:r>
            <a:r>
              <a:rPr lang="ar-SA" dirty="0">
                <a:solidFill>
                  <a:srgbClr val="011D26"/>
                </a:solidFill>
                <a:latin typeface="Calibri" panose="020F0502020204030204" pitchFamily="34" charset="0"/>
                <a:ea typeface="Times New Roman" panose="02020603050405020304" pitchFamily="18" charset="0"/>
              </a:rPr>
              <a:t> 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SB</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بالإنكليزي</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وترمز إلى سباحة </a:t>
            </a:r>
            <a:r>
              <a:rPr lang="ar-SA" dirty="0" smtClean="0">
                <a:solidFill>
                  <a:srgbClr val="011D26"/>
                </a:solidFill>
                <a:latin typeface="Calibri" panose="020F0502020204030204" pitchFamily="34" charset="0"/>
                <a:ea typeface="Times New Roman" panose="02020603050405020304" pitchFamily="18" charset="0"/>
              </a:rPr>
              <a:t>الصدر</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endPar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rtl="1">
              <a:lnSpc>
                <a:spcPct val="150000"/>
              </a:lnSpc>
              <a:spcAft>
                <a:spcPts val="0"/>
              </a:spcAft>
              <a:buFont typeface="Arial" panose="020B0604020202020204" pitchFamily="34" charset="0"/>
              <a:buChar char="•"/>
            </a:pPr>
            <a:r>
              <a:rPr lang="ar-SA" b="1" dirty="0" smtClean="0">
                <a:solidFill>
                  <a:srgbClr val="011D26"/>
                </a:solidFill>
                <a:latin typeface="Calibri" panose="020F0502020204030204" pitchFamily="34" charset="0"/>
                <a:ea typeface="Times New Roman" panose="02020603050405020304" pitchFamily="18" charset="0"/>
              </a:rPr>
              <a:t>إس</a:t>
            </a:r>
            <a:r>
              <a:rPr lang="ar-SA" dirty="0" smtClean="0">
                <a:solidFill>
                  <a:srgbClr val="011D26"/>
                </a:solidFill>
                <a:latin typeface="Calibri" panose="020F0502020204030204" pitchFamily="34" charset="0"/>
                <a:ea typeface="Times New Roman" panose="02020603050405020304" pitchFamily="18" charset="0"/>
              </a:rPr>
              <a:t> </a:t>
            </a:r>
            <a:r>
              <a:rPr lang="ar-SA" b="1" dirty="0">
                <a:solidFill>
                  <a:srgbClr val="011D26"/>
                </a:solidFill>
                <a:latin typeface="Calibri" panose="020F0502020204030204" pitchFamily="34" charset="0"/>
                <a:ea typeface="Times New Roman" panose="02020603050405020304" pitchFamily="18" charset="0"/>
              </a:rPr>
              <a:t>أم</a:t>
            </a:r>
            <a:r>
              <a:rPr lang="ar-SA" dirty="0">
                <a:solidFill>
                  <a:srgbClr val="011D26"/>
                </a:solidFill>
                <a:latin typeface="Calibri" panose="020F0502020204030204" pitchFamily="34" charset="0"/>
                <a:ea typeface="Times New Roman" panose="02020603050405020304" pitchFamily="18" charset="0"/>
              </a:rPr>
              <a:t> 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SM</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بالإنكليزي</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وترمز إلى السباحة المتنوعة وتضم أربعة أصناف. بعد ذلك يجري تصنيف الرياضيين بالأرقام وفق إعاقتهم</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31806" y="2371076"/>
            <a:ext cx="4621427" cy="3221266"/>
          </a:xfrm>
          <a:prstGeom prst="rect">
            <a:avLst/>
          </a:prstGeom>
        </p:spPr>
        <p:txBody>
          <a:bodyPr wrap="square">
            <a:spAutoFit/>
          </a:bodyPr>
          <a:lstStyle/>
          <a:p>
            <a:pPr marL="342900" lvl="0" indent="-342900" algn="just" rtl="1">
              <a:lnSpc>
                <a:spcPct val="107000"/>
              </a:lnSpc>
              <a:spcAft>
                <a:spcPts val="1200"/>
              </a:spcAft>
              <a:buSzPts val="1000"/>
              <a:buFont typeface="Wingdings" panose="05000000000000000000" pitchFamily="2" charset="2"/>
              <a:buChar char=""/>
              <a:tabLst>
                <a:tab pos="457200" algn="l"/>
              </a:tabLst>
            </a:pPr>
            <a:r>
              <a:rPr lang="ar-DZ"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11: </a:t>
            </a:r>
            <a:r>
              <a:rPr lang="ar-SA" dirty="0" smtClean="0">
                <a:solidFill>
                  <a:srgbClr val="011D26"/>
                </a:solidFill>
                <a:latin typeface="Calibri" panose="020F0502020204030204" pitchFamily="34" charset="0"/>
                <a:ea typeface="Times New Roman" panose="02020603050405020304" pitchFamily="18" charset="0"/>
              </a:rPr>
              <a:t>السباحون </a:t>
            </a:r>
            <a:r>
              <a:rPr lang="ar-SA" dirty="0" err="1">
                <a:solidFill>
                  <a:srgbClr val="011D26"/>
                </a:solidFill>
                <a:latin typeface="Calibri" panose="020F0502020204030204" pitchFamily="34" charset="0"/>
                <a:ea typeface="Times New Roman" panose="02020603050405020304" pitchFamily="18" charset="0"/>
              </a:rPr>
              <a:t>البارالمبيون</a:t>
            </a:r>
            <a:r>
              <a:rPr lang="ar-SA" dirty="0">
                <a:solidFill>
                  <a:srgbClr val="011D26"/>
                </a:solidFill>
                <a:latin typeface="Calibri" panose="020F0502020204030204" pitchFamily="34" charset="0"/>
                <a:ea typeface="Times New Roman" panose="02020603050405020304" pitchFamily="18" charset="0"/>
              </a:rPr>
              <a:t> المكفوفون أو من يعانون من ضعف في حدة البصر</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DZ"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12:</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السباحون </a:t>
            </a:r>
            <a:r>
              <a:rPr lang="ar-SA" dirty="0" err="1">
                <a:solidFill>
                  <a:srgbClr val="011D26"/>
                </a:solidFill>
                <a:latin typeface="Calibri" panose="020F0502020204030204" pitchFamily="34" charset="0"/>
                <a:ea typeface="Times New Roman" panose="02020603050405020304" pitchFamily="18" charset="0"/>
              </a:rPr>
              <a:t>البارالمبيون</a:t>
            </a:r>
            <a:r>
              <a:rPr lang="ar-SA" dirty="0">
                <a:solidFill>
                  <a:srgbClr val="011D26"/>
                </a:solidFill>
                <a:latin typeface="Calibri" panose="020F0502020204030204" pitchFamily="34" charset="0"/>
                <a:ea typeface="Times New Roman" panose="02020603050405020304" pitchFamily="18" charset="0"/>
              </a:rPr>
              <a:t> الذين لديهم حدة بصر أفضل من الفئة 11 أو الذين لديهم مجال بصري أقل من 10 درجات</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DZ"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13:</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السباحون </a:t>
            </a:r>
            <a:r>
              <a:rPr lang="ar-SA" dirty="0" err="1">
                <a:solidFill>
                  <a:srgbClr val="011D26"/>
                </a:solidFill>
                <a:latin typeface="Calibri" panose="020F0502020204030204" pitchFamily="34" charset="0"/>
                <a:ea typeface="Times New Roman" panose="02020603050405020304" pitchFamily="18" charset="0"/>
              </a:rPr>
              <a:t>البارالمبيون</a:t>
            </a:r>
            <a:r>
              <a:rPr lang="ar-SA" dirty="0">
                <a:solidFill>
                  <a:srgbClr val="011D26"/>
                </a:solidFill>
                <a:latin typeface="Calibri" panose="020F0502020204030204" pitchFamily="34" charset="0"/>
                <a:ea typeface="Times New Roman" panose="02020603050405020304" pitchFamily="18" charset="0"/>
              </a:rPr>
              <a:t> الذين يعانون من إعاقة بصرية أقل حدة أو أولئك الذين يقل مجالهم البصري عن 40 درجة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DZ"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14:</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السباحون </a:t>
            </a:r>
            <a:r>
              <a:rPr lang="ar-SA" dirty="0" err="1">
                <a:solidFill>
                  <a:srgbClr val="011D26"/>
                </a:solidFill>
                <a:latin typeface="Calibri" panose="020F0502020204030204" pitchFamily="34" charset="0"/>
                <a:ea typeface="Times New Roman" panose="02020603050405020304" pitchFamily="18" charset="0"/>
              </a:rPr>
              <a:t>البارالمبيون</a:t>
            </a:r>
            <a:r>
              <a:rPr lang="ar-SA" dirty="0">
                <a:solidFill>
                  <a:srgbClr val="011D26"/>
                </a:solidFill>
                <a:latin typeface="Calibri" panose="020F0502020204030204" pitchFamily="34" charset="0"/>
                <a:ea typeface="Times New Roman" panose="02020603050405020304" pitchFamily="18" charset="0"/>
              </a:rPr>
              <a:t> من ذوي الإعاقة الذهنية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8798720" y="944532"/>
            <a:ext cx="1975669" cy="858055"/>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14. السباحة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الباراألمبية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a:t>
            </a:r>
            <a:r>
              <a:rPr lang="fr-FR" b="1" dirty="0" smtClean="0"/>
              <a:t>natation</a:t>
            </a:r>
            <a:endParaRPr lang="fr-FR" b="1" dirty="0"/>
          </a:p>
        </p:txBody>
      </p:sp>
      <p:pic>
        <p:nvPicPr>
          <p:cNvPr id="4098" name="Picture 2" descr="JO 2024 - Para natation : le guide complet aux Jeux olympiques de Paris  2024, épreuves, sportifs à suiv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7203" y="3196369"/>
            <a:ext cx="2789528" cy="1570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4205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2876" y="2024288"/>
            <a:ext cx="6096000" cy="3735959"/>
          </a:xfrm>
          <a:prstGeom prst="rect">
            <a:avLst/>
          </a:prstGeom>
        </p:spPr>
        <p:txBody>
          <a:bodyPr>
            <a:spAutoFit/>
          </a:bodyPr>
          <a:lstStyle/>
          <a:p>
            <a:pPr algn="just" rtl="1">
              <a:lnSpc>
                <a:spcPct val="150000"/>
              </a:lnSpc>
              <a:spcAft>
                <a:spcPts val="0"/>
              </a:spcAft>
            </a:pPr>
            <a:r>
              <a:rPr lang="ar-DZ" sz="2000" dirty="0" smtClean="0">
                <a:solidFill>
                  <a:srgbClr val="011D26"/>
                </a:solidFill>
                <a:latin typeface="Calibri" panose="020F0502020204030204" pitchFamily="34" charset="0"/>
                <a:ea typeface="Times New Roman" panose="02020603050405020304" pitchFamily="18" charset="0"/>
              </a:rPr>
              <a:t>     </a:t>
            </a:r>
            <a:r>
              <a:rPr lang="ar-SA" sz="2000" dirty="0" smtClean="0">
                <a:solidFill>
                  <a:srgbClr val="011D26"/>
                </a:solidFill>
                <a:latin typeface="Calibri" panose="020F0502020204030204" pitchFamily="34" charset="0"/>
                <a:ea typeface="Times New Roman" panose="02020603050405020304" pitchFamily="18" charset="0"/>
              </a:rPr>
              <a:t>يعود </a:t>
            </a:r>
            <a:r>
              <a:rPr lang="ar-SA" sz="2000" dirty="0">
                <a:solidFill>
                  <a:srgbClr val="011D26"/>
                </a:solidFill>
                <a:latin typeface="Calibri" panose="020F0502020204030204" pitchFamily="34" charset="0"/>
                <a:ea typeface="Times New Roman" panose="02020603050405020304" pitchFamily="18" charset="0"/>
              </a:rPr>
              <a:t>ظهور هذه الرياضة إلى عام 2021 خلال أولمبياد طوكيو. يتم تصنيف الرياضيين من ذوي الاحتياجات الخاصة من </a:t>
            </a:r>
            <a:r>
              <a:rPr lang="ar-SA" sz="2000" dirty="0">
                <a:solidFill>
                  <a:srgbClr val="011D26"/>
                </a:solidFill>
                <a:latin typeface="Calibri" panose="020F0502020204030204" pitchFamily="34" charset="0"/>
                <a:ea typeface="Times New Roman" panose="02020603050405020304" pitchFamily="18" charset="0"/>
                <a:hlinkClick r:id="rId2"/>
              </a:rPr>
              <a:t>فئة كاي41 إلى فئة </a:t>
            </a:r>
            <a:r>
              <a:rPr lang="ar-SA" sz="2000" dirty="0" smtClean="0">
                <a:solidFill>
                  <a:srgbClr val="011D26"/>
                </a:solidFill>
                <a:latin typeface="Calibri" panose="020F0502020204030204" pitchFamily="34" charset="0"/>
                <a:ea typeface="Times New Roman" panose="02020603050405020304" pitchFamily="18" charset="0"/>
                <a:hlinkClick r:id="rId2"/>
              </a:rPr>
              <a:t>كاي44</a:t>
            </a:r>
            <a:r>
              <a:rPr lang="ar-DZ" sz="2000" dirty="0" smtClean="0">
                <a:solidFill>
                  <a:srgbClr val="011D26"/>
                </a:solidFill>
                <a:latin typeface="Calibri" panose="020F0502020204030204" pitchFamily="34" charset="0"/>
                <a:ea typeface="Times New Roman" panose="02020603050405020304" pitchFamily="18" charset="0"/>
              </a:rPr>
              <a:t> </a:t>
            </a:r>
            <a:r>
              <a:rPr lang="ar-DZ"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sz="2000" b="1" dirty="0" err="1" smtClean="0">
                <a:solidFill>
                  <a:srgbClr val="011D26"/>
                </a:solidFill>
                <a:latin typeface="Calibri" panose="020F0502020204030204" pitchFamily="34" charset="0"/>
                <a:ea typeface="Times New Roman" panose="02020603050405020304" pitchFamily="18" charset="0"/>
              </a:rPr>
              <a:t>كاي</a:t>
            </a:r>
            <a:r>
              <a:rPr lang="ar-SA" sz="2000" dirty="0" smtClean="0">
                <a:solidFill>
                  <a:srgbClr val="011D26"/>
                </a:solidFill>
                <a:latin typeface="Calibri" panose="020F0502020204030204" pitchFamily="34" charset="0"/>
                <a:ea typeface="Times New Roman" panose="02020603050405020304" pitchFamily="18" charset="0"/>
              </a:rPr>
              <a:t> </a:t>
            </a:r>
            <a:r>
              <a:rPr lang="ar-SA" sz="2000" dirty="0">
                <a:solidFill>
                  <a:srgbClr val="011D26"/>
                </a:solidFill>
                <a:latin typeface="Calibri" panose="020F0502020204030204" pitchFamily="34" charset="0"/>
                <a:ea typeface="Times New Roman" panose="02020603050405020304" pitchFamily="18" charset="0"/>
              </a:rPr>
              <a:t>أو</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sz="2000" b="1" dirty="0">
                <a:solidFill>
                  <a:srgbClr val="011D26"/>
                </a:solidFill>
                <a:latin typeface="Arial" panose="020B0604020202020204" pitchFamily="34" charset="0"/>
                <a:ea typeface="Times New Roman" panose="02020603050405020304" pitchFamily="18" charset="0"/>
                <a:cs typeface="Arial" panose="020B0604020202020204" pitchFamily="34" charset="0"/>
              </a:rPr>
              <a:t>K</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011D26"/>
                </a:solidFill>
                <a:latin typeface="Calibri" panose="020F0502020204030204" pitchFamily="34" charset="0"/>
                <a:ea typeface="Times New Roman" panose="02020603050405020304" pitchFamily="18" charset="0"/>
              </a:rPr>
              <a:t>يرمز إلى</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11D26"/>
                </a:solidFill>
                <a:latin typeface="Arial" panose="020B0604020202020204" pitchFamily="34" charset="0"/>
                <a:ea typeface="Times New Roman" panose="02020603050405020304" pitchFamily="18" charset="0"/>
                <a:cs typeface="Arial" panose="020B0604020202020204" pitchFamily="34" charset="0"/>
              </a:rPr>
              <a:t>Kyorugi</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011D26"/>
                </a:solidFill>
                <a:latin typeface="Calibri" panose="020F0502020204030204" pitchFamily="34" charset="0"/>
                <a:ea typeface="Times New Roman" panose="02020603050405020304" pitchFamily="18" charset="0"/>
              </a:rPr>
              <a:t>باليابانية وتعني </a:t>
            </a:r>
            <a:r>
              <a:rPr lang="ar-SA" sz="2000" dirty="0" smtClean="0">
                <a:solidFill>
                  <a:srgbClr val="011D26"/>
                </a:solidFill>
                <a:latin typeface="Calibri" panose="020F0502020204030204" pitchFamily="34" charset="0"/>
                <a:ea typeface="Times New Roman" panose="02020603050405020304" pitchFamily="18" charset="0"/>
              </a:rPr>
              <a:t>القتال</a:t>
            </a:r>
            <a:r>
              <a:rPr lang="ar-DZ" sz="2000" dirty="0" smtClean="0">
                <a:solidFill>
                  <a:srgbClr val="011D26"/>
                </a:solidFill>
                <a:latin typeface="Calibri" panose="020F0502020204030204" pitchFamily="34" charset="0"/>
                <a:ea typeface="Times New Roman" panose="02020603050405020304" pitchFamily="18" charset="0"/>
              </a:rPr>
              <a:t>)</a:t>
            </a:r>
            <a:r>
              <a:rPr lang="ar-DZ"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p>
          <a:p>
            <a:pPr algn="just" rtl="1">
              <a:lnSpc>
                <a:spcPct val="150000"/>
              </a:lnSpc>
              <a:spcAft>
                <a:spcPts val="0"/>
              </a:spcAft>
            </a:pPr>
            <a:r>
              <a:rPr lang="ar-DZ"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DZ"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smtClean="0">
                <a:solidFill>
                  <a:srgbClr val="011D26"/>
                </a:solidFill>
                <a:latin typeface="Calibri" panose="020F0502020204030204" pitchFamily="34" charset="0"/>
                <a:ea typeface="Times New Roman" panose="02020603050405020304" pitchFamily="18" charset="0"/>
              </a:rPr>
              <a:t>لكن </a:t>
            </a:r>
            <a:r>
              <a:rPr lang="ar-SA" sz="2000" dirty="0">
                <a:solidFill>
                  <a:srgbClr val="011D26"/>
                </a:solidFill>
                <a:latin typeface="Calibri" panose="020F0502020204030204" pitchFamily="34" charset="0"/>
                <a:ea typeface="Times New Roman" panose="02020603050405020304" pitchFamily="18" charset="0"/>
              </a:rPr>
              <a:t>لا يسمح بمشاركة سوى فئة </a:t>
            </a:r>
            <a:r>
              <a:rPr lang="ar-SA" sz="2000" dirty="0" smtClean="0">
                <a:solidFill>
                  <a:srgbClr val="011D26"/>
                </a:solidFill>
                <a:latin typeface="Calibri" panose="020F0502020204030204" pitchFamily="34" charset="0"/>
                <a:ea typeface="Times New Roman" panose="02020603050405020304" pitchFamily="18" charset="0"/>
              </a:rPr>
              <a:t>كاي43 </a:t>
            </a:r>
            <a:r>
              <a:rPr lang="ar-SA" sz="2000" dirty="0">
                <a:solidFill>
                  <a:srgbClr val="011D26"/>
                </a:solidFill>
                <a:latin typeface="Calibri" panose="020F0502020204030204" pitchFamily="34" charset="0"/>
                <a:ea typeface="Times New Roman" panose="02020603050405020304" pitchFamily="18" charset="0"/>
              </a:rPr>
              <a:t>وهي تخص الأشخاص الذين يعانون من بتر مزدوج للساعدين أو ما يعادله على مستوى القدمين، وفئة كاي44 للأشخاص الذين يعانون من بتر لأحد الساعدين أو ما يعادله عند القدمين</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2400"/>
              </a:spcAft>
            </a:pPr>
            <a:r>
              <a:rPr lang="ar-DZ" sz="2000" dirty="0" smtClean="0">
                <a:solidFill>
                  <a:srgbClr val="011D26"/>
                </a:solidFill>
                <a:latin typeface="Calibri" panose="020F0502020204030204" pitchFamily="34" charset="0"/>
                <a:ea typeface="Times New Roman" panose="02020603050405020304" pitchFamily="18" charset="0"/>
              </a:rPr>
              <a:t>     </a:t>
            </a:r>
            <a:r>
              <a:rPr lang="ar-SA" sz="2000" dirty="0" smtClean="0">
                <a:solidFill>
                  <a:srgbClr val="011D26"/>
                </a:solidFill>
                <a:latin typeface="Calibri" panose="020F0502020204030204" pitchFamily="34" charset="0"/>
                <a:ea typeface="Times New Roman" panose="02020603050405020304" pitchFamily="18" charset="0"/>
              </a:rPr>
              <a:t>ومن </a:t>
            </a:r>
            <a:r>
              <a:rPr lang="ar-SA" sz="2000" dirty="0">
                <a:solidFill>
                  <a:srgbClr val="011D26"/>
                </a:solidFill>
                <a:latin typeface="Calibri" panose="020F0502020204030204" pitchFamily="34" charset="0"/>
                <a:ea typeface="Times New Roman" panose="02020603050405020304" pitchFamily="18" charset="0"/>
              </a:rPr>
              <a:t>ثم، يتنافس لاعبو التايكوندو في فئات مختلفة لوزن الجسم</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8715633" y="944532"/>
            <a:ext cx="1951356" cy="858055"/>
          </a:xfrm>
          <a:prstGeom prst="rect">
            <a:avLst/>
          </a:prstGeom>
        </p:spPr>
        <p:txBody>
          <a:bodyPr wrap="squar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15. </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البارا تايكواندو</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r>
              <a:rPr lang="fr-FR" b="1" dirty="0"/>
              <a:t>Para </a:t>
            </a:r>
            <a:r>
              <a:rPr lang="fr-FR" b="1" dirty="0" smtClean="0"/>
              <a:t>taekwondo</a:t>
            </a:r>
            <a:endParaRPr lang="fr-FR" b="1" dirty="0"/>
          </a:p>
        </p:txBody>
      </p:sp>
      <p:pic>
        <p:nvPicPr>
          <p:cNvPr id="5122" name="Picture 2" descr="World Taekwondo] Para Taekwondo confirmed on LA 2028 Paralympic Games  S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303" y="2791276"/>
            <a:ext cx="3409520" cy="2201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7456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2107" y="2669928"/>
            <a:ext cx="3303373" cy="2862322"/>
          </a:xfrm>
          <a:prstGeom prst="rect">
            <a:avLst/>
          </a:prstGeom>
        </p:spPr>
        <p:txBody>
          <a:bodyPr wrap="square">
            <a:spAutoFit/>
          </a:bodyPr>
          <a:lstStyle/>
          <a:p>
            <a:pPr algn="just" rtl="1">
              <a:lnSpc>
                <a:spcPct val="150000"/>
              </a:lnSpc>
              <a:spcAft>
                <a:spcPts val="0"/>
              </a:spcAft>
            </a:pPr>
            <a:r>
              <a:rPr lang="ar-SA" sz="2000" dirty="0">
                <a:solidFill>
                  <a:srgbClr val="011D26"/>
                </a:solidFill>
                <a:latin typeface="Calibri" panose="020F0502020204030204" pitchFamily="34" charset="0"/>
                <a:ea typeface="Times New Roman" panose="02020603050405020304" pitchFamily="18" charset="0"/>
              </a:rPr>
              <a:t>يخوض لاعبو تنس الطاولة </a:t>
            </a:r>
            <a:r>
              <a:rPr lang="ar-SA" sz="2000" dirty="0" err="1">
                <a:solidFill>
                  <a:srgbClr val="011D26"/>
                </a:solidFill>
                <a:latin typeface="Calibri" panose="020F0502020204030204" pitchFamily="34" charset="0"/>
                <a:ea typeface="Times New Roman" panose="02020603050405020304" pitchFamily="18" charset="0"/>
              </a:rPr>
              <a:t>البارالمبية</a:t>
            </a:r>
            <a:r>
              <a:rPr lang="ar-SA" sz="2000" dirty="0">
                <a:solidFill>
                  <a:srgbClr val="011D26"/>
                </a:solidFill>
                <a:latin typeface="Calibri" panose="020F0502020204030204" pitchFamily="34" charset="0"/>
                <a:ea typeface="Times New Roman" panose="02020603050405020304" pitchFamily="18" charset="0"/>
              </a:rPr>
              <a:t> المنافسة كل حسب إعاقته، فمنهم من هو جالس (على كرسي) ومن هو واقف. ويتم تصنيفهم بالنسبة إلى الفعاليات الفردية أو الزوجية </a:t>
            </a:r>
            <a:r>
              <a:rPr lang="ar-SA" sz="2000" dirty="0">
                <a:solidFill>
                  <a:srgbClr val="011D26"/>
                </a:solidFill>
                <a:latin typeface="Calibri" panose="020F0502020204030204" pitchFamily="34" charset="0"/>
                <a:ea typeface="Times New Roman" panose="02020603050405020304" pitchFamily="18" charset="0"/>
                <a:hlinkClick r:id="rId2"/>
              </a:rPr>
              <a:t>بدرجات متفاوتة</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011D26"/>
                </a:solidFill>
                <a:latin typeface="Calibri" panose="020F0502020204030204" pitchFamily="34" charset="0"/>
                <a:ea typeface="Times New Roman" panose="02020603050405020304" pitchFamily="18" charset="0"/>
              </a:rPr>
              <a:t>كما يلي</a:t>
            </a:r>
            <a:r>
              <a:rPr lang="fr-FR"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72995" y="2108236"/>
            <a:ext cx="4662616" cy="3985706"/>
          </a:xfrm>
          <a:prstGeom prst="rect">
            <a:avLst/>
          </a:prstGeom>
        </p:spPr>
        <p:txBody>
          <a:bodyPr wrap="square">
            <a:spAutoFit/>
          </a:bodyPr>
          <a:lstStyle/>
          <a:p>
            <a:pPr marL="342900" lvl="0" indent="-342900" algn="just" rtl="1">
              <a:lnSpc>
                <a:spcPct val="150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من الفئة 1 إلى 5: </a:t>
            </a:r>
            <a:r>
              <a:rPr lang="ar-SA" dirty="0">
                <a:solidFill>
                  <a:srgbClr val="011D26"/>
                </a:solidFill>
                <a:latin typeface="Calibri" panose="020F0502020204030204" pitchFamily="34" charset="0"/>
                <a:ea typeface="Times New Roman" panose="02020603050405020304" pitchFamily="18" charset="0"/>
              </a:rPr>
              <a:t>يستخدم كافة لاعبي تنس الطاولة من ذوي الاحتياجات الخاصة الكراسي المتحركة (الفئة رقم 1 هي التي تعاني من أعلى مستوى من الإعاقة)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الفئة 6 إلى 10: </a:t>
            </a:r>
            <a:r>
              <a:rPr lang="ar-SA" dirty="0">
                <a:solidFill>
                  <a:srgbClr val="011D26"/>
                </a:solidFill>
                <a:latin typeface="Calibri" panose="020F0502020204030204" pitchFamily="34" charset="0"/>
                <a:ea typeface="Times New Roman" panose="02020603050405020304" pitchFamily="18" charset="0"/>
              </a:rPr>
              <a:t>يكون كافة اللاعبين في هذا الحالة واقفين خلال المنافسة، وهم من الأشخاص الذين يعانون من </a:t>
            </a:r>
            <a:r>
              <a:rPr lang="ar-SA" dirty="0">
                <a:solidFill>
                  <a:srgbClr val="011D26"/>
                </a:solidFill>
                <a:latin typeface="Calibri" panose="020F0502020204030204" pitchFamily="34" charset="0"/>
                <a:ea typeface="Times New Roman" panose="02020603050405020304" pitchFamily="18" charset="0"/>
                <a:hlinkClick r:id="rId3"/>
              </a:rPr>
              <a:t>إعاقة في طرف سفلي (6 و7 و8) أو إعاقة أخف وأقل بروزا (9 و10)</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hlinkClick r:id="rId3"/>
              </a:rPr>
              <a:t>.</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الفئة 11: </a:t>
            </a:r>
            <a:r>
              <a:rPr lang="ar-SA" dirty="0">
                <a:solidFill>
                  <a:srgbClr val="011D26"/>
                </a:solidFill>
                <a:latin typeface="Calibri" panose="020F0502020204030204" pitchFamily="34" charset="0"/>
                <a:ea typeface="Times New Roman" panose="02020603050405020304" pitchFamily="18" charset="0"/>
              </a:rPr>
              <a:t>تخص لاعبي تنس الطاولة من ذوي الإعاقة الذهنية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8581802" y="944532"/>
            <a:ext cx="2409506" cy="858055"/>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16. تنس الطاولة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الباراألمبية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tennis de </a:t>
            </a:r>
            <a:r>
              <a:rPr lang="fr-FR" b="1" dirty="0" smtClean="0"/>
              <a:t>table</a:t>
            </a:r>
            <a:endParaRPr lang="fr-FR" b="1" dirty="0"/>
          </a:p>
        </p:txBody>
      </p:sp>
      <p:pic>
        <p:nvPicPr>
          <p:cNvPr id="6146" name="Picture 2" descr="JO 2024 - Para tennis de table : le guide complet aux Jeux olympiques de  Paris 2024, épreuves, sportifs à suiv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611" y="3035073"/>
            <a:ext cx="3707005" cy="20872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ألعاب بارالمبية - ويكيبيدي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1045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0652" y="944532"/>
            <a:ext cx="3571812" cy="858055"/>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17. </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الرمي بالقوس لذوي الاحتياجات الخاصة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tir à l’arc</a:t>
            </a:r>
          </a:p>
        </p:txBody>
      </p:sp>
      <p:sp>
        <p:nvSpPr>
          <p:cNvPr id="5" name="Rectangle 4"/>
          <p:cNvSpPr/>
          <p:nvPr/>
        </p:nvSpPr>
        <p:spPr>
          <a:xfrm>
            <a:off x="9341708" y="1862559"/>
            <a:ext cx="2537254" cy="4197624"/>
          </a:xfrm>
          <a:prstGeom prst="rect">
            <a:avLst/>
          </a:prstGeom>
        </p:spPr>
        <p:txBody>
          <a:bodyPr wrap="square">
            <a:spAutoFit/>
          </a:bodyPr>
          <a:lstStyle/>
          <a:p>
            <a:pPr algn="just" rtl="1">
              <a:lnSpc>
                <a:spcPct val="150000"/>
              </a:lnSpc>
              <a:spcAft>
                <a:spcPts val="0"/>
              </a:spcAft>
            </a:pPr>
            <a:r>
              <a:rPr lang="ar-SA" sz="2000" dirty="0">
                <a:solidFill>
                  <a:srgbClr val="011D26"/>
                </a:solidFill>
                <a:latin typeface="Calibri" panose="020F0502020204030204" pitchFamily="34" charset="0"/>
                <a:ea typeface="Times New Roman" panose="02020603050405020304" pitchFamily="18" charset="0"/>
              </a:rPr>
              <a:t>تعد الرماية بالقوس لذوي الاحتياجات الخاصة رياضة مفتوحة خلال دورة الألعاب </a:t>
            </a:r>
            <a:r>
              <a:rPr lang="ar-SA" sz="2000" dirty="0" err="1">
                <a:solidFill>
                  <a:srgbClr val="011D26"/>
                </a:solidFill>
                <a:latin typeface="Calibri" panose="020F0502020204030204" pitchFamily="34" charset="0"/>
                <a:ea typeface="Times New Roman" panose="02020603050405020304" pitchFamily="18" charset="0"/>
              </a:rPr>
              <a:t>البارالمبية</a:t>
            </a:r>
            <a:r>
              <a:rPr lang="ar-SA" sz="2000" dirty="0">
                <a:solidFill>
                  <a:srgbClr val="011D26"/>
                </a:solidFill>
                <a:latin typeface="Calibri" panose="020F0502020204030204" pitchFamily="34" charset="0"/>
                <a:ea typeface="Times New Roman" panose="02020603050405020304" pitchFamily="18" charset="0"/>
              </a:rPr>
              <a:t> </a:t>
            </a:r>
            <a:r>
              <a:rPr lang="ar-SA" sz="2000" dirty="0">
                <a:solidFill>
                  <a:srgbClr val="011D26"/>
                </a:solidFill>
                <a:latin typeface="Calibri" panose="020F0502020204030204" pitchFamily="34" charset="0"/>
                <a:ea typeface="Times New Roman" panose="02020603050405020304" pitchFamily="18" charset="0"/>
                <a:hlinkClick r:id="rId2"/>
              </a:rPr>
              <a:t>للأشخاص الذين يعانون من إعاقة جسدية</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011D26"/>
                </a:solidFill>
                <a:latin typeface="Calibri" panose="020F0502020204030204" pitchFamily="34" charset="0"/>
                <a:ea typeface="Times New Roman" panose="02020603050405020304" pitchFamily="18" charset="0"/>
              </a:rPr>
              <a:t>يتم تصنيف الرماة في هذه الرياضة التي تعد مزيجا من الدقة والقوة والتركيز، إلى ثلاث فئات</a:t>
            </a:r>
            <a:r>
              <a:rPr lang="fr-FR"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23568" y="2114711"/>
            <a:ext cx="5305168" cy="3693319"/>
          </a:xfrm>
          <a:prstGeom prst="rect">
            <a:avLst/>
          </a:prstGeom>
        </p:spPr>
        <p:txBody>
          <a:bodyPr wrap="square">
            <a:spAutoFit/>
          </a:bodyPr>
          <a:lstStyle/>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sz="2000" b="1" dirty="0">
                <a:solidFill>
                  <a:srgbClr val="011D26"/>
                </a:solidFill>
                <a:latin typeface="Calibri" panose="020F0502020204030204" pitchFamily="34" charset="0"/>
                <a:ea typeface="Times New Roman" panose="02020603050405020304" pitchFamily="18" charset="0"/>
              </a:rPr>
              <a:t>قوس المنحني المفتوح: </a:t>
            </a:r>
            <a:r>
              <a:rPr lang="ar-SA" sz="2000" dirty="0">
                <a:solidFill>
                  <a:srgbClr val="011D26"/>
                </a:solidFill>
                <a:latin typeface="Calibri" panose="020F0502020204030204" pitchFamily="34" charset="0"/>
                <a:ea typeface="Times New Roman" panose="02020603050405020304" pitchFamily="18" charset="0"/>
              </a:rPr>
              <a:t>يكون الإطلاق من مسافة 70 مترا ويكون الرياضي واقفا</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sz="2000" b="1" dirty="0">
                <a:solidFill>
                  <a:srgbClr val="011D26"/>
                </a:solidFill>
                <a:latin typeface="Calibri" panose="020F0502020204030204" pitchFamily="34" charset="0"/>
                <a:ea typeface="Times New Roman" panose="02020603050405020304" pitchFamily="18" charset="0"/>
              </a:rPr>
              <a:t>القوس المركب المفتوح: </a:t>
            </a:r>
            <a:r>
              <a:rPr lang="ar-SA" sz="2000" dirty="0">
                <a:solidFill>
                  <a:srgbClr val="011D26"/>
                </a:solidFill>
                <a:latin typeface="Calibri" panose="020F0502020204030204" pitchFamily="34" charset="0"/>
                <a:ea typeface="Times New Roman" panose="02020603050405020304" pitchFamily="18" charset="0"/>
              </a:rPr>
              <a:t>يكون الإطلاق من مسافة 50 مترا للرماة </a:t>
            </a:r>
            <a:r>
              <a:rPr lang="ar-SA" sz="2000" dirty="0" err="1">
                <a:solidFill>
                  <a:srgbClr val="011D26"/>
                </a:solidFill>
                <a:latin typeface="Calibri" panose="020F0502020204030204" pitchFamily="34" charset="0"/>
                <a:ea typeface="Times New Roman" panose="02020603050405020304" pitchFamily="18" charset="0"/>
              </a:rPr>
              <a:t>البارالمبيين</a:t>
            </a:r>
            <a:r>
              <a:rPr lang="ar-SA" sz="2000" dirty="0">
                <a:solidFill>
                  <a:srgbClr val="011D26"/>
                </a:solidFill>
                <a:latin typeface="Calibri" panose="020F0502020204030204" pitchFamily="34" charset="0"/>
                <a:ea typeface="Times New Roman" panose="02020603050405020304" pitchFamily="18" charset="0"/>
              </a:rPr>
              <a:t>، الذين لديهم قوة قليلة على مستوى الذراع، من مقعد مرتفع أو من الكرسي المتحرك</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sz="2000" b="1" dirty="0">
                <a:solidFill>
                  <a:srgbClr val="011D26"/>
                </a:solidFill>
                <a:latin typeface="Calibri" panose="020F0502020204030204" pitchFamily="34" charset="0"/>
                <a:ea typeface="Times New Roman" panose="02020603050405020304" pitchFamily="18" charset="0"/>
              </a:rPr>
              <a:t>دبليو1</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DZ"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sz="2000" b="1" dirty="0" smtClean="0">
                <a:solidFill>
                  <a:srgbClr val="011D26"/>
                </a:solidFill>
                <a:latin typeface="Calibri" panose="020F0502020204030204" pitchFamily="34" charset="0"/>
                <a:ea typeface="Times New Roman" panose="02020603050405020304" pitchFamily="18" charset="0"/>
              </a:rPr>
              <a:t>دبليو</a:t>
            </a:r>
            <a:r>
              <a:rPr lang="ar-SA" sz="2000" dirty="0" smtClean="0">
                <a:solidFill>
                  <a:srgbClr val="011D26"/>
                </a:solidFill>
                <a:latin typeface="Calibri" panose="020F0502020204030204" pitchFamily="34" charset="0"/>
                <a:ea typeface="Times New Roman" panose="02020603050405020304" pitchFamily="18" charset="0"/>
              </a:rPr>
              <a:t> </a:t>
            </a:r>
            <a:r>
              <a:rPr lang="ar-SA" sz="2000" dirty="0">
                <a:solidFill>
                  <a:srgbClr val="011D26"/>
                </a:solidFill>
                <a:latin typeface="Calibri" panose="020F0502020204030204" pitchFamily="34" charset="0"/>
                <a:ea typeface="Times New Roman" panose="02020603050405020304" pitchFamily="18" charset="0"/>
              </a:rPr>
              <a:t>أو</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sz="2000" b="1" dirty="0">
                <a:solidFill>
                  <a:srgbClr val="011D26"/>
                </a:solidFill>
                <a:latin typeface="Arial" panose="020B0604020202020204" pitchFamily="34" charset="0"/>
                <a:ea typeface="Times New Roman" panose="02020603050405020304" pitchFamily="18" charset="0"/>
                <a:cs typeface="Arial" panose="020B0604020202020204" pitchFamily="34" charset="0"/>
              </a:rPr>
              <a:t>W</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011D26"/>
                </a:solidFill>
                <a:latin typeface="Calibri" panose="020F0502020204030204" pitchFamily="34" charset="0"/>
                <a:ea typeface="Times New Roman" panose="02020603050405020304" pitchFamily="18" charset="0"/>
              </a:rPr>
              <a:t>ترمز إلى</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11D26"/>
                </a:solidFill>
                <a:latin typeface="Arial" panose="020B0604020202020204" pitchFamily="34" charset="0"/>
                <a:ea typeface="Times New Roman" panose="02020603050405020304" pitchFamily="18" charset="0"/>
                <a:cs typeface="Arial" panose="020B0604020202020204" pitchFamily="34" charset="0"/>
              </a:rPr>
              <a:t>weapon</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011D26"/>
                </a:solidFill>
                <a:latin typeface="Calibri" panose="020F0502020204030204" pitchFamily="34" charset="0"/>
                <a:ea typeface="Times New Roman" panose="02020603050405020304" pitchFamily="18" charset="0"/>
              </a:rPr>
              <a:t>بالإنكليزي وتعني </a:t>
            </a:r>
            <a:r>
              <a:rPr lang="ar-SA" sz="2000" dirty="0" smtClean="0">
                <a:solidFill>
                  <a:srgbClr val="011D26"/>
                </a:solidFill>
                <a:latin typeface="Calibri" panose="020F0502020204030204" pitchFamily="34" charset="0"/>
                <a:ea typeface="Times New Roman" panose="02020603050405020304" pitchFamily="18" charset="0"/>
              </a:rPr>
              <a:t>السلاح</a:t>
            </a:r>
            <a:r>
              <a:rPr lang="ar-DZ"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smtClean="0">
                <a:solidFill>
                  <a:srgbClr val="011D26"/>
                </a:solidFill>
                <a:latin typeface="Calibri" panose="020F0502020204030204" pitchFamily="34" charset="0"/>
                <a:ea typeface="Times New Roman" panose="02020603050405020304" pitchFamily="18" charset="0"/>
              </a:rPr>
              <a:t>يكون </a:t>
            </a:r>
            <a:r>
              <a:rPr lang="ar-SA" sz="2000" dirty="0">
                <a:solidFill>
                  <a:srgbClr val="011D26"/>
                </a:solidFill>
                <a:latin typeface="Calibri" panose="020F0502020204030204" pitchFamily="34" charset="0"/>
                <a:ea typeface="Times New Roman" panose="02020603050405020304" pitchFamily="18" charset="0"/>
              </a:rPr>
              <a:t>الإطلاق من مسافة 50 مترا وهو مخصص لرماة السهام الذين يعانون من شلل الأطراف الأربعة مع عجز في الأطراف السفلية، والجذع وذراع واحدة</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pic>
        <p:nvPicPr>
          <p:cNvPr id="7170" name="Picture 2" descr="JO 2024 - Para tir à l'arc : le guide complet aux Jeux olympiques de Paris  2024, épreuves, sportifs à suiv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0383" y="2923136"/>
            <a:ext cx="3687807" cy="20764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1473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08825" y="1807495"/>
            <a:ext cx="6096000" cy="4401205"/>
          </a:xfrm>
          <a:prstGeom prst="rect">
            <a:avLst/>
          </a:prstGeom>
        </p:spPr>
        <p:txBody>
          <a:bodyPr>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يستخدم، خلال دورة الألعاب </a:t>
            </a:r>
            <a:r>
              <a:rPr lang="ar-SA" dirty="0" err="1">
                <a:solidFill>
                  <a:srgbClr val="011D26"/>
                </a:solidFill>
                <a:latin typeface="Calibri" panose="020F0502020204030204" pitchFamily="34" charset="0"/>
                <a:ea typeface="Times New Roman" panose="02020603050405020304" pitchFamily="18" charset="0"/>
              </a:rPr>
              <a:t>البارالمبية</a:t>
            </a:r>
            <a:r>
              <a:rPr lang="ar-SA" dirty="0">
                <a:solidFill>
                  <a:srgbClr val="011D26"/>
                </a:solidFill>
                <a:latin typeface="Calibri" panose="020F0502020204030204" pitchFamily="34" charset="0"/>
                <a:ea typeface="Times New Roman" panose="02020603050405020304" pitchFamily="18" charset="0"/>
              </a:rPr>
              <a:t> 2024، سلاحان هما المسدس والبندقية. يصنف الرماة من ذوي الاحتياجات الخاصة إلى </a:t>
            </a:r>
            <a:r>
              <a:rPr lang="ar-SA" dirty="0">
                <a:solidFill>
                  <a:srgbClr val="011D26"/>
                </a:solidFill>
                <a:latin typeface="Calibri" panose="020F0502020204030204" pitchFamily="34" charset="0"/>
                <a:ea typeface="Times New Roman" panose="02020603050405020304" pitchFamily="18" charset="0"/>
                <a:hlinkClick r:id="rId2"/>
              </a:rPr>
              <a:t>فئتين حسب درجة الإعاقة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إس إتش1</a:t>
            </a: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smtClean="0">
                <a:solidFill>
                  <a:srgbClr val="011D26"/>
                </a:solidFill>
                <a:latin typeface="Calibri" panose="020F0502020204030204" pitchFamily="34" charset="0"/>
                <a:ea typeface="Times New Roman" panose="02020603050405020304" pitchFamily="18" charset="0"/>
              </a:rPr>
              <a:t>إس </a:t>
            </a:r>
            <a:r>
              <a:rPr lang="ar-SA" dirty="0">
                <a:solidFill>
                  <a:srgbClr val="011D26"/>
                </a:solidFill>
                <a:latin typeface="Calibri" panose="020F0502020204030204" pitchFamily="34" charset="0"/>
                <a:ea typeface="Times New Roman" panose="02020603050405020304" pitchFamily="18" charset="0"/>
              </a:rPr>
              <a:t>إتش 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SH</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ترمز إلى</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shooting</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بالإنكليزية وتعني إطلاق </a:t>
            </a:r>
            <a:r>
              <a:rPr lang="ar-SA" dirty="0" smtClean="0">
                <a:solidFill>
                  <a:srgbClr val="011D26"/>
                </a:solidFill>
                <a:latin typeface="Calibri" panose="020F0502020204030204" pitchFamily="34" charset="0"/>
                <a:ea typeface="Times New Roman" panose="02020603050405020304" pitchFamily="18" charset="0"/>
              </a:rPr>
              <a:t>النار</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تُمكِن </a:t>
            </a:r>
            <a:r>
              <a:rPr lang="ar-SA" dirty="0">
                <a:solidFill>
                  <a:srgbClr val="011D26"/>
                </a:solidFill>
                <a:latin typeface="Calibri" panose="020F0502020204030204" pitchFamily="34" charset="0"/>
                <a:ea typeface="Times New Roman" panose="02020603050405020304" pitchFamily="18" charset="0"/>
              </a:rPr>
              <a:t>للرياضيين في هذه الفئة تعبئة سلاحهم دون صعوبة وإطلاق النار وهم واقوف أو جالسون، على كرسي متحرك أو على مجرد كرسي</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إس إتش2: </a:t>
            </a:r>
            <a:r>
              <a:rPr lang="ar-SA" dirty="0">
                <a:solidFill>
                  <a:srgbClr val="011D26"/>
                </a:solidFill>
                <a:latin typeface="Calibri" panose="020F0502020204030204" pitchFamily="34" charset="0"/>
                <a:ea typeface="Times New Roman" panose="02020603050405020304" pitchFamily="18" charset="0"/>
              </a:rPr>
              <a:t>يعاني الرماة في هذه الفئة من صعوبة فعلية في تحمل وزن بندقيتهم، لهذا، فقد يستخدمون متكأ لمساعدتهم. على الرغم من ذلك، فهم يحافظون على كافة الإجراءات لتوجيه البندقية والتحكم فيها خلال عملية الإطلاق</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8831070" y="944532"/>
            <a:ext cx="1910972" cy="858055"/>
          </a:xfrm>
          <a:prstGeom prst="rect">
            <a:avLst/>
          </a:prstGeom>
        </p:spPr>
        <p:txBody>
          <a:bodyPr wrap="non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18. الرماية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الباراألمبية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tir </a:t>
            </a:r>
            <a:r>
              <a:rPr lang="fr-FR" b="1" dirty="0" smtClean="0"/>
              <a:t>sportif</a:t>
            </a:r>
            <a:endParaRPr lang="fr-FR" b="1" dirty="0"/>
          </a:p>
        </p:txBody>
      </p:sp>
      <p:pic>
        <p:nvPicPr>
          <p:cNvPr id="8194" name="Picture 2" descr="Para tir - Comité Paralympique et Sportif Français Comité Paralympique et  Sportif França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96" y="2408626"/>
            <a:ext cx="4798412" cy="31989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56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59112" y="2143043"/>
            <a:ext cx="3410465" cy="3787062"/>
          </a:xfrm>
          <a:prstGeom prst="rect">
            <a:avLst/>
          </a:prstGeom>
        </p:spPr>
        <p:txBody>
          <a:bodyPr wrap="square">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يتشكل تصنيف هذه الرياضة من الحروف</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b="1" dirty="0" smtClean="0">
                <a:solidFill>
                  <a:srgbClr val="011D26"/>
                </a:solidFill>
                <a:latin typeface="Calibri" panose="020F0502020204030204" pitchFamily="34" charset="0"/>
                <a:ea typeface="Times New Roman" panose="02020603050405020304" pitchFamily="18" charset="0"/>
              </a:rPr>
              <a:t>بي </a:t>
            </a:r>
            <a:r>
              <a:rPr lang="ar-SA" b="1" dirty="0">
                <a:solidFill>
                  <a:srgbClr val="011D26"/>
                </a:solidFill>
                <a:latin typeface="Calibri" panose="020F0502020204030204" pitchFamily="34" charset="0"/>
                <a:ea typeface="Times New Roman" panose="02020603050405020304" pitchFamily="18" charset="0"/>
              </a:rPr>
              <a:t>تي </a:t>
            </a:r>
            <a:r>
              <a:rPr lang="ar-SA" dirty="0">
                <a:solidFill>
                  <a:srgbClr val="011D26"/>
                </a:solidFill>
                <a:latin typeface="Calibri" panose="020F0502020204030204" pitchFamily="34" charset="0"/>
                <a:ea typeface="Times New Roman" panose="02020603050405020304" pitchFamily="18" charset="0"/>
              </a:rPr>
              <a:t>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PT para triathlon </a:t>
            </a:r>
            <a:r>
              <a:rPr lang="ar-SA" dirty="0">
                <a:solidFill>
                  <a:srgbClr val="011D26"/>
                </a:solidFill>
                <a:latin typeface="Calibri" panose="020F0502020204030204" pitchFamily="34" charset="0"/>
                <a:ea typeface="Times New Roman" panose="02020603050405020304" pitchFamily="18" charset="0"/>
              </a:rPr>
              <a:t>وتعني </a:t>
            </a:r>
            <a:r>
              <a:rPr lang="ar-SA" dirty="0" err="1" smtClean="0">
                <a:solidFill>
                  <a:srgbClr val="011D26"/>
                </a:solidFill>
                <a:latin typeface="Calibri" panose="020F0502020204030204" pitchFamily="34" charset="0"/>
                <a:ea typeface="Times New Roman" panose="02020603050405020304" pitchFamily="18" charset="0"/>
              </a:rPr>
              <a:t>الترايثلون</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smtClean="0">
                <a:solidFill>
                  <a:srgbClr val="011D26"/>
                </a:solidFill>
                <a:latin typeface="Calibri" panose="020F0502020204030204" pitchFamily="34" charset="0"/>
                <a:ea typeface="Times New Roman" panose="02020603050405020304" pitchFamily="18" charset="0"/>
              </a:rPr>
              <a:t>يضاف </a:t>
            </a:r>
            <a:r>
              <a:rPr lang="ar-SA" dirty="0">
                <a:solidFill>
                  <a:srgbClr val="011D26"/>
                </a:solidFill>
                <a:latin typeface="Calibri" panose="020F0502020204030204" pitchFamily="34" charset="0"/>
                <a:ea typeface="Times New Roman" panose="02020603050405020304" pitchFamily="18" charset="0"/>
              </a:rPr>
              <a:t>إلهيا </a:t>
            </a:r>
            <a:r>
              <a:rPr lang="ar-SA" dirty="0" smtClean="0">
                <a:solidFill>
                  <a:srgbClr val="011D26"/>
                </a:solidFill>
                <a:latin typeface="Calibri" panose="020F0502020204030204" pitchFamily="34" charset="0"/>
                <a:ea typeface="Times New Roman" panose="02020603050405020304" pitchFamily="18" charset="0"/>
              </a:rPr>
              <a:t>الأحرف</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دبليو </a:t>
            </a:r>
            <a:r>
              <a:rPr lang="ar-SA" dirty="0">
                <a:solidFill>
                  <a:srgbClr val="011D26"/>
                </a:solidFill>
                <a:latin typeface="Calibri" panose="020F0502020204030204" pitchFamily="34" charset="0"/>
                <a:ea typeface="Times New Roman" panose="02020603050405020304" pitchFamily="18" charset="0"/>
              </a:rPr>
              <a:t>سي 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WC</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بالإنكليزية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b="1" dirty="0" err="1">
                <a:solidFill>
                  <a:srgbClr val="011D26"/>
                </a:solidFill>
                <a:latin typeface="Arial" panose="020B0604020202020204" pitchFamily="34" charset="0"/>
                <a:ea typeface="Times New Roman" panose="02020603050405020304" pitchFamily="18" charset="0"/>
                <a:cs typeface="Arial" panose="020B0604020202020204" pitchFamily="34" charset="0"/>
              </a:rPr>
              <a:t>wheelchair</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وتعني الكرسي </a:t>
            </a:r>
            <a:r>
              <a:rPr lang="ar-SA" dirty="0" smtClean="0">
                <a:solidFill>
                  <a:srgbClr val="011D26"/>
                </a:solidFill>
                <a:latin typeface="Calibri" panose="020F0502020204030204" pitchFamily="34" charset="0"/>
                <a:ea typeface="Times New Roman" panose="02020603050405020304" pitchFamily="18" charset="0"/>
              </a:rPr>
              <a:t>المتحرك</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وحرف </a:t>
            </a:r>
            <a:r>
              <a:rPr lang="ar-SA" b="1" dirty="0">
                <a:solidFill>
                  <a:srgbClr val="011D26"/>
                </a:solidFill>
                <a:latin typeface="Calibri" panose="020F0502020204030204" pitchFamily="34" charset="0"/>
                <a:ea typeface="Times New Roman" panose="02020603050405020304" pitchFamily="18" charset="0"/>
              </a:rPr>
              <a:t>إس</a:t>
            </a:r>
            <a:r>
              <a:rPr lang="ar-SA" dirty="0">
                <a:solidFill>
                  <a:srgbClr val="011D26"/>
                </a:solidFill>
                <a:latin typeface="Calibri" panose="020F0502020204030204" pitchFamily="34" charset="0"/>
                <a:ea typeface="Times New Roman" panose="02020603050405020304" pitchFamily="18" charset="0"/>
              </a:rPr>
              <a:t> 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S</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والتي ترمز إلى الوقوف، و</a:t>
            </a:r>
            <a:r>
              <a:rPr lang="ar-SA" b="1" dirty="0">
                <a:solidFill>
                  <a:srgbClr val="011D26"/>
                </a:solidFill>
                <a:latin typeface="Calibri" panose="020F0502020204030204" pitchFamily="34" charset="0"/>
                <a:ea typeface="Times New Roman" panose="02020603050405020304" pitchFamily="18" charset="0"/>
              </a:rPr>
              <a:t>في إي </a:t>
            </a:r>
            <a:r>
              <a:rPr lang="ar-SA" dirty="0">
                <a:solidFill>
                  <a:srgbClr val="011D26"/>
                </a:solidFill>
                <a:latin typeface="Calibri" panose="020F0502020204030204" pitchFamily="34" charset="0"/>
                <a:ea typeface="Times New Roman" panose="02020603050405020304" pitchFamily="18" charset="0"/>
              </a:rPr>
              <a:t>أو</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b="1" dirty="0">
                <a:solidFill>
                  <a:srgbClr val="011D26"/>
                </a:solidFill>
                <a:latin typeface="Arial" panose="020B0604020202020204" pitchFamily="34" charset="0"/>
                <a:ea typeface="Times New Roman" panose="02020603050405020304" pitchFamily="18" charset="0"/>
                <a:cs typeface="Arial" panose="020B0604020202020204" pitchFamily="34" charset="0"/>
              </a:rPr>
              <a:t>VI</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والتي ترمز إلى الإعاقة البصرية. يضفي ذلك إلى تصنيف </a:t>
            </a:r>
            <a:r>
              <a:rPr lang="ar-SA" dirty="0">
                <a:solidFill>
                  <a:srgbClr val="011D26"/>
                </a:solidFill>
                <a:latin typeface="Calibri" panose="020F0502020204030204" pitchFamily="34" charset="0"/>
                <a:ea typeface="Times New Roman" panose="02020603050405020304" pitchFamily="18" charset="0"/>
                <a:hlinkClick r:id="rId2"/>
              </a:rPr>
              <a:t>تسع فئات حسب درجة الإعاقة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وهي كما يلي</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48281" y="2206521"/>
            <a:ext cx="4860324" cy="3363741"/>
          </a:xfrm>
          <a:prstGeom prst="rect">
            <a:avLst/>
          </a:prstGeom>
        </p:spPr>
        <p:txBody>
          <a:bodyPr wrap="square">
            <a:spAutoFit/>
          </a:bodyPr>
          <a:lstStyle/>
          <a:p>
            <a:pPr marL="342900" lvl="0" indent="-342900" algn="just" rtl="1">
              <a:lnSpc>
                <a:spcPct val="107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PTWC 1-2 </a:t>
            </a:r>
            <a:r>
              <a:rPr lang="ar-DZ"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رياضيون </a:t>
            </a:r>
            <a:r>
              <a:rPr lang="ar-SA" dirty="0">
                <a:solidFill>
                  <a:srgbClr val="011D26"/>
                </a:solidFill>
                <a:latin typeface="Calibri" panose="020F0502020204030204" pitchFamily="34" charset="0"/>
                <a:ea typeface="Times New Roman" panose="02020603050405020304" pitchFamily="18" charset="0"/>
              </a:rPr>
              <a:t>يعانون من إعاقة في الأطراف السفلى. يستخدمون دراجة يدوية خلال ركوب الدراجات وكرسي متحرك من أجل السباق</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PTS2/PTS5 </a:t>
            </a:r>
            <a:r>
              <a:rPr lang="ar-DZ"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لا </a:t>
            </a:r>
            <a:r>
              <a:rPr lang="ar-SA" dirty="0">
                <a:solidFill>
                  <a:srgbClr val="011D26"/>
                </a:solidFill>
                <a:latin typeface="Calibri" panose="020F0502020204030204" pitchFamily="34" charset="0"/>
                <a:ea typeface="Times New Roman" panose="02020603050405020304" pitchFamily="18" charset="0"/>
              </a:rPr>
              <a:t>يحتاج الرياضيون في هذه الفئات وهم يعانون من إعاقة في </a:t>
            </a:r>
            <a:r>
              <a:rPr lang="ar-SA" dirty="0" smtClean="0">
                <a:solidFill>
                  <a:srgbClr val="011D26"/>
                </a:solidFill>
                <a:latin typeface="Calibri" panose="020F0502020204030204" pitchFamily="34" charset="0"/>
                <a:ea typeface="Times New Roman" panose="02020603050405020304" pitchFamily="18" charset="0"/>
              </a:rPr>
              <a:t>الأطر</a:t>
            </a:r>
            <a:r>
              <a:rPr lang="ar-DZ" dirty="0" smtClean="0">
                <a:solidFill>
                  <a:srgbClr val="011D26"/>
                </a:solidFill>
                <a:latin typeface="Calibri" panose="020F0502020204030204" pitchFamily="34" charset="0"/>
                <a:ea typeface="Times New Roman" panose="02020603050405020304" pitchFamily="18" charset="0"/>
              </a:rPr>
              <a:t>ا</a:t>
            </a:r>
            <a:r>
              <a:rPr lang="ar-SA" dirty="0" smtClean="0">
                <a:solidFill>
                  <a:srgbClr val="011D26"/>
                </a:solidFill>
                <a:latin typeface="Calibri" panose="020F0502020204030204" pitchFamily="34" charset="0"/>
                <a:ea typeface="Times New Roman" panose="02020603050405020304" pitchFamily="18" charset="0"/>
              </a:rPr>
              <a:t>ف </a:t>
            </a:r>
            <a:r>
              <a:rPr lang="ar-SA" dirty="0">
                <a:solidFill>
                  <a:srgbClr val="011D26"/>
                </a:solidFill>
                <a:latin typeface="Calibri" panose="020F0502020204030204" pitchFamily="34" charset="0"/>
                <a:ea typeface="Times New Roman" panose="02020603050405020304" pitchFamily="18" charset="0"/>
              </a:rPr>
              <a:t>العلوية و/أو الأطراف السفلى، إلى معدات مثل فئات بي تي دبليو سي. على الرغم من ذلك، يمكن لهم استخدام الأطراف الاصطناعية للأطراف السفلية لممارسة ركوب الدراجات والسباق</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fr-FR"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PTVI 1-3</a:t>
            </a:r>
            <a:r>
              <a:rPr lang="ar-DZ" b="1"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Arial" panose="020B0604020202020204" pitchFamily="34" charset="0"/>
                <a:ea typeface="Times New Roman" panose="02020603050405020304" pitchFamily="18" charset="0"/>
              </a:rPr>
              <a:t>يتنافس الرياضيون في هذه الفئة وهم من المصابين بضعف البصر والمكفوفون</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8715633" y="944532"/>
            <a:ext cx="1951356" cy="858055"/>
          </a:xfrm>
          <a:prstGeom prst="rect">
            <a:avLst/>
          </a:prstGeom>
        </p:spPr>
        <p:txBody>
          <a:bodyPr wrap="squar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19. </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البارا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ترياثلون</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Para </a:t>
            </a:r>
            <a:r>
              <a:rPr lang="fr-FR" b="1" dirty="0" smtClean="0"/>
              <a:t>triathlon</a:t>
            </a:r>
            <a:endParaRPr lang="fr-FR" b="1" dirty="0"/>
          </a:p>
        </p:txBody>
      </p:sp>
      <p:pic>
        <p:nvPicPr>
          <p:cNvPr id="9218" name="Picture 2" descr="Paratriathlon – Ligue Régionale de Triathlon Occitan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151" y="2926797"/>
            <a:ext cx="3457415" cy="19231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8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8162" y="1928263"/>
            <a:ext cx="6096000" cy="4139595"/>
          </a:xfrm>
          <a:prstGeom prst="rect">
            <a:avLst/>
          </a:prstGeom>
        </p:spPr>
        <p:txBody>
          <a:bodyPr>
            <a:spAutoFit/>
          </a:bodyPr>
          <a:lstStyle/>
          <a:p>
            <a:pPr algn="just" rtl="1">
              <a:lnSpc>
                <a:spcPct val="150000"/>
              </a:lnSpc>
              <a:spcAft>
                <a:spcPts val="0"/>
              </a:spcAft>
            </a:pPr>
            <a:r>
              <a:rPr lang="ar-SA" dirty="0">
                <a:solidFill>
                  <a:srgbClr val="011D26"/>
                </a:solidFill>
                <a:latin typeface="Calibri" panose="020F0502020204030204" pitchFamily="34" charset="0"/>
                <a:ea typeface="Times New Roman" panose="02020603050405020304" pitchFamily="18" charset="0"/>
              </a:rPr>
              <a:t>تمارس هذه الرياضة فقط على </a:t>
            </a:r>
            <a:r>
              <a:rPr lang="ar-SA" dirty="0">
                <a:solidFill>
                  <a:srgbClr val="011D26"/>
                </a:solidFill>
                <a:latin typeface="Calibri" panose="020F0502020204030204" pitchFamily="34" charset="0"/>
                <a:ea typeface="Times New Roman" panose="02020603050405020304" pitchFamily="18" charset="0"/>
                <a:hlinkClick r:id="rId2"/>
              </a:rPr>
              <a:t>كرسي متحرك</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011D26"/>
                </a:solidFill>
                <a:latin typeface="Calibri" panose="020F0502020204030204" pitchFamily="34" charset="0"/>
                <a:ea typeface="Times New Roman" panose="02020603050405020304" pitchFamily="18" charset="0"/>
              </a:rPr>
              <a:t>على غرار كرة السلة، يقوم نظام تنقيط للاعبي </a:t>
            </a:r>
            <a:r>
              <a:rPr lang="ar-SA" dirty="0" err="1">
                <a:solidFill>
                  <a:srgbClr val="011D26"/>
                </a:solidFill>
                <a:latin typeface="Calibri" panose="020F0502020204030204" pitchFamily="34" charset="0"/>
                <a:ea typeface="Times New Roman" panose="02020603050405020304" pitchFamily="18" charset="0"/>
              </a:rPr>
              <a:t>الروغبي</a:t>
            </a:r>
            <a:r>
              <a:rPr lang="ar-SA" dirty="0">
                <a:solidFill>
                  <a:srgbClr val="011D26"/>
                </a:solidFill>
                <a:latin typeface="Calibri" panose="020F0502020204030204" pitchFamily="34" charset="0"/>
                <a:ea typeface="Times New Roman" panose="02020603050405020304" pitchFamily="18" charset="0"/>
              </a:rPr>
              <a:t> من ذوي الاحتياجات الخاصة (من 0,5 إلى 3,5) بالنظر إلى مستوى الإعاقة التي يعانون منها، نوضح ذلك كما يلي</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من 0,5 إلى 1,5: </a:t>
            </a:r>
            <a:r>
              <a:rPr lang="ar-SA" dirty="0">
                <a:solidFill>
                  <a:srgbClr val="011D26"/>
                </a:solidFill>
                <a:latin typeface="Calibri" panose="020F0502020204030204" pitchFamily="34" charset="0"/>
                <a:ea typeface="Times New Roman" panose="02020603050405020304" pitchFamily="18" charset="0"/>
              </a:rPr>
              <a:t>بشكل عام، يكون للاعبي </a:t>
            </a:r>
            <a:r>
              <a:rPr lang="ar-SA" dirty="0" err="1">
                <a:solidFill>
                  <a:srgbClr val="011D26"/>
                </a:solidFill>
                <a:latin typeface="Calibri" panose="020F0502020204030204" pitchFamily="34" charset="0"/>
                <a:ea typeface="Times New Roman" panose="02020603050405020304" pitchFamily="18" charset="0"/>
              </a:rPr>
              <a:t>الروغبي</a:t>
            </a:r>
            <a:r>
              <a:rPr lang="ar-SA" dirty="0">
                <a:solidFill>
                  <a:srgbClr val="011D26"/>
                </a:solidFill>
                <a:latin typeface="Calibri" panose="020F0502020204030204" pitchFamily="34" charset="0"/>
                <a:ea typeface="Times New Roman" panose="02020603050405020304" pitchFamily="18" charset="0"/>
              </a:rPr>
              <a:t> دور دفاعي بسبب قلة حركتهم (الإصابة بالشلل الرباعي وما شابه)</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ar-SA" b="1" dirty="0">
                <a:solidFill>
                  <a:srgbClr val="011D26"/>
                </a:solidFill>
                <a:latin typeface="Calibri" panose="020F0502020204030204" pitchFamily="34" charset="0"/>
                <a:ea typeface="Times New Roman" panose="02020603050405020304" pitchFamily="18" charset="0"/>
              </a:rPr>
              <a:t>من 2 إلى 3,5: </a:t>
            </a:r>
            <a:r>
              <a:rPr lang="ar-SA" dirty="0">
                <a:solidFill>
                  <a:srgbClr val="011D26"/>
                </a:solidFill>
                <a:latin typeface="Calibri" panose="020F0502020204030204" pitchFamily="34" charset="0"/>
                <a:ea typeface="Times New Roman" panose="02020603050405020304" pitchFamily="18" charset="0"/>
              </a:rPr>
              <a:t>يلعب الرياضيون ضمن هذه الفئات بشكل رئيسي دورا هجوميا</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ar-SA" dirty="0">
                <a:solidFill>
                  <a:srgbClr val="011D26"/>
                </a:solidFill>
                <a:latin typeface="Calibri" panose="020F0502020204030204" pitchFamily="34" charset="0"/>
                <a:ea typeface="Times New Roman" panose="02020603050405020304" pitchFamily="18" charset="0"/>
              </a:rPr>
              <a:t>يتكون كل فريق على أرض الملعب من أربعة لاعبين ولا ينبغي ألا يتخطى عدد النقاط الثمانية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7117492" y="944532"/>
            <a:ext cx="3549497" cy="858055"/>
          </a:xfrm>
          <a:prstGeom prst="rect">
            <a:avLst/>
          </a:prstGeom>
        </p:spPr>
        <p:txBody>
          <a:bodyPr wrap="squar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20. </a:t>
            </a:r>
            <a:r>
              <a:rPr lang="ar-DZ" b="1" dirty="0" err="1" smtClean="0">
                <a:solidFill>
                  <a:srgbClr val="011D26"/>
                </a:solidFill>
                <a:latin typeface="Calibri" panose="020F0502020204030204" pitchFamily="34" charset="0"/>
                <a:ea typeface="Times New Roman" panose="02020603050405020304" pitchFamily="18" charset="0"/>
                <a:cs typeface="ALAWI-3-1" pitchFamily="2" charset="-78"/>
              </a:rPr>
              <a:t>الرغبي</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 على الكراسي المتحركة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Rugby </a:t>
            </a:r>
            <a:r>
              <a:rPr lang="fr-FR" b="1" dirty="0" smtClean="0"/>
              <a:t>fauteuil</a:t>
            </a:r>
            <a:endParaRPr lang="fr-FR" b="1" dirty="0"/>
          </a:p>
        </p:txBody>
      </p:sp>
      <p:pic>
        <p:nvPicPr>
          <p:cNvPr id="10242" name="Picture 2" descr="Vivre FM | L'info différente : Pourquoi le rugby fauteuil se pratique-t-il  avec un ballon de volley et sur un terrain de bas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40" y="2746834"/>
            <a:ext cx="4860326" cy="24576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3253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7492" y="944532"/>
            <a:ext cx="3549497" cy="858055"/>
          </a:xfrm>
          <a:prstGeom prst="rect">
            <a:avLst/>
          </a:prstGeom>
        </p:spPr>
        <p:txBody>
          <a:bodyPr wrap="squar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21. </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التنس على الكراسي المتحركة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Tennis </a:t>
            </a:r>
            <a:r>
              <a:rPr lang="fr-FR" b="1" dirty="0" smtClean="0"/>
              <a:t>fauteuil</a:t>
            </a:r>
            <a:endParaRPr lang="fr-FR" b="1" dirty="0"/>
          </a:p>
        </p:txBody>
      </p:sp>
      <p:sp>
        <p:nvSpPr>
          <p:cNvPr id="5" name="Rectangle 4"/>
          <p:cNvSpPr/>
          <p:nvPr/>
        </p:nvSpPr>
        <p:spPr>
          <a:xfrm>
            <a:off x="5379308" y="2103862"/>
            <a:ext cx="6096000" cy="3477875"/>
          </a:xfrm>
          <a:prstGeom prst="rect">
            <a:avLst/>
          </a:prstGeom>
        </p:spPr>
        <p:txBody>
          <a:bodyPr>
            <a:spAutoFit/>
          </a:bodyPr>
          <a:lstStyle/>
          <a:p>
            <a:pPr algn="just" rtl="1">
              <a:lnSpc>
                <a:spcPct val="150000"/>
              </a:lnSpc>
              <a:spcAft>
                <a:spcPts val="0"/>
              </a:spcAft>
            </a:pPr>
            <a:r>
              <a:rPr lang="ar-SA" sz="2000" dirty="0">
                <a:solidFill>
                  <a:srgbClr val="011D26"/>
                </a:solidFill>
                <a:latin typeface="Calibri" panose="020F0502020204030204" pitchFamily="34" charset="0"/>
                <a:ea typeface="Times New Roman" panose="02020603050405020304" pitchFamily="18" charset="0"/>
              </a:rPr>
              <a:t>يتم لعب التنس على الكراسي المتحركة سواء كان في المنافسات الفردية أو الزوجية، حسب نفس القواعد المعتمدة في التنس التقليدي. ويصنف لاعبو التنس </a:t>
            </a:r>
            <a:r>
              <a:rPr lang="ar-SA" sz="2000" dirty="0" err="1">
                <a:solidFill>
                  <a:srgbClr val="011D26"/>
                </a:solidFill>
                <a:latin typeface="Calibri" panose="020F0502020204030204" pitchFamily="34" charset="0"/>
                <a:ea typeface="Times New Roman" panose="02020603050405020304" pitchFamily="18" charset="0"/>
              </a:rPr>
              <a:t>البارالمبي</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hlinkClick r:id="rId2"/>
              </a:rPr>
              <a:t> </a:t>
            </a:r>
            <a:r>
              <a:rPr lang="ar-SA" sz="2000" dirty="0">
                <a:solidFill>
                  <a:srgbClr val="011D26"/>
                </a:solidFill>
                <a:latin typeface="Calibri" panose="020F0502020204030204" pitchFamily="34" charset="0"/>
                <a:ea typeface="Times New Roman" panose="02020603050405020304" pitchFamily="18" charset="0"/>
                <a:hlinkClick r:id="rId2"/>
              </a:rPr>
              <a:t>إلى فئتين</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ar-SA" sz="2000" b="1" dirty="0">
                <a:solidFill>
                  <a:srgbClr val="011D26"/>
                </a:solidFill>
                <a:latin typeface="Calibri" panose="020F0502020204030204" pitchFamily="34" charset="0"/>
                <a:ea typeface="Times New Roman" panose="02020603050405020304" pitchFamily="18" charset="0"/>
              </a:rPr>
              <a:t>المفتوح: </a:t>
            </a:r>
            <a:r>
              <a:rPr lang="ar-SA" sz="2000" dirty="0">
                <a:solidFill>
                  <a:srgbClr val="011D26"/>
                </a:solidFill>
                <a:latin typeface="Calibri" panose="020F0502020204030204" pitchFamily="34" charset="0"/>
                <a:ea typeface="Times New Roman" panose="02020603050405020304" pitchFamily="18" charset="0"/>
              </a:rPr>
              <a:t>لفئة لاعبي التنس </a:t>
            </a:r>
            <a:r>
              <a:rPr lang="ar-SA" sz="2000" dirty="0" err="1">
                <a:solidFill>
                  <a:srgbClr val="011D26"/>
                </a:solidFill>
                <a:latin typeface="Calibri" panose="020F0502020204030204" pitchFamily="34" charset="0"/>
                <a:ea typeface="Times New Roman" panose="02020603050405020304" pitchFamily="18" charset="0"/>
              </a:rPr>
              <a:t>البارالمبي</a:t>
            </a:r>
            <a:r>
              <a:rPr lang="ar-SA" sz="2000" dirty="0">
                <a:solidFill>
                  <a:srgbClr val="011D26"/>
                </a:solidFill>
                <a:latin typeface="Calibri" panose="020F0502020204030204" pitchFamily="34" charset="0"/>
                <a:ea typeface="Times New Roman" panose="02020603050405020304" pitchFamily="18" charset="0"/>
              </a:rPr>
              <a:t> الذين يعانون من إصابات في الأطراف السفلية</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200"/>
              </a:spcAft>
              <a:buSzPts val="1000"/>
              <a:buFont typeface="Wingdings" panose="05000000000000000000" pitchFamily="2" charset="2"/>
              <a:buChar char=""/>
              <a:tabLst>
                <a:tab pos="457200" algn="l"/>
              </a:tabLst>
            </a:pPr>
            <a:r>
              <a:rPr lang="ar-SA" sz="2000" b="1" dirty="0">
                <a:solidFill>
                  <a:srgbClr val="011D26"/>
                </a:solidFill>
                <a:latin typeface="Calibri" panose="020F0502020204030204" pitchFamily="34" charset="0"/>
                <a:ea typeface="Times New Roman" panose="02020603050405020304" pitchFamily="18" charset="0"/>
              </a:rPr>
              <a:t>الرباعي: </a:t>
            </a:r>
            <a:r>
              <a:rPr lang="ar-SA" sz="2000" dirty="0">
                <a:solidFill>
                  <a:srgbClr val="011D26"/>
                </a:solidFill>
                <a:latin typeface="Calibri" panose="020F0502020204030204" pitchFamily="34" charset="0"/>
                <a:ea typeface="Times New Roman" panose="02020603050405020304" pitchFamily="18" charset="0"/>
              </a:rPr>
              <a:t>لفئة لاعبي التنس </a:t>
            </a:r>
            <a:r>
              <a:rPr lang="ar-SA" sz="2000" dirty="0" err="1">
                <a:solidFill>
                  <a:srgbClr val="011D26"/>
                </a:solidFill>
                <a:latin typeface="Calibri" panose="020F0502020204030204" pitchFamily="34" charset="0"/>
                <a:ea typeface="Times New Roman" panose="02020603050405020304" pitchFamily="18" charset="0"/>
              </a:rPr>
              <a:t>البارالمبي</a:t>
            </a:r>
            <a:r>
              <a:rPr lang="ar-SA" sz="2000" dirty="0">
                <a:solidFill>
                  <a:srgbClr val="011D26"/>
                </a:solidFill>
                <a:latin typeface="Calibri" panose="020F0502020204030204" pitchFamily="34" charset="0"/>
                <a:ea typeface="Times New Roman" panose="02020603050405020304" pitchFamily="18" charset="0"/>
              </a:rPr>
              <a:t> الذين يعانون من أضرار في الأطراف السفلية وكذا العلوية</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266" name="Picture 2" descr="Tennis fauteuil aux Jeux paralympiques 2024 : règles, classification des  handicaps... Infos et program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13" y="2394742"/>
            <a:ext cx="4344171" cy="28961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363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48648" y="2328682"/>
            <a:ext cx="5815589" cy="3034063"/>
          </a:xfrm>
        </p:spPr>
        <p:txBody>
          <a:bodyPr>
            <a:normAutofit fontScale="92500" lnSpcReduction="20000"/>
          </a:bodyPr>
          <a:lstStyle/>
          <a:p>
            <a:pPr algn="just" rtl="1">
              <a:lnSpc>
                <a:spcPct val="220000"/>
              </a:lnSpc>
            </a:pPr>
            <a:r>
              <a:rPr lang="ar-SA" dirty="0"/>
              <a:t>منها: الإعاقة البصرية، الإعاقة السمعية، الإعاقة العقلية، الإعاقة الجسمية والحركية، صعوبات التعلم، اضطرابات النطق والكلام، الاضطرابات السلوكية والانفعالية، التوحد، الإعاقات المزدوجة والمتعددة، وغيرها من الإعاقات التي تتطلب رعاية خاصة</a:t>
            </a:r>
            <a:r>
              <a:rPr lang="fr-FR" dirty="0"/>
              <a:t>. </a:t>
            </a:r>
            <a:br>
              <a:rPr lang="fr-FR" dirty="0"/>
            </a:br>
            <a:r>
              <a:rPr lang="ar-SA" dirty="0"/>
              <a:t>وتختلف كل إعاقة في شدتها من شخص إلى آخر وكذلك قابليتها </a:t>
            </a:r>
            <a:r>
              <a:rPr lang="ar-SA" dirty="0" smtClean="0"/>
              <a:t>للعلاج</a:t>
            </a:r>
            <a:r>
              <a:rPr lang="ar-DZ" dirty="0" smtClean="0"/>
              <a:t>.</a:t>
            </a:r>
            <a:endParaRPr lang="fr-FR" dirty="0"/>
          </a:p>
        </p:txBody>
      </p:sp>
      <p:sp>
        <p:nvSpPr>
          <p:cNvPr id="4" name="Rectangle 3"/>
          <p:cNvSpPr/>
          <p:nvPr/>
        </p:nvSpPr>
        <p:spPr>
          <a:xfrm>
            <a:off x="8764165" y="807274"/>
            <a:ext cx="1962397" cy="738664"/>
          </a:xfrm>
          <a:prstGeom prst="rect">
            <a:avLst/>
          </a:prstGeom>
        </p:spPr>
        <p:txBody>
          <a:bodyPr wrap="none">
            <a:spAutoFit/>
          </a:bodyPr>
          <a:lstStyle/>
          <a:p>
            <a:pPr algn="just" rtl="1">
              <a:lnSpc>
                <a:spcPct val="200000"/>
              </a:lnSpc>
            </a:pPr>
            <a:r>
              <a:rPr lang="ar-DZ" sz="2400" b="1" dirty="0" smtClean="0">
                <a:solidFill>
                  <a:schemeClr val="accent1">
                    <a:lumMod val="75000"/>
                  </a:schemeClr>
                </a:solidFill>
                <a:latin typeface="Arbaeen" panose="02000503070000020004" pitchFamily="2" charset="-78"/>
                <a:cs typeface="ALAWI-3-1" pitchFamily="2" charset="-78"/>
              </a:rPr>
              <a:t>2. أنواع</a:t>
            </a:r>
            <a:r>
              <a:rPr lang="ar-SA" sz="2400" b="1" dirty="0" smtClean="0">
                <a:solidFill>
                  <a:schemeClr val="accent1">
                    <a:lumMod val="75000"/>
                  </a:schemeClr>
                </a:solidFill>
                <a:latin typeface="Arbaeen" panose="02000503070000020004" pitchFamily="2" charset="-78"/>
                <a:cs typeface="ALAWI-3-1" pitchFamily="2" charset="-78"/>
              </a:rPr>
              <a:t> </a:t>
            </a:r>
            <a:r>
              <a:rPr lang="ar-SA" sz="2400" b="1" dirty="0" err="1" smtClean="0">
                <a:solidFill>
                  <a:schemeClr val="accent1">
                    <a:lumMod val="75000"/>
                  </a:schemeClr>
                </a:solidFill>
                <a:latin typeface="Arbaeen" panose="02000503070000020004" pitchFamily="2" charset="-78"/>
                <a:cs typeface="ALAWI-3-1" pitchFamily="2" charset="-78"/>
              </a:rPr>
              <a:t>الإعاق</a:t>
            </a:r>
            <a:r>
              <a:rPr lang="ar-DZ" sz="2400" b="1" dirty="0" smtClean="0">
                <a:solidFill>
                  <a:schemeClr val="accent1">
                    <a:lumMod val="75000"/>
                  </a:schemeClr>
                </a:solidFill>
                <a:latin typeface="Arbaeen" panose="02000503070000020004" pitchFamily="2" charset="-78"/>
                <a:cs typeface="ALAWI-3-1" pitchFamily="2" charset="-78"/>
              </a:rPr>
              <a:t>ات</a:t>
            </a:r>
            <a:r>
              <a:rPr lang="fr-FR" sz="2400" b="1" dirty="0" smtClean="0">
                <a:solidFill>
                  <a:schemeClr val="accent1">
                    <a:lumMod val="75000"/>
                  </a:schemeClr>
                </a:solidFill>
                <a:latin typeface="Arbaeen" panose="02000503070000020004" pitchFamily="2" charset="-78"/>
                <a:cs typeface="ALAWI-3-1" pitchFamily="2" charset="-78"/>
              </a:rPr>
              <a:t>: </a:t>
            </a:r>
            <a:endParaRPr lang="fr-FR" sz="2400" dirty="0">
              <a:solidFill>
                <a:schemeClr val="accent1">
                  <a:lumMod val="75000"/>
                </a:schemeClr>
              </a:solidFill>
              <a:latin typeface="Arbaeen" panose="02000503070000020004" pitchFamily="2" charset="-78"/>
              <a:cs typeface="ALAWI-3-1" pitchFamily="2" charset="-78"/>
            </a:endParaRPr>
          </a:p>
        </p:txBody>
      </p:sp>
      <p:pic>
        <p:nvPicPr>
          <p:cNvPr id="2050" name="Picture 2" descr="Inklusion - Deutscher Wandertag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811" y="2364173"/>
            <a:ext cx="2998572" cy="2998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ألعاب بارالمبية - ويكيبيدي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4091369" y="6358422"/>
            <a:ext cx="3482043" cy="35580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lnSpc>
                <a:spcPct val="107000"/>
              </a:lnSpc>
              <a:spcAft>
                <a:spcPts val="750"/>
              </a:spcAft>
            </a:pPr>
            <a:r>
              <a:rPr lang="ar-SA" sz="1600" u="sng" dirty="0">
                <a:solidFill>
                  <a:srgbClr val="0070C0"/>
                </a:solidFill>
                <a:latin typeface="Calibri" panose="020F0502020204030204" pitchFamily="34" charset="0"/>
                <a:ea typeface="Calibri" panose="020F0502020204030204" pitchFamily="34" charset="0"/>
              </a:rPr>
              <a:t>وزارة الصحة السعودية، 08/03/2025، 15:05</a:t>
            </a:r>
            <a:endParaRPr lang="fr-FR" sz="16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5419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5589" y="944532"/>
            <a:ext cx="2091400" cy="858055"/>
          </a:xfrm>
          <a:prstGeom prst="rect">
            <a:avLst/>
          </a:prstGeom>
        </p:spPr>
        <p:txBody>
          <a:bodyPr wrap="square">
            <a:spAutoFit/>
          </a:bodyPr>
          <a:lstStyle/>
          <a:p>
            <a:pPr algn="just" rtl="1">
              <a:lnSpc>
                <a:spcPct val="107000"/>
              </a:lnSpc>
              <a:spcAft>
                <a:spcPts val="1500"/>
              </a:spcAft>
            </a:pP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22. </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الكرة الطائرة جلوس</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a:r>
              <a:rPr lang="fr-FR" b="1" dirty="0"/>
              <a:t>Volleyball </a:t>
            </a:r>
            <a:r>
              <a:rPr lang="fr-FR" b="1" dirty="0" smtClean="0"/>
              <a:t>assis</a:t>
            </a:r>
            <a:endParaRPr lang="fr-FR" b="1" dirty="0"/>
          </a:p>
        </p:txBody>
      </p:sp>
      <p:sp>
        <p:nvSpPr>
          <p:cNvPr id="5" name="Rectangle 4"/>
          <p:cNvSpPr/>
          <p:nvPr/>
        </p:nvSpPr>
        <p:spPr>
          <a:xfrm>
            <a:off x="6112475" y="2139517"/>
            <a:ext cx="5684108" cy="3735959"/>
          </a:xfrm>
          <a:prstGeom prst="rect">
            <a:avLst/>
          </a:prstGeom>
        </p:spPr>
        <p:txBody>
          <a:bodyPr wrap="square">
            <a:spAutoFit/>
          </a:bodyPr>
          <a:lstStyle/>
          <a:p>
            <a:pPr algn="just" rtl="1">
              <a:lnSpc>
                <a:spcPct val="150000"/>
              </a:lnSpc>
              <a:spcAft>
                <a:spcPts val="0"/>
              </a:spcAft>
            </a:pPr>
            <a:r>
              <a:rPr lang="ar-SA" sz="2000" dirty="0">
                <a:solidFill>
                  <a:srgbClr val="011D26"/>
                </a:solidFill>
                <a:latin typeface="Calibri" panose="020F0502020204030204" pitchFamily="34" charset="0"/>
                <a:ea typeface="Times New Roman" panose="02020603050405020304" pitchFamily="18" charset="0"/>
              </a:rPr>
              <a:t>تعد هذه الرياضة محصورة على فئة الرياضيين الذين يمكنهم </a:t>
            </a:r>
            <a:r>
              <a:rPr lang="ar-SA" sz="2000" dirty="0">
                <a:solidFill>
                  <a:srgbClr val="011D26"/>
                </a:solidFill>
                <a:latin typeface="Calibri" panose="020F0502020204030204" pitchFamily="34" charset="0"/>
                <a:ea typeface="Times New Roman" panose="02020603050405020304" pitchFamily="18" charset="0"/>
                <a:hlinkClick r:id="rId2"/>
              </a:rPr>
              <a:t>التحرك في وضعية الجلوس</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011D26"/>
                </a:solidFill>
                <a:latin typeface="Calibri" panose="020F0502020204030204" pitchFamily="34" charset="0"/>
                <a:ea typeface="Times New Roman" panose="02020603050405020304" pitchFamily="18" charset="0"/>
              </a:rPr>
              <a:t>بسهولة وفي أمان. </a:t>
            </a:r>
            <a:r>
              <a:rPr lang="ar-SA" sz="2000" dirty="0" smtClean="0">
                <a:solidFill>
                  <a:srgbClr val="011D26"/>
                </a:solidFill>
                <a:latin typeface="Calibri" panose="020F0502020204030204" pitchFamily="34" charset="0"/>
                <a:ea typeface="Times New Roman" panose="02020603050405020304" pitchFamily="18" charset="0"/>
              </a:rPr>
              <a:t>يصنف </a:t>
            </a:r>
            <a:r>
              <a:rPr lang="ar-SA" sz="2000" dirty="0">
                <a:solidFill>
                  <a:srgbClr val="011D26"/>
                </a:solidFill>
                <a:latin typeface="Calibri" panose="020F0502020204030204" pitchFamily="34" charset="0"/>
                <a:ea typeface="Times New Roman" panose="02020603050405020304" pitchFamily="18" charset="0"/>
              </a:rPr>
              <a:t>لاعبو الكرة الطائرة </a:t>
            </a:r>
            <a:r>
              <a:rPr lang="ar-SA" sz="2000" dirty="0" err="1" smtClean="0">
                <a:solidFill>
                  <a:srgbClr val="011D26"/>
                </a:solidFill>
                <a:latin typeface="Calibri" panose="020F0502020204030204" pitchFamily="34" charset="0"/>
                <a:ea typeface="Times New Roman" panose="02020603050405020304" pitchFamily="18" charset="0"/>
              </a:rPr>
              <a:t>البارالمبية</a:t>
            </a:r>
            <a:r>
              <a:rPr lang="ar-DZ" sz="2000" dirty="0" smtClean="0">
                <a:solidFill>
                  <a:srgbClr val="011D26"/>
                </a:solidFill>
                <a:latin typeface="Calibri" panose="020F0502020204030204" pitchFamily="34" charset="0"/>
                <a:ea typeface="Times New Roman" panose="02020603050405020304" pitchFamily="18" charset="0"/>
              </a:rPr>
              <a:t>:</a:t>
            </a:r>
          </a:p>
          <a:p>
            <a:pPr marL="285750" indent="-285750" algn="just" rtl="1">
              <a:lnSpc>
                <a:spcPct val="150000"/>
              </a:lnSpc>
              <a:spcAft>
                <a:spcPts val="0"/>
              </a:spcAft>
              <a:buFont typeface="Arial" panose="020B0604020202020204" pitchFamily="34" charset="0"/>
              <a:buChar char="•"/>
            </a:pPr>
            <a:r>
              <a:rPr lang="fr-FR"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VS1 </a:t>
            </a:r>
            <a:r>
              <a:rPr lang="ar-DZ"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smtClean="0">
                <a:solidFill>
                  <a:srgbClr val="011D26"/>
                </a:solidFill>
                <a:latin typeface="Calibri" panose="020F0502020204030204" pitchFamily="34" charset="0"/>
                <a:ea typeface="Times New Roman" panose="02020603050405020304" pitchFamily="18" charset="0"/>
              </a:rPr>
              <a:t>في </a:t>
            </a:r>
            <a:r>
              <a:rPr lang="ar-SA" sz="2000" dirty="0">
                <a:solidFill>
                  <a:srgbClr val="011D26"/>
                </a:solidFill>
                <a:latin typeface="Calibri" panose="020F0502020204030204" pitchFamily="34" charset="0"/>
                <a:ea typeface="Times New Roman" panose="02020603050405020304" pitchFamily="18" charset="0"/>
              </a:rPr>
              <a:t>إس أو</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 VS </a:t>
            </a:r>
            <a:r>
              <a:rPr lang="ar-SA" sz="2000" dirty="0">
                <a:solidFill>
                  <a:srgbClr val="011D26"/>
                </a:solidFill>
                <a:latin typeface="Calibri" panose="020F0502020204030204" pitchFamily="34" charset="0"/>
                <a:ea typeface="Times New Roman" panose="02020603050405020304" pitchFamily="18" charset="0"/>
              </a:rPr>
              <a:t>ترمز إلى الكرة الطائرة </a:t>
            </a:r>
            <a:r>
              <a:rPr lang="ar-SA" sz="2000" dirty="0" smtClean="0">
                <a:solidFill>
                  <a:srgbClr val="011D26"/>
                </a:solidFill>
                <a:latin typeface="Calibri" panose="020F0502020204030204" pitchFamily="34" charset="0"/>
                <a:ea typeface="Times New Roman" panose="02020603050405020304" pitchFamily="18" charset="0"/>
              </a:rPr>
              <a:t>جلوس</a:t>
            </a:r>
            <a:r>
              <a:rPr lang="ar-DZ"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ar-DZ" sz="2000" dirty="0" smtClean="0">
              <a:solidFill>
                <a:srgbClr val="011D26"/>
              </a:solidFill>
              <a:latin typeface="Calibri" panose="020F0502020204030204" pitchFamily="34" charset="0"/>
              <a:ea typeface="Times New Roman" panose="02020603050405020304" pitchFamily="18" charset="0"/>
            </a:endParaRPr>
          </a:p>
          <a:p>
            <a:pPr marL="285750" indent="-285750" algn="just" rtl="1">
              <a:lnSpc>
                <a:spcPct val="150000"/>
              </a:lnSpc>
              <a:spcAft>
                <a:spcPts val="0"/>
              </a:spcAft>
              <a:buFont typeface="Arial" panose="020B0604020202020204" pitchFamily="34" charset="0"/>
              <a:buChar char="•"/>
            </a:pPr>
            <a:r>
              <a:rPr lang="fr-FR"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VS2 </a:t>
            </a:r>
            <a:r>
              <a:rPr lang="ar-DZ" sz="2000"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2000" dirty="0" smtClean="0">
                <a:solidFill>
                  <a:srgbClr val="011D26"/>
                </a:solidFill>
                <a:latin typeface="Calibri" panose="020F0502020204030204" pitchFamily="34" charset="0"/>
                <a:ea typeface="Times New Roman" panose="02020603050405020304" pitchFamily="18" charset="0"/>
              </a:rPr>
              <a:t>وهي </a:t>
            </a:r>
            <a:r>
              <a:rPr lang="ar-SA" sz="2000" dirty="0">
                <a:solidFill>
                  <a:srgbClr val="011D26"/>
                </a:solidFill>
                <a:latin typeface="Calibri" panose="020F0502020204030204" pitchFamily="34" charset="0"/>
                <a:ea typeface="Times New Roman" panose="02020603050405020304" pitchFamily="18" charset="0"/>
              </a:rPr>
              <a:t>تخص الأشخاص المصابين بإعاقة أخف. </a:t>
            </a:r>
            <a:endParaRPr lang="ar-DZ" sz="2000" dirty="0" smtClean="0">
              <a:solidFill>
                <a:srgbClr val="011D26"/>
              </a:solidFill>
              <a:latin typeface="Calibri" panose="020F0502020204030204" pitchFamily="34" charset="0"/>
              <a:ea typeface="Times New Roman" panose="02020603050405020304" pitchFamily="18" charset="0"/>
            </a:endParaRPr>
          </a:p>
          <a:p>
            <a:pPr algn="just" rtl="1">
              <a:lnSpc>
                <a:spcPct val="150000"/>
              </a:lnSpc>
              <a:spcAft>
                <a:spcPts val="0"/>
              </a:spcAft>
            </a:pPr>
            <a:r>
              <a:rPr lang="ar-SA" sz="2000" dirty="0" smtClean="0">
                <a:solidFill>
                  <a:srgbClr val="011D26"/>
                </a:solidFill>
                <a:latin typeface="Calibri" panose="020F0502020204030204" pitchFamily="34" charset="0"/>
                <a:ea typeface="Times New Roman" panose="02020603050405020304" pitchFamily="18" charset="0"/>
              </a:rPr>
              <a:t>خلال </a:t>
            </a:r>
            <a:r>
              <a:rPr lang="ar-SA" sz="2000" dirty="0">
                <a:solidFill>
                  <a:srgbClr val="011D26"/>
                </a:solidFill>
                <a:latin typeface="Calibri" panose="020F0502020204030204" pitchFamily="34" charset="0"/>
                <a:ea typeface="Times New Roman" panose="02020603050405020304" pitchFamily="18" charset="0"/>
              </a:rPr>
              <a:t>المباراة، يكون الفريق مكونا من ستة لاعبين ولا يمكن له أن يضم في صفوفه </a:t>
            </a:r>
            <a:r>
              <a:rPr lang="ar-SA" sz="2000" dirty="0">
                <a:solidFill>
                  <a:srgbClr val="011D26"/>
                </a:solidFill>
                <a:latin typeface="Calibri" panose="020F0502020204030204" pitchFamily="34" charset="0"/>
                <a:ea typeface="Times New Roman" panose="02020603050405020304" pitchFamily="18" charset="0"/>
                <a:hlinkClick r:id="rId3"/>
              </a:rPr>
              <a:t>أكثر من لاعب من فئة في إس 2 أو</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hlinkClick r:id="rId3"/>
              </a:rPr>
              <a:t> VS2 </a:t>
            </a:r>
            <a:r>
              <a:rPr lang="ar-SA" sz="2000" dirty="0">
                <a:solidFill>
                  <a:srgbClr val="011D26"/>
                </a:solidFill>
                <a:latin typeface="Calibri" panose="020F0502020204030204" pitchFamily="34" charset="0"/>
                <a:ea typeface="Times New Roman" panose="02020603050405020304" pitchFamily="18" charset="0"/>
                <a:hlinkClick r:id="rId3"/>
              </a:rPr>
              <a:t>على أرضية الميدان</a:t>
            </a:r>
            <a:r>
              <a:rPr lang="fr-FR" sz="20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290" name="Picture 2" descr="Handisport : Le volley-ball assis | Sunrise Medi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585" y="2768366"/>
            <a:ext cx="4743081" cy="2478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353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9388" y="1617578"/>
            <a:ext cx="2767104" cy="846386"/>
          </a:xfrm>
          <a:prstGeom prst="rect">
            <a:avLst/>
          </a:prstGeom>
        </p:spPr>
        <p:txBody>
          <a:bodyPr wrap="none">
            <a:spAutoFit/>
          </a:bodyPr>
          <a:lstStyle/>
          <a:p>
            <a:pPr algn="just" rtl="1">
              <a:lnSpc>
                <a:spcPct val="200000"/>
              </a:lnSpc>
            </a:pPr>
            <a:r>
              <a:rPr lang="ar-DZ" sz="2800" b="1" dirty="0" smtClean="0">
                <a:solidFill>
                  <a:schemeClr val="accent3">
                    <a:lumMod val="50000"/>
                  </a:schemeClr>
                </a:solidFill>
                <a:latin typeface="Arbaeen" panose="02000503070000020004" pitchFamily="2" charset="-78"/>
                <a:cs typeface="ALAWI-3-1" pitchFamily="2" charset="-78"/>
              </a:rPr>
              <a:t>1.2. الإعاقة الحركية:</a:t>
            </a:r>
            <a:endParaRPr lang="fr-FR" sz="2800" dirty="0">
              <a:solidFill>
                <a:schemeClr val="accent3">
                  <a:lumMod val="50000"/>
                </a:schemeClr>
              </a:solidFill>
              <a:latin typeface="Arbaeen" panose="02000503070000020004" pitchFamily="2" charset="-78"/>
              <a:cs typeface="ALAWI-3-1" pitchFamily="2" charset="-78"/>
            </a:endParaRPr>
          </a:p>
        </p:txBody>
      </p:sp>
      <p:sp>
        <p:nvSpPr>
          <p:cNvPr id="5" name="Rectangle 4"/>
          <p:cNvSpPr/>
          <p:nvPr/>
        </p:nvSpPr>
        <p:spPr>
          <a:xfrm>
            <a:off x="4611554" y="2500458"/>
            <a:ext cx="2162772" cy="646331"/>
          </a:xfrm>
          <a:prstGeom prst="rect">
            <a:avLst/>
          </a:prstGeom>
        </p:spPr>
        <p:txBody>
          <a:bodyPr wrap="none">
            <a:spAutoFit/>
          </a:bodyPr>
          <a:lstStyle/>
          <a:p>
            <a:pPr algn="ctr" rtl="1"/>
            <a:r>
              <a:rPr lang="ar-SA" dirty="0">
                <a:solidFill>
                  <a:srgbClr val="212529"/>
                </a:solidFill>
                <a:ea typeface="Times New Roman" panose="02020603050405020304" pitchFamily="18" charset="0"/>
                <a:cs typeface="ALAWI-3-1" pitchFamily="2" charset="-78"/>
              </a:rPr>
              <a:t>تنقسم الإعاقة الحركية </a:t>
            </a:r>
            <a:r>
              <a:rPr lang="ar-SA" dirty="0" smtClean="0">
                <a:solidFill>
                  <a:srgbClr val="212529"/>
                </a:solidFill>
                <a:ea typeface="Times New Roman" panose="02020603050405020304" pitchFamily="18" charset="0"/>
                <a:cs typeface="ALAWI-3-1" pitchFamily="2" charset="-78"/>
              </a:rPr>
              <a:t>إلى</a:t>
            </a:r>
            <a:endParaRPr lang="fr-FR" dirty="0" smtClean="0">
              <a:solidFill>
                <a:srgbClr val="212529"/>
              </a:solidFill>
              <a:ea typeface="Times New Roman" panose="02020603050405020304" pitchFamily="18" charset="0"/>
              <a:cs typeface="ALAWI-3-1" pitchFamily="2" charset="-78"/>
            </a:endParaRPr>
          </a:p>
          <a:p>
            <a:pPr algn="ctr" rtl="1"/>
            <a:r>
              <a:rPr lang="ar-SA" dirty="0" smtClean="0">
                <a:solidFill>
                  <a:srgbClr val="212529"/>
                </a:solidFill>
                <a:ea typeface="Times New Roman" panose="02020603050405020304" pitchFamily="18" charset="0"/>
                <a:cs typeface="ALAWI-3-1" pitchFamily="2" charset="-78"/>
              </a:rPr>
              <a:t> </a:t>
            </a:r>
            <a:r>
              <a:rPr lang="ar-SA" dirty="0">
                <a:solidFill>
                  <a:srgbClr val="212529"/>
                </a:solidFill>
                <a:ea typeface="Times New Roman" panose="02020603050405020304" pitchFamily="18" charset="0"/>
                <a:cs typeface="ALAWI-3-1" pitchFamily="2" charset="-78"/>
              </a:rPr>
              <a:t>خمسة أنواع </a:t>
            </a:r>
            <a:r>
              <a:rPr lang="ar-SA" dirty="0" smtClean="0">
                <a:solidFill>
                  <a:srgbClr val="212529"/>
                </a:solidFill>
                <a:ea typeface="Times New Roman" panose="02020603050405020304" pitchFamily="18" charset="0"/>
                <a:cs typeface="ALAWI-3-1" pitchFamily="2" charset="-78"/>
              </a:rPr>
              <a:t>هي</a:t>
            </a:r>
            <a:r>
              <a:rPr lang="ar-DZ" dirty="0" smtClean="0">
                <a:solidFill>
                  <a:srgbClr val="212529"/>
                </a:solidFill>
                <a:ea typeface="Times New Roman" panose="02020603050405020304" pitchFamily="18" charset="0"/>
                <a:cs typeface="ALAWI-3-1" pitchFamily="2" charset="-78"/>
              </a:rPr>
              <a:t>:</a:t>
            </a:r>
            <a:endParaRPr lang="fr-FR" dirty="0">
              <a:cs typeface="ALAWI-3-1" pitchFamily="2" charset="-78"/>
            </a:endParaRPr>
          </a:p>
        </p:txBody>
      </p:sp>
      <p:sp>
        <p:nvSpPr>
          <p:cNvPr id="6" name="Rectangle 5"/>
          <p:cNvSpPr/>
          <p:nvPr/>
        </p:nvSpPr>
        <p:spPr>
          <a:xfrm>
            <a:off x="7735330" y="153774"/>
            <a:ext cx="4258961" cy="1708160"/>
          </a:xfrm>
          <a:prstGeom prst="rect">
            <a:avLst/>
          </a:prstGeom>
        </p:spPr>
        <p:txBody>
          <a:bodyPr wrap="square">
            <a:spAutoFit/>
          </a:bodyPr>
          <a:lstStyle/>
          <a:p>
            <a:pPr algn="r" rtl="1">
              <a:lnSpc>
                <a:spcPct val="150000"/>
              </a:lnSpc>
            </a:pPr>
            <a:r>
              <a:rPr lang="ar-SA" sz="1400" b="1" dirty="0">
                <a:solidFill>
                  <a:srgbClr val="212529"/>
                </a:solidFill>
                <a:latin typeface="DroidKufi-Bold"/>
                <a:ea typeface="Times New Roman" panose="02020603050405020304" pitchFamily="18" charset="0"/>
                <a:cs typeface="Tahoma" panose="020B0604030504040204" pitchFamily="34" charset="0"/>
              </a:rPr>
              <a:t>أولاً: حالات الشلل الدماغي</a:t>
            </a:r>
            <a:r>
              <a:rPr lang="fr-FR" sz="1400" b="1" dirty="0">
                <a:solidFill>
                  <a:srgbClr val="212529"/>
                </a:solidFill>
                <a:latin typeface="DroidKufi-Bold"/>
                <a:ea typeface="Times New Roman" panose="02020603050405020304" pitchFamily="18" charset="0"/>
                <a:cs typeface="Tahoma" panose="020B0604030504040204" pitchFamily="34" charset="0"/>
              </a:rPr>
              <a:t>:</a:t>
            </a:r>
            <a:r>
              <a:rPr lang="fr-FR" sz="1400" dirty="0">
                <a:solidFill>
                  <a:srgbClr val="212529"/>
                </a:solidFill>
                <a:latin typeface="Tahoma" panose="020B0604030504040204" pitchFamily="34" charset="0"/>
                <a:ea typeface="Times New Roman" panose="02020603050405020304" pitchFamily="18" charset="0"/>
              </a:rPr>
              <a:t/>
            </a:r>
            <a:br>
              <a:rPr lang="fr-FR" sz="1400" dirty="0">
                <a:solidFill>
                  <a:srgbClr val="212529"/>
                </a:solidFill>
                <a:latin typeface="Tahoma" panose="020B0604030504040204" pitchFamily="34" charset="0"/>
                <a:ea typeface="Times New Roman" panose="02020603050405020304" pitchFamily="18" charset="0"/>
              </a:rPr>
            </a:br>
            <a:r>
              <a:rPr lang="ar-SA" sz="1400" dirty="0">
                <a:solidFill>
                  <a:srgbClr val="212529"/>
                </a:solidFill>
                <a:latin typeface="Tahoma" panose="020B0604030504040204" pitchFamily="34" charset="0"/>
                <a:ea typeface="Times New Roman" panose="02020603050405020304" pitchFamily="18" charset="0"/>
              </a:rPr>
              <a:t>وهي عبارة عن عجز في الجهاز العصبي بمنطقة الدماغ، وينتج عنه شلل يصيب إما الأطراف الأربعة جميعها أو الأطراف السفلية فقط، أو يصيب جانبًا واحدًا من الجسم، سواء الجانب الأيمن أو الجانب الأيسر، وهذا الشلل ينتج عنه فقدان القدرة على التحكم في الحركات الإرادية </a:t>
            </a:r>
            <a:r>
              <a:rPr lang="ar-SA" sz="1400" dirty="0" smtClean="0">
                <a:solidFill>
                  <a:srgbClr val="212529"/>
                </a:solidFill>
                <a:latin typeface="Tahoma" panose="020B0604030504040204" pitchFamily="34" charset="0"/>
                <a:ea typeface="Times New Roman" panose="02020603050405020304" pitchFamily="18" charset="0"/>
              </a:rPr>
              <a:t>المختلفة</a:t>
            </a:r>
            <a:r>
              <a:rPr lang="ar-DZ" sz="1400" dirty="0">
                <a:solidFill>
                  <a:srgbClr val="212529"/>
                </a:solidFill>
                <a:latin typeface="Tahoma" panose="020B0604030504040204" pitchFamily="34" charset="0"/>
                <a:ea typeface="Times New Roman" panose="02020603050405020304" pitchFamily="18" charset="0"/>
              </a:rPr>
              <a:t>.</a:t>
            </a:r>
            <a:endParaRPr lang="fr-FR" sz="1400" dirty="0"/>
          </a:p>
        </p:txBody>
      </p:sp>
      <p:pic>
        <p:nvPicPr>
          <p:cNvPr id="3074" name="Picture 2" descr="Dr. Amr Hasan Neurology Clin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6524" y="483461"/>
            <a:ext cx="1358806" cy="10487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1806" y="496143"/>
            <a:ext cx="3937686" cy="1023422"/>
          </a:xfrm>
          <a:prstGeom prst="rect">
            <a:avLst/>
          </a:prstGeom>
        </p:spPr>
        <p:txBody>
          <a:bodyPr wrap="square">
            <a:spAutoFit/>
          </a:bodyPr>
          <a:lstStyle/>
          <a:p>
            <a:pPr algn="r" rtl="1">
              <a:lnSpc>
                <a:spcPct val="150000"/>
              </a:lnSpc>
            </a:pPr>
            <a:r>
              <a:rPr lang="ar-SA" sz="1400" b="1" dirty="0">
                <a:solidFill>
                  <a:srgbClr val="212529"/>
                </a:solidFill>
                <a:latin typeface="DroidKufi-Bold"/>
                <a:ea typeface="Times New Roman" panose="02020603050405020304" pitchFamily="18" charset="0"/>
                <a:cs typeface="Tahoma" panose="020B0604030504040204" pitchFamily="34" charset="0"/>
              </a:rPr>
              <a:t>ثانيًا: مرض ضمور العضلات </a:t>
            </a:r>
            <a:r>
              <a:rPr lang="ar-SA" sz="1400" b="1" dirty="0" err="1">
                <a:solidFill>
                  <a:srgbClr val="212529"/>
                </a:solidFill>
                <a:latin typeface="DroidKufi-Bold"/>
                <a:ea typeface="Times New Roman" panose="02020603050405020304" pitchFamily="18" charset="0"/>
                <a:cs typeface="Tahoma" panose="020B0604030504040204" pitchFamily="34" charset="0"/>
              </a:rPr>
              <a:t>التدهوري</a:t>
            </a:r>
            <a:r>
              <a:rPr lang="fr-FR" sz="1400" b="1" dirty="0">
                <a:solidFill>
                  <a:srgbClr val="212529"/>
                </a:solidFill>
                <a:latin typeface="DroidKufi-Bold"/>
                <a:ea typeface="Times New Roman" panose="02020603050405020304" pitchFamily="18" charset="0"/>
                <a:cs typeface="Tahoma" panose="020B0604030504040204" pitchFamily="34" charset="0"/>
              </a:rPr>
              <a:t>:</a:t>
            </a:r>
            <a:r>
              <a:rPr lang="fr-FR" sz="1400" dirty="0">
                <a:solidFill>
                  <a:srgbClr val="212529"/>
                </a:solidFill>
                <a:latin typeface="Tahoma" panose="020B0604030504040204" pitchFamily="34" charset="0"/>
                <a:ea typeface="Times New Roman" panose="02020603050405020304" pitchFamily="18" charset="0"/>
              </a:rPr>
              <a:t/>
            </a:r>
            <a:br>
              <a:rPr lang="fr-FR" sz="1400" dirty="0">
                <a:solidFill>
                  <a:srgbClr val="212529"/>
                </a:solidFill>
                <a:latin typeface="Tahoma" panose="020B0604030504040204" pitchFamily="34" charset="0"/>
                <a:ea typeface="Times New Roman" panose="02020603050405020304" pitchFamily="18" charset="0"/>
              </a:rPr>
            </a:br>
            <a:r>
              <a:rPr lang="ar-SA" sz="1400" dirty="0">
                <a:solidFill>
                  <a:srgbClr val="212529"/>
                </a:solidFill>
                <a:latin typeface="Tahoma" panose="020B0604030504040204" pitchFamily="34" charset="0"/>
                <a:ea typeface="Times New Roman" panose="02020603050405020304" pitchFamily="18" charset="0"/>
              </a:rPr>
              <a:t>مرض وراثي يبدأ بإصابة العضلات الإرادية في الأطراف الأربعة للمريض، ثم يتحول فيصيب بقية العضلات </a:t>
            </a:r>
            <a:r>
              <a:rPr lang="ar-SA" sz="1400" dirty="0" smtClean="0">
                <a:solidFill>
                  <a:srgbClr val="212529"/>
                </a:solidFill>
                <a:latin typeface="Tahoma" panose="020B0604030504040204" pitchFamily="34" charset="0"/>
                <a:ea typeface="Times New Roman" panose="02020603050405020304" pitchFamily="18" charset="0"/>
              </a:rPr>
              <a:t>اللاإرادية</a:t>
            </a:r>
            <a:r>
              <a:rPr lang="ar-DZ" sz="1400" dirty="0" smtClean="0">
                <a:solidFill>
                  <a:srgbClr val="212529"/>
                </a:solidFill>
                <a:latin typeface="Tahoma" panose="020B0604030504040204" pitchFamily="34" charset="0"/>
                <a:ea typeface="Times New Roman" panose="02020603050405020304" pitchFamily="18" charset="0"/>
              </a:rPr>
              <a:t>.</a:t>
            </a:r>
            <a:endParaRPr lang="fr-FR" sz="1400" dirty="0"/>
          </a:p>
        </p:txBody>
      </p:sp>
      <p:pic>
        <p:nvPicPr>
          <p:cNvPr id="9" name="Picture 2" descr="ضمور العضلات Myopathy / مركز التميز للعلاج الطبي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6840" y="496143"/>
            <a:ext cx="1387182" cy="10361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130342" y="2283621"/>
            <a:ext cx="3863949" cy="1384995"/>
          </a:xfrm>
          <a:prstGeom prst="rect">
            <a:avLst/>
          </a:prstGeom>
        </p:spPr>
        <p:txBody>
          <a:bodyPr wrap="square">
            <a:spAutoFit/>
          </a:bodyPr>
          <a:lstStyle/>
          <a:p>
            <a:pPr algn="r" rtl="1">
              <a:lnSpc>
                <a:spcPct val="150000"/>
              </a:lnSpc>
            </a:pPr>
            <a:r>
              <a:rPr lang="ar-SA" sz="1400" b="1" dirty="0">
                <a:solidFill>
                  <a:srgbClr val="212529"/>
                </a:solidFill>
                <a:latin typeface="DroidKufi-Bold"/>
                <a:ea typeface="Times New Roman" panose="02020603050405020304" pitchFamily="18" charset="0"/>
                <a:cs typeface="Tahoma" panose="020B0604030504040204" pitchFamily="34" charset="0"/>
              </a:rPr>
              <a:t>ثالثًا: حالات انشطار أو حدوث شق في فقرات العمود الفقري</a:t>
            </a:r>
            <a:r>
              <a:rPr lang="fr-FR" sz="1400" b="1" dirty="0">
                <a:solidFill>
                  <a:srgbClr val="212529"/>
                </a:solidFill>
                <a:latin typeface="DroidKufi-Bold"/>
                <a:ea typeface="Times New Roman" panose="02020603050405020304" pitchFamily="18" charset="0"/>
                <a:cs typeface="Tahoma" panose="020B0604030504040204" pitchFamily="34" charset="0"/>
              </a:rPr>
              <a:t>:</a:t>
            </a:r>
            <a:r>
              <a:rPr lang="fr-FR" sz="1400" dirty="0">
                <a:solidFill>
                  <a:srgbClr val="212529"/>
                </a:solidFill>
                <a:latin typeface="Tahoma" panose="020B0604030504040204" pitchFamily="34" charset="0"/>
                <a:ea typeface="Times New Roman" panose="02020603050405020304" pitchFamily="18" charset="0"/>
              </a:rPr>
              <a:t/>
            </a:r>
            <a:br>
              <a:rPr lang="fr-FR" sz="1400" dirty="0">
                <a:solidFill>
                  <a:srgbClr val="212529"/>
                </a:solidFill>
                <a:latin typeface="Tahoma" panose="020B0604030504040204" pitchFamily="34" charset="0"/>
                <a:ea typeface="Times New Roman" panose="02020603050405020304" pitchFamily="18" charset="0"/>
              </a:rPr>
            </a:br>
            <a:r>
              <a:rPr lang="ar-SA" sz="1400" dirty="0">
                <a:solidFill>
                  <a:srgbClr val="212529"/>
                </a:solidFill>
                <a:latin typeface="Tahoma" panose="020B0604030504040204" pitchFamily="34" charset="0"/>
                <a:ea typeface="Times New Roman" panose="02020603050405020304" pitchFamily="18" charset="0"/>
              </a:rPr>
              <a:t>تصاب الخلايا الحيوية في النخاع ألشوكي إصابة بليغة عندما تخرج أجزاء منها وتتعطل وظائفها الأساسية كلياً أو </a:t>
            </a:r>
            <a:r>
              <a:rPr lang="ar-SA" sz="1400" dirty="0" smtClean="0">
                <a:solidFill>
                  <a:srgbClr val="212529"/>
                </a:solidFill>
                <a:latin typeface="Tahoma" panose="020B0604030504040204" pitchFamily="34" charset="0"/>
                <a:ea typeface="Times New Roman" panose="02020603050405020304" pitchFamily="18" charset="0"/>
              </a:rPr>
              <a:t>جزئياً</a:t>
            </a:r>
            <a:r>
              <a:rPr lang="ar-DZ" sz="1400" dirty="0" smtClean="0">
                <a:solidFill>
                  <a:srgbClr val="212529"/>
                </a:solidFill>
                <a:latin typeface="Tahoma" panose="020B0604030504040204" pitchFamily="34" charset="0"/>
                <a:ea typeface="Times New Roman" panose="02020603050405020304" pitchFamily="18" charset="0"/>
              </a:rPr>
              <a:t>.</a:t>
            </a:r>
            <a:endParaRPr lang="fr-FR" sz="1400" dirty="0"/>
          </a:p>
        </p:txBody>
      </p:sp>
      <p:pic>
        <p:nvPicPr>
          <p:cNvPr id="11" name="Picture 2" descr="التهاب فقرات العمود الفقري – المرسا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0621" y="3850873"/>
            <a:ext cx="1678981" cy="111932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2283621"/>
            <a:ext cx="4016840" cy="1708160"/>
          </a:xfrm>
          <a:prstGeom prst="rect">
            <a:avLst/>
          </a:prstGeom>
        </p:spPr>
        <p:txBody>
          <a:bodyPr wrap="square">
            <a:spAutoFit/>
          </a:bodyPr>
          <a:lstStyle/>
          <a:p>
            <a:pPr algn="r" rtl="1">
              <a:lnSpc>
                <a:spcPct val="150000"/>
              </a:lnSpc>
            </a:pPr>
            <a:r>
              <a:rPr lang="ar-SA" sz="1400" b="1" dirty="0">
                <a:solidFill>
                  <a:srgbClr val="212529"/>
                </a:solidFill>
                <a:latin typeface="DroidKufi-Bold"/>
                <a:ea typeface="Times New Roman" panose="02020603050405020304" pitchFamily="18" charset="0"/>
                <a:cs typeface="Tahoma" panose="020B0604030504040204" pitchFamily="34" charset="0"/>
              </a:rPr>
              <a:t>رابعًاً: التشوهات الخلقية المختلفة</a:t>
            </a:r>
            <a:r>
              <a:rPr lang="fr-FR" sz="1400" b="1" dirty="0">
                <a:solidFill>
                  <a:srgbClr val="212529"/>
                </a:solidFill>
                <a:latin typeface="DroidKufi-Bold"/>
                <a:ea typeface="Times New Roman" panose="02020603050405020304" pitchFamily="18" charset="0"/>
                <a:cs typeface="Tahoma" panose="020B0604030504040204" pitchFamily="34" charset="0"/>
              </a:rPr>
              <a:t>:</a:t>
            </a:r>
            <a:r>
              <a:rPr lang="fr-FR" sz="1400" dirty="0">
                <a:solidFill>
                  <a:srgbClr val="212529"/>
                </a:solidFill>
                <a:latin typeface="Tahoma" panose="020B0604030504040204" pitchFamily="34" charset="0"/>
                <a:ea typeface="Times New Roman" panose="02020603050405020304" pitchFamily="18" charset="0"/>
              </a:rPr>
              <a:t/>
            </a:r>
            <a:br>
              <a:rPr lang="fr-FR" sz="1400" dirty="0">
                <a:solidFill>
                  <a:srgbClr val="212529"/>
                </a:solidFill>
                <a:latin typeface="Tahoma" panose="020B0604030504040204" pitchFamily="34" charset="0"/>
                <a:ea typeface="Times New Roman" panose="02020603050405020304" pitchFamily="18" charset="0"/>
              </a:rPr>
            </a:br>
            <a:r>
              <a:rPr lang="ar-SA" sz="1400" dirty="0">
                <a:solidFill>
                  <a:srgbClr val="212529"/>
                </a:solidFill>
                <a:latin typeface="Tahoma" panose="020B0604030504040204" pitchFamily="34" charset="0"/>
                <a:ea typeface="Times New Roman" panose="02020603050405020304" pitchFamily="18" charset="0"/>
              </a:rPr>
              <a:t>وهي عبارة عن تشوهات خلقية مختلفة تحدث لأسباب وراثية أو لأسباب غير وراثية، وتكون أثناء الحمل غير الطبيعي، وتصيب المفاصل أو العظام، وتظهر هذه التشوهات إما في صورة نقص في نمو الأطراف، أو اعوجاج غريب في </a:t>
            </a:r>
            <a:r>
              <a:rPr lang="ar-SA" sz="1400" dirty="0" smtClean="0">
                <a:solidFill>
                  <a:srgbClr val="212529"/>
                </a:solidFill>
                <a:latin typeface="Tahoma" panose="020B0604030504040204" pitchFamily="34" charset="0"/>
                <a:ea typeface="Times New Roman" panose="02020603050405020304" pitchFamily="18" charset="0"/>
              </a:rPr>
              <a:t>العظام</a:t>
            </a:r>
            <a:r>
              <a:rPr lang="ar-DZ" sz="1400" dirty="0" smtClean="0">
                <a:solidFill>
                  <a:srgbClr val="212529"/>
                </a:solidFill>
                <a:latin typeface="Tahoma" panose="020B0604030504040204" pitchFamily="34" charset="0"/>
                <a:ea typeface="Times New Roman" panose="02020603050405020304" pitchFamily="18" charset="0"/>
              </a:rPr>
              <a:t>.</a:t>
            </a:r>
            <a:endParaRPr lang="fr-FR" sz="1400" dirty="0"/>
          </a:p>
        </p:txBody>
      </p:sp>
      <p:pic>
        <p:nvPicPr>
          <p:cNvPr id="13" name="Picture 2" descr="10 أطعمة تقلل وتحد من خطر حدوث التشوهات الخلقية للجنين • انا حام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102" y="4258961"/>
            <a:ext cx="1458635" cy="120418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050121" y="3526426"/>
            <a:ext cx="3921612" cy="1384995"/>
          </a:xfrm>
          <a:prstGeom prst="rect">
            <a:avLst/>
          </a:prstGeom>
        </p:spPr>
        <p:txBody>
          <a:bodyPr wrap="square">
            <a:spAutoFit/>
          </a:bodyPr>
          <a:lstStyle/>
          <a:p>
            <a:pPr algn="r" rtl="1">
              <a:lnSpc>
                <a:spcPct val="150000"/>
              </a:lnSpc>
            </a:pPr>
            <a:r>
              <a:rPr lang="ar-SA" sz="1400" b="1" dirty="0">
                <a:solidFill>
                  <a:srgbClr val="212529"/>
                </a:solidFill>
                <a:latin typeface="DroidKufi-Bold"/>
                <a:ea typeface="Times New Roman" panose="02020603050405020304" pitchFamily="18" charset="0"/>
                <a:cs typeface="Tahoma" panose="020B0604030504040204" pitchFamily="34" charset="0"/>
              </a:rPr>
              <a:t>خامسًاً: حالات أخرى ذات تشخيصات مختلفة</a:t>
            </a:r>
            <a:r>
              <a:rPr lang="fr-FR" sz="1400" b="1" dirty="0">
                <a:solidFill>
                  <a:srgbClr val="212529"/>
                </a:solidFill>
                <a:latin typeface="DroidKufi-Bold"/>
                <a:ea typeface="Times New Roman" panose="02020603050405020304" pitchFamily="18" charset="0"/>
                <a:cs typeface="Tahoma" panose="020B0604030504040204" pitchFamily="34" charset="0"/>
              </a:rPr>
              <a:t>:</a:t>
            </a:r>
            <a:r>
              <a:rPr lang="fr-FR" sz="1400" dirty="0">
                <a:solidFill>
                  <a:srgbClr val="212529"/>
                </a:solidFill>
                <a:latin typeface="Tahoma" panose="020B0604030504040204" pitchFamily="34" charset="0"/>
                <a:ea typeface="Times New Roman" panose="02020603050405020304" pitchFamily="18" charset="0"/>
              </a:rPr>
              <a:t/>
            </a:r>
            <a:br>
              <a:rPr lang="fr-FR" sz="1400" dirty="0">
                <a:solidFill>
                  <a:srgbClr val="212529"/>
                </a:solidFill>
                <a:latin typeface="Tahoma" panose="020B0604030504040204" pitchFamily="34" charset="0"/>
                <a:ea typeface="Times New Roman" panose="02020603050405020304" pitchFamily="18" charset="0"/>
              </a:rPr>
            </a:br>
            <a:r>
              <a:rPr lang="ar-SA" sz="1400" dirty="0">
                <a:solidFill>
                  <a:srgbClr val="212529"/>
                </a:solidFill>
                <a:latin typeface="Tahoma" panose="020B0604030504040204" pitchFamily="34" charset="0"/>
                <a:ea typeface="Times New Roman" panose="02020603050405020304" pitchFamily="18" charset="0"/>
              </a:rPr>
              <a:t>عبارة عن حالات مختلفة هي كالتالي: (شلل أطفال، هشاشة عظام، اختلال في الغدد الصماء، أمراض نخاع شوكي، أمرض أعصاب طرفية مزمنة، أمراض مزمنة أخرى تصيب الأوعية الدموية)</a:t>
            </a:r>
            <a:r>
              <a:rPr lang="fr-FR" sz="1400" dirty="0">
                <a:solidFill>
                  <a:srgbClr val="212529"/>
                </a:solidFill>
                <a:latin typeface="Tahoma" panose="020B0604030504040204" pitchFamily="34" charset="0"/>
                <a:ea typeface="Times New Roman" panose="02020603050405020304" pitchFamily="18" charset="0"/>
              </a:rPr>
              <a:t>.</a:t>
            </a:r>
            <a:endParaRPr lang="fr-FR" sz="1400" dirty="0"/>
          </a:p>
        </p:txBody>
      </p:sp>
      <p:pic>
        <p:nvPicPr>
          <p:cNvPr id="15" name="Picture 2" descr="هشاشة العظام – Joint Clin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3619" y="4922949"/>
            <a:ext cx="1614615" cy="11100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ألعاب بارالمبية - ويكيبيديا"/>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7" name="Rectangle 16"/>
          <p:cNvSpPr/>
          <p:nvPr/>
        </p:nvSpPr>
        <p:spPr>
          <a:xfrm>
            <a:off x="4091369" y="6358422"/>
            <a:ext cx="3482043" cy="35580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lnSpc>
                <a:spcPct val="107000"/>
              </a:lnSpc>
              <a:spcAft>
                <a:spcPts val="750"/>
              </a:spcAft>
            </a:pPr>
            <a:r>
              <a:rPr lang="ar-SA" sz="1600" u="sng" dirty="0">
                <a:solidFill>
                  <a:srgbClr val="0070C0"/>
                </a:solidFill>
                <a:latin typeface="Calibri" panose="020F0502020204030204" pitchFamily="34" charset="0"/>
                <a:ea typeface="Calibri" panose="020F0502020204030204" pitchFamily="34" charset="0"/>
              </a:rPr>
              <a:t>وزارة الصحة السعودية، 08/03/2025، 15:05</a:t>
            </a:r>
            <a:endParaRPr lang="fr-FR" sz="16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3567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9177" y="840226"/>
            <a:ext cx="2406428" cy="846386"/>
          </a:xfrm>
          <a:prstGeom prst="rect">
            <a:avLst/>
          </a:prstGeom>
        </p:spPr>
        <p:txBody>
          <a:bodyPr wrap="none">
            <a:spAutoFit/>
          </a:bodyPr>
          <a:lstStyle/>
          <a:p>
            <a:pPr algn="just" rtl="1">
              <a:lnSpc>
                <a:spcPct val="200000"/>
              </a:lnSpc>
            </a:pPr>
            <a:r>
              <a:rPr lang="ar-DZ" sz="2800" b="1" dirty="0" smtClean="0">
                <a:solidFill>
                  <a:schemeClr val="accent3">
                    <a:lumMod val="50000"/>
                  </a:schemeClr>
                </a:solidFill>
                <a:latin typeface="Arbaeen" panose="02000503070000020004" pitchFamily="2" charset="-78"/>
                <a:cs typeface="ALAWI-3-1" pitchFamily="2" charset="-78"/>
              </a:rPr>
              <a:t>2.2. الإعاقة العقلية:</a:t>
            </a:r>
            <a:endParaRPr lang="fr-FR" sz="2800" dirty="0">
              <a:solidFill>
                <a:schemeClr val="accent3">
                  <a:lumMod val="50000"/>
                </a:schemeClr>
              </a:solidFill>
              <a:latin typeface="Arbaeen" panose="02000503070000020004" pitchFamily="2" charset="-78"/>
              <a:cs typeface="ALAWI-3-1" pitchFamily="2" charset="-78"/>
            </a:endParaRPr>
          </a:p>
        </p:txBody>
      </p:sp>
      <p:sp>
        <p:nvSpPr>
          <p:cNvPr id="6" name="Rectangle 5"/>
          <p:cNvSpPr/>
          <p:nvPr/>
        </p:nvSpPr>
        <p:spPr>
          <a:xfrm>
            <a:off x="2784391" y="2175131"/>
            <a:ext cx="6096000" cy="3518912"/>
          </a:xfrm>
          <a:prstGeom prst="rect">
            <a:avLst/>
          </a:prstGeom>
        </p:spPr>
        <p:txBody>
          <a:bodyPr>
            <a:spAutoFit/>
          </a:bodyPr>
          <a:lstStyle/>
          <a:p>
            <a:pPr algn="just" rtl="1">
              <a:lnSpc>
                <a:spcPct val="150000"/>
              </a:lnSpc>
              <a:spcAft>
                <a:spcPts val="750"/>
              </a:spcAft>
            </a:pPr>
            <a:r>
              <a:rPr lang="ar-SA" dirty="0">
                <a:solidFill>
                  <a:srgbClr val="212529"/>
                </a:solidFill>
                <a:latin typeface="Calibri" panose="020F0502020204030204" pitchFamily="34" charset="0"/>
                <a:ea typeface="Times New Roman" panose="02020603050405020304" pitchFamily="18" charset="0"/>
                <a:cs typeface="Tahoma" panose="020B0604030504040204" pitchFamily="34" charset="0"/>
              </a:rPr>
              <a:t>تعرف الإعاقة الذهنية بأنها حالة من توقف النمو الذهني أو عدم اكتماله، ويتميز بشكل خاص باختلال في المهارات، ويظهر أثناء دورة النماء، ويؤثر في المستوى العام للذكاء، أي القدرات المعرفية، واللغوية الحركية، والاجتماعية، وقد يحدث التخلف مع أو بدون اضطراب نفسي أو جسمي آخر</a:t>
            </a:r>
            <a:r>
              <a:rPr lang="fr-FR" dirty="0">
                <a:solidFill>
                  <a:srgbClr val="212529"/>
                </a:solidFill>
                <a:latin typeface="Tahoma" panose="020B0604030504040204" pitchFamily="34" charset="0"/>
                <a:ea typeface="Times New Roman" panose="02020603050405020304" pitchFamily="18" charset="0"/>
                <a:cs typeface="Arial" panose="020B0604020202020204" pitchFamily="34" charset="0"/>
              </a:rPr>
              <a:t>.</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dirty="0">
                <a:solidFill>
                  <a:srgbClr val="212529"/>
                </a:solidFill>
                <a:ea typeface="Times New Roman" panose="02020603050405020304" pitchFamily="18" charset="0"/>
                <a:cs typeface="Tahoma" panose="020B0604030504040204" pitchFamily="34" charset="0"/>
              </a:rPr>
              <a:t>ومن أشهرها متلازمة داون، وهي اضطراب خلقي ينتج عن وجود كروموسوم زائد في خلايا الجسم، وتزيد النسبة مع زيادة عمر </a:t>
            </a:r>
            <a:r>
              <a:rPr lang="ar-SA" dirty="0" smtClean="0">
                <a:solidFill>
                  <a:srgbClr val="212529"/>
                </a:solidFill>
                <a:ea typeface="Times New Roman" panose="02020603050405020304" pitchFamily="18" charset="0"/>
                <a:cs typeface="Tahoma" panose="020B0604030504040204" pitchFamily="34" charset="0"/>
              </a:rPr>
              <a:t>الأم</a:t>
            </a:r>
            <a:r>
              <a:rPr lang="ar-DZ" dirty="0" smtClean="0">
                <a:solidFill>
                  <a:srgbClr val="212529"/>
                </a:solidFill>
                <a:ea typeface="Times New Roman" panose="02020603050405020304" pitchFamily="18" charset="0"/>
                <a:cs typeface="Tahoma" panose="020B0604030504040204" pitchFamily="34" charset="0"/>
              </a:rPr>
              <a:t>.</a:t>
            </a:r>
            <a:endParaRPr lang="fr-FR" dirty="0"/>
          </a:p>
        </p:txBody>
      </p:sp>
      <p:pic>
        <p:nvPicPr>
          <p:cNvPr id="4102" name="Picture 6" descr="الاعاقة العقلية |2020|تعريف - مركز تخاطب رفيق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54" y="3115801"/>
            <a:ext cx="2456356" cy="163757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بحث عن الاعاقة العقلية – المرسا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673" y="3115800"/>
            <a:ext cx="2456356" cy="16375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091369" y="6358422"/>
            <a:ext cx="3482043" cy="35580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lnSpc>
                <a:spcPct val="107000"/>
              </a:lnSpc>
              <a:spcAft>
                <a:spcPts val="750"/>
              </a:spcAft>
            </a:pPr>
            <a:r>
              <a:rPr lang="ar-SA" sz="1600" u="sng" dirty="0">
                <a:solidFill>
                  <a:srgbClr val="0070C0"/>
                </a:solidFill>
                <a:latin typeface="Calibri" panose="020F0502020204030204" pitchFamily="34" charset="0"/>
                <a:ea typeface="Calibri" panose="020F0502020204030204" pitchFamily="34" charset="0"/>
              </a:rPr>
              <a:t>وزارة الصحة السعودية، 08/03/2025، 15:05</a:t>
            </a:r>
            <a:endParaRPr lang="fr-FR" sz="16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2300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81088" y="840226"/>
            <a:ext cx="2502608" cy="846386"/>
          </a:xfrm>
          <a:prstGeom prst="rect">
            <a:avLst/>
          </a:prstGeom>
        </p:spPr>
        <p:txBody>
          <a:bodyPr wrap="none">
            <a:spAutoFit/>
          </a:bodyPr>
          <a:lstStyle/>
          <a:p>
            <a:pPr algn="just" rtl="1">
              <a:lnSpc>
                <a:spcPct val="200000"/>
              </a:lnSpc>
            </a:pPr>
            <a:r>
              <a:rPr lang="ar-DZ" sz="2800" b="1" dirty="0" smtClean="0">
                <a:solidFill>
                  <a:schemeClr val="accent3">
                    <a:lumMod val="50000"/>
                  </a:schemeClr>
                </a:solidFill>
                <a:latin typeface="Arbaeen" panose="02000503070000020004" pitchFamily="2" charset="-78"/>
                <a:cs typeface="ALAWI-3-1" pitchFamily="2" charset="-78"/>
              </a:rPr>
              <a:t>3.2. الإعاقة البصرية:</a:t>
            </a:r>
            <a:endParaRPr lang="fr-FR" sz="2800" dirty="0">
              <a:solidFill>
                <a:schemeClr val="accent3">
                  <a:lumMod val="50000"/>
                </a:schemeClr>
              </a:solidFill>
              <a:latin typeface="Arbaeen" panose="02000503070000020004" pitchFamily="2" charset="-78"/>
              <a:cs typeface="ALAWI-3-1" pitchFamily="2" charset="-78"/>
            </a:endParaRPr>
          </a:p>
        </p:txBody>
      </p:sp>
      <p:sp>
        <p:nvSpPr>
          <p:cNvPr id="6" name="Rectangle 5"/>
          <p:cNvSpPr/>
          <p:nvPr/>
        </p:nvSpPr>
        <p:spPr>
          <a:xfrm>
            <a:off x="2784392" y="2411443"/>
            <a:ext cx="6096000" cy="2744726"/>
          </a:xfrm>
          <a:prstGeom prst="rect">
            <a:avLst/>
          </a:prstGeom>
        </p:spPr>
        <p:txBody>
          <a:bodyPr>
            <a:spAutoFit/>
          </a:bodyPr>
          <a:lstStyle/>
          <a:p>
            <a:pPr algn="just" rtl="1">
              <a:lnSpc>
                <a:spcPct val="150000"/>
              </a:lnSpc>
              <a:spcAft>
                <a:spcPts val="750"/>
              </a:spcAft>
            </a:pPr>
            <a:r>
              <a:rPr lang="ar-SA" dirty="0" smtClean="0">
                <a:solidFill>
                  <a:srgbClr val="212529"/>
                </a:solidFill>
                <a:effectLst/>
                <a:latin typeface="Calibri" panose="020F0502020204030204" pitchFamily="34" charset="0"/>
                <a:ea typeface="Times New Roman" panose="02020603050405020304" pitchFamily="18" charset="0"/>
                <a:cs typeface="Tahoma" panose="020B0604030504040204" pitchFamily="34" charset="0"/>
              </a:rPr>
              <a:t>تراوح الإعاقة البصرية بين العمى الكلي والجزئي، وعلى هذا الأساس يوجد نوعان من الإعاقة البصرية</a:t>
            </a:r>
            <a:r>
              <a:rPr lang="fr-FR" dirty="0" smtClean="0">
                <a:solidFill>
                  <a:srgbClr val="212529"/>
                </a:solidFill>
                <a:effectLst/>
                <a:latin typeface="Tahoma" panose="020B0604030504040204" pitchFamily="34" charset="0"/>
                <a:ea typeface="Times New Roman" panose="02020603050405020304" pitchFamily="18" charset="0"/>
                <a:cs typeface="Arial" panose="020B0604020202020204" pitchFamily="34" charset="0"/>
              </a:rPr>
              <a:t>:</a:t>
            </a:r>
            <a:endParaRPr lang="fr-FR" dirty="0" smtClean="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rtl="1">
              <a:lnSpc>
                <a:spcPct val="150000"/>
              </a:lnSpc>
              <a:spcAft>
                <a:spcPts val="800"/>
              </a:spcAft>
              <a:buSzPts val="1000"/>
              <a:buFont typeface="Courier New" panose="02070309020205020404" pitchFamily="49" charset="0"/>
              <a:buChar char="o"/>
              <a:tabLst>
                <a:tab pos="914400" algn="l"/>
              </a:tabLst>
            </a:pPr>
            <a:r>
              <a:rPr lang="ar-SA" dirty="0" smtClean="0">
                <a:solidFill>
                  <a:srgbClr val="212529"/>
                </a:solidFill>
                <a:effectLst/>
                <a:latin typeface="Calibri" panose="020F0502020204030204" pitchFamily="34" charset="0"/>
                <a:ea typeface="Times New Roman" panose="02020603050405020304" pitchFamily="18" charset="0"/>
                <a:cs typeface="Tahoma" panose="020B0604030504040204" pitchFamily="34" charset="0"/>
              </a:rPr>
              <a:t>المكفوفون (المصابون بالعمى)، وهؤلاء تتطلب حالتهم البصرية استخدام طريقة </a:t>
            </a:r>
            <a:r>
              <a:rPr lang="ar-SA" dirty="0" err="1" smtClean="0">
                <a:solidFill>
                  <a:srgbClr val="212529"/>
                </a:solidFill>
                <a:effectLst/>
                <a:latin typeface="Calibri" panose="020F0502020204030204" pitchFamily="34" charset="0"/>
                <a:ea typeface="Times New Roman" panose="02020603050405020304" pitchFamily="18" charset="0"/>
                <a:cs typeface="Tahoma" panose="020B0604030504040204" pitchFamily="34" charset="0"/>
              </a:rPr>
              <a:t>برايل</a:t>
            </a:r>
            <a:r>
              <a:rPr lang="fr-FR" dirty="0" smtClean="0">
                <a:solidFill>
                  <a:srgbClr val="212529"/>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fr-FR" dirty="0" smtClean="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rtl="1">
              <a:lnSpc>
                <a:spcPct val="150000"/>
              </a:lnSpc>
              <a:spcAft>
                <a:spcPts val="800"/>
              </a:spcAft>
              <a:buSzPts val="1000"/>
              <a:buFont typeface="Courier New" panose="02070309020205020404" pitchFamily="49" charset="0"/>
              <a:buChar char="o"/>
              <a:tabLst>
                <a:tab pos="914400" algn="l"/>
              </a:tabLst>
            </a:pPr>
            <a:r>
              <a:rPr lang="ar-SA" dirty="0" smtClean="0">
                <a:solidFill>
                  <a:srgbClr val="212529"/>
                </a:solidFill>
                <a:effectLst/>
                <a:latin typeface="Calibri" panose="020F0502020204030204" pitchFamily="34" charset="0"/>
                <a:ea typeface="Times New Roman" panose="02020603050405020304" pitchFamily="18" charset="0"/>
                <a:cs typeface="Tahoma" panose="020B0604030504040204" pitchFamily="34" charset="0"/>
              </a:rPr>
              <a:t>ضعاف البصر، وهم يستطيعون الرؤية من خلال المعينات البصرية</a:t>
            </a:r>
            <a:r>
              <a:rPr lang="fr-FR" dirty="0" smtClean="0">
                <a:solidFill>
                  <a:srgbClr val="212529"/>
                </a:solidFill>
                <a:effectLst/>
                <a:latin typeface="Tahoma" panose="020B0604030504040204" pitchFamily="34" charset="0"/>
                <a:ea typeface="Times New Roman" panose="02020603050405020304" pitchFamily="18" charset="0"/>
                <a:cs typeface="Times New Roman" panose="02020603050405020304" pitchFamily="18" charset="0"/>
              </a:rPr>
              <a:t>.</a:t>
            </a:r>
            <a:endParaRPr lang="fr-FR"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4" name="Picture 4" descr="ما هي الإعاقة البصرية - سطو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37" y="2793270"/>
            <a:ext cx="2405448" cy="19716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الاعاقة البصرية - hend said hass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959" y="2793270"/>
            <a:ext cx="238125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ألعاب بارالمبية - ويكيبيدي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091369" y="6358422"/>
            <a:ext cx="3482043" cy="35580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lnSpc>
                <a:spcPct val="107000"/>
              </a:lnSpc>
              <a:spcAft>
                <a:spcPts val="750"/>
              </a:spcAft>
            </a:pPr>
            <a:r>
              <a:rPr lang="ar-SA" sz="1600" u="sng" dirty="0">
                <a:solidFill>
                  <a:srgbClr val="0070C0"/>
                </a:solidFill>
                <a:latin typeface="Calibri" panose="020F0502020204030204" pitchFamily="34" charset="0"/>
                <a:ea typeface="Calibri" panose="020F0502020204030204" pitchFamily="34" charset="0"/>
              </a:rPr>
              <a:t>وزارة الصحة السعودية، 08/03/2025، 15:05</a:t>
            </a:r>
            <a:endParaRPr lang="fr-FR" sz="16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349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1851" y="840226"/>
            <a:ext cx="2541081" cy="846386"/>
          </a:xfrm>
          <a:prstGeom prst="rect">
            <a:avLst/>
          </a:prstGeom>
        </p:spPr>
        <p:txBody>
          <a:bodyPr wrap="none">
            <a:spAutoFit/>
          </a:bodyPr>
          <a:lstStyle/>
          <a:p>
            <a:pPr algn="just" rtl="1">
              <a:lnSpc>
                <a:spcPct val="200000"/>
              </a:lnSpc>
            </a:pPr>
            <a:r>
              <a:rPr lang="ar-DZ" sz="2800" b="1" dirty="0" smtClean="0">
                <a:solidFill>
                  <a:schemeClr val="accent3">
                    <a:lumMod val="50000"/>
                  </a:schemeClr>
                </a:solidFill>
                <a:latin typeface="Arbaeen" panose="02000503070000020004" pitchFamily="2" charset="-78"/>
                <a:cs typeface="ALAWI-3-1" pitchFamily="2" charset="-78"/>
              </a:rPr>
              <a:t>4.2. الإعاقة السمعية:</a:t>
            </a:r>
            <a:endParaRPr lang="fr-FR" sz="2800" dirty="0">
              <a:solidFill>
                <a:schemeClr val="accent3">
                  <a:lumMod val="50000"/>
                </a:schemeClr>
              </a:solidFill>
              <a:latin typeface="Arbaeen" panose="02000503070000020004" pitchFamily="2" charset="-78"/>
              <a:cs typeface="ALAWI-3-1" pitchFamily="2" charset="-78"/>
            </a:endParaRPr>
          </a:p>
        </p:txBody>
      </p:sp>
      <p:sp>
        <p:nvSpPr>
          <p:cNvPr id="6" name="Rectangle 5"/>
          <p:cNvSpPr/>
          <p:nvPr/>
        </p:nvSpPr>
        <p:spPr>
          <a:xfrm>
            <a:off x="4843848" y="2167746"/>
            <a:ext cx="5923005" cy="3416320"/>
          </a:xfrm>
          <a:prstGeom prst="rect">
            <a:avLst/>
          </a:prstGeom>
        </p:spPr>
        <p:txBody>
          <a:bodyPr wrap="square">
            <a:spAutoFit/>
          </a:bodyPr>
          <a:lstStyle/>
          <a:p>
            <a:pPr algn="r" rtl="1">
              <a:lnSpc>
                <a:spcPct val="150000"/>
              </a:lnSpc>
            </a:pPr>
            <a:r>
              <a:rPr lang="ar-SA" b="1" dirty="0">
                <a:solidFill>
                  <a:srgbClr val="212529"/>
                </a:solidFill>
                <a:latin typeface="DroidKufi-Bold"/>
                <a:ea typeface="Times New Roman" panose="02020603050405020304" pitchFamily="18" charset="0"/>
                <a:cs typeface="Tahoma" panose="020B0604030504040204" pitchFamily="34" charset="0"/>
              </a:rPr>
              <a:t>الإعاقة السمعية</a:t>
            </a:r>
            <a:r>
              <a:rPr lang="fr-FR" b="1" dirty="0">
                <a:solidFill>
                  <a:srgbClr val="212529"/>
                </a:solidFill>
                <a:latin typeface="DroidKufi-Bold"/>
                <a:ea typeface="Times New Roman" panose="02020603050405020304" pitchFamily="18" charset="0"/>
                <a:cs typeface="Tahoma" panose="020B0604030504040204" pitchFamily="34" charset="0"/>
              </a:rPr>
              <a:t>:</a:t>
            </a:r>
            <a:r>
              <a:rPr lang="fr-FR" dirty="0">
                <a:solidFill>
                  <a:srgbClr val="212529"/>
                </a:solidFill>
                <a:latin typeface="Tahoma" panose="020B0604030504040204" pitchFamily="34" charset="0"/>
                <a:ea typeface="Times New Roman" panose="02020603050405020304" pitchFamily="18" charset="0"/>
              </a:rPr>
              <a:t/>
            </a:r>
            <a:br>
              <a:rPr lang="fr-FR" dirty="0">
                <a:solidFill>
                  <a:srgbClr val="212529"/>
                </a:solidFill>
                <a:latin typeface="Tahoma" panose="020B0604030504040204" pitchFamily="34" charset="0"/>
                <a:ea typeface="Times New Roman" panose="02020603050405020304" pitchFamily="18" charset="0"/>
              </a:rPr>
            </a:br>
            <a:r>
              <a:rPr lang="ar-SA" dirty="0">
                <a:solidFill>
                  <a:srgbClr val="212529"/>
                </a:solidFill>
                <a:latin typeface="Tahoma" panose="020B0604030504040204" pitchFamily="34" charset="0"/>
                <a:ea typeface="Times New Roman" panose="02020603050405020304" pitchFamily="18" charset="0"/>
              </a:rPr>
              <a:t>الإعاقة السمعية هي مصطلح عام يغطي مدى واسعًا من درجات فقدان السمع يراوح بين الصمم، والفقدان الشديد، والفقدان الخفيف، وقد تكون علاماتها ظاهرة، وقد تكون مخفية، ما يؤدي إلى مشكلات في حياة الطفل دون معرفة المسبب لها مثل: الفشل الدراسي، وقد يوصف الطفل بالغباء لعدم تفاعله مع الآخرين، وعادة ما يكون مصاحبًا للعديد من الإعاقات، مثل: (متلازمة داون، الشلل الدماغي، الإعاقة الفكرية، التوحد، اضطراب فرط الحركة، وقلة النشاط</a:t>
            </a:r>
            <a:r>
              <a:rPr lang="ar-SA" dirty="0" smtClean="0">
                <a:solidFill>
                  <a:srgbClr val="212529"/>
                </a:solidFill>
                <a:latin typeface="Tahoma" panose="020B0604030504040204" pitchFamily="34" charset="0"/>
                <a:ea typeface="Times New Roman" panose="02020603050405020304" pitchFamily="18" charset="0"/>
              </a:rPr>
              <a:t>،</a:t>
            </a:r>
            <a:r>
              <a:rPr lang="ar-DZ" dirty="0" smtClean="0">
                <a:solidFill>
                  <a:srgbClr val="212529"/>
                </a:solidFill>
                <a:latin typeface="Tahoma" panose="020B0604030504040204" pitchFamily="34" charset="0"/>
                <a:ea typeface="Times New Roman" panose="02020603050405020304" pitchFamily="18" charset="0"/>
              </a:rPr>
              <a:t>...</a:t>
            </a:r>
            <a:r>
              <a:rPr lang="ar-SA" dirty="0" smtClean="0">
                <a:solidFill>
                  <a:srgbClr val="212529"/>
                </a:solidFill>
                <a:latin typeface="Tahoma" panose="020B0604030504040204" pitchFamily="34" charset="0"/>
                <a:ea typeface="Times New Roman" panose="02020603050405020304" pitchFamily="18" charset="0"/>
              </a:rPr>
              <a:t>)</a:t>
            </a:r>
            <a:r>
              <a:rPr lang="fr-FR" dirty="0">
                <a:solidFill>
                  <a:srgbClr val="212529"/>
                </a:solidFill>
                <a:latin typeface="Tahoma" panose="020B0604030504040204" pitchFamily="34" charset="0"/>
                <a:ea typeface="Times New Roman" panose="02020603050405020304" pitchFamily="18" charset="0"/>
              </a:rPr>
              <a:t>.</a:t>
            </a:r>
            <a:endParaRPr lang="fr-FR" dirty="0"/>
          </a:p>
        </p:txBody>
      </p:sp>
      <p:pic>
        <p:nvPicPr>
          <p:cNvPr id="7176" name="Picture 8" descr="إنفوجراف.. 14 سببا لفقدان السم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94" y="2882065"/>
            <a:ext cx="3477311" cy="19876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091369" y="6358422"/>
            <a:ext cx="3482043" cy="35580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lnSpc>
                <a:spcPct val="107000"/>
              </a:lnSpc>
              <a:spcAft>
                <a:spcPts val="750"/>
              </a:spcAft>
            </a:pPr>
            <a:r>
              <a:rPr lang="ar-SA" sz="1600" u="sng" dirty="0">
                <a:solidFill>
                  <a:srgbClr val="0070C0"/>
                </a:solidFill>
                <a:latin typeface="Calibri" panose="020F0502020204030204" pitchFamily="34" charset="0"/>
                <a:ea typeface="Calibri" panose="020F0502020204030204" pitchFamily="34" charset="0"/>
              </a:rPr>
              <a:t>وزارة الصحة السعودية، 08/03/2025، 15:05</a:t>
            </a:r>
            <a:endParaRPr lang="fr-FR" sz="16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pic>
        <p:nvPicPr>
          <p:cNvPr id="7" name="Picture 2" descr="ألعاب بارالمبية - ويكيبيدي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1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724929" y="219635"/>
            <a:ext cx="9588519" cy="612389"/>
          </a:xfrm>
        </p:spPr>
        <p:txBody>
          <a:bodyPr>
            <a:noAutofit/>
          </a:bodyPr>
          <a:lstStyle/>
          <a:p>
            <a:pPr marL="857250" indent="-857250" algn="ctr" rtl="1">
              <a:buFont typeface="+mj-lt"/>
              <a:buAutoNum type="romanUcPeriod" startAt="2"/>
            </a:pPr>
            <a:r>
              <a:rPr lang="ar-DZ" sz="4000" dirty="0" smtClean="0">
                <a:cs typeface="ALAWI-3-1" pitchFamily="2" charset="-78"/>
              </a:rPr>
              <a:t>تصنيف الرياضات والمنافسات</a:t>
            </a:r>
            <a:endParaRPr lang="fr-FR" sz="4000" dirty="0">
              <a:cs typeface="ALAWI-3-1" pitchFamily="2" charset="-78"/>
            </a:endParaRPr>
          </a:p>
        </p:txBody>
      </p:sp>
      <p:sp>
        <p:nvSpPr>
          <p:cNvPr id="3" name="Rectangle 2"/>
          <p:cNvSpPr/>
          <p:nvPr/>
        </p:nvSpPr>
        <p:spPr>
          <a:xfrm>
            <a:off x="5865340" y="3530605"/>
            <a:ext cx="6096000" cy="2169825"/>
          </a:xfrm>
          <a:prstGeom prst="rect">
            <a:avLst/>
          </a:prstGeom>
        </p:spPr>
        <p:txBody>
          <a:bodyPr>
            <a:spAutoFit/>
          </a:bodyPr>
          <a:lstStyle/>
          <a:p>
            <a:pPr algn="just" rtl="1">
              <a:lnSpc>
                <a:spcPct val="150000"/>
              </a:lnSpc>
              <a:spcAft>
                <a:spcPts val="0"/>
              </a:spcAft>
            </a:pPr>
            <a:r>
              <a:rPr lang="ar-SA" dirty="0" smtClean="0">
                <a:solidFill>
                  <a:srgbClr val="011D26"/>
                </a:solidFill>
                <a:latin typeface="Calibri" panose="020F0502020204030204" pitchFamily="34" charset="0"/>
                <a:ea typeface="Times New Roman" panose="02020603050405020304" pitchFamily="18" charset="0"/>
              </a:rPr>
              <a:t>تتسبب </a:t>
            </a:r>
            <a:r>
              <a:rPr lang="ar-SA" dirty="0">
                <a:solidFill>
                  <a:srgbClr val="011D26"/>
                </a:solidFill>
                <a:latin typeface="Calibri" panose="020F0502020204030204" pitchFamily="34" charset="0"/>
                <a:ea typeface="Times New Roman" panose="02020603050405020304" pitchFamily="18" charset="0"/>
              </a:rPr>
              <a:t>اختصارات تسميات الرياضات </a:t>
            </a:r>
            <a:r>
              <a:rPr lang="ar-SA" dirty="0" err="1">
                <a:solidFill>
                  <a:srgbClr val="011D26"/>
                </a:solidFill>
                <a:latin typeface="Calibri" panose="020F0502020204030204" pitchFamily="34" charset="0"/>
                <a:ea typeface="Times New Roman" panose="02020603050405020304" pitchFamily="18" charset="0"/>
              </a:rPr>
              <a:t>البارالمبية</a:t>
            </a:r>
            <a:r>
              <a:rPr lang="ar-SA" dirty="0">
                <a:solidFill>
                  <a:srgbClr val="011D26"/>
                </a:solidFill>
                <a:latin typeface="Calibri" panose="020F0502020204030204" pitchFamily="34" charset="0"/>
                <a:ea typeface="Times New Roman" panose="02020603050405020304" pitchFamily="18" charset="0"/>
              </a:rPr>
              <a:t> بصداع حقيقي لعدد كبير من المتفرجين والمتتبعين</a:t>
            </a:r>
            <a:r>
              <a:rPr lang="ar-SA" dirty="0" smtClean="0">
                <a:solidFill>
                  <a:srgbClr val="011D26"/>
                </a:solidFill>
                <a:latin typeface="Calibri" panose="020F0502020204030204" pitchFamily="34" charset="0"/>
                <a:ea typeface="Times New Roman" panose="02020603050405020304" pitchFamily="18" charset="0"/>
              </a:rPr>
              <a:t>. إذ </a:t>
            </a:r>
            <a:r>
              <a:rPr lang="ar-SA" dirty="0">
                <a:solidFill>
                  <a:srgbClr val="011D26"/>
                </a:solidFill>
                <a:latin typeface="Calibri" panose="020F0502020204030204" pitchFamily="34" charset="0"/>
                <a:ea typeface="Times New Roman" panose="02020603050405020304" pitchFamily="18" charset="0"/>
              </a:rPr>
              <a:t>تُطلَق عليها اختصارات أسمائها (الأحرف الأولى للكلمات) من </a:t>
            </a:r>
            <a:r>
              <a:rPr lang="ar-SA" dirty="0" smtClean="0">
                <a:solidFill>
                  <a:srgbClr val="011D26"/>
                </a:solidFill>
                <a:latin typeface="Calibri" panose="020F0502020204030204" pitchFamily="34" charset="0"/>
                <a:ea typeface="Times New Roman" panose="02020603050405020304" pitchFamily="18" charset="0"/>
              </a:rPr>
              <a:t>قبيل</a:t>
            </a:r>
            <a:r>
              <a:rPr lang="ar-DZ" dirty="0" smtClean="0">
                <a:solidFill>
                  <a:srgbClr val="011D26"/>
                </a:solidFill>
                <a:latin typeface="Calibri" panose="020F0502020204030204" pitchFamily="34" charset="0"/>
                <a:ea typeface="Times New Roman" panose="02020603050405020304" pitchFamily="18" charset="0"/>
              </a:rPr>
              <a:t>: </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WH1</a:t>
            </a:r>
            <a:r>
              <a:rPr lang="ar-SA" dirty="0">
                <a:solidFill>
                  <a:srgbClr val="011D26"/>
                </a:solidFill>
                <a:latin typeface="Calibri" panose="020F0502020204030204" pitchFamily="34" charset="0"/>
                <a:ea typeface="Times New Roman" panose="02020603050405020304" pitchFamily="18" charset="0"/>
              </a:rPr>
              <a:t>، </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SM11</a:t>
            </a:r>
            <a:r>
              <a:rPr lang="ar-SA" dirty="0">
                <a:solidFill>
                  <a:srgbClr val="011D26"/>
                </a:solidFill>
                <a:latin typeface="Calibri" panose="020F0502020204030204" pitchFamily="34" charset="0"/>
                <a:ea typeface="Times New Roman" panose="02020603050405020304" pitchFamily="18" charset="0"/>
              </a:rPr>
              <a:t>، </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T13</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dirty="0" smtClean="0">
                <a:solidFill>
                  <a:srgbClr val="011D26"/>
                </a:solidFill>
                <a:latin typeface="Calibri" panose="020F0502020204030204" pitchFamily="34" charset="0"/>
                <a:ea typeface="Times New Roman" panose="02020603050405020304" pitchFamily="18" charset="0"/>
              </a:rPr>
              <a:t>إلخ</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2400"/>
              </a:spcAft>
            </a:pPr>
            <a:r>
              <a:rPr lang="ar-SA" dirty="0">
                <a:solidFill>
                  <a:srgbClr val="011D26"/>
                </a:solidFill>
                <a:latin typeface="Calibri" panose="020F0502020204030204" pitchFamily="34" charset="0"/>
                <a:ea typeface="Times New Roman" panose="02020603050405020304" pitchFamily="18" charset="0"/>
              </a:rPr>
              <a:t>لكن، هذه الاختصارات ضرورية لتصنيف كل رياضة حسب نوع الإعاقة ودرجتها والتصنيف الدقيق لكل تخصص رياضي في كل فئة</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71849" y="3115106"/>
            <a:ext cx="5066270" cy="3000821"/>
          </a:xfrm>
          <a:prstGeom prst="rect">
            <a:avLst/>
          </a:prstGeom>
        </p:spPr>
        <p:txBody>
          <a:bodyPr wrap="square">
            <a:spAutoFit/>
          </a:bodyPr>
          <a:lstStyle/>
          <a:p>
            <a:pPr algn="just" rtl="1">
              <a:lnSpc>
                <a:spcPct val="150000"/>
              </a:lnSpc>
              <a:spcAft>
                <a:spcPts val="2400"/>
              </a:spcAft>
            </a:pPr>
            <a:r>
              <a:rPr lang="ar-SA" dirty="0" smtClean="0">
                <a:solidFill>
                  <a:srgbClr val="011D26"/>
                </a:solidFill>
                <a:latin typeface="Calibri" panose="020F0502020204030204" pitchFamily="34" charset="0"/>
                <a:ea typeface="Times New Roman" panose="02020603050405020304" pitchFamily="18" charset="0"/>
              </a:rPr>
              <a:t>تم وضع هذا التصنيف من قبل مختصين في المجالين الطبي والتقني بهدف تقييم تأثير الإعاقة على النشاط الرياضي وعلى أداء الرياضي. وكما هو الحال بالنسبة إلى الملاكمة مع فئاتها (51 كلغ، 57 كلغ ، 63,5 كلغ...)، فإن كل تخصص في الألعاب </a:t>
            </a:r>
            <a:r>
              <a:rPr lang="ar-SA" dirty="0" err="1" smtClean="0">
                <a:solidFill>
                  <a:srgbClr val="011D26"/>
                </a:solidFill>
                <a:latin typeface="Calibri" panose="020F0502020204030204" pitchFamily="34" charset="0"/>
                <a:ea typeface="Times New Roman" panose="02020603050405020304" pitchFamily="18" charset="0"/>
              </a:rPr>
              <a:t>البارالمبية</a:t>
            </a:r>
            <a:r>
              <a:rPr lang="ar-SA" dirty="0" smtClean="0">
                <a:solidFill>
                  <a:srgbClr val="011D26"/>
                </a:solidFill>
                <a:latin typeface="Calibri" panose="020F0502020204030204" pitchFamily="34" charset="0"/>
                <a:ea typeface="Times New Roman" panose="02020603050405020304" pitchFamily="18" charset="0"/>
              </a:rPr>
              <a:t> له تصنيف خاص به، ما يسمح بالمساواة بين كافة الرياضيين من الفئة. </a:t>
            </a:r>
            <a:r>
              <a:rPr lang="ar-DZ" dirty="0" smtClean="0">
                <a:solidFill>
                  <a:srgbClr val="011D26"/>
                </a:solidFill>
                <a:latin typeface="Calibri" panose="020F0502020204030204" pitchFamily="34" charset="0"/>
                <a:ea typeface="Times New Roman" panose="02020603050405020304" pitchFamily="18" charset="0"/>
              </a:rPr>
              <a:t>و</a:t>
            </a:r>
            <a:r>
              <a:rPr lang="ar-SA" dirty="0" smtClean="0">
                <a:solidFill>
                  <a:srgbClr val="011D26"/>
                </a:solidFill>
                <a:latin typeface="Calibri" panose="020F0502020204030204" pitchFamily="34" charset="0"/>
                <a:ea typeface="Times New Roman" panose="02020603050405020304" pitchFamily="18" charset="0"/>
              </a:rPr>
              <a:t>هذا التصنيف يهدف إلى "ضمان تنافس الرياضيين في نفس الفئة بقدرات وظيفية متطابقة أو متشابهة</a:t>
            </a:r>
            <a:r>
              <a:rPr lang="fr-FR"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 7" descr="L'Américain Miguel Jimenez participe à l'épreuve finale du 5 000 mètres - T54 para athlétisme au Centre athlétique Mario Recordon à Santiago, le 21 novembre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1232" y="1054443"/>
            <a:ext cx="3519805" cy="2116836"/>
          </a:xfrm>
          <a:prstGeom prst="rect">
            <a:avLst/>
          </a:prstGeom>
          <a:noFill/>
          <a:ln>
            <a:noFill/>
          </a:ln>
        </p:spPr>
      </p:pic>
      <p:pic>
        <p:nvPicPr>
          <p:cNvPr id="7" name="Picture 2" descr="ألعاب بارالمبية - ويكيبيدي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132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02169" y="1027107"/>
            <a:ext cx="3599062" cy="877420"/>
          </a:xfrm>
          <a:prstGeom prst="rect">
            <a:avLst/>
          </a:prstGeom>
        </p:spPr>
        <p:txBody>
          <a:bodyPr wrap="none">
            <a:spAutoFit/>
          </a:bodyPr>
          <a:lstStyle/>
          <a:p>
            <a:pPr marL="342900" indent="-342900" algn="just" rtl="1">
              <a:lnSpc>
                <a:spcPct val="107000"/>
              </a:lnSpc>
              <a:spcAft>
                <a:spcPts val="1500"/>
              </a:spcAft>
              <a:buAutoNum type="arabicPeriod"/>
            </a:pPr>
            <a:r>
              <a:rPr lang="ar-SA" b="1" dirty="0" smtClean="0">
                <a:solidFill>
                  <a:srgbClr val="011D26"/>
                </a:solidFill>
                <a:latin typeface="Calibri" panose="020F0502020204030204" pitchFamily="34" charset="0"/>
                <a:ea typeface="Times New Roman" panose="02020603050405020304" pitchFamily="18" charset="0"/>
                <a:cs typeface="ALAWI-3-1" pitchFamily="2" charset="-78"/>
              </a:rPr>
              <a:t>كرة </a:t>
            </a:r>
            <a:r>
              <a:rPr lang="ar-SA" b="1" dirty="0">
                <a:solidFill>
                  <a:srgbClr val="011D26"/>
                </a:solidFill>
                <a:latin typeface="Calibri" panose="020F0502020204030204" pitchFamily="34" charset="0"/>
                <a:ea typeface="Times New Roman" panose="02020603050405020304" pitchFamily="18" charset="0"/>
                <a:cs typeface="ALAWI-3-1" pitchFamily="2" charset="-78"/>
              </a:rPr>
              <a:t>السلة على الكراسي </a:t>
            </a:r>
            <a:r>
              <a:rPr lang="ar-SA" b="1" dirty="0" smtClean="0">
                <a:solidFill>
                  <a:srgbClr val="011D26"/>
                </a:solidFill>
                <a:latin typeface="Calibri" panose="020F0502020204030204" pitchFamily="34" charset="0"/>
                <a:ea typeface="Times New Roman" panose="02020603050405020304" pitchFamily="18" charset="0"/>
                <a:cs typeface="ALAWI-3-1" pitchFamily="2" charset="-78"/>
              </a:rPr>
              <a:t>المتحركة</a:t>
            </a:r>
            <a:r>
              <a:rPr lang="ar-DZ" b="1" dirty="0" smtClean="0">
                <a:solidFill>
                  <a:srgbClr val="011D26"/>
                </a:solidFill>
                <a:latin typeface="Calibri" panose="020F0502020204030204" pitchFamily="34" charset="0"/>
                <a:ea typeface="Times New Roman" panose="02020603050405020304" pitchFamily="18" charset="0"/>
                <a:cs typeface="ALAWI-3-1" pitchFamily="2" charset="-78"/>
              </a:rPr>
              <a:t>:</a:t>
            </a:r>
            <a:endParaRPr lang="fr-FR" b="1" dirty="0" smtClean="0">
              <a:solidFill>
                <a:srgbClr val="011D26"/>
              </a:solidFill>
              <a:latin typeface="Calibri" panose="020F0502020204030204" pitchFamily="34" charset="0"/>
              <a:ea typeface="Times New Roman" panose="02020603050405020304" pitchFamily="18" charset="0"/>
              <a:cs typeface="ALAWI-3-1" pitchFamily="2" charset="-78"/>
            </a:endParaRPr>
          </a:p>
          <a:p>
            <a:pPr algn="ctr" rtl="1">
              <a:lnSpc>
                <a:spcPct val="107000"/>
              </a:lnSpc>
              <a:spcAft>
                <a:spcPts val="1500"/>
              </a:spcAft>
            </a:pPr>
            <a:r>
              <a:rPr lang="fr-FR" b="1" dirty="0"/>
              <a:t>Basket </a:t>
            </a:r>
            <a:r>
              <a:rPr lang="fr-FR" b="1" dirty="0" smtClean="0"/>
              <a:t>fauteuil</a:t>
            </a:r>
            <a:endParaRPr lang="fr-FR" b="1" dirty="0"/>
          </a:p>
        </p:txBody>
      </p:sp>
      <p:sp>
        <p:nvSpPr>
          <p:cNvPr id="5" name="Rectangle 4"/>
          <p:cNvSpPr/>
          <p:nvPr/>
        </p:nvSpPr>
        <p:spPr>
          <a:xfrm>
            <a:off x="1606169" y="1039805"/>
            <a:ext cx="6096000" cy="685059"/>
          </a:xfrm>
          <a:prstGeom prst="rect">
            <a:avLst/>
          </a:prstGeom>
        </p:spPr>
        <p:txBody>
          <a:bodyPr>
            <a:spAutoFit/>
          </a:bodyPr>
          <a:lstStyle/>
          <a:p>
            <a:pPr algn="just" rtl="1">
              <a:lnSpc>
                <a:spcPct val="107000"/>
              </a:lnSpc>
              <a:spcAft>
                <a:spcPts val="2400"/>
              </a:spcAft>
            </a:pPr>
            <a:r>
              <a:rPr lang="ar-SA" dirty="0">
                <a:solidFill>
                  <a:srgbClr val="011D26"/>
                </a:solidFill>
                <a:latin typeface="Calibri" panose="020F0502020204030204" pitchFamily="34" charset="0"/>
                <a:ea typeface="Times New Roman" panose="02020603050405020304" pitchFamily="18" charset="0"/>
              </a:rPr>
              <a:t>تخضع لعبة كرة السلة على الكراسي المتحركة لنظام تنقيط يتراوح من 1 إلى 4,5، وتمثل 1 أعلى درجة من الإعاقة</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099433" y="2230259"/>
            <a:ext cx="6096000" cy="3221266"/>
          </a:xfrm>
          <a:prstGeom prst="rect">
            <a:avLst/>
          </a:prstGeom>
        </p:spPr>
        <p:txBody>
          <a:bodyPr>
            <a:spAutoFit/>
          </a:bodyPr>
          <a:lstStyle/>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dirty="0">
                <a:solidFill>
                  <a:srgbClr val="011D26"/>
                </a:solidFill>
                <a:latin typeface="Calibri" panose="020F0502020204030204" pitchFamily="34" charset="0"/>
                <a:ea typeface="Times New Roman" panose="02020603050405020304" pitchFamily="18" charset="0"/>
              </a:rPr>
              <a:t>الفئة 1: رياضيون لا يتميزون بعضلات البطن ولا يمكنهم أداء دوران نشط للجذع (يتوسط الجسم وتتفرع منه الرقبة والأطراف العلوية والأطراف السفلية. كما يضم البطن والصدر والظهر)</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dirty="0">
                <a:solidFill>
                  <a:srgbClr val="011D26"/>
                </a:solidFill>
                <a:latin typeface="Calibri" panose="020F0502020204030204" pitchFamily="34" charset="0"/>
                <a:ea typeface="Times New Roman" panose="02020603050405020304" pitchFamily="18" charset="0"/>
              </a:rPr>
              <a:t>الفئة 2: رياضيون يمكنهم أداء دوران الجذع وتطوير استقرار نشط</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SzPts val="1000"/>
              <a:buFont typeface="Wingdings" panose="05000000000000000000" pitchFamily="2" charset="2"/>
              <a:buChar char=""/>
              <a:tabLst>
                <a:tab pos="457200" algn="l"/>
              </a:tabLst>
            </a:pPr>
            <a:r>
              <a:rPr lang="ar-SA" dirty="0">
                <a:solidFill>
                  <a:srgbClr val="011D26"/>
                </a:solidFill>
                <a:latin typeface="Calibri" panose="020F0502020204030204" pitchFamily="34" charset="0"/>
                <a:ea typeface="Times New Roman" panose="02020603050405020304" pitchFamily="18" charset="0"/>
              </a:rPr>
              <a:t>الفئة 3: رياضيون لديهم حركة نشطة على </a:t>
            </a:r>
            <a:r>
              <a:rPr lang="ar-SA" dirty="0">
                <a:solidFill>
                  <a:srgbClr val="011D26"/>
                </a:solidFill>
                <a:latin typeface="Arial" panose="020B0604020202020204" pitchFamily="34" charset="0"/>
                <a:ea typeface="Times New Roman" panose="02020603050405020304" pitchFamily="18" charset="0"/>
                <a:hlinkClick r:id="rId2"/>
              </a:rPr>
              <a:t>المستوى </a:t>
            </a:r>
            <a:r>
              <a:rPr lang="ar-SA" dirty="0" smtClean="0">
                <a:solidFill>
                  <a:srgbClr val="011D26"/>
                </a:solidFill>
                <a:latin typeface="Arial" panose="020B0604020202020204" pitchFamily="34" charset="0"/>
                <a:ea typeface="Times New Roman" panose="02020603050405020304" pitchFamily="18" charset="0"/>
                <a:hlinkClick r:id="rId2"/>
              </a:rPr>
              <a:t>السهمي</a:t>
            </a:r>
            <a:r>
              <a:rPr lang="ar-DZ" dirty="0" smtClean="0">
                <a:solidFill>
                  <a:srgbClr val="011D26"/>
                </a:solidFill>
                <a:latin typeface="Arial" panose="020B0604020202020204" pitchFamily="34" charset="0"/>
                <a:ea typeface="Times New Roman" panose="02020603050405020304" pitchFamily="18" charset="0"/>
              </a:rPr>
              <a:t> </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r>
              <a:rPr lang="ar-SA" dirty="0" smtClean="0">
                <a:solidFill>
                  <a:srgbClr val="011D26"/>
                </a:solidFill>
                <a:latin typeface="Calibri" panose="020F0502020204030204" pitchFamily="34" charset="0"/>
                <a:ea typeface="Times New Roman" panose="02020603050405020304" pitchFamily="18" charset="0"/>
              </a:rPr>
              <a:t>تشريح </a:t>
            </a:r>
            <a:r>
              <a:rPr lang="ar-SA" dirty="0">
                <a:solidFill>
                  <a:srgbClr val="011D26"/>
                </a:solidFill>
                <a:latin typeface="Calibri" panose="020F0502020204030204" pitchFamily="34" charset="0"/>
                <a:ea typeface="Times New Roman" panose="02020603050405020304" pitchFamily="18" charset="0"/>
              </a:rPr>
              <a:t>يعرض قسمي الجسم الأيمن </a:t>
            </a:r>
            <a:r>
              <a:rPr lang="ar-SA" dirty="0" smtClean="0">
                <a:solidFill>
                  <a:srgbClr val="011D26"/>
                </a:solidFill>
                <a:latin typeface="Calibri" panose="020F0502020204030204" pitchFamily="34" charset="0"/>
                <a:ea typeface="Times New Roman" panose="02020603050405020304" pitchFamily="18" charset="0"/>
              </a:rPr>
              <a:t>والأيسر</a:t>
            </a:r>
            <a:r>
              <a:rPr lang="ar-DZ" dirty="0" smtClean="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dirty="0">
                <a:solidFill>
                  <a:srgbClr val="011D26"/>
                </a:solidFill>
                <a:latin typeface="Calibri" panose="020F0502020204030204" pitchFamily="34" charset="0"/>
                <a:ea typeface="Times New Roman" panose="02020603050405020304" pitchFamily="18" charset="0"/>
              </a:rPr>
              <a:t>الفئة 4: رياضيون لديهم حركة نشطة على المستوى السهمي والأمامي أو الإكليلي</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1200"/>
              </a:spcAft>
              <a:buSzPts val="1000"/>
              <a:buFont typeface="Wingdings" panose="05000000000000000000" pitchFamily="2" charset="2"/>
              <a:buChar char=""/>
              <a:tabLst>
                <a:tab pos="457200" algn="l"/>
              </a:tabLst>
            </a:pPr>
            <a:r>
              <a:rPr lang="ar-SA" dirty="0">
                <a:solidFill>
                  <a:srgbClr val="011D26"/>
                </a:solidFill>
                <a:latin typeface="Calibri" panose="020F0502020204030204" pitchFamily="34" charset="0"/>
                <a:ea typeface="Times New Roman" panose="02020603050405020304" pitchFamily="18" charset="0"/>
              </a:rPr>
              <a:t>الفئة 4.5: رياضيون يعانون من الحد الأدنى من حالات البتر والإعاقات</a:t>
            </a:r>
            <a:r>
              <a:rPr lang="fr-FR"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196" name="Picture 4" descr="مباراة كرة السلة على الكراسي المتحركة ذات السباق المختلط للمحاربين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32" y="2706643"/>
            <a:ext cx="3419646" cy="22797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01794" y="5777257"/>
            <a:ext cx="7372866" cy="32284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07000"/>
              </a:lnSpc>
              <a:spcAft>
                <a:spcPts val="0"/>
              </a:spcAft>
            </a:pPr>
            <a:r>
              <a:rPr lang="ar-SA" sz="1400" dirty="0">
                <a:solidFill>
                  <a:srgbClr val="011D26"/>
                </a:solidFill>
                <a:latin typeface="Calibri" panose="020F0502020204030204" pitchFamily="34" charset="0"/>
                <a:ea typeface="Times New Roman" panose="02020603050405020304" pitchFamily="18" charset="0"/>
              </a:rPr>
              <a:t>للتنويه، لا ينبغي أن يتعدى </a:t>
            </a:r>
            <a:r>
              <a:rPr lang="ar-SA" sz="1400" dirty="0">
                <a:solidFill>
                  <a:srgbClr val="011D26"/>
                </a:solidFill>
                <a:latin typeface="Arial" panose="020B0604020202020204" pitchFamily="34" charset="0"/>
                <a:ea typeface="Times New Roman" panose="02020603050405020304" pitchFamily="18" charset="0"/>
                <a:hlinkClick r:id="rId4"/>
              </a:rPr>
              <a:t>مجموع النقاط للاعبين</a:t>
            </a:r>
            <a:r>
              <a:rPr lang="fr-FR" sz="1400" dirty="0">
                <a:solidFill>
                  <a:srgbClr val="011D26"/>
                </a:solidFill>
                <a:latin typeface="Arial" panose="020B0604020202020204" pitchFamily="34" charset="0"/>
                <a:ea typeface="Times New Roman" panose="02020603050405020304" pitchFamily="18" charset="0"/>
                <a:cs typeface="Arial" panose="020B0604020202020204" pitchFamily="34" charset="0"/>
              </a:rPr>
              <a:t> </a:t>
            </a:r>
            <a:r>
              <a:rPr lang="ar-SA" sz="1400" dirty="0">
                <a:solidFill>
                  <a:srgbClr val="011D26"/>
                </a:solidFill>
                <a:latin typeface="Calibri" panose="020F0502020204030204" pitchFamily="34" charset="0"/>
                <a:ea typeface="Times New Roman" panose="02020603050405020304" pitchFamily="18" charset="0"/>
              </a:rPr>
              <a:t>الخمسة المتواجدين على أرضية الملعب، خلال الألعاب </a:t>
            </a:r>
            <a:r>
              <a:rPr lang="ar-SA" sz="1400" dirty="0" err="1">
                <a:solidFill>
                  <a:srgbClr val="011D26"/>
                </a:solidFill>
                <a:latin typeface="Calibri" panose="020F0502020204030204" pitchFamily="34" charset="0"/>
                <a:ea typeface="Times New Roman" panose="02020603050405020304" pitchFamily="18" charset="0"/>
              </a:rPr>
              <a:t>البارالمبية</a:t>
            </a:r>
            <a:r>
              <a:rPr lang="ar-SA" sz="1400" dirty="0">
                <a:solidFill>
                  <a:srgbClr val="011D26"/>
                </a:solidFill>
                <a:latin typeface="Calibri" panose="020F0502020204030204" pitchFamily="34" charset="0"/>
                <a:ea typeface="Times New Roman" panose="02020603050405020304" pitchFamily="18" charset="0"/>
              </a:rPr>
              <a:t>، 14 نقطة</a:t>
            </a:r>
            <a:r>
              <a:rPr lang="fr-FR" sz="1400" dirty="0">
                <a:solidFill>
                  <a:srgbClr val="011D26"/>
                </a:solidFill>
                <a:latin typeface="Arial" panose="020B0604020202020204" pitchFamily="34" charset="0"/>
                <a:ea typeface="Times New Roman" panose="02020603050405020304" pitchFamily="18" charset="0"/>
                <a:cs typeface="Arial" panose="020B0604020202020204" pitchFamily="34" charset="0"/>
              </a:rPr>
              <a:t>.</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2" descr="ألعاب بارالمبية - ويكيبيدي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77" y="171251"/>
            <a:ext cx="668209" cy="594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629220" y="6340317"/>
            <a:ext cx="2587568" cy="32284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rtl="1">
              <a:lnSpc>
                <a:spcPct val="107000"/>
              </a:lnSpc>
              <a:spcAft>
                <a:spcPts val="800"/>
              </a:spcAft>
            </a:pPr>
            <a:r>
              <a:rPr lang="ar-SA" sz="1400" u="sng" dirty="0">
                <a:solidFill>
                  <a:srgbClr val="002060"/>
                </a:solidFill>
                <a:latin typeface="Calibri" panose="020F0502020204030204" pitchFamily="34" charset="0"/>
                <a:ea typeface="Calibri" panose="020F0502020204030204" pitchFamily="34" charset="0"/>
              </a:rPr>
              <a:t>قناة فرانس 24، 08/03/2025، 15:33</a:t>
            </a:r>
            <a:endParaRPr lang="fr-FR" sz="14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3371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Galerie</Template>
  <TotalTime>725</TotalTime>
  <Words>1787</Words>
  <Application>Microsoft Office PowerPoint</Application>
  <PresentationFormat>Grand écran</PresentationFormat>
  <Paragraphs>201</Paragraphs>
  <Slides>30</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30</vt:i4>
      </vt:variant>
    </vt:vector>
  </HeadingPairs>
  <TitlesOfParts>
    <vt:vector size="44" baseType="lpstr">
      <vt:lpstr>ALAWI-3-1</vt:lpstr>
      <vt:lpstr>Arbaeen</vt:lpstr>
      <vt:lpstr>Aref Ruqaa</vt:lpstr>
      <vt:lpstr>Arial</vt:lpstr>
      <vt:lpstr>Calibri</vt:lpstr>
      <vt:lpstr>Courier New</vt:lpstr>
      <vt:lpstr>DroidKufi-Bold</vt:lpstr>
      <vt:lpstr>Garamond</vt:lpstr>
      <vt:lpstr>Gill Sans MT</vt:lpstr>
      <vt:lpstr>Tahoma</vt:lpstr>
      <vt:lpstr>Times New Roman</vt:lpstr>
      <vt:lpstr>Wingdings</vt:lpstr>
      <vt:lpstr>Wingdings 3</vt:lpstr>
      <vt:lpstr>Gallery</vt:lpstr>
      <vt:lpstr>فلسفة النشاط البدني الرياضي المكيف</vt:lpstr>
      <vt:lpstr>ماهية الإعاقة</vt:lpstr>
      <vt:lpstr>Présentation PowerPoint</vt:lpstr>
      <vt:lpstr>Présentation PowerPoint</vt:lpstr>
      <vt:lpstr>Présentation PowerPoint</vt:lpstr>
      <vt:lpstr>Présentation PowerPoint</vt:lpstr>
      <vt:lpstr>Présentation PowerPoint</vt:lpstr>
      <vt:lpstr>تصنيف الرياضات والمنافسات</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  فلسفة النشاط البدني الرياضي المكيف</dc:title>
  <dc:creator>pc 2023</dc:creator>
  <cp:lastModifiedBy>pc 2023</cp:lastModifiedBy>
  <cp:revision>68</cp:revision>
  <dcterms:created xsi:type="dcterms:W3CDTF">2025-03-08T14:34:01Z</dcterms:created>
  <dcterms:modified xsi:type="dcterms:W3CDTF">2025-03-10T13:51:33Z</dcterms:modified>
</cp:coreProperties>
</file>