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 id="257" r:id="rId3"/>
    <p:sldId id="258" r:id="rId4"/>
    <p:sldId id="259" r:id="rId5"/>
    <p:sldId id="260" r:id="rId6"/>
    <p:sldId id="261" r:id="rId7"/>
    <p:sldId id="262" r:id="rId8"/>
    <p:sldId id="271" r:id="rId9"/>
    <p:sldId id="263" r:id="rId10"/>
    <p:sldId id="264" r:id="rId11"/>
    <p:sldId id="265" r:id="rId12"/>
    <p:sldId id="272" r:id="rId13"/>
    <p:sldId id="273"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70" d="100"/>
          <a:sy n="70" d="100"/>
        </p:scale>
        <p:origin x="-1386"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8" name="Titr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fr-FR" smtClean="0"/>
              <a:t>Modifiez le style du titre</a:t>
            </a:r>
            <a:endParaRPr kumimoji="0" lang="en-US"/>
          </a:p>
        </p:txBody>
      </p:sp>
      <p:sp>
        <p:nvSpPr>
          <p:cNvPr id="28" name="Espace réservé de la date 27"/>
          <p:cNvSpPr>
            <a:spLocks noGrp="1"/>
          </p:cNvSpPr>
          <p:nvPr>
            <p:ph type="dt" sz="half" idx="10"/>
          </p:nvPr>
        </p:nvSpPr>
        <p:spPr/>
        <p:txBody>
          <a:bodyPr/>
          <a:lstStyle/>
          <a:p>
            <a:fld id="{5BCAD085-E8A6-8845-BD4E-CB4CCA059FC4}" type="datetimeFigureOut">
              <a:rPr lang="en-US" smtClean="0"/>
              <a:t>4/20/2026</a:t>
            </a:fld>
            <a:endParaRPr lang="en-US"/>
          </a:p>
        </p:txBody>
      </p:sp>
      <p:sp>
        <p:nvSpPr>
          <p:cNvPr id="17" name="Espace réservé du pied de page 16"/>
          <p:cNvSpPr>
            <a:spLocks noGrp="1"/>
          </p:cNvSpPr>
          <p:nvPr>
            <p:ph type="ftr" sz="quarter" idx="11"/>
          </p:nvPr>
        </p:nvSpPr>
        <p:spPr/>
        <p:txBody>
          <a:bodyPr/>
          <a:lstStyle/>
          <a:p>
            <a:endParaRPr lang="en-US"/>
          </a:p>
        </p:txBody>
      </p:sp>
      <p:sp>
        <p:nvSpPr>
          <p:cNvPr id="29" name="Espace réservé du numéro de diapositive 28"/>
          <p:cNvSpPr>
            <a:spLocks noGrp="1"/>
          </p:cNvSpPr>
          <p:nvPr>
            <p:ph type="sldNum" sz="quarter" idx="12"/>
          </p:nvPr>
        </p:nvSpPr>
        <p:spPr/>
        <p:txBody>
          <a:bodyPr/>
          <a:lstStyle/>
          <a:p>
            <a:fld id="{C1FF6DA9-008F-8B48-92A6-B652298478BF}" type="slidenum">
              <a:rPr lang="en-US" smtClean="0"/>
              <a:t>‹N°›</a:t>
            </a:fld>
            <a:endParaRPr lang="en-US"/>
          </a:p>
        </p:txBody>
      </p:sp>
      <p:sp>
        <p:nvSpPr>
          <p:cNvPr id="9" name="Sous-titr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Modifiez le style des sous-titres du masque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5BCAD085-E8A6-8845-BD4E-CB4CCA059FC4}" type="datetimeFigureOut">
              <a:rPr lang="en-US" smtClean="0"/>
              <a:t>4/20/2026</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C1FF6DA9-008F-8B48-92A6-B652298478BF}" type="slidenum">
              <a:rPr lang="en-US" smtClean="0"/>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5BCAD085-E8A6-8845-BD4E-CB4CCA059FC4}" type="datetimeFigureOut">
              <a:rPr lang="en-US" smtClean="0"/>
              <a:t>4/20/2026</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C1FF6DA9-008F-8B48-92A6-B652298478BF}" type="slidenum">
              <a:rPr lang="en-US" smtClean="0"/>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5BCAD085-E8A6-8845-BD4E-CB4CCA059FC4}" type="datetimeFigureOut">
              <a:rPr lang="en-US" smtClean="0"/>
              <a:t>4/20/2026</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C1FF6DA9-008F-8B48-92A6-B652298478BF}" type="slidenum">
              <a:rPr lang="en-US" smtClean="0"/>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3">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Modifiez les styles du texte du masque</a:t>
            </a:r>
          </a:p>
        </p:txBody>
      </p:sp>
      <p:sp>
        <p:nvSpPr>
          <p:cNvPr id="4" name="Espace réservé de la date 3"/>
          <p:cNvSpPr>
            <a:spLocks noGrp="1"/>
          </p:cNvSpPr>
          <p:nvPr>
            <p:ph type="dt" sz="half" idx="10"/>
          </p:nvPr>
        </p:nvSpPr>
        <p:spPr/>
        <p:txBody>
          <a:bodyPr/>
          <a:lstStyle/>
          <a:p>
            <a:fld id="{5BCAD085-E8A6-8845-BD4E-CB4CCA059FC4}" type="datetimeFigureOut">
              <a:rPr lang="en-US" smtClean="0"/>
              <a:t>4/20/2026</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a:xfrm>
            <a:off x="7924800" y="6416675"/>
            <a:ext cx="762000" cy="365125"/>
          </a:xfrm>
        </p:spPr>
        <p:txBody>
          <a:bodyPr/>
          <a:lstStyle/>
          <a:p>
            <a:fld id="{C1FF6DA9-008F-8B48-92A6-B652298478BF}" type="slidenum">
              <a:rPr lang="en-US" smtClean="0"/>
              <a:t>‹N°›</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contenu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5BCAD085-E8A6-8845-BD4E-CB4CCA059FC4}" type="datetimeFigureOut">
              <a:rPr lang="en-US" smtClean="0"/>
              <a:t>4/20/2026</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C1FF6DA9-008F-8B48-92A6-B652298478BF}" type="slidenum">
              <a:rPr lang="en-US" smtClean="0"/>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4" name="Espace réservé du texte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5" name="Espace réservé du contenu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5BCAD085-E8A6-8845-BD4E-CB4CCA059FC4}" type="datetimeFigureOut">
              <a:rPr lang="en-US" smtClean="0"/>
              <a:t>4/20/2026</a:t>
            </a:fld>
            <a:endParaRPr lang="en-US"/>
          </a:p>
        </p:txBody>
      </p:sp>
      <p:sp>
        <p:nvSpPr>
          <p:cNvPr id="8" name="Espace réservé du pied de page 7"/>
          <p:cNvSpPr>
            <a:spLocks noGrp="1"/>
          </p:cNvSpPr>
          <p:nvPr>
            <p:ph type="ftr" sz="quarter" idx="11"/>
          </p:nvPr>
        </p:nvSpPr>
        <p:spPr/>
        <p:txBody>
          <a:bodyPr/>
          <a:lstStyle/>
          <a:p>
            <a:endParaRPr lang="en-US"/>
          </a:p>
        </p:txBody>
      </p:sp>
      <p:sp>
        <p:nvSpPr>
          <p:cNvPr id="9" name="Espace réservé du numéro de diapositive 8"/>
          <p:cNvSpPr>
            <a:spLocks noGrp="1"/>
          </p:cNvSpPr>
          <p:nvPr>
            <p:ph type="sldNum" sz="quarter" idx="12"/>
          </p:nvPr>
        </p:nvSpPr>
        <p:spPr/>
        <p:txBody>
          <a:bodyPr/>
          <a:lstStyle/>
          <a:p>
            <a:fld id="{C1FF6DA9-008F-8B48-92A6-B652298478BF}" type="slidenum">
              <a:rPr lang="en-US" smtClean="0"/>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e la date 2"/>
          <p:cNvSpPr>
            <a:spLocks noGrp="1"/>
          </p:cNvSpPr>
          <p:nvPr>
            <p:ph type="dt" sz="half" idx="10"/>
          </p:nvPr>
        </p:nvSpPr>
        <p:spPr/>
        <p:txBody>
          <a:bodyPr/>
          <a:lstStyle/>
          <a:p>
            <a:fld id="{5BCAD085-E8A6-8845-BD4E-CB4CCA059FC4}" type="datetimeFigureOut">
              <a:rPr lang="en-US" smtClean="0"/>
              <a:t>4/20/2026</a:t>
            </a:fld>
            <a:endParaRPr lang="en-US"/>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C1FF6DA9-008F-8B48-92A6-B652298478BF}" type="slidenum">
              <a:rPr lang="en-US" smtClean="0"/>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BCAD085-E8A6-8845-BD4E-CB4CCA059FC4}" type="datetimeFigureOut">
              <a:rPr lang="en-US" smtClean="0"/>
              <a:t>4/20/2026</a:t>
            </a:fld>
            <a:endParaRPr lang="en-US"/>
          </a:p>
        </p:txBody>
      </p:sp>
      <p:sp>
        <p:nvSpPr>
          <p:cNvPr id="3" name="Espace réservé du pied de page 2"/>
          <p:cNvSpPr>
            <a:spLocks noGrp="1"/>
          </p:cNvSpPr>
          <p:nvPr>
            <p:ph type="ftr" sz="quarter" idx="11"/>
          </p:nvPr>
        </p:nvSpPr>
        <p:spPr/>
        <p:txBody>
          <a:bodyPr/>
          <a:lstStyle/>
          <a:p>
            <a:endParaRPr lang="en-US"/>
          </a:p>
        </p:txBody>
      </p:sp>
      <p:sp>
        <p:nvSpPr>
          <p:cNvPr id="4" name="Espace réservé du numéro de diapositive 3"/>
          <p:cNvSpPr>
            <a:spLocks noGrp="1"/>
          </p:cNvSpPr>
          <p:nvPr>
            <p:ph type="sldNum" sz="quarter" idx="12"/>
          </p:nvPr>
        </p:nvSpPr>
        <p:spPr/>
        <p:txBody>
          <a:bodyPr/>
          <a:lstStyle/>
          <a:p>
            <a:fld id="{C1FF6DA9-008F-8B48-92A6-B652298478BF}" type="slidenum">
              <a:rPr lang="en-US" smtClean="0"/>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fr-FR" smtClean="0"/>
              <a:t>Modifiez le style du titre</a:t>
            </a:r>
            <a:endParaRPr kumimoji="0" lang="en-US"/>
          </a:p>
        </p:txBody>
      </p:sp>
      <p:sp>
        <p:nvSpPr>
          <p:cNvPr id="3" name="Espace réservé du texte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Modifiez les styles du texte du masque</a:t>
            </a:r>
          </a:p>
        </p:txBody>
      </p:sp>
      <p:sp>
        <p:nvSpPr>
          <p:cNvPr id="4" name="Espace réservé du contenu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5BCAD085-E8A6-8845-BD4E-CB4CCA059FC4}" type="datetimeFigureOut">
              <a:rPr lang="en-US" smtClean="0"/>
              <a:t>4/20/2026</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C1FF6DA9-008F-8B48-92A6-B652298478BF}" type="slidenum">
              <a:rPr lang="en-US" smtClean="0"/>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fr-FR" smtClean="0"/>
              <a:t>Modifiez le style du titre</a:t>
            </a:r>
            <a:endParaRPr kumimoji="0" lang="en-US"/>
          </a:p>
        </p:txBody>
      </p:sp>
      <p:sp>
        <p:nvSpPr>
          <p:cNvPr id="3" name="Espace réservé pour une image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fr-FR" smtClean="0">
                <a:solidFill>
                  <a:schemeClr val="lt1"/>
                </a:solidFill>
                <a:latin typeface="+mn-lt"/>
                <a:ea typeface="+mn-ea"/>
                <a:cs typeface="+mn-cs"/>
              </a:rPr>
              <a:t>Cliquez sur l'icône pour ajouter une image</a:t>
            </a:r>
            <a:endParaRPr kumimoji="0" lang="en-US" dirty="0">
              <a:solidFill>
                <a:schemeClr val="lt1"/>
              </a:solidFill>
              <a:latin typeface="+mn-lt"/>
              <a:ea typeface="+mn-ea"/>
              <a:cs typeface="+mn-cs"/>
            </a:endParaRPr>
          </a:p>
        </p:txBody>
      </p:sp>
      <p:sp>
        <p:nvSpPr>
          <p:cNvPr id="4" name="Espace réservé du texte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fr-FR" smtClean="0"/>
              <a:t>Modifiez les styles du texte du masque</a:t>
            </a:r>
          </a:p>
        </p:txBody>
      </p:sp>
      <p:sp>
        <p:nvSpPr>
          <p:cNvPr id="5" name="Espace réservé de la date 4"/>
          <p:cNvSpPr>
            <a:spLocks noGrp="1"/>
          </p:cNvSpPr>
          <p:nvPr>
            <p:ph type="dt" sz="half" idx="10"/>
          </p:nvPr>
        </p:nvSpPr>
        <p:spPr/>
        <p:txBody>
          <a:bodyPr/>
          <a:lstStyle/>
          <a:p>
            <a:fld id="{5BCAD085-E8A6-8845-BD4E-CB4CCA059FC4}" type="datetimeFigureOut">
              <a:rPr lang="en-US" smtClean="0"/>
              <a:t>4/20/2026</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C1FF6DA9-008F-8B48-92A6-B652298478BF}" type="slidenum">
              <a:rPr lang="en-US" smtClean="0"/>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Espace réservé du titre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fr-FR" smtClean="0"/>
              <a:t>Modifiez le style du titre</a:t>
            </a:r>
            <a:endParaRPr kumimoji="0" lang="en-US"/>
          </a:p>
        </p:txBody>
      </p:sp>
      <p:sp>
        <p:nvSpPr>
          <p:cNvPr id="13" name="Espace réservé du texte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5BCAD085-E8A6-8845-BD4E-CB4CCA059FC4}" type="datetimeFigureOut">
              <a:rPr lang="en-US" smtClean="0"/>
              <a:t>4/20/2026</a:t>
            </a:fld>
            <a:endParaRPr lang="en-US"/>
          </a:p>
        </p:txBody>
      </p:sp>
      <p:sp>
        <p:nvSpPr>
          <p:cNvPr id="3" name="Espace réservé du pied de page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Espace réservé du numéro de diapositive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C1FF6DA9-008F-8B48-92A6-B652298478BF}" type="slidenum">
              <a:rPr lang="en-US" smtClean="0"/>
              <a:t>‹N°›</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0030" y="1311868"/>
            <a:ext cx="8229600" cy="1143000"/>
          </a:xfrm>
        </p:spPr>
        <p:txBody>
          <a:bodyPr/>
          <a:lstStyle/>
          <a:p>
            <a:r>
              <a:rPr dirty="0" err="1"/>
              <a:t>مدخل</a:t>
            </a:r>
            <a:r>
              <a:rPr dirty="0"/>
              <a:t> </a:t>
            </a:r>
            <a:r>
              <a:rPr dirty="0" err="1"/>
              <a:t>إلى</a:t>
            </a:r>
            <a:r>
              <a:rPr dirty="0"/>
              <a:t> </a:t>
            </a:r>
            <a:r>
              <a:rPr dirty="0" err="1"/>
              <a:t>الجيوماتيك</a:t>
            </a:r>
            <a:endParaRPr dirty="0"/>
          </a:p>
        </p:txBody>
      </p:sp>
      <p:sp>
        <p:nvSpPr>
          <p:cNvPr id="3" name="Content Placeholder 2"/>
          <p:cNvSpPr>
            <a:spLocks noGrp="1"/>
          </p:cNvSpPr>
          <p:nvPr>
            <p:ph idx="1"/>
          </p:nvPr>
        </p:nvSpPr>
        <p:spPr>
          <a:xfrm>
            <a:off x="580030" y="2869441"/>
            <a:ext cx="8229600" cy="2125639"/>
          </a:xfrm>
        </p:spPr>
        <p:txBody>
          <a:bodyPr/>
          <a:lstStyle/>
          <a:p>
            <a:pPr marL="0" indent="0" algn="ctr" rtl="1">
              <a:buNone/>
            </a:pPr>
            <a:r>
              <a:rPr dirty="0" err="1"/>
              <a:t>مقياس</a:t>
            </a:r>
            <a:r>
              <a:rPr dirty="0"/>
              <a:t>: </a:t>
            </a:r>
            <a:r>
              <a:rPr dirty="0" err="1"/>
              <a:t>مدخل</a:t>
            </a:r>
            <a:r>
              <a:rPr dirty="0"/>
              <a:t> </a:t>
            </a:r>
            <a:r>
              <a:rPr dirty="0" err="1"/>
              <a:t>إلى</a:t>
            </a:r>
            <a:r>
              <a:rPr dirty="0"/>
              <a:t> </a:t>
            </a:r>
            <a:r>
              <a:rPr dirty="0" err="1"/>
              <a:t>الجيوماتيك</a:t>
            </a:r>
            <a:endParaRPr dirty="0"/>
          </a:p>
          <a:p>
            <a:pPr marL="0" indent="0" algn="ctr" rtl="1">
              <a:buNone/>
            </a:pPr>
            <a:r>
              <a:rPr dirty="0" err="1"/>
              <a:t>السنة</a:t>
            </a:r>
            <a:r>
              <a:rPr dirty="0"/>
              <a:t> </a:t>
            </a:r>
            <a:r>
              <a:rPr dirty="0" err="1"/>
              <a:t>الأولى</a:t>
            </a:r>
            <a:r>
              <a:rPr dirty="0"/>
              <a:t> </a:t>
            </a:r>
            <a:r>
              <a:rPr dirty="0" err="1"/>
              <a:t>ليسانس</a:t>
            </a:r>
            <a:endParaRPr dirty="0"/>
          </a:p>
          <a:p>
            <a:pPr marL="0" indent="0" algn="ctr" rtl="1">
              <a:buNone/>
            </a:pPr>
            <a:r>
              <a:rPr dirty="0" err="1"/>
              <a:t>تخصص</a:t>
            </a:r>
            <a:r>
              <a:rPr dirty="0"/>
              <a:t> </a:t>
            </a:r>
            <a:r>
              <a:rPr dirty="0" err="1"/>
              <a:t>جغرافيا</a:t>
            </a:r>
            <a:r>
              <a:rPr dirty="0"/>
              <a:t> </a:t>
            </a:r>
            <a:r>
              <a:rPr dirty="0" err="1"/>
              <a:t>وتهيئة</a:t>
            </a:r>
            <a:r>
              <a:rPr dirty="0"/>
              <a:t> </a:t>
            </a:r>
            <a:r>
              <a:rPr dirty="0" err="1"/>
              <a:t>الإقليم</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68740"/>
            <a:ext cx="8229600" cy="5457423"/>
          </a:xfrm>
        </p:spPr>
        <p:txBody>
          <a:bodyPr>
            <a:normAutofit lnSpcReduction="10000"/>
          </a:bodyPr>
          <a:lstStyle/>
          <a:p>
            <a:pPr marL="137160" indent="0" algn="r" rtl="1">
              <a:buNone/>
            </a:pPr>
            <a:r>
              <a:rPr lang="ar-DZ" sz="3200" b="1" dirty="0"/>
              <a:t>2. العرض الجغرافي (</a:t>
            </a:r>
            <a:r>
              <a:rPr lang="fr-FR" sz="3200" b="1" dirty="0" err="1" smtClean="0"/>
              <a:t>Géovisualisation</a:t>
            </a:r>
            <a:r>
              <a:rPr lang="ar-DZ" sz="3200" b="1" dirty="0" smtClean="0"/>
              <a:t>)</a:t>
            </a:r>
            <a:endParaRPr lang="fr-FR" sz="3200" b="1" dirty="0"/>
          </a:p>
          <a:p>
            <a:pPr marL="137160" indent="0" algn="r" rtl="1">
              <a:buNone/>
            </a:pPr>
            <a:r>
              <a:rPr lang="ar-DZ" sz="3200" dirty="0"/>
              <a:t>يتمثل في تمثيل البيانات في شكل خرائط أو رسوم بيانية تساعد على فهم الظواهر. العرض الجغرافي لا يهدف فقط إلى الجمال، بل إلى تسهيل تفسير البيانات.</a:t>
            </a:r>
          </a:p>
          <a:p>
            <a:pPr marL="137160" indent="0" algn="r" rtl="1">
              <a:buNone/>
            </a:pPr>
            <a:r>
              <a:rPr lang="ar-DZ" sz="3200" b="1" dirty="0"/>
              <a:t>مثال:</a:t>
            </a:r>
          </a:p>
          <a:p>
            <a:pPr marL="137160" indent="0" algn="r" rtl="1">
              <a:buNone/>
            </a:pPr>
            <a:r>
              <a:rPr lang="ar-DZ" sz="3200" dirty="0"/>
              <a:t>خريطة الكثافة السكانية تُظهر المناطق الأكثر ازدحامًا، مما يساعد في توجيه مشاريع التنمية.</a:t>
            </a:r>
          </a:p>
          <a:p>
            <a:pPr marL="137160" indent="0" algn="r" rtl="1">
              <a:buNone/>
            </a:pPr>
            <a:r>
              <a:rPr lang="ar-DZ" sz="3200" b="1" dirty="0"/>
              <a:t>3. قاعدة البيانات الجغرافية (</a:t>
            </a:r>
            <a:r>
              <a:rPr lang="fr-FR" sz="3200" b="1" dirty="0" err="1" smtClean="0"/>
              <a:t>Géodatabase</a:t>
            </a:r>
            <a:r>
              <a:rPr lang="ar-DZ" sz="3200" b="1" dirty="0" smtClean="0"/>
              <a:t>)</a:t>
            </a:r>
            <a:endParaRPr lang="fr-FR" sz="3200" b="1" dirty="0"/>
          </a:p>
          <a:p>
            <a:pPr marL="137160" indent="0" algn="r" rtl="1">
              <a:buNone/>
            </a:pPr>
            <a:r>
              <a:rPr lang="ar-DZ" sz="3200" dirty="0"/>
              <a:t>تمثل النظام الذي يتم من خلاله تخزين البيانات وربطها ببعضها البعض. وهي تضمن تنظيم البيانات بشكل يسمح بالوصول السريع إليها وتحليلها.</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95784"/>
            <a:ext cx="8229600" cy="6462216"/>
          </a:xfrm>
        </p:spPr>
        <p:txBody>
          <a:bodyPr>
            <a:normAutofit fontScale="77500" lnSpcReduction="20000"/>
          </a:bodyPr>
          <a:lstStyle/>
          <a:p>
            <a:pPr marL="137160" indent="0" algn="ctr" rtl="1">
              <a:buNone/>
            </a:pPr>
            <a:r>
              <a:rPr lang="ar-DZ" sz="4000" b="1" dirty="0" smtClean="0"/>
              <a:t>رابعاً</a:t>
            </a:r>
            <a:r>
              <a:rPr lang="ar-DZ" sz="4000" b="1" dirty="0"/>
              <a:t>: مجالات تطبيق نظم المعلومات الجغرافية</a:t>
            </a:r>
          </a:p>
          <a:p>
            <a:pPr marL="137160" indent="0" algn="r" rtl="1">
              <a:buNone/>
            </a:pPr>
            <a:r>
              <a:rPr lang="ar-DZ" sz="3600" dirty="0"/>
              <a:t>تتعدد مجالات استخدام </a:t>
            </a:r>
            <a:r>
              <a:rPr lang="fr-FR" sz="3600" dirty="0"/>
              <a:t>SIG </a:t>
            </a:r>
            <a:r>
              <a:rPr lang="ar-DZ" sz="3600" dirty="0"/>
              <a:t>نظرًا لارتباطه بكل ما هو مكاني.</a:t>
            </a:r>
          </a:p>
          <a:p>
            <a:pPr marL="137160" indent="0" algn="r" rtl="1">
              <a:buNone/>
            </a:pPr>
            <a:r>
              <a:rPr lang="ar-DZ" sz="3600" dirty="0"/>
              <a:t>في مجال التخطيط الحضري، يُستخدم لتحديد مواقع المشاريع وتنظيم التوسع العمراني. وفي مجال النقل، يساعد في تحليل الشبكات الطرقية وتحسين حركة المرور. أما في البيئة، فيُستخدم لمراقبة التلوث والتغيرات المناخية.</a:t>
            </a:r>
          </a:p>
          <a:p>
            <a:pPr marL="137160" indent="0" algn="r" rtl="1">
              <a:buNone/>
            </a:pPr>
            <a:r>
              <a:rPr lang="ar-DZ" sz="3600" dirty="0"/>
              <a:t>كما يدخل </a:t>
            </a:r>
            <a:r>
              <a:rPr lang="fr-FR" sz="3600" dirty="0"/>
              <a:t>SIG </a:t>
            </a:r>
            <a:r>
              <a:rPr lang="ar-DZ" sz="3600" dirty="0"/>
              <a:t>في مجالات أخرى مثل الصحة، حيث يُستخدم لتحليل انتشار الأمراض، وفي إدارة الكوارث لتحديد المناطق المعرضة للمخاطر.</a:t>
            </a:r>
          </a:p>
          <a:p>
            <a:pPr marL="137160" indent="0" algn="r" rtl="1">
              <a:buNone/>
            </a:pPr>
            <a:r>
              <a:rPr lang="ar-DZ" sz="3600" b="1" dirty="0"/>
              <a:t>مثال </a:t>
            </a:r>
            <a:r>
              <a:rPr lang="ar-DZ" sz="3600" b="1" dirty="0" smtClean="0"/>
              <a:t>:</a:t>
            </a:r>
            <a:endParaRPr lang="ar-DZ" sz="3600" b="1" dirty="0"/>
          </a:p>
          <a:p>
            <a:pPr marL="137160" indent="0" algn="r" rtl="1">
              <a:buNone/>
            </a:pPr>
            <a:r>
              <a:rPr lang="ar-DZ" sz="3600" dirty="0"/>
              <a:t>في حالة الفيضانات، يمكن استخدام </a:t>
            </a:r>
            <a:r>
              <a:rPr lang="fr-FR" sz="3600" dirty="0"/>
              <a:t>SIG </a:t>
            </a:r>
            <a:r>
              <a:rPr lang="ar-DZ" sz="3600" dirty="0"/>
              <a:t>لتحليل:</a:t>
            </a:r>
          </a:p>
          <a:p>
            <a:pPr marL="137160" indent="0" algn="r" rtl="1">
              <a:buNone/>
            </a:pPr>
            <a:r>
              <a:rPr lang="ar-DZ" sz="3600" dirty="0" smtClean="0"/>
              <a:t>- التضاريس </a:t>
            </a:r>
            <a:endParaRPr lang="ar-DZ" sz="3600" dirty="0"/>
          </a:p>
          <a:p>
            <a:pPr marL="137160" indent="0" algn="r" rtl="1">
              <a:buNone/>
            </a:pPr>
            <a:r>
              <a:rPr lang="ar-DZ" sz="3600" dirty="0" smtClean="0"/>
              <a:t>- كمية </a:t>
            </a:r>
            <a:r>
              <a:rPr lang="ar-DZ" sz="3600" dirty="0"/>
              <a:t>الأمطار </a:t>
            </a:r>
          </a:p>
          <a:p>
            <a:pPr marL="137160" indent="0" algn="r" rtl="1">
              <a:buNone/>
            </a:pPr>
            <a:r>
              <a:rPr lang="ar-DZ" sz="3600" dirty="0" smtClean="0"/>
              <a:t>- مجاري </a:t>
            </a:r>
            <a:r>
              <a:rPr lang="ar-DZ" sz="3600" dirty="0"/>
              <a:t>المياه </a:t>
            </a:r>
          </a:p>
          <a:p>
            <a:pPr marL="137160" indent="0" algn="r" rtl="1">
              <a:buNone/>
            </a:pPr>
            <a:r>
              <a:rPr lang="ar-DZ" sz="3600" dirty="0"/>
              <a:t>ومن ثم تحديد المناطق الأكثر عرضة للخطر</a:t>
            </a:r>
            <a:r>
              <a:rPr lang="ar-DZ" sz="3600" dirty="0" smtClean="0"/>
              <a:t>.</a:t>
            </a:r>
            <a:endParaRPr lang="ar-DZ" sz="3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95784"/>
            <a:ext cx="8229600" cy="6462216"/>
          </a:xfrm>
        </p:spPr>
        <p:txBody>
          <a:bodyPr>
            <a:normAutofit fontScale="92500"/>
          </a:bodyPr>
          <a:lstStyle/>
          <a:p>
            <a:pPr marL="137160" indent="0" algn="ctr" rtl="1">
              <a:buNone/>
            </a:pPr>
            <a:r>
              <a:rPr lang="ar-DZ" sz="3600" b="1" dirty="0"/>
              <a:t>خامساً: مزايا استخدام نظم المعلومات الجغرافية</a:t>
            </a:r>
          </a:p>
          <a:p>
            <a:pPr marL="137160" indent="0" algn="r" rtl="1">
              <a:buNone/>
            </a:pPr>
            <a:r>
              <a:rPr lang="ar-DZ" sz="3600" dirty="0"/>
              <a:t>تتميز نظم المعلومات الجغرافية بعدة مزايا تجعلها أداة أساسية في العصر الحديث. فهي تسمح بمعالجة كميات كبيرة من البيانات بسرعة ودقة، كما توفر إمكانية تحديث المعلومات بشكل مستمر.</a:t>
            </a:r>
          </a:p>
          <a:p>
            <a:pPr marL="137160" indent="0" algn="r" rtl="1">
              <a:buNone/>
            </a:pPr>
            <a:r>
              <a:rPr lang="ar-DZ" sz="3600" dirty="0"/>
              <a:t>من أهم مزاياها أيضًا قدرتها على دعم اتخاذ القرار، حيث تقدم نتائج مبنية على تحليل علمي وليس على تقديرات عشوائية. كما تساعد في تقليل التكاليف من خلال تحسين التخطيط وتوجيه الموارد بشكل فعال.</a:t>
            </a:r>
          </a:p>
          <a:p>
            <a:pPr marL="137160" indent="0" algn="r" rtl="1">
              <a:buNone/>
            </a:pPr>
            <a:r>
              <a:rPr lang="ar-DZ" sz="3600" dirty="0"/>
              <a:t>علاوة على ذلك، تتيح نظم المعلومات الجغرافية إمكانية الربط بين بيانات متعددة المصادر، مما يوفر رؤية شاملة للمجال ويساعد على فهم العلاقات بين الظواهر المختلفة.</a:t>
            </a:r>
          </a:p>
        </p:txBody>
      </p:sp>
    </p:spTree>
    <p:extLst>
      <p:ext uri="{BB962C8B-B14F-4D97-AF65-F5344CB8AC3E}">
        <p14:creationId xmlns:p14="http://schemas.microsoft.com/office/powerpoint/2010/main" val="34876900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95784"/>
            <a:ext cx="8229600" cy="6462216"/>
          </a:xfrm>
        </p:spPr>
        <p:txBody>
          <a:bodyPr>
            <a:normAutofit/>
          </a:bodyPr>
          <a:lstStyle/>
          <a:p>
            <a:pPr marL="137160" indent="0" algn="ctr" rtl="1">
              <a:buNone/>
            </a:pPr>
            <a:r>
              <a:rPr lang="ar-DZ" sz="3600" b="1" dirty="0"/>
              <a:t>خلاصة المحاضرة</a:t>
            </a:r>
          </a:p>
          <a:p>
            <a:pPr marL="137160" indent="0" algn="r" rtl="1">
              <a:buNone/>
            </a:pPr>
            <a:r>
              <a:rPr lang="ar-DZ" sz="3600" dirty="0"/>
              <a:t>نظم المعلومات الجغرافية تمثل أداة مركزية في علم </a:t>
            </a:r>
            <a:r>
              <a:rPr lang="ar-DZ" sz="3600" dirty="0" err="1"/>
              <a:t>الجيوماتيك</a:t>
            </a:r>
            <a:r>
              <a:rPr lang="ar-DZ" sz="3600" dirty="0"/>
              <a:t>، حيث تسمح بتحويل البيانات الجغرافية إلى معلومات ذات قيمة عملية. وهي منظومة متكاملة تعتمد على تفاعل عدة عناصر، وتُستخدم في مجالات متعددة لدعم التخطيط والتنمية.</a:t>
            </a:r>
          </a:p>
          <a:p>
            <a:pPr marL="137160" indent="0" algn="r" rtl="1">
              <a:buNone/>
            </a:pPr>
            <a:r>
              <a:rPr lang="ar-DZ" sz="3600" dirty="0"/>
              <a:t>إن فهم </a:t>
            </a:r>
            <a:r>
              <a:rPr lang="fr-FR" sz="3600" dirty="0"/>
              <a:t>SIG </a:t>
            </a:r>
            <a:r>
              <a:rPr lang="ar-DZ" sz="3600" dirty="0"/>
              <a:t>لا يقتصر على معرفة مكوناته، بل يتطلب إدراك كيفية استغلاله في تحليل الواقع واتخاذ القرار، وهو ما يجعله من أهم الأدوات في الدراسات الجغرافية الحديثة.</a:t>
            </a:r>
          </a:p>
        </p:txBody>
      </p:sp>
    </p:spTree>
    <p:extLst>
      <p:ext uri="{BB962C8B-B14F-4D97-AF65-F5344CB8AC3E}">
        <p14:creationId xmlns:p14="http://schemas.microsoft.com/office/powerpoint/2010/main" val="32244305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6603" y="124513"/>
            <a:ext cx="8693623" cy="1143000"/>
          </a:xfrm>
        </p:spPr>
        <p:txBody>
          <a:bodyPr>
            <a:normAutofit fontScale="90000"/>
          </a:bodyPr>
          <a:lstStyle/>
          <a:p>
            <a:pPr rtl="1"/>
            <a:r>
              <a:rPr lang="ar-DZ" dirty="0"/>
              <a:t>نظم المعلومات الجغرافية (</a:t>
            </a:r>
            <a:r>
              <a:rPr lang="fr-FR" dirty="0"/>
              <a:t>Systèmes d’Information Géographique – SIG)</a:t>
            </a:r>
          </a:p>
        </p:txBody>
      </p:sp>
      <p:sp>
        <p:nvSpPr>
          <p:cNvPr id="3" name="Content Placeholder 2"/>
          <p:cNvSpPr>
            <a:spLocks noGrp="1"/>
          </p:cNvSpPr>
          <p:nvPr>
            <p:ph idx="1"/>
          </p:nvPr>
        </p:nvSpPr>
        <p:spPr>
          <a:xfrm>
            <a:off x="457200" y="1593379"/>
            <a:ext cx="8229600" cy="4987828"/>
          </a:xfrm>
        </p:spPr>
        <p:txBody>
          <a:bodyPr>
            <a:normAutofit/>
          </a:bodyPr>
          <a:lstStyle/>
          <a:p>
            <a:pPr marL="0" indent="0" algn="r" rtl="1">
              <a:lnSpc>
                <a:spcPct val="120000"/>
              </a:lnSpc>
              <a:buNone/>
            </a:pPr>
            <a:r>
              <a:rPr lang="ar-DZ" dirty="0"/>
              <a:t>مقدمة: </a:t>
            </a:r>
            <a:endParaRPr lang="fr-FR" dirty="0" smtClean="0"/>
          </a:p>
          <a:p>
            <a:pPr marL="0" indent="0" algn="r" rtl="1">
              <a:lnSpc>
                <a:spcPct val="120000"/>
              </a:lnSpc>
              <a:buNone/>
            </a:pPr>
            <a:r>
              <a:rPr lang="ar-DZ" dirty="0"/>
              <a:t>أصبح التعامل مع المجال الجغرافي في العصر الحديث يعتمد بشكل متزايد على الأدوات الرقمية، ولم تعد الخرائط التقليدية كافية لفهم تعقيد الظواهر المكانية أو دعم اتخاذ القرار. في هذا السياق برزت نظم المعلومات الجغرافية </a:t>
            </a:r>
            <a:r>
              <a:rPr lang="fr-FR" dirty="0" smtClean="0"/>
              <a:t>SIG</a:t>
            </a:r>
            <a:r>
              <a:rPr lang="fr-FR" dirty="0"/>
              <a:t>) </a:t>
            </a:r>
            <a:r>
              <a:rPr lang="ar-DZ" dirty="0" smtClean="0"/>
              <a:t>)كأداة </a:t>
            </a:r>
            <a:r>
              <a:rPr lang="ar-DZ" dirty="0"/>
              <a:t>علمية وتقنية متقدمة تسمح بإدارة وتحليل المعطيات الجغرافية بطريقة منهجية ودقيقة. إن </a:t>
            </a:r>
            <a:r>
              <a:rPr lang="fr-FR" dirty="0" smtClean="0"/>
              <a:t>SIG</a:t>
            </a:r>
            <a:r>
              <a:rPr lang="ar-DZ" dirty="0" smtClean="0"/>
              <a:t> </a:t>
            </a:r>
            <a:r>
              <a:rPr lang="fr-FR" dirty="0" smtClean="0"/>
              <a:t> </a:t>
            </a:r>
            <a:r>
              <a:rPr lang="ar-DZ" dirty="0"/>
              <a:t>لا يمثل مجرد برنامج حاسوبي، بل هو منظومة متكاملة تجمع بين البيانات، الأدوات، المستخدمين، والإجراءات، بهدف تحويل المعطيات المكانية إلى معلومات قابلة للاستغلال.</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2734" y="423081"/>
            <a:ext cx="8229600" cy="5677468"/>
          </a:xfrm>
        </p:spPr>
        <p:txBody>
          <a:bodyPr>
            <a:normAutofit fontScale="85000" lnSpcReduction="10000"/>
          </a:bodyPr>
          <a:lstStyle/>
          <a:p>
            <a:pPr marL="137160" indent="0" algn="ctr" rtl="1">
              <a:buNone/>
            </a:pPr>
            <a:r>
              <a:rPr lang="ar-DZ" sz="3800" b="1" dirty="0"/>
              <a:t>أولاً: مكونات نظم المعلومات الجغرافية</a:t>
            </a:r>
          </a:p>
          <a:p>
            <a:pPr marL="137160" indent="0" algn="r" rtl="1">
              <a:buNone/>
            </a:pPr>
            <a:r>
              <a:rPr lang="ar-DZ" sz="3200" dirty="0"/>
              <a:t>يتكون نظام المعلومات الجغرافية من عدة عناصر مترابطة، ولا يمكن أن يعمل بكفاءة إلا بتكاملها. هذه المكونات تشمل العتاد، البرمجيات، البيانات، المستخدمين، والمنهجية.</a:t>
            </a:r>
          </a:p>
          <a:p>
            <a:pPr marL="137160" indent="0" algn="r" rtl="1">
              <a:buNone/>
            </a:pPr>
            <a:r>
              <a:rPr lang="ar-DZ" sz="3200" b="1" dirty="0"/>
              <a:t>1. العتاد </a:t>
            </a:r>
            <a:r>
              <a:rPr lang="fr-FR" sz="3200" b="1" dirty="0" smtClean="0"/>
              <a:t>Matériel)</a:t>
            </a:r>
            <a:r>
              <a:rPr lang="ar-DZ" sz="3200" b="1" dirty="0"/>
              <a:t>)</a:t>
            </a:r>
            <a:endParaRPr lang="fr-FR" sz="3200" b="1" dirty="0"/>
          </a:p>
          <a:p>
            <a:pPr marL="137160" indent="0" algn="r" rtl="1">
              <a:buNone/>
            </a:pPr>
            <a:r>
              <a:rPr lang="ar-DZ" sz="3200" dirty="0"/>
              <a:t>يمثل العتاد البنية الفيزيائية التي يقوم عليها النظام، ويشمل أجهزة الحاسوب بمختلف أنواعها، سواء كانت حواسيب مكتبية أو محطات عمل متقدمة أو خوادم لمعالجة البيانات الكبيرة. كما يدخل ضمن العتاد الأجهزة المرتبطة بجمع البيانات، مثل أجهزة تحديد المواقع </a:t>
            </a:r>
            <a:r>
              <a:rPr lang="fr-FR" sz="3200" dirty="0"/>
              <a:t>GPS، </a:t>
            </a:r>
            <a:r>
              <a:rPr lang="ar-DZ" sz="3200" dirty="0"/>
              <a:t>والماسحات الضوئية التي تُستخدم لتحويل الخرائط الورقية إلى بيانات رقمية، بالإضافة إلى الطابعات </a:t>
            </a:r>
            <a:r>
              <a:rPr lang="ar-DZ" sz="3200" dirty="0" err="1"/>
              <a:t>والراسمات</a:t>
            </a:r>
            <a:r>
              <a:rPr lang="ar-DZ" sz="3200" dirty="0"/>
              <a:t> </a:t>
            </a:r>
            <a:r>
              <a:rPr lang="fr-FR" sz="3200" dirty="0" err="1" smtClean="0"/>
              <a:t>Plotters</a:t>
            </a:r>
            <a:r>
              <a:rPr lang="fr-FR" sz="3200" dirty="0"/>
              <a:t>) </a:t>
            </a:r>
            <a:r>
              <a:rPr lang="ar-DZ" sz="3200" dirty="0" smtClean="0"/>
              <a:t>) التي </a:t>
            </a:r>
            <a:r>
              <a:rPr lang="ar-DZ" sz="3200" dirty="0"/>
              <a:t>تُستعمل لإخراج الخرائط.</a:t>
            </a:r>
          </a:p>
          <a:p>
            <a:pPr marL="137160" indent="0" algn="r" rtl="1">
              <a:buNone/>
            </a:pPr>
            <a:r>
              <a:rPr lang="ar-DZ" sz="3200" dirty="0"/>
              <a:t>تلعب جودة العتاد دورًا مهمًا في كفاءة النظام، خاصة عند التعامل مع بيانات ضخمة مثل الصور الفضائية عالية الدقة، حيث تتطلب هذه العمليات قدرة حسابية كبيرة وسعة تخزين عالية.</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4716"/>
            <a:ext cx="8229600" cy="6467357"/>
          </a:xfrm>
        </p:spPr>
        <p:txBody>
          <a:bodyPr>
            <a:normAutofit/>
          </a:bodyPr>
          <a:lstStyle/>
          <a:p>
            <a:pPr marL="0" indent="0" algn="ctr" rtl="1">
              <a:lnSpc>
                <a:spcPct val="120000"/>
              </a:lnSpc>
              <a:buNone/>
            </a:pPr>
            <a:r>
              <a:rPr lang="ar-DZ" sz="3500" dirty="0"/>
              <a:t>2. البرمجيات </a:t>
            </a:r>
            <a:r>
              <a:rPr lang="fr-FR" sz="3500" dirty="0" smtClean="0"/>
              <a:t>Logiciels)</a:t>
            </a:r>
            <a:r>
              <a:rPr lang="ar-DZ" sz="3500" dirty="0" smtClean="0"/>
              <a:t>) </a:t>
            </a:r>
          </a:p>
          <a:p>
            <a:pPr marL="0" indent="0" algn="r" rtl="1">
              <a:lnSpc>
                <a:spcPct val="120000"/>
              </a:lnSpc>
              <a:buNone/>
            </a:pPr>
            <a:r>
              <a:rPr lang="ar-DZ" dirty="0" smtClean="0"/>
              <a:t>البرمجيات </a:t>
            </a:r>
            <a:r>
              <a:rPr lang="ar-DZ" dirty="0"/>
              <a:t>هي الوسيلة التي يتم من خلالها تنفيذ العمليات داخل </a:t>
            </a:r>
            <a:r>
              <a:rPr lang="fr-FR" dirty="0"/>
              <a:t>SIG، </a:t>
            </a:r>
            <a:r>
              <a:rPr lang="ar-DZ" dirty="0"/>
              <a:t>وتشمل البرامج التي تسمح بإدخال البيانات، تخزينها، تحليلها، وتمثيلها. من أشهر هذه البرامج </a:t>
            </a:r>
            <a:r>
              <a:rPr lang="fr-FR" dirty="0" err="1"/>
              <a:t>ArcGIS</a:t>
            </a:r>
            <a:r>
              <a:rPr lang="fr-FR" dirty="0"/>
              <a:t> </a:t>
            </a:r>
            <a:r>
              <a:rPr lang="ar-DZ" dirty="0"/>
              <a:t>و</a:t>
            </a:r>
            <a:r>
              <a:rPr lang="fr-FR" dirty="0"/>
              <a:t>QGIS، </a:t>
            </a:r>
            <a:r>
              <a:rPr lang="ar-DZ" dirty="0"/>
              <a:t>حيث توفر هذه الأنظمة بيئة متكاملة للعمل </a:t>
            </a:r>
            <a:r>
              <a:rPr lang="ar-DZ" dirty="0" err="1"/>
              <a:t>الجغرافي.تتيح</a:t>
            </a:r>
            <a:r>
              <a:rPr lang="ar-DZ" dirty="0"/>
              <a:t> البرمجيات للمستخدم تنفيذ عمليات معقدة مثل تحليل المسافات، دراسة العلاقات المكانية، إنشاء نماذج، وإنتاج خرائط </a:t>
            </a:r>
            <a:r>
              <a:rPr lang="ar-DZ" dirty="0" err="1"/>
              <a:t>موضوعاتية</a:t>
            </a:r>
            <a:r>
              <a:rPr lang="ar-DZ" dirty="0"/>
              <a:t>. كما أنها تحتوي على أدوات للربط بين البيانات المكانية والبيانات الوصفية، وهو ما يمثل جوهر عمل نظم المعلومات الجغرافية.</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0376"/>
            <a:ext cx="8229600" cy="5858984"/>
          </a:xfrm>
        </p:spPr>
        <p:txBody>
          <a:bodyPr>
            <a:normAutofit fontScale="77500" lnSpcReduction="20000"/>
          </a:bodyPr>
          <a:lstStyle/>
          <a:p>
            <a:pPr marL="137160" indent="0" algn="ctr" rtl="1">
              <a:lnSpc>
                <a:spcPct val="120000"/>
              </a:lnSpc>
              <a:buNone/>
            </a:pPr>
            <a:r>
              <a:rPr lang="ar-DZ" sz="3800" b="1" dirty="0"/>
              <a:t>3. البيانات </a:t>
            </a:r>
            <a:r>
              <a:rPr lang="fr-FR" sz="3800" b="1" dirty="0" smtClean="0"/>
              <a:t>Données)</a:t>
            </a:r>
            <a:r>
              <a:rPr lang="ar-DZ" sz="3800" b="1" dirty="0" smtClean="0"/>
              <a:t>)</a:t>
            </a:r>
          </a:p>
          <a:p>
            <a:pPr marL="137160" indent="0" algn="r" rtl="1">
              <a:lnSpc>
                <a:spcPct val="120000"/>
              </a:lnSpc>
              <a:buNone/>
            </a:pPr>
            <a:r>
              <a:rPr lang="ar-DZ" sz="3300" b="1" dirty="0" smtClean="0"/>
              <a:t>تُعد </a:t>
            </a:r>
            <a:r>
              <a:rPr lang="ar-DZ" sz="3300" b="1" dirty="0"/>
              <a:t>البيانات العنصر الأكثر أهمية في أي نظام معلومات جغرافي، إذ أن قيمة النظام تعتمد بشكل مباشر على جودة البيانات المتوفرة</a:t>
            </a:r>
            <a:r>
              <a:rPr lang="ar-DZ" sz="3300" b="1" dirty="0" smtClean="0"/>
              <a:t>.</a:t>
            </a:r>
          </a:p>
          <a:p>
            <a:pPr marL="137160" indent="0" algn="r" rtl="1">
              <a:lnSpc>
                <a:spcPct val="120000"/>
              </a:lnSpc>
              <a:buNone/>
            </a:pPr>
            <a:r>
              <a:rPr lang="ar-DZ" sz="3300" b="1" dirty="0" smtClean="0"/>
              <a:t> </a:t>
            </a:r>
            <a:r>
              <a:rPr lang="ar-DZ" sz="3300" b="1" dirty="0"/>
              <a:t>تنقسم البيانات إلى نوعين رئيسيين</a:t>
            </a:r>
            <a:r>
              <a:rPr lang="ar-DZ" sz="3300" b="1" dirty="0" smtClean="0"/>
              <a:t>: </a:t>
            </a:r>
            <a:r>
              <a:rPr lang="ar-DZ" sz="3300" b="1" dirty="0"/>
              <a:t>بيانات مكانية وبيانات وصفية</a:t>
            </a:r>
            <a:r>
              <a:rPr lang="ar-DZ" sz="3300" b="1" dirty="0" smtClean="0"/>
              <a:t>.</a:t>
            </a:r>
          </a:p>
          <a:p>
            <a:pPr algn="r" rtl="1">
              <a:lnSpc>
                <a:spcPct val="120000"/>
              </a:lnSpc>
              <a:buFontTx/>
              <a:buChar char="-"/>
            </a:pPr>
            <a:r>
              <a:rPr lang="ar-DZ" sz="3300" b="1" dirty="0" smtClean="0"/>
              <a:t>البيانات </a:t>
            </a:r>
            <a:r>
              <a:rPr lang="ar-DZ" sz="3300" b="1" dirty="0"/>
              <a:t>المكانية تمثل موقع وشكل العناصر على سطح الأرض، ويمكن أن تأخذ شكل نقاط (مثل المدارس)، خطوط (مثل الطرق)، أو مضلعات (مثل الأحياء</a:t>
            </a:r>
            <a:r>
              <a:rPr lang="ar-DZ" sz="3300" b="1" dirty="0" smtClean="0"/>
              <a:t>)</a:t>
            </a:r>
          </a:p>
          <a:p>
            <a:pPr algn="r" rtl="1">
              <a:lnSpc>
                <a:spcPct val="120000"/>
              </a:lnSpc>
              <a:buFontTx/>
              <a:buChar char="-"/>
            </a:pPr>
            <a:r>
              <a:rPr lang="ar-DZ" sz="3300" b="1" dirty="0" smtClean="0"/>
              <a:t>البيانات </a:t>
            </a:r>
            <a:r>
              <a:rPr lang="ar-DZ" sz="3300" b="1" dirty="0"/>
              <a:t>الوصفية فهي تلك التي تصف خصائص هذه العناصر، مثل الاسم، المساحة، عدد السكان، أو نوع النشاط</a:t>
            </a:r>
            <a:r>
              <a:rPr lang="ar-DZ" sz="3300" b="1" dirty="0" smtClean="0"/>
              <a:t>.</a:t>
            </a:r>
          </a:p>
          <a:p>
            <a:pPr marL="137160" indent="0" algn="r" rtl="1">
              <a:lnSpc>
                <a:spcPct val="120000"/>
              </a:lnSpc>
              <a:buNone/>
            </a:pPr>
            <a:r>
              <a:rPr lang="ar-DZ" sz="3300" b="1" dirty="0" smtClean="0"/>
              <a:t>تكمن </a:t>
            </a:r>
            <a:r>
              <a:rPr lang="ar-DZ" sz="3300" b="1" dirty="0"/>
              <a:t>قوة </a:t>
            </a:r>
            <a:r>
              <a:rPr lang="fr-FR" sz="3300" b="1" dirty="0"/>
              <a:t>SIG </a:t>
            </a:r>
            <a:r>
              <a:rPr lang="ar-DZ" sz="3300" b="1" dirty="0"/>
              <a:t>في قدرته على الربط بين هذين النوعين من البيانات، مما يسمح بإجراء تحليلات دقيقة. فعلى سبيل المثال، يمكن ربط خريطة المدارس بجدول يحتوي على عدد التلاميذ، ومن ثم تحليل توزيعها الجغرافي.</a:t>
            </a:r>
            <a:endParaRPr lang="ar-DZ" sz="33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86854"/>
            <a:ext cx="8229600" cy="5539309"/>
          </a:xfrm>
        </p:spPr>
        <p:txBody>
          <a:bodyPr>
            <a:normAutofit/>
          </a:bodyPr>
          <a:lstStyle/>
          <a:p>
            <a:pPr marL="137160" indent="0" algn="ctr" rtl="1">
              <a:buNone/>
            </a:pPr>
            <a:r>
              <a:rPr lang="ar-DZ" sz="4000" dirty="0"/>
              <a:t>4</a:t>
            </a:r>
            <a:r>
              <a:rPr lang="ar-DZ" sz="3800" b="1" dirty="0" smtClean="0"/>
              <a:t>. </a:t>
            </a:r>
            <a:r>
              <a:rPr lang="ar-DZ" sz="3800" b="1" dirty="0"/>
              <a:t>المستخدمون (</a:t>
            </a:r>
            <a:r>
              <a:rPr lang="fr-FR" sz="3800" b="1" dirty="0" smtClean="0"/>
              <a:t>Utilisateurs</a:t>
            </a:r>
            <a:r>
              <a:rPr lang="ar-DZ" sz="3800" b="1" dirty="0" smtClean="0"/>
              <a:t>)</a:t>
            </a:r>
          </a:p>
          <a:p>
            <a:pPr marL="137160" indent="0" algn="r" rtl="1">
              <a:buNone/>
            </a:pPr>
            <a:r>
              <a:rPr lang="ar-DZ" dirty="0" smtClean="0"/>
              <a:t>لا </a:t>
            </a:r>
            <a:r>
              <a:rPr lang="ar-DZ" dirty="0"/>
              <a:t>يمكن لنظام المعلومات الجغرافية أن يعمل دون وجود مستخدمين يمتلكون المعرفة اللازمة لاستغلاله</a:t>
            </a:r>
            <a:r>
              <a:rPr lang="ar-DZ" dirty="0" smtClean="0"/>
              <a:t>.</a:t>
            </a:r>
          </a:p>
          <a:p>
            <a:pPr marL="137160" indent="0" algn="r" rtl="1">
              <a:buNone/>
            </a:pPr>
            <a:r>
              <a:rPr lang="ar-DZ" dirty="0" smtClean="0"/>
              <a:t> </a:t>
            </a:r>
            <a:r>
              <a:rPr lang="ar-DZ" dirty="0"/>
              <a:t>يشمل المستخدمون فئات متعددة مثل الجغرافيين، المهندسين، المخططين الحضريين، والإداريين</a:t>
            </a:r>
            <a:r>
              <a:rPr lang="ar-DZ" dirty="0" smtClean="0"/>
              <a:t>.</a:t>
            </a:r>
          </a:p>
          <a:p>
            <a:pPr marL="137160" indent="0" algn="r" rtl="1">
              <a:buNone/>
            </a:pPr>
            <a:r>
              <a:rPr lang="ar-DZ" dirty="0" smtClean="0"/>
              <a:t>يلعب </a:t>
            </a:r>
            <a:r>
              <a:rPr lang="ar-DZ" dirty="0"/>
              <a:t>المستخدم دورًا حاسمًا في تحديد أهداف التحليل، اختيار البيانات المناسبة، وتفسير النتائج. لذلك، فإن كفاءة النظام لا تعتمد فقط على التكنولوجيا، بل أيضًا على مهارات وخبرة المستخدم.</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14150"/>
            <a:ext cx="8229600" cy="5882184"/>
          </a:xfrm>
        </p:spPr>
        <p:txBody>
          <a:bodyPr>
            <a:normAutofit/>
          </a:bodyPr>
          <a:lstStyle/>
          <a:p>
            <a:pPr marL="137160" indent="0" algn="ctr" rtl="1">
              <a:buNone/>
            </a:pPr>
            <a:r>
              <a:rPr lang="ar-DZ" sz="4100" b="1" dirty="0"/>
              <a:t>5. المنهجية </a:t>
            </a:r>
            <a:r>
              <a:rPr lang="ar-DZ" sz="4100" b="1" dirty="0" smtClean="0"/>
              <a:t>(</a:t>
            </a:r>
            <a:r>
              <a:rPr lang="fr-FR" sz="4100" b="1" dirty="0" smtClean="0"/>
              <a:t>Méthodes</a:t>
            </a:r>
            <a:r>
              <a:rPr lang="ar-DZ" sz="4100" b="1" dirty="0" smtClean="0"/>
              <a:t>)</a:t>
            </a:r>
          </a:p>
          <a:p>
            <a:pPr marL="137160" indent="0" algn="r" rtl="1">
              <a:buNone/>
            </a:pPr>
            <a:r>
              <a:rPr lang="ar-DZ" b="1" dirty="0" smtClean="0"/>
              <a:t>تشير </a:t>
            </a:r>
            <a:r>
              <a:rPr lang="ar-DZ" b="1" dirty="0"/>
              <a:t>المنهجية إلى مجموعة الإجراءات والخطوات التي يتم اتباعها في العمل داخل </a:t>
            </a:r>
            <a:r>
              <a:rPr lang="fr-FR" b="1" dirty="0" smtClean="0"/>
              <a:t>SIG</a:t>
            </a:r>
            <a:endParaRPr lang="ar-DZ" b="1" dirty="0" smtClean="0"/>
          </a:p>
          <a:p>
            <a:pPr marL="137160" indent="0" algn="r" rtl="1">
              <a:buNone/>
            </a:pPr>
            <a:r>
              <a:rPr lang="ar-DZ" b="1" dirty="0" smtClean="0"/>
              <a:t>وهي </a:t>
            </a:r>
            <a:r>
              <a:rPr lang="ar-DZ" b="1" dirty="0"/>
              <a:t>تضمن تنظيم العمل بطريقة علمية ومنهجية، بدءًا من جمع البيانات، مرورًا بمعالجتها، وصولاً إلى تحليلها واستخلاص النتائج</a:t>
            </a:r>
            <a:r>
              <a:rPr lang="ar-DZ" b="1" dirty="0" smtClean="0"/>
              <a:t>.</a:t>
            </a:r>
          </a:p>
          <a:p>
            <a:pPr marL="137160" indent="0" algn="r" rtl="1">
              <a:buNone/>
            </a:pPr>
            <a:r>
              <a:rPr lang="ar-DZ" b="1" dirty="0" smtClean="0"/>
              <a:t>بدون </a:t>
            </a:r>
            <a:r>
              <a:rPr lang="ar-DZ" b="1" dirty="0"/>
              <a:t>منهجية واضحة، قد يؤدي استخدام النظام إلى نتائج غير دقيقة أو مضللة، حتى لو كانت البيانات والأدوات متوفرة</a:t>
            </a:r>
            <a:r>
              <a:rPr lang="ar-DZ" sz="4100" b="1" dirty="0"/>
              <a:t>.</a:t>
            </a:r>
            <a:endParaRPr lang="ar-DZ"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9307" y="286603"/>
            <a:ext cx="8720920" cy="6209731"/>
          </a:xfrm>
        </p:spPr>
        <p:txBody>
          <a:bodyPr>
            <a:normAutofit fontScale="47500" lnSpcReduction="20000"/>
          </a:bodyPr>
          <a:lstStyle/>
          <a:p>
            <a:pPr marL="137160" indent="0" algn="ctr" rtl="1">
              <a:lnSpc>
                <a:spcPct val="120000"/>
              </a:lnSpc>
              <a:buNone/>
            </a:pPr>
            <a:r>
              <a:rPr lang="ar-DZ" sz="4500" b="1" dirty="0"/>
              <a:t>ثانياً: قاعدة البيانات </a:t>
            </a:r>
            <a:r>
              <a:rPr lang="ar-DZ" sz="4500" b="1" dirty="0" smtClean="0"/>
              <a:t>الجغرافية</a:t>
            </a:r>
          </a:p>
          <a:p>
            <a:pPr marL="137160" indent="0" algn="ctr" rtl="1">
              <a:lnSpc>
                <a:spcPct val="120000"/>
              </a:lnSpc>
              <a:buNone/>
            </a:pPr>
            <a:r>
              <a:rPr lang="ar-DZ" sz="4500" b="1" dirty="0" smtClean="0"/>
              <a:t> (</a:t>
            </a:r>
            <a:r>
              <a:rPr lang="fr-FR" sz="4500" b="1" dirty="0" smtClean="0"/>
              <a:t>Base </a:t>
            </a:r>
            <a:r>
              <a:rPr lang="fr-FR" sz="4500" b="1" dirty="0"/>
              <a:t>de données </a:t>
            </a:r>
            <a:r>
              <a:rPr lang="fr-FR" sz="4500" b="1" dirty="0" smtClean="0"/>
              <a:t>géographiques</a:t>
            </a:r>
            <a:r>
              <a:rPr lang="ar-DZ" sz="4500" b="1" dirty="0"/>
              <a:t>)</a:t>
            </a:r>
            <a:endParaRPr lang="fr-FR" sz="4500" b="1" dirty="0"/>
          </a:p>
          <a:p>
            <a:pPr marL="137160" indent="0" algn="r" rtl="1">
              <a:lnSpc>
                <a:spcPct val="120000"/>
              </a:lnSpc>
              <a:buNone/>
            </a:pPr>
            <a:r>
              <a:rPr lang="ar-DZ" sz="4200" dirty="0"/>
              <a:t>تُعتبر قاعدة البيانات الجغرافية العمود الفقري لنظام المعلومات الجغرافي، حيث يتم فيها تخزين وتنظيم البيانات بطريقة تسمح باسترجاعها وتحليلها بسهولة. وهي لا تقتصر على تخزين البيانات فقط، بل تشمل أيضًا العلاقات بين مختلف العناصر الجغرافية.</a:t>
            </a:r>
          </a:p>
          <a:p>
            <a:pPr marL="137160" indent="0" algn="r" rtl="1">
              <a:lnSpc>
                <a:spcPct val="120000"/>
              </a:lnSpc>
              <a:buNone/>
            </a:pPr>
            <a:r>
              <a:rPr lang="ar-DZ" sz="4200" dirty="0"/>
              <a:t>تتكون قاعدة البيانات من طبقات (</a:t>
            </a:r>
            <a:r>
              <a:rPr lang="fr-FR" sz="4200" dirty="0" err="1"/>
              <a:t>Layers</a:t>
            </a:r>
            <a:r>
              <a:rPr lang="fr-FR" sz="4200" dirty="0"/>
              <a:t>)، </a:t>
            </a:r>
            <a:r>
              <a:rPr lang="ar-DZ" sz="4200" dirty="0"/>
              <a:t>حيث تمثل كل طبقة نوعًا معينًا من المعطيات، مثل طبقة الطرق، طبقة المباني، أو طبقة الموارد المائية. يتم ربط كل طبقة بجدول بيانات يحتوي على الخصائص الوصفية للعناصر.</a:t>
            </a:r>
          </a:p>
          <a:p>
            <a:pPr marL="137160" indent="0" algn="r" rtl="1">
              <a:lnSpc>
                <a:spcPct val="120000"/>
              </a:lnSpc>
              <a:buNone/>
            </a:pPr>
            <a:r>
              <a:rPr lang="ar-DZ" sz="4200" b="1" dirty="0"/>
              <a:t>مثال </a:t>
            </a:r>
            <a:r>
              <a:rPr lang="ar-DZ" sz="4200" b="1" dirty="0" smtClean="0"/>
              <a:t>: </a:t>
            </a:r>
            <a:r>
              <a:rPr lang="ar-DZ" sz="4200" dirty="0" smtClean="0"/>
              <a:t>في </a:t>
            </a:r>
            <a:r>
              <a:rPr lang="ar-DZ" sz="4200" dirty="0"/>
              <a:t>دراسة حضرية لمدينة، يمكن إنشاء قاعدة بيانات تضم:</a:t>
            </a:r>
          </a:p>
          <a:p>
            <a:pPr marL="137160" indent="0" algn="r" rtl="1">
              <a:lnSpc>
                <a:spcPct val="120000"/>
              </a:lnSpc>
              <a:buNone/>
            </a:pPr>
            <a:r>
              <a:rPr lang="ar-DZ" sz="4200" dirty="0" smtClean="0"/>
              <a:t>- طبقة </a:t>
            </a:r>
            <a:r>
              <a:rPr lang="ar-DZ" sz="4200" dirty="0"/>
              <a:t>الطرق </a:t>
            </a:r>
          </a:p>
          <a:p>
            <a:pPr marL="137160" indent="0" algn="r" rtl="1">
              <a:lnSpc>
                <a:spcPct val="120000"/>
              </a:lnSpc>
              <a:buNone/>
            </a:pPr>
            <a:r>
              <a:rPr lang="ar-DZ" sz="4200" dirty="0" smtClean="0"/>
              <a:t>- طبقة </a:t>
            </a:r>
            <a:r>
              <a:rPr lang="ar-DZ" sz="4200" dirty="0"/>
              <a:t>المؤسسات التعليمية </a:t>
            </a:r>
          </a:p>
          <a:p>
            <a:pPr marL="137160" indent="0" algn="r" rtl="1">
              <a:lnSpc>
                <a:spcPct val="120000"/>
              </a:lnSpc>
              <a:buNone/>
            </a:pPr>
            <a:r>
              <a:rPr lang="ar-DZ" sz="4200" dirty="0" smtClean="0"/>
              <a:t>- طبقة </a:t>
            </a:r>
            <a:r>
              <a:rPr lang="ar-DZ" sz="4200" dirty="0"/>
              <a:t>المرافق الصحية </a:t>
            </a:r>
          </a:p>
          <a:p>
            <a:pPr marL="137160" indent="0" algn="r" rtl="1">
              <a:lnSpc>
                <a:spcPct val="120000"/>
              </a:lnSpc>
              <a:buNone/>
            </a:pPr>
            <a:r>
              <a:rPr lang="ar-DZ" sz="4200" dirty="0"/>
              <a:t>يمكن بعد ذلك إجراء استعلامات، مثل:</a:t>
            </a:r>
          </a:p>
          <a:p>
            <a:pPr marL="137160" indent="0" algn="r" rtl="1">
              <a:lnSpc>
                <a:spcPct val="120000"/>
              </a:lnSpc>
              <a:buNone/>
            </a:pPr>
            <a:r>
              <a:rPr lang="ar-DZ" sz="4200" dirty="0" smtClean="0"/>
              <a:t>- تحديد </a:t>
            </a:r>
            <a:r>
              <a:rPr lang="ar-DZ" sz="4200" dirty="0"/>
              <a:t>عدد المدارس داخل حي معين </a:t>
            </a:r>
          </a:p>
          <a:p>
            <a:pPr marL="137160" indent="0" algn="r" rtl="1">
              <a:lnSpc>
                <a:spcPct val="120000"/>
              </a:lnSpc>
              <a:buNone/>
            </a:pPr>
            <a:r>
              <a:rPr lang="ar-DZ" sz="4200" dirty="0" smtClean="0"/>
              <a:t>- حساب </a:t>
            </a:r>
            <a:r>
              <a:rPr lang="ar-DZ" sz="4200" dirty="0"/>
              <a:t>المسافة بين المستشفيات والمناطق السكنية </a:t>
            </a:r>
          </a:p>
          <a:p>
            <a:pPr marL="137160" indent="0" algn="r" rtl="1">
              <a:lnSpc>
                <a:spcPct val="120000"/>
              </a:lnSpc>
              <a:buNone/>
            </a:pPr>
            <a:r>
              <a:rPr lang="ar-DZ" sz="4200" dirty="0"/>
              <a:t>هذا التنظيم يسمح بإجراء تحليلات متقدمة تدعم اتخاذ القرار.</a:t>
            </a:r>
          </a:p>
        </p:txBody>
      </p:sp>
    </p:spTree>
    <p:extLst>
      <p:ext uri="{BB962C8B-B14F-4D97-AF65-F5344CB8AC3E}">
        <p14:creationId xmlns:p14="http://schemas.microsoft.com/office/powerpoint/2010/main" val="41952980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9433"/>
            <a:ext cx="8229600" cy="5882185"/>
          </a:xfrm>
        </p:spPr>
        <p:txBody>
          <a:bodyPr>
            <a:normAutofit fontScale="85000" lnSpcReduction="20000"/>
          </a:bodyPr>
          <a:lstStyle/>
          <a:p>
            <a:pPr marL="137160" indent="0" algn="ctr" rtl="1">
              <a:lnSpc>
                <a:spcPct val="120000"/>
              </a:lnSpc>
              <a:buNone/>
            </a:pPr>
            <a:r>
              <a:rPr lang="ar-DZ" sz="3600" b="1" dirty="0"/>
              <a:t>ثالثاً: مكونات أو وظائف </a:t>
            </a:r>
            <a:r>
              <a:rPr lang="fr-FR" sz="3600" b="1" dirty="0"/>
              <a:t>SIG (Les volets d’un SIG)</a:t>
            </a:r>
          </a:p>
          <a:p>
            <a:pPr marL="137160" indent="0" algn="r" rtl="1">
              <a:lnSpc>
                <a:spcPct val="120000"/>
              </a:lnSpc>
              <a:buNone/>
            </a:pPr>
            <a:r>
              <a:rPr lang="ar-DZ" sz="3200" dirty="0"/>
              <a:t>يعمل نظام المعلومات الجغرافي من خلال ثلاث وظائف رئيسية: المعالجة الجغرافية، العرض الجغرافي، وإدارة قاعدة البيانات.</a:t>
            </a:r>
          </a:p>
          <a:p>
            <a:pPr marL="137160" indent="0" algn="r" rtl="1">
              <a:lnSpc>
                <a:spcPct val="120000"/>
              </a:lnSpc>
              <a:buNone/>
            </a:pPr>
            <a:r>
              <a:rPr lang="ar-DZ" sz="3200" b="1" dirty="0"/>
              <a:t>1. المعالجة الجغرافية (</a:t>
            </a:r>
            <a:r>
              <a:rPr lang="fr-FR" sz="3200" b="1" dirty="0" err="1" smtClean="0"/>
              <a:t>Géotraitement</a:t>
            </a:r>
            <a:r>
              <a:rPr lang="ar-DZ" sz="3200" b="1" dirty="0" smtClean="0"/>
              <a:t>)</a:t>
            </a:r>
            <a:endParaRPr lang="fr-FR" sz="3200" b="1" dirty="0"/>
          </a:p>
          <a:p>
            <a:pPr marL="137160" indent="0" algn="r" rtl="1">
              <a:lnSpc>
                <a:spcPct val="120000"/>
              </a:lnSpc>
              <a:buNone/>
            </a:pPr>
            <a:r>
              <a:rPr lang="ar-DZ" sz="3200" dirty="0"/>
              <a:t>تشمل جميع العمليات التي يتم من خلالها تحليل البيانات المكانية، مثل حساب المسافات، تحليل التداخل بين الطبقات، واستخراج المعلومات من البيانات.</a:t>
            </a:r>
          </a:p>
          <a:p>
            <a:pPr marL="137160" indent="0" algn="r" rtl="1">
              <a:lnSpc>
                <a:spcPct val="120000"/>
              </a:lnSpc>
              <a:buNone/>
            </a:pPr>
            <a:r>
              <a:rPr lang="ar-DZ" sz="3200" b="1" dirty="0" smtClean="0"/>
              <a:t>مثال: </a:t>
            </a:r>
            <a:r>
              <a:rPr lang="ar-DZ" sz="3200" dirty="0" smtClean="0"/>
              <a:t>عند </a:t>
            </a:r>
            <a:r>
              <a:rPr lang="ar-DZ" sz="3200" dirty="0"/>
              <a:t>دراسة مواقع مناسبة لبناء مدرسة، يمكن تحليل:</a:t>
            </a:r>
          </a:p>
          <a:p>
            <a:pPr marL="137160" indent="0" algn="r" rtl="1">
              <a:lnSpc>
                <a:spcPct val="120000"/>
              </a:lnSpc>
              <a:buNone/>
            </a:pPr>
            <a:r>
              <a:rPr lang="ar-DZ" sz="3200" dirty="0" smtClean="0"/>
              <a:t>- المسافة </a:t>
            </a:r>
            <a:r>
              <a:rPr lang="ar-DZ" sz="3200" dirty="0"/>
              <a:t>عن الأحياء السكنية </a:t>
            </a:r>
          </a:p>
          <a:p>
            <a:pPr marL="137160" indent="0" algn="r" rtl="1">
              <a:lnSpc>
                <a:spcPct val="120000"/>
              </a:lnSpc>
              <a:buNone/>
            </a:pPr>
            <a:r>
              <a:rPr lang="ar-DZ" sz="3200" dirty="0" smtClean="0"/>
              <a:t>- القرب </a:t>
            </a:r>
            <a:r>
              <a:rPr lang="ar-DZ" sz="3200" dirty="0"/>
              <a:t>من الطرق </a:t>
            </a:r>
          </a:p>
          <a:p>
            <a:pPr marL="137160" indent="0" algn="r" rtl="1">
              <a:lnSpc>
                <a:spcPct val="120000"/>
              </a:lnSpc>
              <a:buNone/>
            </a:pPr>
            <a:r>
              <a:rPr lang="ar-DZ" sz="3200" dirty="0" smtClean="0"/>
              <a:t>- توفر </a:t>
            </a:r>
            <a:r>
              <a:rPr lang="ar-DZ" sz="3200" dirty="0"/>
              <a:t>المساحة </a:t>
            </a:r>
          </a:p>
          <a:p>
            <a:pPr marL="137160" indent="0" algn="r" rtl="1">
              <a:lnSpc>
                <a:spcPct val="120000"/>
              </a:lnSpc>
              <a:buNone/>
            </a:pPr>
            <a:r>
              <a:rPr lang="ar-DZ" sz="3200" dirty="0"/>
              <a:t>يتم دمج هذه المعايير داخل </a:t>
            </a:r>
            <a:r>
              <a:rPr lang="fr-FR" sz="3200" dirty="0"/>
              <a:t>SIG </a:t>
            </a:r>
            <a:r>
              <a:rPr lang="ar-DZ" sz="3200" dirty="0"/>
              <a:t>لإنتاج خريطة تُظهر المواقع المثالية.</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214</TotalTime>
  <Words>1213</Words>
  <Application>Microsoft Office PowerPoint</Application>
  <PresentationFormat>Affichage à l'écran (4:3)</PresentationFormat>
  <Paragraphs>72</Paragraphs>
  <Slides>13</Slides>
  <Notes>0</Notes>
  <HiddenSlides>0</HiddenSlides>
  <MMClips>0</MMClips>
  <ScaleCrop>false</ScaleCrop>
  <HeadingPairs>
    <vt:vector size="4" baseType="variant">
      <vt:variant>
        <vt:lpstr>Thème</vt:lpstr>
      </vt:variant>
      <vt:variant>
        <vt:i4>1</vt:i4>
      </vt:variant>
      <vt:variant>
        <vt:lpstr>Titres des diapositives</vt:lpstr>
      </vt:variant>
      <vt:variant>
        <vt:i4>13</vt:i4>
      </vt:variant>
    </vt:vector>
  </HeadingPairs>
  <TitlesOfParts>
    <vt:vector size="14" baseType="lpstr">
      <vt:lpstr>Apex</vt:lpstr>
      <vt:lpstr>مدخل إلى الجيوماتيك</vt:lpstr>
      <vt:lpstr>نظم المعلومات الجغرافية (Systèmes d’Information Géographique – SIG)</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مدخل إلى الجيوماتيك</dc:title>
  <dc:subject/>
  <dc:creator/>
  <cp:keywords/>
  <dc:description>generated using python-pptx</dc:description>
  <cp:lastModifiedBy>user</cp:lastModifiedBy>
  <cp:revision>15</cp:revision>
  <dcterms:created xsi:type="dcterms:W3CDTF">2013-01-27T09:14:16Z</dcterms:created>
  <dcterms:modified xsi:type="dcterms:W3CDTF">2026-04-20T21:22:49Z</dcterms:modified>
  <cp:category/>
</cp:coreProperties>
</file>