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60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30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05142"/>
            <a:ext cx="4143375" cy="233321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28625" y="914623"/>
            <a:ext cx="3857625" cy="14341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 rtl="1">
              <a:lnSpc>
                <a:spcPts val="3800"/>
              </a:lnSpc>
              <a:buNone/>
            </a:pPr>
            <a:r>
              <a:rPr lang="en-US" sz="2862" b="1" dirty="0">
                <a:solidFill>
                  <a:srgbClr val="1A1A1A"/>
                </a:solidFill>
              </a:rPr>
              <a:t>تحولات الإشهار الرقمي: نماذج جديدة لدعم العلامات التجارية وتمويل المحتوى</a:t>
            </a:r>
            <a:endParaRPr lang="en-US" sz="2862" dirty="0"/>
          </a:p>
        </p:txBody>
      </p:sp>
      <p:sp>
        <p:nvSpPr>
          <p:cNvPr id="5" name="Text 1"/>
          <p:cNvSpPr/>
          <p:nvPr/>
        </p:nvSpPr>
        <p:spPr>
          <a:xfrm>
            <a:off x="4286185" y="3049153"/>
            <a:ext cx="65" cy="1942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600"/>
              </a:lnSpc>
              <a:buNone/>
            </a:pPr>
            <a:endParaRPr lang="en-US" sz="1193" dirty="0"/>
          </a:p>
        </p:txBody>
      </p:sp>
      <p:sp>
        <p:nvSpPr>
          <p:cNvPr id="6" name="Text 2"/>
          <p:cNvSpPr/>
          <p:nvPr/>
        </p:nvSpPr>
        <p:spPr>
          <a:xfrm>
            <a:off x="4286185" y="3568861"/>
            <a:ext cx="65" cy="1804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600"/>
              </a:lnSpc>
              <a:buNone/>
            </a:pPr>
            <a:endParaRPr lang="en-US" sz="784" dirty="0"/>
          </a:p>
        </p:txBody>
      </p:sp>
      <p:sp>
        <p:nvSpPr>
          <p:cNvPr id="7" name="Text 3"/>
          <p:cNvSpPr/>
          <p:nvPr/>
        </p:nvSpPr>
        <p:spPr>
          <a:xfrm>
            <a:off x="4286185" y="3846016"/>
            <a:ext cx="65" cy="1804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600"/>
              </a:lnSpc>
              <a:buNone/>
            </a:pPr>
            <a:endParaRPr lang="en-US" sz="7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82591" y="62634"/>
            <a:ext cx="2672206" cy="3157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 rtl="1">
              <a:lnSpc>
                <a:spcPts val="2600"/>
              </a:lnSpc>
              <a:buNone/>
            </a:pPr>
            <a:r>
              <a:rPr lang="en-US" sz="2000" b="1" dirty="0">
                <a:solidFill>
                  <a:srgbClr val="1A1A1A"/>
                </a:solidFill>
              </a:rPr>
              <a:t>الإطار المفاهيمي للإشهار الرقمي</a:t>
            </a:r>
            <a:endParaRPr lang="en-US" sz="2000" dirty="0"/>
          </a:p>
        </p:txBody>
      </p:sp>
      <p:sp>
        <p:nvSpPr>
          <p:cNvPr id="4" name="Text 1"/>
          <p:cNvSpPr/>
          <p:nvPr/>
        </p:nvSpPr>
        <p:spPr>
          <a:xfrm>
            <a:off x="6141057" y="530113"/>
            <a:ext cx="1652697" cy="1745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200"/>
              </a:lnSpc>
              <a:buNone/>
            </a:pPr>
            <a:r>
              <a:rPr lang="en-US" b="1" dirty="0">
                <a:solidFill>
                  <a:srgbClr val="FFC000"/>
                </a:solidFill>
              </a:rPr>
              <a:t>تعريف الإشهار الرقمي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4569923" y="770025"/>
            <a:ext cx="4441403" cy="1107996"/>
          </a:xfrm>
          <a:prstGeom prst="rect">
            <a:avLst/>
          </a:prstGeom>
          <a:noFill/>
          <a:ln/>
        </p:spPr>
        <p:txBody>
          <a:bodyPr wrap="square" lIns="0" tIns="0" rIns="170053" bIns="0" rtlCol="0" anchor="t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1600" dirty="0">
                <a:solidFill>
                  <a:srgbClr val="333333"/>
                </a:solidFill>
              </a:rPr>
              <a:t>شكل من أشكال التسويق يستخدم القنوات عبر </a:t>
            </a:r>
            <a:r>
              <a:rPr lang="en-US" sz="1600" dirty="0" err="1">
                <a:solidFill>
                  <a:srgbClr val="333333"/>
                </a:solidFill>
              </a:rPr>
              <a:t>الإنترنت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ar-DZ" sz="1600" dirty="0" smtClean="0">
                <a:solidFill>
                  <a:srgbClr val="333333"/>
                </a:solidFill>
              </a:rPr>
              <a:t>(</a:t>
            </a:r>
            <a:r>
              <a:rPr lang="en-US" sz="1600" dirty="0" err="1" smtClean="0">
                <a:solidFill>
                  <a:srgbClr val="333333"/>
                </a:solidFill>
              </a:rPr>
              <a:t>الويب</a:t>
            </a:r>
            <a:r>
              <a:rPr lang="en-US" sz="1600" dirty="0">
                <a:solidFill>
                  <a:srgbClr val="333333"/>
                </a:solidFill>
              </a:rPr>
              <a:t>، محركات البحث، وسائل التواصل الاجتماعي، </a:t>
            </a:r>
            <a:r>
              <a:rPr lang="en-US" sz="1600" dirty="0" err="1" smtClean="0">
                <a:solidFill>
                  <a:srgbClr val="333333"/>
                </a:solidFill>
              </a:rPr>
              <a:t>الفيديو</a:t>
            </a:r>
            <a:r>
              <a:rPr lang="ar-DZ" sz="1600" dirty="0" smtClean="0">
                <a:solidFill>
                  <a:srgbClr val="333333"/>
                </a:solidFill>
              </a:rPr>
              <a:t>) </a:t>
            </a:r>
            <a:r>
              <a:rPr lang="en-US" sz="1600" dirty="0" smtClean="0">
                <a:solidFill>
                  <a:srgbClr val="333333"/>
                </a:solidFill>
              </a:rPr>
              <a:t> </a:t>
            </a:r>
            <a:r>
              <a:rPr lang="en-US" sz="1600" dirty="0">
                <a:solidFill>
                  <a:srgbClr val="333333"/>
                </a:solidFill>
              </a:rPr>
              <a:t>للترويج لعلامة تجارية أو منتج أو خدمة.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6280519" y="1923723"/>
            <a:ext cx="1513235" cy="1745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b="1" dirty="0">
                <a:solidFill>
                  <a:srgbClr val="FFC000"/>
                </a:solidFill>
              </a:rPr>
              <a:t>الخصائص الأكاديمية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4562248" y="2170723"/>
            <a:ext cx="4520061" cy="1661993"/>
          </a:xfrm>
          <a:prstGeom prst="rect">
            <a:avLst/>
          </a:prstGeom>
          <a:noFill/>
          <a:ln/>
        </p:spPr>
        <p:txBody>
          <a:bodyPr wrap="square" lIns="0" tIns="0" rIns="170053" bIns="0" rtlCol="0" anchor="t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dirty="0">
                <a:solidFill>
                  <a:srgbClr val="333333"/>
                </a:solidFill>
              </a:rPr>
              <a:t>يتميز الإشهار الرقمي بـ </a:t>
            </a:r>
            <a:r>
              <a:rPr lang="en-US" b="1" dirty="0">
                <a:solidFill>
                  <a:srgbClr val="0052CC"/>
                </a:solidFill>
              </a:rPr>
              <a:t>الاستهداف الدقيق</a:t>
            </a:r>
            <a:r>
              <a:rPr lang="en-US" dirty="0">
                <a:solidFill>
                  <a:srgbClr val="333333"/>
                </a:solidFill>
              </a:rPr>
              <a:t> (Targeting)، و</a:t>
            </a:r>
            <a:r>
              <a:rPr lang="en-US" b="1" dirty="0">
                <a:solidFill>
                  <a:srgbClr val="0052CC"/>
                </a:solidFill>
              </a:rPr>
              <a:t>التفاعلية</a:t>
            </a:r>
            <a:r>
              <a:rPr lang="en-US" dirty="0">
                <a:solidFill>
                  <a:srgbClr val="333333"/>
                </a:solidFill>
              </a:rPr>
              <a:t> (Interactivity)، و</a:t>
            </a:r>
            <a:r>
              <a:rPr lang="en-US" b="1" dirty="0">
                <a:solidFill>
                  <a:srgbClr val="0052CC"/>
                </a:solidFill>
              </a:rPr>
              <a:t>القياس الفوري</a:t>
            </a:r>
            <a:r>
              <a:rPr lang="en-US" dirty="0">
                <a:solidFill>
                  <a:srgbClr val="333333"/>
                </a:solidFill>
              </a:rPr>
              <a:t> (Real-time Measurement)، مما يجعله أكثر كفاءة من الإشهار التقليدي.</a:t>
            </a: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6722564" y="3906374"/>
            <a:ext cx="992259" cy="1745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 rtl="1">
              <a:lnSpc>
                <a:spcPts val="1200"/>
              </a:lnSpc>
              <a:buNone/>
            </a:pPr>
            <a:r>
              <a:rPr lang="en-US" b="1" dirty="0">
                <a:solidFill>
                  <a:srgbClr val="FFC000"/>
                </a:solidFill>
              </a:rPr>
              <a:t>التحول الجديد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4807974" y="4164524"/>
            <a:ext cx="4203352" cy="830997"/>
          </a:xfrm>
          <a:prstGeom prst="rect">
            <a:avLst/>
          </a:prstGeom>
          <a:noFill/>
          <a:ln/>
        </p:spPr>
        <p:txBody>
          <a:bodyPr wrap="square" lIns="0" tIns="0" rIns="170053" bIns="0" rtlCol="0" anchor="t">
            <a:sp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dirty="0">
                <a:solidFill>
                  <a:srgbClr val="333333"/>
                </a:solidFill>
              </a:rPr>
              <a:t>الانتقال من مجرد عرض الإعلانات إلى </a:t>
            </a:r>
            <a:r>
              <a:rPr lang="en-US" b="1" dirty="0">
                <a:solidFill>
                  <a:srgbClr val="0052CC"/>
                </a:solidFill>
              </a:rPr>
              <a:t>دمج العلامة التجارية</a:t>
            </a:r>
            <a:r>
              <a:rPr lang="en-US" dirty="0">
                <a:solidFill>
                  <a:srgbClr val="333333"/>
                </a:solidFill>
              </a:rPr>
              <a:t> في تجربة المستخدم والمحتوى نفسه.</a:t>
            </a:r>
            <a:endParaRPr lang="en-US" dirty="0"/>
          </a:p>
        </p:txBody>
      </p:sp>
      <p:sp>
        <p:nvSpPr>
          <p:cNvPr id="10" name="Shape 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2F2F2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3" y="785813"/>
            <a:ext cx="3470914" cy="35718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16113" y="210295"/>
            <a:ext cx="5215659" cy="315792"/>
          </a:xfrm>
          <a:prstGeom prst="rect">
            <a:avLst/>
          </a:prstGeom>
          <a:noFill/>
          <a:ln/>
        </p:spPr>
        <p:txBody>
          <a:bodyPr wrap="none" lIns="425196" tIns="0" rIns="425196" bIns="0" rtlCol="0" anchor="t">
            <a:spAutoFit/>
          </a:bodyPr>
          <a:lstStyle/>
          <a:p>
            <a:pPr marL="0" indent="0" algn="r" rtl="1">
              <a:lnSpc>
                <a:spcPts val="2600"/>
              </a:lnSpc>
              <a:buNone/>
            </a:pPr>
            <a:r>
              <a:rPr lang="en-US" sz="2000" b="1" dirty="0">
                <a:solidFill>
                  <a:srgbClr val="1A1A1A"/>
                </a:solidFill>
              </a:rPr>
              <a:t>إعلانات محركات البحث: الاستحواذ على نية المستخدم</a:t>
            </a:r>
            <a:endParaRPr lang="en-US" sz="20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232" y="859132"/>
            <a:ext cx="3304368" cy="1853189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233" y="2910311"/>
            <a:ext cx="3304368" cy="20084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51960" y="776673"/>
            <a:ext cx="567463" cy="1649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100"/>
              </a:lnSpc>
              <a:buNone/>
            </a:pPr>
            <a:r>
              <a:rPr lang="en-US" b="1" dirty="0">
                <a:solidFill>
                  <a:srgbClr val="FFC000"/>
                </a:solidFill>
              </a:rPr>
              <a:t>المفهوم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41537" y="1049405"/>
            <a:ext cx="4788310" cy="738664"/>
          </a:xfrm>
          <a:prstGeom prst="rect">
            <a:avLst/>
          </a:prstGeom>
          <a:noFill/>
          <a:ln/>
        </p:spPr>
        <p:txBody>
          <a:bodyPr wrap="square" lIns="0" tIns="0" rIns="127508" bIns="0" rtlCol="0" anchor="t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1600" dirty="0">
                <a:solidFill>
                  <a:srgbClr val="333333"/>
                </a:solidFill>
              </a:rPr>
              <a:t>إعلانات تظهر للمستخدمين بناءً على الكلمات المفتاحية التي يبحثون عنها (Search Intent)، وتعتمد على نموذج الدفع مقابل النقر (PPC).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1865768" y="1979391"/>
            <a:ext cx="1054776" cy="158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100"/>
              </a:lnSpc>
              <a:buNone/>
            </a:pPr>
            <a:r>
              <a:rPr lang="en-US" sz="1600" b="1" dirty="0">
                <a:solidFill>
                  <a:srgbClr val="FFC000"/>
                </a:solidFill>
              </a:rPr>
              <a:t>الأنواع الرئيسية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1" name="Text 6"/>
          <p:cNvSpPr/>
          <p:nvPr/>
        </p:nvSpPr>
        <p:spPr>
          <a:xfrm>
            <a:off x="101740" y="2145680"/>
            <a:ext cx="4582832" cy="1107996"/>
          </a:xfrm>
          <a:prstGeom prst="rect">
            <a:avLst/>
          </a:prstGeom>
          <a:noFill/>
          <a:ln/>
        </p:spPr>
        <p:txBody>
          <a:bodyPr wrap="square" lIns="0" tIns="0" rIns="127508" bIns="0" rtlCol="0" anchor="t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333333"/>
                </a:solidFill>
              </a:rPr>
              <a:t>إعلانات البحث (Search Ads):</a:t>
            </a:r>
            <a:r>
              <a:rPr lang="en-US" sz="1600" dirty="0">
                <a:solidFill>
                  <a:srgbClr val="333333"/>
                </a:solidFill>
              </a:rPr>
              <a:t> نصوص تظهر في أعلى </a:t>
            </a:r>
            <a:r>
              <a:rPr lang="en-US" sz="1600" dirty="0" err="1">
                <a:solidFill>
                  <a:srgbClr val="333333"/>
                </a:solidFill>
              </a:rPr>
              <a:t>نتائج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</a:rPr>
              <a:t>البحث</a:t>
            </a:r>
            <a:r>
              <a:rPr lang="en-US" sz="1600" dirty="0">
                <a:solidFill>
                  <a:srgbClr val="333333"/>
                </a:solidFill>
              </a:rPr>
              <a:t>
</a:t>
            </a:r>
            <a:r>
              <a:rPr lang="en-US" sz="1600" b="1" dirty="0">
                <a:solidFill>
                  <a:srgbClr val="333333"/>
                </a:solidFill>
              </a:rPr>
              <a:t>الإعلانات الصورية (Display Ads):</a:t>
            </a:r>
            <a:r>
              <a:rPr lang="en-US" sz="1600" dirty="0">
                <a:solidFill>
                  <a:srgbClr val="333333"/>
                </a:solidFill>
              </a:rPr>
              <a:t> صور وبنرات في شبكة واسعة من المواقع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1268930" y="3700556"/>
            <a:ext cx="1862690" cy="158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 rtl="1">
              <a:lnSpc>
                <a:spcPts val="1100"/>
              </a:lnSpc>
              <a:buNone/>
            </a:pPr>
            <a:r>
              <a:rPr lang="en-US" sz="1600" b="1" dirty="0">
                <a:solidFill>
                  <a:srgbClr val="FFC000"/>
                </a:solidFill>
              </a:rPr>
              <a:t>مثال واقعي (Google Ads)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3" name="Text 8"/>
          <p:cNvSpPr/>
          <p:nvPr/>
        </p:nvSpPr>
        <p:spPr>
          <a:xfrm>
            <a:off x="249965" y="3999538"/>
            <a:ext cx="4071938" cy="698846"/>
          </a:xfrm>
          <a:prstGeom prst="rect">
            <a:avLst/>
          </a:prstGeom>
          <a:noFill/>
          <a:ln/>
        </p:spPr>
        <p:txBody>
          <a:bodyPr wrap="square" lIns="0" tIns="0" rIns="127508" bIns="0" rtlCol="0" anchor="t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1600" dirty="0">
                <a:solidFill>
                  <a:srgbClr val="333333"/>
                </a:solidFill>
              </a:rPr>
              <a:t>شركة تجارة إلكترونية تستهدف الباحثين عن "أحذية رياضية مقاومة للماء". من خلال استهداف دقيق للكلمات المفتاحية: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4400550" y="3474318"/>
            <a:ext cx="28575" cy="610791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16" name="Text 11"/>
          <p:cNvSpPr/>
          <p:nvPr/>
        </p:nvSpPr>
        <p:spPr>
          <a:xfrm>
            <a:off x="4214747" y="4757829"/>
            <a:ext cx="65" cy="1942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600"/>
              </a:lnSpc>
              <a:buNone/>
            </a:pPr>
            <a:endParaRPr lang="en-US" sz="1193" dirty="0"/>
          </a:p>
        </p:txBody>
      </p:sp>
      <p:sp>
        <p:nvSpPr>
          <p:cNvPr id="17" name="Text 12"/>
          <p:cNvSpPr/>
          <p:nvPr/>
        </p:nvSpPr>
        <p:spPr>
          <a:xfrm>
            <a:off x="4321903" y="4487502"/>
            <a:ext cx="65" cy="1093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900"/>
              </a:lnSpc>
              <a:buNone/>
            </a:pPr>
            <a:endParaRPr lang="en-US" sz="67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2F2F2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328" y="1160859"/>
            <a:ext cx="3893344" cy="282178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85750" y="248441"/>
            <a:ext cx="4214813" cy="2949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 rtl="1">
              <a:lnSpc>
                <a:spcPts val="2300"/>
              </a:lnSpc>
              <a:buNone/>
            </a:pPr>
            <a:r>
              <a:rPr lang="en-US" sz="2000" b="1" dirty="0">
                <a:solidFill>
                  <a:srgbClr val="1A1A1A"/>
                </a:solidFill>
              </a:rPr>
              <a:t>الإعلانات المدفوعة عبر وسائل التواصل الاجتماعي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1872356" y="1024760"/>
            <a:ext cx="1181414" cy="158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 rtl="1">
              <a:lnSpc>
                <a:spcPts val="1100"/>
              </a:lnSpc>
              <a:buNone/>
            </a:pPr>
            <a:r>
              <a:rPr lang="en-US" sz="1600" b="1" dirty="0">
                <a:solidFill>
                  <a:srgbClr val="FFC000"/>
                </a:solidFill>
              </a:rPr>
              <a:t>الاستهداف المتقدم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107157" y="1393098"/>
            <a:ext cx="4482204" cy="1107996"/>
          </a:xfrm>
          <a:prstGeom prst="rect">
            <a:avLst/>
          </a:prstGeom>
          <a:noFill/>
          <a:ln/>
        </p:spPr>
        <p:txBody>
          <a:bodyPr wrap="square" lIns="0" tIns="0" rIns="127508" bIns="0" rtlCol="0" anchor="t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1600" dirty="0">
                <a:solidFill>
                  <a:srgbClr val="333333"/>
                </a:solidFill>
              </a:rPr>
              <a:t>تتيح منصات فيسبوك وإنستغرام استهداف الجمهور بناءً على بيانات </a:t>
            </a:r>
            <a:r>
              <a:rPr lang="en-US" sz="1600" b="1" dirty="0" err="1">
                <a:solidFill>
                  <a:srgbClr val="0052CC"/>
                </a:solidFill>
              </a:rPr>
              <a:t>ديموغرافية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</a:rPr>
              <a:t>العمر</a:t>
            </a:r>
            <a:r>
              <a:rPr lang="en-US" sz="1600" dirty="0">
                <a:solidFill>
                  <a:srgbClr val="333333"/>
                </a:solidFill>
              </a:rPr>
              <a:t>، </a:t>
            </a:r>
            <a:r>
              <a:rPr lang="en-US" sz="1600" dirty="0" err="1" smtClean="0">
                <a:solidFill>
                  <a:srgbClr val="333333"/>
                </a:solidFill>
              </a:rPr>
              <a:t>الموقع</a:t>
            </a:r>
            <a:r>
              <a:rPr lang="en-US" sz="1600" dirty="0" smtClean="0">
                <a:solidFill>
                  <a:srgbClr val="333333"/>
                </a:solidFill>
              </a:rPr>
              <a:t>، </a:t>
            </a:r>
            <a:r>
              <a:rPr lang="en-US" sz="1600" dirty="0" err="1">
                <a:solidFill>
                  <a:srgbClr val="333333"/>
                </a:solidFill>
              </a:rPr>
              <a:t>و</a:t>
            </a:r>
            <a:r>
              <a:rPr lang="en-US" sz="1600" b="1" dirty="0" err="1">
                <a:solidFill>
                  <a:srgbClr val="0052CC"/>
                </a:solidFill>
              </a:rPr>
              <a:t>سلوكية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</a:rPr>
              <a:t>الاهتمامات</a:t>
            </a:r>
            <a:r>
              <a:rPr lang="en-US" sz="1600" dirty="0">
                <a:solidFill>
                  <a:srgbClr val="333333"/>
                </a:solidFill>
              </a:rPr>
              <a:t>، </a:t>
            </a:r>
            <a:r>
              <a:rPr lang="en-US" sz="1600" dirty="0" err="1">
                <a:solidFill>
                  <a:srgbClr val="333333"/>
                </a:solidFill>
              </a:rPr>
              <a:t>التفاعلات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</a:rPr>
              <a:t>السابقة</a:t>
            </a:r>
            <a:r>
              <a:rPr lang="en-US" sz="1600" dirty="0" smtClean="0">
                <a:solidFill>
                  <a:srgbClr val="333333"/>
                </a:solidFill>
              </a:rPr>
              <a:t>، </a:t>
            </a:r>
            <a:r>
              <a:rPr lang="en-US" sz="1600" dirty="0">
                <a:solidFill>
                  <a:srgbClr val="333333"/>
                </a:solidFill>
              </a:rPr>
              <a:t>و</a:t>
            </a:r>
            <a:r>
              <a:rPr lang="en-US" sz="1600" b="1" dirty="0">
                <a:solidFill>
                  <a:srgbClr val="0052CC"/>
                </a:solidFill>
              </a:rPr>
              <a:t>نفسية</a:t>
            </a:r>
            <a:r>
              <a:rPr lang="en-US" sz="1600" dirty="0">
                <a:solidFill>
                  <a:srgbClr val="333333"/>
                </a:solidFill>
              </a:rPr>
              <a:t> (Psychographics).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1805914" y="2864302"/>
            <a:ext cx="1513235" cy="158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100"/>
              </a:lnSpc>
              <a:buNone/>
            </a:pPr>
            <a:r>
              <a:rPr lang="en-US" sz="1600" b="1" dirty="0">
                <a:solidFill>
                  <a:srgbClr val="FFC000"/>
                </a:solidFill>
              </a:rPr>
              <a:t>أشكال الإعلان الرئيسية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9" name="Text 5"/>
          <p:cNvSpPr/>
          <p:nvPr/>
        </p:nvSpPr>
        <p:spPr>
          <a:xfrm>
            <a:off x="-71437" y="3276123"/>
            <a:ext cx="4286250" cy="738664"/>
          </a:xfrm>
          <a:prstGeom prst="rect">
            <a:avLst/>
          </a:prstGeom>
          <a:noFill/>
          <a:ln/>
        </p:spPr>
        <p:txBody>
          <a:bodyPr wrap="square" lIns="0" tIns="0" rIns="127508" bIns="0" rtlCol="0" anchor="t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0052CC"/>
                </a:solidFill>
              </a:rPr>
              <a:t>إعلانات الفيديو (Video Ads):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ar-DZ" sz="1600" dirty="0" smtClean="0">
                <a:solidFill>
                  <a:srgbClr val="333333"/>
                </a:solidFill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</a:rPr>
              <a:t>ذات</a:t>
            </a:r>
            <a:r>
              <a:rPr lang="en-US" sz="1600" dirty="0" smtClean="0">
                <a:solidFill>
                  <a:srgbClr val="333333"/>
                </a:solidFill>
              </a:rPr>
              <a:t> </a:t>
            </a:r>
            <a:r>
              <a:rPr lang="en-US" sz="1600" dirty="0">
                <a:solidFill>
                  <a:srgbClr val="333333"/>
                </a:solidFill>
              </a:rPr>
              <a:t>فعالية عالية في جذب الانتباه على إنستغرام و"القصص" (Stories)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107157" y="4243371"/>
            <a:ext cx="4107656" cy="738664"/>
          </a:xfrm>
          <a:prstGeom prst="rect">
            <a:avLst/>
          </a:prstGeom>
          <a:noFill/>
          <a:ln/>
        </p:spPr>
        <p:txBody>
          <a:bodyPr wrap="square" lIns="0" tIns="0" rIns="127508" bIns="0" rtlCol="0" anchor="t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0052CC"/>
                </a:solidFill>
              </a:rPr>
              <a:t>الإعلانات الدوارة (Carousel Ads):</a:t>
            </a:r>
            <a:r>
              <a:rPr lang="en-US" sz="1600" dirty="0">
                <a:solidFill>
                  <a:srgbClr val="333333"/>
                </a:solidFill>
              </a:rPr>
              <a:t> لعرض مجموعة </a:t>
            </a:r>
            <a:r>
              <a:rPr lang="en-US" sz="1600" dirty="0" err="1">
                <a:solidFill>
                  <a:srgbClr val="333333"/>
                </a:solidFill>
              </a:rPr>
              <a:t>من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ar-DZ" sz="1600" dirty="0">
                <a:solidFill>
                  <a:srgbClr val="333333"/>
                </a:solidFill>
              </a:rPr>
              <a:t>ا</a:t>
            </a:r>
            <a:r>
              <a:rPr lang="en-US" sz="1600" dirty="0" err="1" smtClean="0">
                <a:solidFill>
                  <a:srgbClr val="333333"/>
                </a:solidFill>
              </a:rPr>
              <a:t>لمنتجات</a:t>
            </a:r>
            <a:r>
              <a:rPr lang="en-US" sz="1600" dirty="0" smtClean="0">
                <a:solidFill>
                  <a:srgbClr val="333333"/>
                </a:solidFill>
              </a:rPr>
              <a:t> </a:t>
            </a:r>
            <a:r>
              <a:rPr lang="en-US" sz="1600" dirty="0">
                <a:solidFill>
                  <a:srgbClr val="333333"/>
                </a:solidFill>
              </a:rPr>
              <a:t>أو الميزات في إعلان واحد</a:t>
            </a: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4186238" y="3793610"/>
            <a:ext cx="28575" cy="584002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15" name="Text 11"/>
          <p:cNvSpPr/>
          <p:nvPr/>
        </p:nvSpPr>
        <p:spPr>
          <a:xfrm>
            <a:off x="4107591" y="3900767"/>
            <a:ext cx="65" cy="18114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500"/>
              </a:lnSpc>
              <a:buNone/>
            </a:pPr>
            <a:endParaRPr lang="en-US" sz="10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338741" y="241923"/>
            <a:ext cx="6052426" cy="315792"/>
          </a:xfrm>
          <a:prstGeom prst="rect">
            <a:avLst/>
          </a:prstGeom>
          <a:noFill/>
          <a:ln/>
        </p:spPr>
        <p:txBody>
          <a:bodyPr wrap="none" lIns="425196" tIns="0" rIns="425196" bIns="0" rtlCol="0" anchor="t">
            <a:spAutoFit/>
          </a:bodyPr>
          <a:lstStyle/>
          <a:p>
            <a:pPr marL="0" indent="0" algn="r" rtl="1">
              <a:lnSpc>
                <a:spcPts val="2600"/>
              </a:lnSpc>
              <a:buNone/>
            </a:pPr>
            <a:r>
              <a:rPr lang="en-US" sz="2000" b="1" dirty="0">
                <a:solidFill>
                  <a:srgbClr val="1A1A1A"/>
                </a:solidFill>
              </a:rPr>
              <a:t>دعم العلامات التجارية عبر الإنترنت: الشراكات والرعاية الرقمية</a:t>
            </a:r>
            <a:endParaRPr lang="en-US" sz="2000" dirty="0"/>
          </a:p>
        </p:txBody>
      </p:sp>
      <p:sp>
        <p:nvSpPr>
          <p:cNvPr id="4" name="Text 1"/>
          <p:cNvSpPr/>
          <p:nvPr/>
        </p:nvSpPr>
        <p:spPr>
          <a:xfrm>
            <a:off x="5929154" y="799638"/>
            <a:ext cx="3023007" cy="1745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 rtl="1">
              <a:lnSpc>
                <a:spcPts val="1200"/>
              </a:lnSpc>
              <a:buNone/>
            </a:pPr>
            <a:r>
              <a:rPr lang="en-US" b="1" dirty="0">
                <a:solidFill>
                  <a:srgbClr val="FFC000"/>
                </a:solidFill>
              </a:rPr>
              <a:t>الشراكات الإستراتيجية (Co-Branding)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4572000" y="1196617"/>
            <a:ext cx="4572000" cy="1477328"/>
          </a:xfrm>
          <a:prstGeom prst="rect">
            <a:avLst/>
          </a:prstGeom>
          <a:noFill/>
          <a:ln/>
        </p:spPr>
        <p:txBody>
          <a:bodyPr wrap="square" lIns="0" tIns="0" rIns="153035" bIns="0" rtlCol="0" anchor="t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1600" dirty="0">
                <a:solidFill>
                  <a:srgbClr val="333333"/>
                </a:solidFill>
              </a:rPr>
              <a:t>تعاون بين علامتين تجاريتين أو أكثر لإنشاء منتج أو حملة مشتركة، بهدف </a:t>
            </a:r>
            <a:r>
              <a:rPr lang="en-US" sz="1600" b="1" dirty="0">
                <a:solidFill>
                  <a:srgbClr val="0052CC"/>
                </a:solidFill>
              </a:rPr>
              <a:t>تبادل الجمهور</a:t>
            </a:r>
            <a:r>
              <a:rPr lang="en-US" sz="1600" dirty="0">
                <a:solidFill>
                  <a:srgbClr val="333333"/>
                </a:solidFill>
              </a:rPr>
              <a:t> و</a:t>
            </a:r>
            <a:r>
              <a:rPr lang="en-US" sz="1600" b="1" dirty="0">
                <a:solidFill>
                  <a:srgbClr val="0052CC"/>
                </a:solidFill>
              </a:rPr>
              <a:t>تعزيز المصداقية</a:t>
            </a:r>
            <a:r>
              <a:rPr lang="en-US" sz="1600" dirty="0">
                <a:solidFill>
                  <a:srgbClr val="333333"/>
                </a:solidFill>
              </a:rPr>
              <a:t>. تساهم في </a:t>
            </a:r>
            <a:r>
              <a:rPr lang="en-US" sz="1600" b="1" dirty="0">
                <a:solidFill>
                  <a:srgbClr val="0052CC"/>
                </a:solidFill>
              </a:rPr>
              <a:t>تضخيم الترويج</a:t>
            </a:r>
            <a:r>
              <a:rPr lang="en-US" sz="1600" dirty="0">
                <a:solidFill>
                  <a:srgbClr val="333333"/>
                </a:solidFill>
              </a:rPr>
              <a:t> (Promotion Amplification) و</a:t>
            </a:r>
            <a:r>
              <a:rPr lang="en-US" sz="1600" b="1" dirty="0">
                <a:solidFill>
                  <a:srgbClr val="0052CC"/>
                </a:solidFill>
              </a:rPr>
              <a:t>دفع النمو</a:t>
            </a:r>
            <a:r>
              <a:rPr lang="en-US" sz="1600" dirty="0">
                <a:solidFill>
                  <a:srgbClr val="333333"/>
                </a:solidFill>
              </a:rPr>
              <a:t> (Growth Driving) لكلا الطرفين.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5862629" y="2918166"/>
            <a:ext cx="3156056" cy="1745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 rtl="1">
              <a:lnSpc>
                <a:spcPts val="1200"/>
              </a:lnSpc>
              <a:buNone/>
            </a:pPr>
            <a:r>
              <a:rPr lang="en-US" b="1" dirty="0">
                <a:solidFill>
                  <a:srgbClr val="FFC000"/>
                </a:solidFill>
              </a:rPr>
              <a:t>الرعاية الرقمية (Digital Sponsorship)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4438055" y="3336922"/>
            <a:ext cx="4661297" cy="1477328"/>
          </a:xfrm>
          <a:prstGeom prst="rect">
            <a:avLst/>
          </a:prstGeom>
          <a:noFill/>
          <a:ln/>
        </p:spPr>
        <p:txBody>
          <a:bodyPr wrap="square" lIns="0" tIns="0" rIns="153035" bIns="0" rtlCol="0" anchor="t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1600" dirty="0">
                <a:solidFill>
                  <a:srgbClr val="333333"/>
                </a:solidFill>
              </a:rPr>
              <a:t>تمويل محتوى أو حدث </a:t>
            </a:r>
            <a:r>
              <a:rPr lang="en-US" sz="1600" dirty="0" err="1">
                <a:solidFill>
                  <a:srgbClr val="333333"/>
                </a:solidFill>
              </a:rPr>
              <a:t>رقمي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</a:rPr>
              <a:t>مثل</a:t>
            </a:r>
            <a:r>
              <a:rPr lang="en-US" sz="1600" dirty="0" smtClean="0">
                <a:solidFill>
                  <a:srgbClr val="333333"/>
                </a:solidFill>
              </a:rPr>
              <a:t> </a:t>
            </a:r>
            <a:r>
              <a:rPr lang="en-US" sz="1600" dirty="0">
                <a:solidFill>
                  <a:srgbClr val="333333"/>
                </a:solidFill>
              </a:rPr>
              <a:t>بودكاست، سلسلة فيديوهات، أو </a:t>
            </a:r>
            <a:r>
              <a:rPr lang="en-US" sz="1600" dirty="0" err="1">
                <a:solidFill>
                  <a:srgbClr val="333333"/>
                </a:solidFill>
              </a:rPr>
              <a:t>مؤتمر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</a:rPr>
              <a:t>افتراضي</a:t>
            </a:r>
            <a:r>
              <a:rPr lang="en-US" sz="1600" dirty="0" smtClean="0">
                <a:solidFill>
                  <a:srgbClr val="333333"/>
                </a:solidFill>
              </a:rPr>
              <a:t> </a:t>
            </a:r>
            <a:r>
              <a:rPr lang="en-US" sz="1600" dirty="0">
                <a:solidFill>
                  <a:srgbClr val="333333"/>
                </a:solidFill>
              </a:rPr>
              <a:t>مقابل ظهور العلامة التجارية. التركيز على </a:t>
            </a:r>
            <a:r>
              <a:rPr lang="en-US" sz="1600" b="1" dirty="0">
                <a:solidFill>
                  <a:srgbClr val="0052CC"/>
                </a:solidFill>
              </a:rPr>
              <a:t>الاندماج السردي</a:t>
            </a:r>
            <a:r>
              <a:rPr lang="en-US" sz="1600" dirty="0">
                <a:solidFill>
                  <a:srgbClr val="333333"/>
                </a:solidFill>
              </a:rPr>
              <a:t> (Narrative Integration) في المحتوى بدلاً من مجرد وضع شعار.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57188" y="1120118"/>
            <a:ext cx="4036219" cy="1444433"/>
          </a:xfrm>
          <a:prstGeom prst="rect">
            <a:avLst/>
          </a:prstGeom>
          <a:solidFill>
            <a:srgbClr val="F2F2F2"/>
          </a:solidFill>
          <a:ln/>
        </p:spPr>
      </p:sp>
      <p:sp>
        <p:nvSpPr>
          <p:cNvPr id="9" name="Shape 6"/>
          <p:cNvSpPr/>
          <p:nvPr/>
        </p:nvSpPr>
        <p:spPr>
          <a:xfrm>
            <a:off x="4357688" y="1120118"/>
            <a:ext cx="35719" cy="1444433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10" name="Text 7"/>
          <p:cNvSpPr/>
          <p:nvPr/>
        </p:nvSpPr>
        <p:spPr>
          <a:xfrm>
            <a:off x="2100451" y="1298711"/>
            <a:ext cx="2114361" cy="158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 rtl="1">
              <a:lnSpc>
                <a:spcPts val="1100"/>
              </a:lnSpc>
              <a:buNone/>
            </a:pPr>
            <a:r>
              <a:rPr lang="en-US" sz="1600" b="1" dirty="0">
                <a:solidFill>
                  <a:srgbClr val="1A1A1A"/>
                </a:solidFill>
              </a:rPr>
              <a:t>مثال واقعي: شراكة رقمية ناجحة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410768" y="1653938"/>
            <a:ext cx="3857624" cy="6988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1600" dirty="0">
                <a:solidFill>
                  <a:srgbClr val="333333"/>
                </a:solidFill>
              </a:rPr>
              <a:t>شراكة بين شركة تقنية ومنصة تعليمية لتقديم محتوى مجاني مدعوم برعاية الشركة. أدت هذه الشراكة إلى: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2083928" y="2171644"/>
            <a:ext cx="65" cy="18114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500"/>
              </a:lnSpc>
              <a:buNone/>
            </a:pPr>
            <a:endParaRPr lang="en-US" sz="1090" dirty="0"/>
          </a:p>
        </p:txBody>
      </p:sp>
      <p:sp>
        <p:nvSpPr>
          <p:cNvPr id="14" name="Text 11"/>
          <p:cNvSpPr/>
          <p:nvPr/>
        </p:nvSpPr>
        <p:spPr>
          <a:xfrm>
            <a:off x="3267646" y="2700255"/>
            <a:ext cx="1090042" cy="1679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 rtl="1">
              <a:lnSpc>
                <a:spcPts val="1200"/>
              </a:lnSpc>
              <a:buNone/>
            </a:pPr>
            <a:r>
              <a:rPr lang="en-US" sz="1600" b="1" dirty="0">
                <a:solidFill>
                  <a:srgbClr val="FFC000"/>
                </a:solidFill>
              </a:rPr>
              <a:t>الفوائد الأكاديمية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357188" y="3003891"/>
            <a:ext cx="4036219" cy="143750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txBody>
          <a:bodyPr wrap="square" lIns="0" tIns="0" rIns="153035" bIns="0" rtlCol="0" anchor="t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1600" dirty="0">
                <a:solidFill>
                  <a:srgbClr val="333333"/>
                </a:solidFill>
              </a:rPr>
              <a:t>تمثل هذه الاستراتيجيات تطوراً في نموذج الإشهار الرقمي، حيث يتحول التركيز من </a:t>
            </a:r>
            <a:r>
              <a:rPr lang="en-US" sz="1600" b="1" dirty="0">
                <a:solidFill>
                  <a:srgbClr val="0052CC"/>
                </a:solidFill>
              </a:rPr>
              <a:t>الإزعاج والقطع</a:t>
            </a:r>
            <a:r>
              <a:rPr lang="en-US" sz="1600" dirty="0">
                <a:solidFill>
                  <a:srgbClr val="333333"/>
                </a:solidFill>
              </a:rPr>
              <a:t> (Interruption) إلى </a:t>
            </a:r>
            <a:r>
              <a:rPr lang="en-US" sz="1600" b="1" dirty="0">
                <a:solidFill>
                  <a:srgbClr val="0052CC"/>
                </a:solidFill>
              </a:rPr>
              <a:t>القيمة المضافة</a:t>
            </a:r>
            <a:r>
              <a:rPr lang="en-US" sz="1600" dirty="0">
                <a:solidFill>
                  <a:srgbClr val="333333"/>
                </a:solidFill>
              </a:rPr>
              <a:t> (Value Addition) والاندماج الطبيعي في تجربة المستخدم.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98" y="-11971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654229" y="0"/>
            <a:ext cx="4572000" cy="5143500"/>
          </a:xfrm>
          <a:prstGeom prst="rect">
            <a:avLst/>
          </a:prstGeom>
          <a:solidFill>
            <a:srgbClr val="F2F2F2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0" y="1446275"/>
            <a:ext cx="4000500" cy="225092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-1306" y="238104"/>
            <a:ext cx="4503174" cy="2949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 rtl="1">
              <a:lnSpc>
                <a:spcPts val="2300"/>
              </a:lnSpc>
              <a:buNone/>
            </a:pPr>
            <a:r>
              <a:rPr lang="en-US" sz="2000" b="1" dirty="0">
                <a:solidFill>
                  <a:srgbClr val="1A1A1A"/>
                </a:solidFill>
              </a:rPr>
              <a:t>التسويق عبر المؤثرين: تمويل المحتوى عبر الفيديوهات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3685740" y="751808"/>
            <a:ext cx="567463" cy="1552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000"/>
              </a:lnSpc>
              <a:buNone/>
            </a:pPr>
            <a:r>
              <a:rPr lang="en-US" b="1" dirty="0">
                <a:solidFill>
                  <a:srgbClr val="FFC000"/>
                </a:solidFill>
              </a:rPr>
              <a:t>المفهوم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42939" y="1043646"/>
            <a:ext cx="4414684" cy="698846"/>
          </a:xfrm>
          <a:prstGeom prst="rect">
            <a:avLst/>
          </a:prstGeom>
          <a:noFill/>
          <a:ln/>
        </p:spPr>
        <p:txBody>
          <a:bodyPr wrap="square" lIns="0" tIns="0" rIns="127508" bIns="0" rtlCol="0" anchor="t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1600" dirty="0">
                <a:solidFill>
                  <a:srgbClr val="333333"/>
                </a:solidFill>
              </a:rPr>
              <a:t>شكل من أشكال الإشهار يعتمد على الأفراد الذين لديهم تأثير على جمهور </a:t>
            </a:r>
            <a:r>
              <a:rPr lang="en-US" sz="1600" dirty="0" err="1">
                <a:solidFill>
                  <a:srgbClr val="333333"/>
                </a:solidFill>
              </a:rPr>
              <a:t>معين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</a:rPr>
              <a:t>المؤثرون</a:t>
            </a:r>
            <a:r>
              <a:rPr lang="en-US" sz="1600" dirty="0" smtClean="0">
                <a:solidFill>
                  <a:srgbClr val="333333"/>
                </a:solidFill>
              </a:rPr>
              <a:t> </a:t>
            </a:r>
            <a:r>
              <a:rPr lang="en-US" sz="1600" dirty="0">
                <a:solidFill>
                  <a:srgbClr val="333333"/>
                </a:solidFill>
              </a:rPr>
              <a:t>للترويج للمنتجات أو الخدمات.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318213" y="1897142"/>
            <a:ext cx="1025923" cy="1486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 rtl="1">
              <a:lnSpc>
                <a:spcPts val="1000"/>
              </a:lnSpc>
              <a:buNone/>
            </a:pPr>
            <a:r>
              <a:rPr lang="en-US" sz="1600" b="1" dirty="0">
                <a:solidFill>
                  <a:srgbClr val="FFC000"/>
                </a:solidFill>
              </a:rPr>
              <a:t>الأساس النظري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9" name="Shape 5"/>
          <p:cNvSpPr/>
          <p:nvPr/>
        </p:nvSpPr>
        <p:spPr>
          <a:xfrm>
            <a:off x="42939" y="2099415"/>
            <a:ext cx="4458928" cy="1043992"/>
          </a:xfrm>
          <a:prstGeom prst="rect">
            <a:avLst/>
          </a:prstGeom>
          <a:solidFill>
            <a:srgbClr val="F2F2F2"/>
          </a:solidFill>
          <a:ln/>
        </p:spPr>
      </p:sp>
      <p:sp>
        <p:nvSpPr>
          <p:cNvPr id="10" name="Shape 6"/>
          <p:cNvSpPr/>
          <p:nvPr/>
        </p:nvSpPr>
        <p:spPr>
          <a:xfrm>
            <a:off x="4186238" y="2304055"/>
            <a:ext cx="28575" cy="511448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11" name="Text 7"/>
          <p:cNvSpPr/>
          <p:nvPr/>
        </p:nvSpPr>
        <p:spPr>
          <a:xfrm>
            <a:off x="-172679" y="1948815"/>
            <a:ext cx="4458929" cy="1365502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1600" dirty="0">
                <a:solidFill>
                  <a:srgbClr val="333333"/>
                </a:solidFill>
              </a:rPr>
              <a:t>يعتمد على </a:t>
            </a:r>
            <a:r>
              <a:rPr lang="en-US" sz="1600" b="1" dirty="0">
                <a:solidFill>
                  <a:srgbClr val="0052CC"/>
                </a:solidFill>
              </a:rPr>
              <a:t>نظرية التدفق الاتصالي ذي المرحلتين</a:t>
            </a:r>
            <a:r>
              <a:rPr lang="en-US" sz="1600" dirty="0">
                <a:solidFill>
                  <a:srgbClr val="333333"/>
                </a:solidFill>
              </a:rPr>
              <a:t> (Two-Step Flow of Communication)، حيث يؤثر المؤثرون على آراء وسلوكيات متابعيهم.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095124" y="3542393"/>
            <a:ext cx="849592" cy="1486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000"/>
              </a:lnSpc>
              <a:buNone/>
            </a:pPr>
            <a:r>
              <a:rPr lang="en-US" sz="1600" b="1" dirty="0">
                <a:solidFill>
                  <a:srgbClr val="FFC000"/>
                </a:solidFill>
              </a:rPr>
              <a:t>أهمية الفيديو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3" name="Text 9"/>
          <p:cNvSpPr/>
          <p:nvPr/>
        </p:nvSpPr>
        <p:spPr>
          <a:xfrm>
            <a:off x="-118025" y="3848120"/>
            <a:ext cx="4414683" cy="1107996"/>
          </a:xfrm>
          <a:prstGeom prst="rect">
            <a:avLst/>
          </a:prstGeom>
          <a:noFill/>
          <a:ln/>
        </p:spPr>
        <p:txBody>
          <a:bodyPr wrap="square" lIns="0" tIns="0" rIns="127508" bIns="0" rtlCol="0" anchor="t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1600" dirty="0">
                <a:solidFill>
                  <a:srgbClr val="333333"/>
                </a:solidFill>
              </a:rPr>
              <a:t>المنصات القائمة على الفيديو (TikTok, YouTube, Instagram Reels) هي الساحة الرئيسية، حيث يتميز المحتوى بـ </a:t>
            </a:r>
            <a:r>
              <a:rPr lang="en-US" sz="1600" b="1" dirty="0">
                <a:solidFill>
                  <a:srgbClr val="0052CC"/>
                </a:solidFill>
              </a:rPr>
              <a:t>الأصالة</a:t>
            </a:r>
            <a:r>
              <a:rPr lang="en-US" sz="1600" dirty="0">
                <a:solidFill>
                  <a:srgbClr val="333333"/>
                </a:solidFill>
              </a:rPr>
              <a:t> (Authenticity) و</a:t>
            </a:r>
            <a:r>
              <a:rPr lang="en-US" sz="1600" b="1" dirty="0">
                <a:solidFill>
                  <a:srgbClr val="0052CC"/>
                </a:solidFill>
              </a:rPr>
              <a:t>التفاعل العالي</a:t>
            </a:r>
            <a:r>
              <a:rPr lang="en-US" sz="1600" dirty="0">
                <a:solidFill>
                  <a:srgbClr val="333333"/>
                </a:solidFill>
              </a:rPr>
              <a:t>.</a:t>
            </a: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>
            <a:off x="4186238" y="4262782"/>
            <a:ext cx="28575" cy="591145"/>
          </a:xfrm>
          <a:prstGeom prst="rect">
            <a:avLst/>
          </a:prstGeom>
          <a:solidFill>
            <a:srgbClr val="0052CC"/>
          </a:solidFill>
          <a:ln/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83892" y="217851"/>
            <a:ext cx="3929063" cy="3157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 rtl="1">
              <a:lnSpc>
                <a:spcPts val="2600"/>
              </a:lnSpc>
              <a:buNone/>
            </a:pPr>
            <a:r>
              <a:rPr lang="en-US" sz="2000" b="1" dirty="0">
                <a:solidFill>
                  <a:srgbClr val="1A1A1A"/>
                </a:solidFill>
              </a:rPr>
              <a:t>الإعلانات الأصلية وتمويل المحتوى الطويل</a:t>
            </a:r>
            <a:endParaRPr lang="en-US" sz="2000" dirty="0"/>
          </a:p>
        </p:txBody>
      </p:sp>
      <p:sp>
        <p:nvSpPr>
          <p:cNvPr id="4" name="Text 1"/>
          <p:cNvSpPr/>
          <p:nvPr/>
        </p:nvSpPr>
        <p:spPr>
          <a:xfrm>
            <a:off x="5617325" y="1183614"/>
            <a:ext cx="2733762" cy="158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100"/>
              </a:lnSpc>
              <a:buNone/>
            </a:pPr>
            <a:r>
              <a:rPr lang="en-US" sz="1600" b="1" dirty="0">
                <a:solidFill>
                  <a:srgbClr val="FFC000"/>
                </a:solidFill>
              </a:rPr>
              <a:t>الإعلان الأصلي (Native Advertising)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4572000" y="1621921"/>
            <a:ext cx="4313136" cy="1107996"/>
          </a:xfrm>
          <a:prstGeom prst="rect">
            <a:avLst/>
          </a:prstGeom>
          <a:noFill/>
          <a:ln/>
        </p:spPr>
        <p:txBody>
          <a:bodyPr wrap="square" lIns="0" tIns="0" rIns="170053" bIns="0" rtlCol="0" anchor="t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1600" dirty="0">
                <a:solidFill>
                  <a:srgbClr val="333333"/>
                </a:solidFill>
              </a:rPr>
              <a:t>إعلانات تتطابق في الشكل والوظيفة مع المحتوى التحريري للمنصة التي تظهر عليها (مثل مقال ممول أو فيديو مقترح). الهدف: تقليل مقاومة الجمهور للإعلان وزيادة احتمالية التفاعل.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5181599" y="3066090"/>
            <a:ext cx="3296543" cy="158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 rtl="1">
              <a:lnSpc>
                <a:spcPts val="1100"/>
              </a:lnSpc>
              <a:buNone/>
            </a:pPr>
            <a:r>
              <a:rPr lang="en-US" sz="1600" b="1" dirty="0">
                <a:solidFill>
                  <a:srgbClr val="FFC000"/>
                </a:solidFill>
              </a:rPr>
              <a:t>تمويل المحتوى الطويل (Long-Form Content)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5181599" y="3584333"/>
            <a:ext cx="3605214" cy="1107996"/>
          </a:xfrm>
          <a:prstGeom prst="rect">
            <a:avLst/>
          </a:prstGeom>
          <a:noFill/>
          <a:ln/>
        </p:spPr>
        <p:txBody>
          <a:bodyPr wrap="square" lIns="0" tIns="0" rIns="170053" bIns="0" rtlCol="0" anchor="t">
            <a:sp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1600" dirty="0">
                <a:solidFill>
                  <a:srgbClr val="333333"/>
                </a:solidFill>
              </a:rPr>
              <a:t>رعاية برامج كاملة أو سلاسل وثائقية على منصات مثل YouTube. الميزة: بناء </a:t>
            </a:r>
            <a:r>
              <a:rPr lang="en-US" sz="1600" b="1" dirty="0">
                <a:solidFill>
                  <a:srgbClr val="0052CC"/>
                </a:solidFill>
              </a:rPr>
              <a:t>سلطة العلامة التجارية</a:t>
            </a:r>
            <a:r>
              <a:rPr lang="en-US" sz="1600" dirty="0">
                <a:solidFill>
                  <a:srgbClr val="333333"/>
                </a:solidFill>
              </a:rPr>
              <a:t> (Brand Authority) وتقديم قيمة حقيقية للجمهور.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8758238" y="3850035"/>
            <a:ext cx="28575" cy="584002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12" name="Text 9"/>
          <p:cNvSpPr/>
          <p:nvPr/>
        </p:nvSpPr>
        <p:spPr>
          <a:xfrm>
            <a:off x="8436000" y="3957191"/>
            <a:ext cx="243656" cy="1811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>
              <a:lnSpc>
                <a:spcPts val="1500"/>
              </a:lnSpc>
              <a:buNone/>
            </a:pPr>
            <a:endParaRPr lang="en-US" sz="1090" dirty="0"/>
          </a:p>
        </p:txBody>
      </p:sp>
      <p:sp>
        <p:nvSpPr>
          <p:cNvPr id="13" name="Text 10"/>
          <p:cNvSpPr/>
          <p:nvPr/>
        </p:nvSpPr>
        <p:spPr>
          <a:xfrm>
            <a:off x="8679591" y="4200079"/>
            <a:ext cx="65" cy="1093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900"/>
              </a:lnSpc>
              <a:buNone/>
            </a:pPr>
            <a:endParaRPr lang="en-US" sz="674" dirty="0"/>
          </a:p>
        </p:txBody>
      </p:sp>
      <p:sp>
        <p:nvSpPr>
          <p:cNvPr id="14" name="Shape 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2F2F2"/>
          </a:solidFill>
          <a:ln/>
        </p:spPr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3" y="785813"/>
            <a:ext cx="3571875" cy="3571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555</Words>
  <Application>Microsoft Office PowerPoint</Application>
  <PresentationFormat>On-screen Show (16:9)</PresentationFormat>
  <Paragraphs>49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8</cp:revision>
  <dcterms:created xsi:type="dcterms:W3CDTF">2025-12-02T14:09:10Z</dcterms:created>
  <dcterms:modified xsi:type="dcterms:W3CDTF">2025-12-02T16:21:26Z</dcterms:modified>
</cp:coreProperties>
</file>