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310400"/>
            <a:ext cx="8072119" cy="837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7926" y="1410716"/>
            <a:ext cx="7788147" cy="3536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1155" y="2416555"/>
            <a:ext cx="689483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i="1">
                <a:latin typeface="Times New Roman"/>
                <a:cs typeface="Times New Roman"/>
              </a:rPr>
              <a:t>2.</a:t>
            </a:r>
            <a:r>
              <a:rPr dirty="0" sz="5400" spc="-90" i="1">
                <a:latin typeface="Times New Roman"/>
                <a:cs typeface="Times New Roman"/>
              </a:rPr>
              <a:t> </a:t>
            </a:r>
            <a:r>
              <a:rPr dirty="0" sz="5400" i="1">
                <a:latin typeface="Times New Roman"/>
                <a:cs typeface="Times New Roman"/>
              </a:rPr>
              <a:t>The</a:t>
            </a:r>
            <a:r>
              <a:rPr dirty="0" sz="5400" spc="-185" i="1">
                <a:latin typeface="Times New Roman"/>
                <a:cs typeface="Times New Roman"/>
              </a:rPr>
              <a:t> </a:t>
            </a:r>
            <a:r>
              <a:rPr dirty="0" sz="5400" i="1">
                <a:latin typeface="Times New Roman"/>
                <a:cs typeface="Times New Roman"/>
              </a:rPr>
              <a:t>African</a:t>
            </a:r>
            <a:r>
              <a:rPr dirty="0" sz="5400" spc="-85" i="1">
                <a:latin typeface="Times New Roman"/>
                <a:cs typeface="Times New Roman"/>
              </a:rPr>
              <a:t> </a:t>
            </a:r>
            <a:r>
              <a:rPr dirty="0" sz="5400" i="1">
                <a:latin typeface="Times New Roman"/>
                <a:cs typeface="Times New Roman"/>
              </a:rPr>
              <a:t>Diaspora</a:t>
            </a:r>
            <a:endParaRPr sz="5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61632"/>
            <a:ext cx="7884159" cy="523748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356870" marR="232410" indent="-344805">
              <a:lnSpc>
                <a:spcPct val="80000"/>
              </a:lnSpc>
              <a:spcBef>
                <a:spcPts val="820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000" spc="-10">
                <a:latin typeface="Times New Roman"/>
                <a:cs typeface="Times New Roman"/>
              </a:rPr>
              <a:t>Unlike </a:t>
            </a:r>
            <a:r>
              <a:rPr dirty="0" sz="3000" spc="10">
                <a:latin typeface="Times New Roman"/>
                <a:cs typeface="Times New Roman"/>
              </a:rPr>
              <a:t>the </a:t>
            </a:r>
            <a:r>
              <a:rPr dirty="0" sz="3000" spc="-40">
                <a:latin typeface="Times New Roman"/>
                <a:cs typeface="Times New Roman"/>
              </a:rPr>
              <a:t>Western </a:t>
            </a:r>
            <a:r>
              <a:rPr dirty="0" sz="3000" spc="-5">
                <a:latin typeface="Times New Roman"/>
                <a:cs typeface="Times New Roman"/>
              </a:rPr>
              <a:t>slave trade, </a:t>
            </a:r>
            <a:r>
              <a:rPr dirty="0" sz="3000">
                <a:latin typeface="Times New Roman"/>
                <a:cs typeface="Times New Roman"/>
              </a:rPr>
              <a:t>slavery </a:t>
            </a:r>
            <a:r>
              <a:rPr dirty="0" sz="3000" spc="-10">
                <a:latin typeface="Times New Roman"/>
                <a:cs typeface="Times New Roman"/>
              </a:rPr>
              <a:t>in </a:t>
            </a:r>
            <a:r>
              <a:rPr dirty="0" sz="3000" spc="-5">
                <a:latin typeface="Times New Roman"/>
                <a:cs typeface="Times New Roman"/>
              </a:rPr>
              <a:t>Islam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was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not</a:t>
            </a:r>
            <a:r>
              <a:rPr dirty="0" sz="3000" spc="-7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wholly</a:t>
            </a:r>
            <a:r>
              <a:rPr dirty="0" sz="3000" spc="-7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motivated</a:t>
            </a:r>
            <a:r>
              <a:rPr dirty="0" sz="3000" spc="4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by </a:t>
            </a:r>
            <a:r>
              <a:rPr dirty="0" sz="3000" spc="-5">
                <a:latin typeface="Times New Roman"/>
                <a:cs typeface="Times New Roman"/>
              </a:rPr>
              <a:t>economics.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3700">
              <a:latin typeface="Times New Roman"/>
              <a:cs typeface="Times New Roman"/>
            </a:endParaRPr>
          </a:p>
          <a:p>
            <a:pPr marL="356870" marR="5080" indent="-344805">
              <a:lnSpc>
                <a:spcPts val="288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sz="3000" spc="5">
                <a:latin typeface="Times New Roman"/>
                <a:cs typeface="Times New Roman"/>
              </a:rPr>
              <a:t>Although some </a:t>
            </a:r>
            <a:r>
              <a:rPr dirty="0" sz="3000" spc="-5">
                <a:latin typeface="Times New Roman"/>
                <a:cs typeface="Times New Roman"/>
              </a:rPr>
              <a:t>Muslim </a:t>
            </a:r>
            <a:r>
              <a:rPr dirty="0" sz="3000" spc="-10">
                <a:latin typeface="Times New Roman"/>
                <a:cs typeface="Times New Roman"/>
              </a:rPr>
              <a:t>slaves </a:t>
            </a:r>
            <a:r>
              <a:rPr dirty="0" sz="3000" spc="5">
                <a:latin typeface="Times New Roman"/>
                <a:cs typeface="Times New Roman"/>
              </a:rPr>
              <a:t>were used as 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productive</a:t>
            </a:r>
            <a:r>
              <a:rPr dirty="0" sz="3000" spc="-9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labor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-20">
                <a:latin typeface="Times New Roman"/>
                <a:cs typeface="Times New Roman"/>
              </a:rPr>
              <a:t>it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was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not</a:t>
            </a:r>
            <a:r>
              <a:rPr dirty="0" sz="3000" spc="-5">
                <a:latin typeface="Times New Roman"/>
                <a:cs typeface="Times New Roman"/>
              </a:rPr>
              <a:t> generally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on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the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same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mass scale as in </a:t>
            </a:r>
            <a:r>
              <a:rPr dirty="0" sz="3000" spc="10">
                <a:latin typeface="Times New Roman"/>
                <a:cs typeface="Times New Roman"/>
              </a:rPr>
              <a:t>the </a:t>
            </a:r>
            <a:r>
              <a:rPr dirty="0" sz="3000" spc="-65">
                <a:latin typeface="Times New Roman"/>
                <a:cs typeface="Times New Roman"/>
              </a:rPr>
              <a:t>West </a:t>
            </a:r>
            <a:r>
              <a:rPr dirty="0" sz="3000" spc="15">
                <a:latin typeface="Times New Roman"/>
                <a:cs typeface="Times New Roman"/>
              </a:rPr>
              <a:t>but </a:t>
            </a:r>
            <a:r>
              <a:rPr dirty="0" sz="3000" spc="-5">
                <a:latin typeface="Times New Roman"/>
                <a:cs typeface="Times New Roman"/>
              </a:rPr>
              <a:t>in smaller </a:t>
            </a:r>
            <a:r>
              <a:rPr dirty="0" sz="3000">
                <a:latin typeface="Times New Roman"/>
                <a:cs typeface="Times New Roman"/>
              </a:rPr>
              <a:t> agricultural </a:t>
            </a:r>
            <a:r>
              <a:rPr dirty="0" sz="3000" spc="-5">
                <a:latin typeface="Times New Roman"/>
                <a:cs typeface="Times New Roman"/>
              </a:rPr>
              <a:t>enterprises, </a:t>
            </a:r>
            <a:r>
              <a:rPr dirty="0" sz="3000" spc="5">
                <a:latin typeface="Times New Roman"/>
                <a:cs typeface="Times New Roman"/>
              </a:rPr>
              <a:t>workshops, </a:t>
            </a:r>
            <a:r>
              <a:rPr dirty="0" sz="3000" spc="10">
                <a:latin typeface="Times New Roman"/>
                <a:cs typeface="Times New Roman"/>
              </a:rPr>
              <a:t>building, 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mining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and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10">
                <a:latin typeface="Times New Roman"/>
                <a:cs typeface="Times New Roman"/>
              </a:rPr>
              <a:t>transport.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3750">
              <a:latin typeface="Times New Roman"/>
              <a:cs typeface="Times New Roman"/>
            </a:endParaRPr>
          </a:p>
          <a:p>
            <a:pPr marL="356870" marR="49530" indent="-344805">
              <a:lnSpc>
                <a:spcPts val="2880"/>
              </a:lnSpc>
              <a:spcBef>
                <a:spcPts val="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000" spc="-5">
                <a:latin typeface="Times New Roman"/>
                <a:cs typeface="Times New Roman"/>
              </a:rPr>
              <a:t>Slaves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were</a:t>
            </a:r>
            <a:r>
              <a:rPr dirty="0" sz="3000" spc="-5">
                <a:latin typeface="Times New Roman"/>
                <a:cs typeface="Times New Roman"/>
              </a:rPr>
              <a:t> also taken</a:t>
            </a:r>
            <a:r>
              <a:rPr dirty="0" sz="3000" spc="5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for </a:t>
            </a:r>
            <a:r>
              <a:rPr dirty="0" sz="3000">
                <a:latin typeface="Times New Roman"/>
                <a:cs typeface="Times New Roman"/>
              </a:rPr>
              <a:t>military</a:t>
            </a:r>
            <a:r>
              <a:rPr dirty="0" sz="3000" spc="-5">
                <a:latin typeface="Times New Roman"/>
                <a:cs typeface="Times New Roman"/>
              </a:rPr>
              <a:t> service, some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serving </a:t>
            </a:r>
            <a:r>
              <a:rPr dirty="0" sz="3000" spc="5">
                <a:latin typeface="Times New Roman"/>
                <a:cs typeface="Times New Roman"/>
              </a:rPr>
              <a:t>in elite corps </a:t>
            </a:r>
            <a:r>
              <a:rPr dirty="0" sz="3000" spc="-10">
                <a:latin typeface="Times New Roman"/>
                <a:cs typeface="Times New Roman"/>
              </a:rPr>
              <a:t>essential </a:t>
            </a:r>
            <a:r>
              <a:rPr dirty="0" sz="3000" spc="5">
                <a:latin typeface="Times New Roman"/>
                <a:cs typeface="Times New Roman"/>
              </a:rPr>
              <a:t>to the </a:t>
            </a:r>
            <a:r>
              <a:rPr dirty="0" sz="3000" spc="-10">
                <a:latin typeface="Times New Roman"/>
                <a:cs typeface="Times New Roman"/>
              </a:rPr>
              <a:t>ruler’s 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control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5">
                <a:latin typeface="Times New Roman"/>
                <a:cs typeface="Times New Roman"/>
              </a:rPr>
              <a:t>the </a:t>
            </a:r>
            <a:r>
              <a:rPr dirty="0" sz="3000" spc="-10">
                <a:latin typeface="Times New Roman"/>
                <a:cs typeface="Times New Roman"/>
              </a:rPr>
              <a:t>state, </a:t>
            </a:r>
            <a:r>
              <a:rPr dirty="0" sz="3000">
                <a:latin typeface="Times New Roman"/>
                <a:cs typeface="Times New Roman"/>
              </a:rPr>
              <a:t>while others </a:t>
            </a:r>
            <a:r>
              <a:rPr dirty="0" sz="3000" spc="5">
                <a:latin typeface="Times New Roman"/>
                <a:cs typeface="Times New Roman"/>
              </a:rPr>
              <a:t>joined </a:t>
            </a:r>
            <a:r>
              <a:rPr dirty="0" sz="3000" spc="10">
                <a:latin typeface="Times New Roman"/>
                <a:cs typeface="Times New Roman"/>
              </a:rPr>
              <a:t>the 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equivalent</a:t>
            </a:r>
            <a:r>
              <a:rPr dirty="0" sz="3000" spc="-6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of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the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civil</a:t>
            </a:r>
            <a:r>
              <a:rPr dirty="0" sz="3000" spc="-5">
                <a:latin typeface="Times New Roman"/>
                <a:cs typeface="Times New Roman"/>
              </a:rPr>
              <a:t> service.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9127" y="298221"/>
            <a:ext cx="2576830" cy="5302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300" spc="5"/>
              <a:t>Slavery</a:t>
            </a:r>
            <a:r>
              <a:rPr dirty="0" sz="3300" spc="-155"/>
              <a:t> </a:t>
            </a:r>
            <a:r>
              <a:rPr dirty="0" sz="3300" spc="-295"/>
              <a:t>T</a:t>
            </a:r>
            <a:r>
              <a:rPr dirty="0" sz="3300" spc="5"/>
              <a:t>oday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535927" y="1352816"/>
            <a:ext cx="7960995" cy="455168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356870" marR="121920" indent="-344805">
              <a:lnSpc>
                <a:spcPts val="3240"/>
              </a:lnSpc>
              <a:spcBef>
                <a:spcPts val="50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000">
                <a:latin typeface="Times New Roman"/>
                <a:cs typeface="Times New Roman"/>
              </a:rPr>
              <a:t>While </a:t>
            </a:r>
            <a:r>
              <a:rPr dirty="0" sz="3000" spc="-15">
                <a:latin typeface="Times New Roman"/>
                <a:cs typeface="Times New Roman"/>
              </a:rPr>
              <a:t>Islamic </a:t>
            </a:r>
            <a:r>
              <a:rPr dirty="0" sz="3000">
                <a:latin typeface="Times New Roman"/>
                <a:cs typeface="Times New Roman"/>
              </a:rPr>
              <a:t>law </a:t>
            </a:r>
            <a:r>
              <a:rPr dirty="0" sz="3000" spc="-10">
                <a:latin typeface="Times New Roman"/>
                <a:cs typeface="Times New Roman"/>
              </a:rPr>
              <a:t>does </a:t>
            </a:r>
            <a:r>
              <a:rPr dirty="0" sz="3000">
                <a:latin typeface="Times New Roman"/>
                <a:cs typeface="Times New Roman"/>
              </a:rPr>
              <a:t>allow slavery </a:t>
            </a:r>
            <a:r>
              <a:rPr dirty="0" sz="3000" spc="5">
                <a:latin typeface="Times New Roman"/>
                <a:cs typeface="Times New Roman"/>
              </a:rPr>
              <a:t>under 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certain </a:t>
            </a:r>
            <a:r>
              <a:rPr dirty="0" sz="3000">
                <a:latin typeface="Times New Roman"/>
                <a:cs typeface="Times New Roman"/>
              </a:rPr>
              <a:t>conditions, </a:t>
            </a:r>
            <a:r>
              <a:rPr dirty="0" sz="3000" spc="5">
                <a:latin typeface="Times New Roman"/>
                <a:cs typeface="Times New Roman"/>
              </a:rPr>
              <a:t>it </a:t>
            </a:r>
            <a:r>
              <a:rPr dirty="0" sz="3000">
                <a:latin typeface="Times New Roman"/>
                <a:cs typeface="Times New Roman"/>
              </a:rPr>
              <a:t>is </a:t>
            </a:r>
            <a:r>
              <a:rPr dirty="0" sz="3000" spc="-10">
                <a:latin typeface="Times New Roman"/>
                <a:cs typeface="Times New Roman"/>
              </a:rPr>
              <a:t>almost </a:t>
            </a:r>
            <a:r>
              <a:rPr dirty="0" sz="3000">
                <a:latin typeface="Times New Roman"/>
                <a:cs typeface="Times New Roman"/>
              </a:rPr>
              <a:t>inconceivable </a:t>
            </a:r>
            <a:r>
              <a:rPr dirty="0" sz="3000" spc="10">
                <a:latin typeface="Times New Roman"/>
                <a:cs typeface="Times New Roman"/>
              </a:rPr>
              <a:t>that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those conditions could </a:t>
            </a:r>
            <a:r>
              <a:rPr dirty="0" sz="3000" spc="-10">
                <a:latin typeface="Times New Roman"/>
                <a:cs typeface="Times New Roman"/>
              </a:rPr>
              <a:t>ever </a:t>
            </a:r>
            <a:r>
              <a:rPr dirty="0" sz="3000" spc="5">
                <a:latin typeface="Times New Roman"/>
                <a:cs typeface="Times New Roman"/>
              </a:rPr>
              <a:t>occur in </a:t>
            </a:r>
            <a:r>
              <a:rPr dirty="0" sz="3000" spc="-25">
                <a:latin typeface="Times New Roman"/>
                <a:cs typeface="Times New Roman"/>
              </a:rPr>
              <a:t>today’s </a:t>
            </a:r>
            <a:r>
              <a:rPr dirty="0" sz="3000" spc="-2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world.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6870" marR="5080" indent="-344805">
              <a:lnSpc>
                <a:spcPts val="324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000">
                <a:latin typeface="Times New Roman"/>
                <a:cs typeface="Times New Roman"/>
              </a:rPr>
              <a:t>So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slavery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is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effectively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illegal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in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modern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Islamic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countries.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6870" marR="78105" indent="-344805">
              <a:lnSpc>
                <a:spcPts val="324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000" spc="5">
                <a:latin typeface="Times New Roman"/>
                <a:cs typeface="Times New Roman"/>
              </a:rPr>
              <a:t>Muslim</a:t>
            </a:r>
            <a:r>
              <a:rPr dirty="0" sz="3000" spc="-8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countries </a:t>
            </a:r>
            <a:r>
              <a:rPr dirty="0" sz="3000" spc="-10">
                <a:latin typeface="Times New Roman"/>
                <a:cs typeface="Times New Roman"/>
              </a:rPr>
              <a:t>also</a:t>
            </a:r>
            <a:r>
              <a:rPr dirty="0" sz="3000" spc="5">
                <a:latin typeface="Times New Roman"/>
                <a:cs typeface="Times New Roman"/>
              </a:rPr>
              <a:t> use </a:t>
            </a:r>
            <a:r>
              <a:rPr dirty="0" sz="3000" spc="-10">
                <a:latin typeface="Times New Roman"/>
                <a:cs typeface="Times New Roman"/>
              </a:rPr>
              <a:t>secular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law to</a:t>
            </a:r>
            <a:r>
              <a:rPr dirty="0" sz="3000" spc="10">
                <a:latin typeface="Times New Roman"/>
                <a:cs typeface="Times New Roman"/>
              </a:rPr>
              <a:t> prohibit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-30">
                <a:latin typeface="Times New Roman"/>
                <a:cs typeface="Times New Roman"/>
              </a:rPr>
              <a:t>slavery.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52" y="254304"/>
            <a:ext cx="8040370" cy="3488054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645920">
              <a:lnSpc>
                <a:spcPct val="100000"/>
              </a:lnSpc>
              <a:spcBef>
                <a:spcPts val="484"/>
              </a:spcBef>
            </a:pP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Slavery</a:t>
            </a:r>
            <a:r>
              <a:rPr dirty="0" sz="3200" spc="-4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dirty="0" sz="3200" spc="-3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z="3200" spc="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FF0000"/>
                </a:solidFill>
                <a:latin typeface="Times New Roman"/>
                <a:cs typeface="Times New Roman"/>
              </a:rPr>
              <a:t>New</a:t>
            </a:r>
            <a:r>
              <a:rPr dirty="0" sz="3200" spc="-3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45" b="1">
                <a:solidFill>
                  <a:srgbClr val="FF0000"/>
                </a:solidFill>
                <a:latin typeface="Times New Roman"/>
                <a:cs typeface="Times New Roman"/>
              </a:rPr>
              <a:t>World</a:t>
            </a:r>
            <a:endParaRPr sz="3200">
              <a:latin typeface="Times New Roman"/>
              <a:cs typeface="Times New Roman"/>
            </a:endParaRPr>
          </a:p>
          <a:p>
            <a:pPr marL="356870" marR="5080" indent="-344805">
              <a:lnSpc>
                <a:spcPts val="3460"/>
              </a:lnSpc>
              <a:spcBef>
                <a:spcPts val="81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Black slavery took root in the </a:t>
            </a:r>
            <a:r>
              <a:rPr dirty="0" sz="3200" spc="-15">
                <a:latin typeface="Times New Roman"/>
                <a:cs typeface="Times New Roman"/>
              </a:rPr>
              <a:t>American 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colonies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40">
                <a:latin typeface="Times New Roman"/>
                <a:cs typeface="Times New Roman"/>
              </a:rPr>
              <a:t>slowly.</a:t>
            </a:r>
            <a:r>
              <a:rPr dirty="0" sz="3200" spc="-1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early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1619,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Dutch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ship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carried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first</a:t>
            </a:r>
            <a:r>
              <a:rPr dirty="0" sz="3200" spc="-17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Africans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35">
                <a:latin typeface="Times New Roman"/>
                <a:cs typeface="Times New Roman"/>
              </a:rPr>
              <a:t>Virginia</a:t>
            </a:r>
            <a:endParaRPr sz="3200">
              <a:latin typeface="Times New Roman"/>
              <a:cs typeface="Times New Roman"/>
            </a:endParaRPr>
          </a:p>
          <a:p>
            <a:pPr marL="356870" marR="187325" indent="-344805">
              <a:lnSpc>
                <a:spcPts val="3460"/>
              </a:lnSpc>
              <a:spcBef>
                <a:spcPts val="75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>
                <a:latin typeface="Times New Roman"/>
                <a:cs typeface="Times New Roman"/>
              </a:rPr>
              <a:t> late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>
                <a:latin typeface="Times New Roman"/>
                <a:cs typeface="Times New Roman"/>
              </a:rPr>
              <a:t> 1640, </a:t>
            </a:r>
            <a:r>
              <a:rPr dirty="0" sz="3200" spc="-15">
                <a:latin typeface="Times New Roman"/>
                <a:cs typeface="Times New Roman"/>
              </a:rPr>
              <a:t>there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were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probably only 150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blacks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35">
                <a:latin typeface="Times New Roman"/>
                <a:cs typeface="Times New Roman"/>
              </a:rPr>
              <a:t>Virginia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30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>
                <a:latin typeface="Times New Roman"/>
                <a:cs typeface="Times New Roman"/>
              </a:rPr>
              <a:t>Then, </a:t>
            </a:r>
            <a:r>
              <a:rPr dirty="0" sz="3200" spc="-20">
                <a:latin typeface="Times New Roman"/>
                <a:cs typeface="Times New Roman"/>
              </a:rPr>
              <a:t>number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increased: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52" y="3716832"/>
            <a:ext cx="842644" cy="109855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3200" spc="5">
                <a:latin typeface="Times New Roman"/>
                <a:cs typeface="Times New Roman"/>
              </a:rPr>
              <a:t>1680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3200" spc="5">
                <a:latin typeface="Times New Roman"/>
                <a:cs typeface="Times New Roman"/>
              </a:rPr>
              <a:t>1704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9152" y="3716832"/>
            <a:ext cx="1546225" cy="109855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3200" spc="-5">
                <a:latin typeface="Symbol"/>
                <a:cs typeface="Symbol"/>
              </a:rPr>
              <a:t></a:t>
            </a:r>
            <a:r>
              <a:rPr dirty="0" sz="3200" spc="-5">
                <a:latin typeface="Times New Roman"/>
                <a:cs typeface="Times New Roman"/>
              </a:rPr>
              <a:t>3,000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3200" spc="-5">
                <a:latin typeface="Symbol"/>
                <a:cs typeface="Symbol"/>
              </a:rPr>
              <a:t></a:t>
            </a:r>
            <a:r>
              <a:rPr dirty="0" sz="3200" spc="-5">
                <a:latin typeface="Times New Roman"/>
                <a:cs typeface="Times New Roman"/>
              </a:rPr>
              <a:t>10,000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78" y="4789728"/>
            <a:ext cx="3725545" cy="109855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3200">
                <a:latin typeface="Times New Roman"/>
                <a:cs typeface="Times New Roman"/>
              </a:rPr>
              <a:t>1700-1775</a:t>
            </a:r>
            <a:r>
              <a:rPr dirty="0" sz="3200">
                <a:latin typeface="Symbol"/>
                <a:cs typeface="Symbol"/>
              </a:rPr>
              <a:t></a:t>
            </a:r>
            <a:r>
              <a:rPr dirty="0" sz="3200">
                <a:latin typeface="Times New Roman"/>
                <a:cs typeface="Times New Roman"/>
              </a:rPr>
              <a:t>350,000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  <a:tabLst>
                <a:tab pos="1840864" algn="l"/>
              </a:tabLst>
            </a:pPr>
            <a:r>
              <a:rPr dirty="0" sz="3200">
                <a:latin typeface="Times New Roman"/>
                <a:cs typeface="Times New Roman"/>
              </a:rPr>
              <a:t>1860	</a:t>
            </a:r>
            <a:r>
              <a:rPr dirty="0" sz="3200" spc="-15">
                <a:latin typeface="Symbol"/>
                <a:cs typeface="Symbol"/>
              </a:rPr>
              <a:t></a:t>
            </a:r>
            <a:r>
              <a:rPr dirty="0" sz="3200" spc="-15">
                <a:latin typeface="Times New Roman"/>
                <a:cs typeface="Times New Roman"/>
              </a:rPr>
              <a:t>4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million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4235" y="350024"/>
            <a:ext cx="33312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The</a:t>
            </a:r>
            <a:r>
              <a:rPr dirty="0" sz="3600" spc="-60"/>
              <a:t> </a:t>
            </a:r>
            <a:r>
              <a:rPr dirty="0" sz="3600" spc="-10"/>
              <a:t>Controversy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7310" rIns="0" bIns="0" rtlCol="0" vert="horz">
            <a:spAutoFit/>
          </a:bodyPr>
          <a:lstStyle/>
          <a:p>
            <a:pPr marL="214629" marR="133350">
              <a:lnSpc>
                <a:spcPct val="110000"/>
              </a:lnSpc>
              <a:spcBef>
                <a:spcPts val="530"/>
              </a:spcBef>
            </a:pPr>
            <a:r>
              <a:rPr dirty="0" spc="-5"/>
              <a:t>A</a:t>
            </a:r>
            <a:r>
              <a:rPr dirty="0" spc="-215"/>
              <a:t> </a:t>
            </a:r>
            <a:r>
              <a:rPr dirty="0"/>
              <a:t>Kentucky</a:t>
            </a:r>
            <a:r>
              <a:rPr dirty="0" spc="-35"/>
              <a:t> </a:t>
            </a:r>
            <a:r>
              <a:rPr dirty="0"/>
              <a:t>court</a:t>
            </a:r>
            <a:r>
              <a:rPr dirty="0" spc="-35"/>
              <a:t> </a:t>
            </a:r>
            <a:r>
              <a:rPr dirty="0"/>
              <a:t>acknowledged:  </a:t>
            </a:r>
            <a:r>
              <a:rPr dirty="0" spc="-5"/>
              <a:t>“slaves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20"/>
              <a:t> </a:t>
            </a:r>
            <a:r>
              <a:rPr dirty="0"/>
              <a:t>property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 spc="-20"/>
              <a:t> </a:t>
            </a:r>
            <a:r>
              <a:rPr dirty="0"/>
              <a:t>must,</a:t>
            </a:r>
            <a:r>
              <a:rPr dirty="0" spc="-20"/>
              <a:t> </a:t>
            </a:r>
            <a:r>
              <a:rPr dirty="0"/>
              <a:t>under</a:t>
            </a:r>
            <a:r>
              <a:rPr dirty="0" spc="-25"/>
              <a:t> </a:t>
            </a:r>
            <a:r>
              <a:rPr dirty="0"/>
              <a:t>our </a:t>
            </a:r>
            <a:r>
              <a:rPr dirty="0" spc="-885"/>
              <a:t> </a:t>
            </a:r>
            <a:r>
              <a:rPr dirty="0"/>
              <a:t>present</a:t>
            </a:r>
            <a:r>
              <a:rPr dirty="0" spc="-35"/>
              <a:t> </a:t>
            </a:r>
            <a:r>
              <a:rPr dirty="0"/>
              <a:t>institutions,</a:t>
            </a:r>
            <a:r>
              <a:rPr dirty="0" spc="-85"/>
              <a:t> </a:t>
            </a:r>
            <a:r>
              <a:rPr dirty="0"/>
              <a:t>be</a:t>
            </a:r>
            <a:r>
              <a:rPr dirty="0" spc="-30"/>
              <a:t> </a:t>
            </a:r>
            <a:r>
              <a:rPr dirty="0"/>
              <a:t>treated</a:t>
            </a:r>
            <a:r>
              <a:rPr dirty="0" spc="-30"/>
              <a:t> </a:t>
            </a:r>
            <a:r>
              <a:rPr dirty="0" spc="-5"/>
              <a:t>as</a:t>
            </a:r>
            <a:r>
              <a:rPr dirty="0" spc="-30"/>
              <a:t> </a:t>
            </a:r>
            <a:r>
              <a:rPr dirty="0"/>
              <a:t>such.</a:t>
            </a:r>
          </a:p>
          <a:p>
            <a:pPr marL="214629" marR="5080">
              <a:lnSpc>
                <a:spcPct val="100000"/>
              </a:lnSpc>
            </a:pPr>
            <a:r>
              <a:rPr dirty="0"/>
              <a:t>But they are human beings, with like </a:t>
            </a:r>
            <a:r>
              <a:rPr dirty="0" spc="5"/>
              <a:t> </a:t>
            </a:r>
            <a:r>
              <a:rPr dirty="0" spc="-5"/>
              <a:t>passions, </a:t>
            </a:r>
            <a:r>
              <a:rPr dirty="0" spc="-10"/>
              <a:t>sympathies, </a:t>
            </a:r>
            <a:r>
              <a:rPr dirty="0" spc="-5"/>
              <a:t>and affections with </a:t>
            </a:r>
            <a:r>
              <a:rPr dirty="0" spc="-885"/>
              <a:t> </a:t>
            </a:r>
            <a:r>
              <a:rPr dirty="0" spc="-5"/>
              <a:t>ourselves.”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53072"/>
            <a:ext cx="7986395" cy="55841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30">
                <a:latin typeface="Times New Roman"/>
                <a:cs typeface="Times New Roman"/>
              </a:rPr>
              <a:t>Generally,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“white”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persons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were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not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but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Native and African </a:t>
            </a:r>
            <a:r>
              <a:rPr dirty="0" sz="3200" spc="-15">
                <a:latin typeface="Times New Roman"/>
                <a:cs typeface="Times New Roman"/>
              </a:rPr>
              <a:t>Americans </a:t>
            </a:r>
            <a:r>
              <a:rPr dirty="0" sz="3200" spc="-5">
                <a:latin typeface="Times New Roman"/>
                <a:cs typeface="Times New Roman"/>
              </a:rPr>
              <a:t>could be.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Conversion to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Christianity</a:t>
            </a:r>
            <a:r>
              <a:rPr dirty="0" sz="3200">
                <a:latin typeface="Times New Roman"/>
                <a:cs typeface="Times New Roman"/>
              </a:rPr>
              <a:t> could </a:t>
            </a:r>
            <a:r>
              <a:rPr dirty="0" sz="3200" spc="-5">
                <a:latin typeface="Times New Roman"/>
                <a:cs typeface="Times New Roman"/>
              </a:rPr>
              <a:t>set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free in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 spc="-15">
                <a:latin typeface="Times New Roman"/>
                <a:cs typeface="Times New Roman"/>
              </a:rPr>
              <a:t>early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colonial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period, but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this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practice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quickly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disappeared.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4650">
              <a:latin typeface="Times New Roman"/>
              <a:cs typeface="Times New Roman"/>
            </a:endParaRPr>
          </a:p>
          <a:p>
            <a:pPr marL="356870" marR="39370" indent="-344805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Many </a:t>
            </a:r>
            <a:r>
              <a:rPr dirty="0" sz="3200">
                <a:latin typeface="Times New Roman"/>
                <a:cs typeface="Times New Roman"/>
              </a:rPr>
              <a:t>Southern </a:t>
            </a:r>
            <a:r>
              <a:rPr dirty="0" sz="3200" spc="-10">
                <a:latin typeface="Times New Roman"/>
                <a:cs typeface="Times New Roman"/>
              </a:rPr>
              <a:t>states</a:t>
            </a:r>
            <a:r>
              <a:rPr dirty="0" sz="3200">
                <a:latin typeface="Times New Roman"/>
                <a:cs typeface="Times New Roman"/>
              </a:rPr>
              <a:t> forbade free persons of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color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from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becoming</a:t>
            </a:r>
            <a:r>
              <a:rPr dirty="0" sz="3200" spc="7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preachers,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selling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certain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goods, tending </a:t>
            </a:r>
            <a:r>
              <a:rPr dirty="0" sz="3200" spc="-40">
                <a:latin typeface="Times New Roman"/>
                <a:cs typeface="Times New Roman"/>
              </a:rPr>
              <a:t>bar, </a:t>
            </a:r>
            <a:r>
              <a:rPr dirty="0" sz="3200">
                <a:latin typeface="Times New Roman"/>
                <a:cs typeface="Times New Roman"/>
              </a:rPr>
              <a:t>staying </a:t>
            </a:r>
            <a:r>
              <a:rPr dirty="0" sz="3200" spc="-5">
                <a:latin typeface="Times New Roman"/>
                <a:cs typeface="Times New Roman"/>
              </a:rPr>
              <a:t>out </a:t>
            </a:r>
            <a:r>
              <a:rPr dirty="0" sz="3200">
                <a:latin typeface="Times New Roman"/>
                <a:cs typeface="Times New Roman"/>
              </a:rPr>
              <a:t>past </a:t>
            </a:r>
            <a:r>
              <a:rPr dirty="0" sz="3200" spc="-5">
                <a:latin typeface="Times New Roman"/>
                <a:cs typeface="Times New Roman"/>
              </a:rPr>
              <a:t>a </a:t>
            </a:r>
            <a:r>
              <a:rPr dirty="0" sz="3200">
                <a:latin typeface="Times New Roman"/>
                <a:cs typeface="Times New Roman"/>
              </a:rPr>
              <a:t>certain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time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>
                <a:latin typeface="Times New Roman"/>
                <a:cs typeface="Times New Roman"/>
              </a:rPr>
              <a:t> night, </a:t>
            </a:r>
            <a:r>
              <a:rPr dirty="0" sz="3200" spc="-5">
                <a:latin typeface="Times New Roman"/>
                <a:cs typeface="Times New Roman"/>
              </a:rPr>
              <a:t>or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owning dogs,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among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other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things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4292"/>
            <a:ext cx="7986395" cy="573024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356870" marR="5080" indent="-344805">
              <a:lnSpc>
                <a:spcPts val="3460"/>
              </a:lnSpc>
              <a:spcBef>
                <a:spcPts val="520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addition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restricting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manumission,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Some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laws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barred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from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owning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musical </a:t>
            </a:r>
            <a:r>
              <a:rPr dirty="0" sz="3200" spc="-10">
                <a:latin typeface="Times New Roman"/>
                <a:cs typeface="Times New Roman"/>
              </a:rPr>
              <a:t> instruments,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bearing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firearms,</a:t>
            </a:r>
            <a:r>
              <a:rPr dirty="0" sz="3200" spc="7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testifying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court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against whites.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4300">
              <a:latin typeface="Times New Roman"/>
              <a:cs typeface="Times New Roman"/>
            </a:endParaRPr>
          </a:p>
          <a:p>
            <a:pPr marL="356870" marR="1040130" indent="-344805">
              <a:lnSpc>
                <a:spcPts val="3460"/>
              </a:lnSpc>
              <a:buFont typeface="Wingdings"/>
              <a:buChar char=""/>
              <a:tabLst>
                <a:tab pos="454659" algn="l"/>
              </a:tabLst>
            </a:pPr>
            <a:r>
              <a:rPr dirty="0" sz="3200" spc="-5">
                <a:latin typeface="Times New Roman"/>
                <a:cs typeface="Times New Roman"/>
              </a:rPr>
              <a:t>Southern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states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prohibited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masters</a:t>
            </a:r>
            <a:r>
              <a:rPr dirty="0" sz="3200" spc="7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from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teaching slaves to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read and write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4300">
              <a:latin typeface="Times New Roman"/>
              <a:cs typeface="Times New Roman"/>
            </a:endParaRPr>
          </a:p>
          <a:p>
            <a:pPr marL="356870" marR="343535" indent="-344805">
              <a:lnSpc>
                <a:spcPts val="3460"/>
              </a:lnSpc>
              <a:spcBef>
                <a:spcPts val="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Southern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states </a:t>
            </a:r>
            <a:r>
              <a:rPr dirty="0" sz="3200" spc="-10">
                <a:latin typeface="Times New Roman"/>
                <a:cs typeface="Times New Roman"/>
              </a:rPr>
              <a:t>offered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rewards</a:t>
            </a:r>
            <a:r>
              <a:rPr dirty="0" sz="3200" spc="-5">
                <a:latin typeface="Times New Roman"/>
                <a:cs typeface="Times New Roman"/>
              </a:rPr>
              <a:t> to defray the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costs </a:t>
            </a:r>
            <a:r>
              <a:rPr dirty="0" sz="3200" spc="-5">
                <a:latin typeface="Times New Roman"/>
                <a:cs typeface="Times New Roman"/>
              </a:rPr>
              <a:t>of </a:t>
            </a:r>
            <a:r>
              <a:rPr dirty="0" sz="3200">
                <a:latin typeface="Times New Roman"/>
                <a:cs typeface="Times New Roman"/>
              </a:rPr>
              <a:t>capture </a:t>
            </a:r>
            <a:r>
              <a:rPr dirty="0" sz="3200" spc="-5">
                <a:latin typeface="Times New Roman"/>
                <a:cs typeface="Times New Roman"/>
              </a:rPr>
              <a:t>or passed statutes requiring </a:t>
            </a:r>
            <a:r>
              <a:rPr dirty="0" sz="3200">
                <a:latin typeface="Times New Roman"/>
                <a:cs typeface="Times New Roman"/>
              </a:rPr>
              <a:t> owners </a:t>
            </a:r>
            <a:r>
              <a:rPr dirty="0" sz="3200" spc="-5">
                <a:latin typeface="Times New Roman"/>
                <a:cs typeface="Times New Roman"/>
              </a:rPr>
              <a:t>to pay </a:t>
            </a:r>
            <a:r>
              <a:rPr dirty="0" sz="3200">
                <a:latin typeface="Times New Roman"/>
                <a:cs typeface="Times New Roman"/>
              </a:rPr>
              <a:t>fees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those </a:t>
            </a:r>
            <a:r>
              <a:rPr dirty="0" sz="3200" spc="-5">
                <a:latin typeface="Times New Roman"/>
                <a:cs typeface="Times New Roman"/>
              </a:rPr>
              <a:t>who </a:t>
            </a:r>
            <a:r>
              <a:rPr dirty="0" sz="3200">
                <a:latin typeface="Times New Roman"/>
                <a:cs typeface="Times New Roman"/>
              </a:rPr>
              <a:t>caught and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returned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53072"/>
            <a:ext cx="8025765" cy="50965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468630" indent="-344805">
              <a:lnSpc>
                <a:spcPct val="100000"/>
              </a:lnSpc>
              <a:spcBef>
                <a:spcPts val="90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abolition</a:t>
            </a:r>
            <a:r>
              <a:rPr dirty="0" sz="32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32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slavery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1865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through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passage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 spc="45">
                <a:latin typeface="Times New Roman"/>
                <a:cs typeface="Times New Roman"/>
              </a:rPr>
              <a:t>o</a:t>
            </a:r>
            <a:r>
              <a:rPr dirty="0" sz="3200" spc="-5">
                <a:latin typeface="Times New Roman"/>
                <a:cs typeface="Times New Roman"/>
              </a:rPr>
              <a:t>f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</a:t>
            </a:r>
            <a:r>
              <a:rPr dirty="0" sz="3200" spc="-5">
                <a:latin typeface="Times New Roman"/>
                <a:cs typeface="Times New Roman"/>
              </a:rPr>
              <a:t>e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Thirteent</a:t>
            </a:r>
            <a:r>
              <a:rPr dirty="0" sz="3200" spc="-5">
                <a:latin typeface="Times New Roman"/>
                <a:cs typeface="Times New Roman"/>
              </a:rPr>
              <a:t>h</a:t>
            </a:r>
            <a:r>
              <a:rPr dirty="0" sz="3200" spc="-2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-80">
                <a:latin typeface="Times New Roman"/>
                <a:cs typeface="Times New Roman"/>
              </a:rPr>
              <a:t>m</a:t>
            </a:r>
            <a:r>
              <a:rPr dirty="0" sz="3200">
                <a:latin typeface="Times New Roman"/>
                <a:cs typeface="Times New Roman"/>
              </a:rPr>
              <a:t>endmen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to</a:t>
            </a:r>
            <a:endParaRPr sz="3200">
              <a:latin typeface="Times New Roman"/>
              <a:cs typeface="Times New Roman"/>
            </a:endParaRPr>
          </a:p>
          <a:p>
            <a:pPr marL="356870" marR="321945">
              <a:lnSpc>
                <a:spcPct val="100000"/>
              </a:lnSpc>
            </a:pP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5">
                <a:latin typeface="Times New Roman"/>
                <a:cs typeface="Times New Roman"/>
              </a:rPr>
              <a:t>U.S. </a:t>
            </a:r>
            <a:r>
              <a:rPr dirty="0" sz="3200">
                <a:latin typeface="Times New Roman"/>
                <a:cs typeface="Times New Roman"/>
              </a:rPr>
              <a:t>Constitution gave blacks, </a:t>
            </a:r>
            <a:r>
              <a:rPr dirty="0" sz="3200" spc="-5">
                <a:latin typeface="Times New Roman"/>
                <a:cs typeface="Times New Roman"/>
              </a:rPr>
              <a:t>in </a:t>
            </a:r>
            <a:r>
              <a:rPr dirty="0" sz="3200" spc="-40">
                <a:latin typeface="Times New Roman"/>
                <a:cs typeface="Times New Roman"/>
              </a:rPr>
              <a:t>theory, 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freedom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work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live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where they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choose.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sz="3200">
                <a:latin typeface="Times New Roman"/>
                <a:cs typeface="Times New Roman"/>
              </a:rPr>
              <a:t>Although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struggle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win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full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equality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made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some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progress,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especially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from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1950s,</a:t>
            </a:r>
            <a:r>
              <a:rPr dirty="0" sz="3200" spc="-5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cause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18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African</a:t>
            </a:r>
            <a:r>
              <a:rPr dirty="0" sz="3200" spc="-18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Americans</a:t>
            </a:r>
            <a:r>
              <a:rPr dirty="0" sz="3200" spc="8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remains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far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from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won.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Even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with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triumph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20"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dirty="0" sz="3200">
                <a:latin typeface="Times New Roman"/>
                <a:cs typeface="Times New Roman"/>
              </a:rPr>
              <a:t>th</a:t>
            </a:r>
            <a:r>
              <a:rPr dirty="0" sz="3200" spc="-5">
                <a:latin typeface="Times New Roman"/>
                <a:cs typeface="Times New Roman"/>
              </a:rPr>
              <a:t>e</a:t>
            </a:r>
            <a:r>
              <a:rPr dirty="0" sz="3200" spc="-204">
                <a:latin typeface="Times New Roman"/>
                <a:cs typeface="Times New Roman"/>
              </a:rPr>
              <a:t> </a:t>
            </a:r>
            <a:r>
              <a:rPr dirty="0" sz="320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3200" spc="-75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erican</a:t>
            </a:r>
            <a:r>
              <a:rPr dirty="0" sz="3200" spc="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civil</a:t>
            </a:r>
            <a:r>
              <a:rPr dirty="0" sz="3200" spc="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rights</a:t>
            </a:r>
            <a:r>
              <a:rPr dirty="0" sz="3200" spc="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105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ovement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27" y="304292"/>
            <a:ext cx="7905115" cy="5681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792480">
              <a:lnSpc>
                <a:spcPct val="100000"/>
              </a:lnSpc>
              <a:spcBef>
                <a:spcPts val="90"/>
              </a:spcBef>
            </a:pP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Af</a:t>
            </a:r>
            <a:r>
              <a:rPr dirty="0" sz="3200" spc="-70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o-A</a:t>
            </a:r>
            <a:r>
              <a:rPr dirty="0" sz="3200" spc="-60" b="1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erican</a:t>
            </a:r>
            <a:r>
              <a:rPr dirty="0" sz="3200" spc="5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Cultural</a:t>
            </a:r>
            <a:r>
              <a:rPr dirty="0" sz="3200" spc="-19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Assimilat</a:t>
            </a:r>
            <a:r>
              <a:rPr dirty="0" sz="3200" spc="-55" b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50">
              <a:latin typeface="Times New Roman"/>
              <a:cs typeface="Times New Roman"/>
            </a:endParaRPr>
          </a:p>
          <a:p>
            <a:pPr marL="356870" marR="5080" indent="-344805">
              <a:lnSpc>
                <a:spcPts val="3460"/>
              </a:lnSpc>
              <a:spcBef>
                <a:spcPts val="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Harlem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Renaissance</a:t>
            </a:r>
            <a:r>
              <a:rPr dirty="0" sz="3200" spc="-5">
                <a:latin typeface="Symbol"/>
                <a:cs typeface="Symbol"/>
              </a:rPr>
              <a:t>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intellectual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 artistic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explosion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New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 spc="-85">
                <a:latin typeface="Times New Roman"/>
                <a:cs typeface="Times New Roman"/>
              </a:rPr>
              <a:t>York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during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-25">
                <a:latin typeface="Times New Roman"/>
                <a:cs typeface="Times New Roman"/>
              </a:rPr>
              <a:t> 1920’s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4300">
              <a:latin typeface="Times New Roman"/>
              <a:cs typeface="Times New Roman"/>
            </a:endParaRPr>
          </a:p>
          <a:p>
            <a:pPr marL="356870" marR="255904" indent="-344805">
              <a:lnSpc>
                <a:spcPts val="3460"/>
              </a:lnSpc>
              <a:spcBef>
                <a:spcPts val="5"/>
              </a:spcBef>
              <a:buFont typeface="Wingdings"/>
              <a:buChar char=""/>
              <a:tabLst>
                <a:tab pos="454659" algn="l"/>
              </a:tabLst>
            </a:pP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introduction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Jazz,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Swing,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soul,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Blues,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R&amp;B,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Hip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Hop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395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-2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Afro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waves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movements</a:t>
            </a:r>
            <a:r>
              <a:rPr dirty="0" sz="3200" spc="-10">
                <a:latin typeface="Symbol"/>
                <a:cs typeface="Symbol"/>
              </a:rPr>
              <a:t></a:t>
            </a:r>
            <a:r>
              <a:rPr dirty="0" sz="3200" spc="10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hairstyle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4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sz="3200" spc="-10">
                <a:latin typeface="Times New Roman"/>
                <a:cs typeface="Times New Roman"/>
              </a:rPr>
              <a:t>Development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19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African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pidgin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53072"/>
            <a:ext cx="8005445" cy="55841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202565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20">
                <a:latin typeface="Times New Roman"/>
                <a:cs typeface="Times New Roman"/>
              </a:rPr>
              <a:t>Among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most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important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effects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the 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European </a:t>
            </a:r>
            <a:r>
              <a:rPr dirty="0" sz="3200" spc="-5">
                <a:latin typeface="Times New Roman"/>
                <a:cs typeface="Times New Roman"/>
              </a:rPr>
              <a:t>discovery of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5">
                <a:latin typeface="Times New Roman"/>
                <a:cs typeface="Times New Roman"/>
              </a:rPr>
              <a:t>new </a:t>
            </a:r>
            <a:r>
              <a:rPr dirty="0" sz="3200">
                <a:latin typeface="Times New Roman"/>
                <a:cs typeface="Times New Roman"/>
              </a:rPr>
              <a:t>world </a:t>
            </a:r>
            <a:r>
              <a:rPr dirty="0" sz="3200" spc="-5">
                <a:latin typeface="Times New Roman"/>
                <a:cs typeface="Times New Roman"/>
              </a:rPr>
              <a:t>was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influ</a:t>
            </a:r>
            <a:r>
              <a:rPr dirty="0" sz="3200" spc="-5">
                <a:latin typeface="Times New Roman"/>
                <a:cs typeface="Times New Roman"/>
              </a:rPr>
              <a:t>x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19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African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 spc="-5">
                <a:latin typeface="Times New Roman"/>
                <a:cs typeface="Times New Roman"/>
              </a:rPr>
              <a:t>o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</a:t>
            </a:r>
            <a:r>
              <a:rPr dirty="0" sz="3200" spc="-5">
                <a:latin typeface="Times New Roman"/>
                <a:cs typeface="Times New Roman"/>
              </a:rPr>
              <a:t>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Caribbean,  </a:t>
            </a:r>
            <a:r>
              <a:rPr dirty="0" sz="3200">
                <a:latin typeface="Times New Roman"/>
                <a:cs typeface="Times New Roman"/>
              </a:rPr>
              <a:t>South</a:t>
            </a:r>
            <a:r>
              <a:rPr dirty="0" sz="3200" spc="-8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North</a:t>
            </a:r>
            <a:r>
              <a:rPr dirty="0" sz="3200" spc="-19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America.</a:t>
            </a:r>
            <a:endParaRPr sz="320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fact,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early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presence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20">
                <a:latin typeface="Times New Roman"/>
                <a:cs typeface="Times New Roman"/>
              </a:rPr>
              <a:t>of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-18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African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</a:t>
            </a:r>
            <a:r>
              <a:rPr dirty="0" sz="3200" spc="-5">
                <a:latin typeface="Times New Roman"/>
                <a:cs typeface="Times New Roman"/>
              </a:rPr>
              <a:t>n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North</a:t>
            </a:r>
            <a:r>
              <a:rPr dirty="0" sz="3200" spc="-19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-80">
                <a:latin typeface="Times New Roman"/>
                <a:cs typeface="Times New Roman"/>
              </a:rPr>
              <a:t>m</a:t>
            </a:r>
            <a:r>
              <a:rPr dirty="0" sz="3200">
                <a:latin typeface="Times New Roman"/>
                <a:cs typeface="Times New Roman"/>
              </a:rPr>
              <a:t>eric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8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</a:t>
            </a:r>
            <a:r>
              <a:rPr dirty="0" sz="3200" spc="-5">
                <a:latin typeface="Times New Roman"/>
                <a:cs typeface="Times New Roman"/>
              </a:rPr>
              <a:t>s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not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</a:t>
            </a:r>
            <a:r>
              <a:rPr dirty="0" sz="3200" spc="-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only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chapte</a:t>
            </a:r>
            <a:r>
              <a:rPr dirty="0" sz="3200" spc="-5">
                <a:latin typeface="Times New Roman"/>
                <a:cs typeface="Times New Roman"/>
              </a:rPr>
              <a:t>r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  </a:t>
            </a:r>
            <a:r>
              <a:rPr dirty="0" sz="3200" spc="-5">
                <a:latin typeface="Times New Roman"/>
                <a:cs typeface="Times New Roman"/>
              </a:rPr>
              <a:t>Diaspora.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It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is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considered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most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important</a:t>
            </a:r>
            <a:r>
              <a:rPr dirty="0" sz="3200" spc="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one.</a:t>
            </a:r>
            <a:endParaRPr sz="3200">
              <a:latin typeface="Times New Roman"/>
              <a:cs typeface="Times New Roman"/>
            </a:endParaRPr>
          </a:p>
          <a:p>
            <a:pPr marL="356870" marR="735330" indent="-34480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From the early existence of the </a:t>
            </a:r>
            <a:r>
              <a:rPr dirty="0" sz="3200" spc="-10">
                <a:latin typeface="Times New Roman"/>
                <a:cs typeface="Times New Roman"/>
              </a:rPr>
              <a:t>Egyptian 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civilization,</a:t>
            </a:r>
            <a:r>
              <a:rPr dirty="0" sz="3200" spc="-2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Africans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spread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worldwide  </a:t>
            </a:r>
            <a:r>
              <a:rPr dirty="0" sz="3200" spc="-10">
                <a:latin typeface="Times New Roman"/>
                <a:cs typeface="Times New Roman"/>
              </a:rPr>
              <a:t>sometimes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soldiers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but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mostly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2230" rIns="0" bIns="0" rtlCol="0" vert="horz">
            <a:spAutoFit/>
          </a:bodyPr>
          <a:lstStyle/>
          <a:p>
            <a:pPr marL="356870" marR="5080" indent="-344805">
              <a:lnSpc>
                <a:spcPts val="3020"/>
              </a:lnSpc>
              <a:spcBef>
                <a:spcPts val="490"/>
              </a:spcBef>
            </a:pPr>
            <a:r>
              <a:rPr dirty="0" spc="5"/>
              <a:t>The</a:t>
            </a:r>
            <a:r>
              <a:rPr dirty="0" spc="-210"/>
              <a:t> </a:t>
            </a:r>
            <a:r>
              <a:rPr dirty="0" spc="5"/>
              <a:t>African</a:t>
            </a:r>
            <a:r>
              <a:rPr dirty="0" spc="-55"/>
              <a:t> </a:t>
            </a:r>
            <a:r>
              <a:rPr dirty="0" spc="5"/>
              <a:t>Diaspora</a:t>
            </a:r>
            <a:r>
              <a:rPr dirty="0" spc="-55"/>
              <a:t> </a:t>
            </a:r>
            <a:r>
              <a:rPr dirty="0" spc="5"/>
              <a:t>in</a:t>
            </a:r>
            <a:r>
              <a:rPr dirty="0" spc="-50"/>
              <a:t> </a:t>
            </a:r>
            <a:r>
              <a:rPr dirty="0" spc="5"/>
              <a:t>the Islamic</a:t>
            </a:r>
            <a:r>
              <a:rPr dirty="0" spc="-135"/>
              <a:t> </a:t>
            </a:r>
            <a:r>
              <a:rPr dirty="0" spc="-25"/>
              <a:t>World</a:t>
            </a:r>
            <a:r>
              <a:rPr dirty="0" spc="-55"/>
              <a:t> </a:t>
            </a:r>
            <a:r>
              <a:rPr dirty="0" spc="5"/>
              <a:t>and</a:t>
            </a:r>
            <a:r>
              <a:rPr dirty="0"/>
              <a:t> </a:t>
            </a:r>
            <a:r>
              <a:rPr dirty="0" spc="5"/>
              <a:t>the </a:t>
            </a:r>
            <a:r>
              <a:rPr dirty="0" spc="-685"/>
              <a:t> </a:t>
            </a:r>
            <a:r>
              <a:rPr dirty="0"/>
              <a:t>New</a:t>
            </a:r>
            <a:r>
              <a:rPr dirty="0" spc="-110"/>
              <a:t> </a:t>
            </a:r>
            <a:r>
              <a:rPr dirty="0" spc="-30"/>
              <a:t>World</a:t>
            </a:r>
            <a:r>
              <a:rPr dirty="0" spc="-45"/>
              <a:t> </a:t>
            </a:r>
            <a:r>
              <a:rPr dirty="0"/>
              <a:t>(the</a:t>
            </a:r>
            <a:r>
              <a:rPr dirty="0" spc="-160"/>
              <a:t> </a:t>
            </a:r>
            <a:r>
              <a:rPr dirty="0" spc="-5"/>
              <a:t>Americas)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489" y="1591390"/>
            <a:ext cx="7865109" cy="439420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dirty="0" sz="2800" spc="5" b="1">
                <a:solidFill>
                  <a:srgbClr val="FF0000"/>
                </a:solidFill>
                <a:latin typeface="Times New Roman"/>
                <a:cs typeface="Times New Roman"/>
              </a:rPr>
              <a:t>Statistics:</a:t>
            </a:r>
            <a:endParaRPr sz="2800">
              <a:latin typeface="Times New Roman"/>
              <a:cs typeface="Times New Roman"/>
            </a:endParaRPr>
          </a:p>
          <a:p>
            <a:pPr marL="382270" marR="30480" indent="-344805">
              <a:lnSpc>
                <a:spcPts val="3460"/>
              </a:lnSpc>
              <a:spcBef>
                <a:spcPts val="800"/>
              </a:spcBef>
              <a:buFont typeface="Arial MT"/>
              <a:buChar char="•"/>
              <a:tabLst>
                <a:tab pos="382270" algn="l"/>
                <a:tab pos="382905" algn="l"/>
              </a:tabLst>
            </a:pPr>
            <a:r>
              <a:rPr dirty="0" sz="3200">
                <a:latin typeface="Times New Roman"/>
                <a:cs typeface="Times New Roman"/>
              </a:rPr>
              <a:t>from the </a:t>
            </a:r>
            <a:r>
              <a:rPr dirty="0" sz="3200" spc="5">
                <a:latin typeface="Times New Roman"/>
                <a:cs typeface="Times New Roman"/>
              </a:rPr>
              <a:t>7</a:t>
            </a:r>
            <a:r>
              <a:rPr dirty="0" baseline="25132" sz="3150" spc="7">
                <a:latin typeface="Times New Roman"/>
                <a:cs typeface="Times New Roman"/>
              </a:rPr>
              <a:t>th</a:t>
            </a:r>
            <a:r>
              <a:rPr dirty="0" baseline="25132" sz="315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till the </a:t>
            </a:r>
            <a:r>
              <a:rPr dirty="0" sz="3200" spc="5">
                <a:latin typeface="Times New Roman"/>
                <a:cs typeface="Times New Roman"/>
              </a:rPr>
              <a:t>19</a:t>
            </a:r>
            <a:r>
              <a:rPr dirty="0" baseline="25132" sz="3150" spc="7">
                <a:latin typeface="Times New Roman"/>
                <a:cs typeface="Times New Roman"/>
              </a:rPr>
              <a:t>th</a:t>
            </a:r>
            <a:r>
              <a:rPr dirty="0" baseline="25132" sz="3150" spc="15">
                <a:latin typeface="Times New Roman"/>
                <a:cs typeface="Times New Roman"/>
              </a:rPr>
              <a:t> </a:t>
            </a:r>
            <a:r>
              <a:rPr dirty="0" sz="3200" spc="-35">
                <a:latin typeface="Times New Roman"/>
                <a:cs typeface="Times New Roman"/>
              </a:rPr>
              <a:t>century,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about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6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15">
                <a:solidFill>
                  <a:srgbClr val="FF0000"/>
                </a:solidFill>
                <a:latin typeface="Times New Roman"/>
                <a:cs typeface="Times New Roman"/>
              </a:rPr>
              <a:t>million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African slaves </a:t>
            </a:r>
            <a:r>
              <a:rPr dirty="0" sz="3200" spc="-5">
                <a:latin typeface="Times New Roman"/>
                <a:cs typeface="Times New Roman"/>
              </a:rPr>
              <a:t>were traded to the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Islamic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world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Symbol"/>
                <a:cs typeface="Symbol"/>
              </a:rPr>
              <a:t></a:t>
            </a:r>
            <a:r>
              <a:rPr dirty="0" sz="3200" spc="-10">
                <a:latin typeface="Times New Roman"/>
                <a:cs typeface="Times New Roman"/>
              </a:rPr>
              <a:t>Middle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East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North</a:t>
            </a:r>
            <a:r>
              <a:rPr dirty="0" sz="3200" spc="-1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Africa</a:t>
            </a:r>
            <a:r>
              <a:rPr dirty="0" sz="3200" spc="-5">
                <a:latin typeface="Symbol"/>
                <a:cs typeface="Symbol"/>
              </a:rPr>
              <a:t></a:t>
            </a:r>
            <a:endParaRPr sz="3200">
              <a:latin typeface="Symbol"/>
              <a:cs typeface="Symbol"/>
            </a:endParaRPr>
          </a:p>
          <a:p>
            <a:pPr marL="382270" marR="591185" indent="-344805">
              <a:lnSpc>
                <a:spcPts val="3460"/>
              </a:lnSpc>
              <a:spcBef>
                <a:spcPts val="755"/>
              </a:spcBef>
              <a:buFont typeface="Arial MT"/>
              <a:buChar char="•"/>
              <a:tabLst>
                <a:tab pos="382270" algn="l"/>
                <a:tab pos="382905" algn="l"/>
              </a:tabLst>
            </a:pPr>
            <a:r>
              <a:rPr dirty="0" sz="3200">
                <a:latin typeface="Times New Roman"/>
                <a:cs typeface="Times New Roman"/>
              </a:rPr>
              <a:t>from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the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16</a:t>
            </a:r>
            <a:r>
              <a:rPr dirty="0" baseline="25132" sz="3150">
                <a:latin typeface="Times New Roman"/>
                <a:cs typeface="Times New Roman"/>
              </a:rPr>
              <a:t>th</a:t>
            </a:r>
            <a:r>
              <a:rPr dirty="0" baseline="25132" sz="3150" spc="3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till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5">
                <a:latin typeface="Times New Roman"/>
                <a:cs typeface="Times New Roman"/>
              </a:rPr>
              <a:t> 19</a:t>
            </a:r>
            <a:r>
              <a:rPr dirty="0" baseline="25132" sz="3150" spc="7">
                <a:latin typeface="Times New Roman"/>
                <a:cs typeface="Times New Roman"/>
              </a:rPr>
              <a:t>th</a:t>
            </a:r>
            <a:r>
              <a:rPr dirty="0" baseline="25132" sz="3150" spc="337">
                <a:latin typeface="Times New Roman"/>
                <a:cs typeface="Times New Roman"/>
              </a:rPr>
              <a:t> </a:t>
            </a:r>
            <a:r>
              <a:rPr dirty="0" sz="3200" spc="-35">
                <a:latin typeface="Times New Roman"/>
                <a:cs typeface="Times New Roman"/>
              </a:rPr>
              <a:t>century,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about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12 </a:t>
            </a:r>
            <a:r>
              <a:rPr dirty="0" sz="3200" spc="-7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15">
                <a:solidFill>
                  <a:srgbClr val="FF0000"/>
                </a:solidFill>
                <a:latin typeface="Times New Roman"/>
                <a:cs typeface="Times New Roman"/>
              </a:rPr>
              <a:t>million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African slaves </a:t>
            </a:r>
            <a:r>
              <a:rPr dirty="0" sz="3200" spc="-5">
                <a:latin typeface="Times New Roman"/>
                <a:cs typeface="Times New Roman"/>
              </a:rPr>
              <a:t>were traded to the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Americas:</a:t>
            </a:r>
            <a:endParaRPr sz="3200">
              <a:latin typeface="Times New Roman"/>
              <a:cs typeface="Times New Roman"/>
            </a:endParaRPr>
          </a:p>
          <a:p>
            <a:pPr marL="951865">
              <a:lnSpc>
                <a:spcPct val="100000"/>
              </a:lnSpc>
              <a:spcBef>
                <a:spcPts val="325"/>
              </a:spcBef>
            </a:pPr>
            <a:r>
              <a:rPr dirty="0" sz="3200" spc="-10">
                <a:latin typeface="Times New Roman"/>
                <a:cs typeface="Times New Roman"/>
              </a:rPr>
              <a:t>¾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went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Caribbean</a:t>
            </a:r>
            <a:r>
              <a:rPr dirty="0" sz="3200" spc="-5"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  <a:p>
            <a:pPr marL="951865">
              <a:lnSpc>
                <a:spcPct val="100000"/>
              </a:lnSpc>
              <a:spcBef>
                <a:spcPts val="385"/>
              </a:spcBef>
            </a:pPr>
            <a:r>
              <a:rPr dirty="0" sz="3200" spc="-5">
                <a:latin typeface="Times New Roman"/>
                <a:cs typeface="Times New Roman"/>
              </a:rPr>
              <a:t>40%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total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number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moved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0">
                <a:solidFill>
                  <a:srgbClr val="006FBF"/>
                </a:solidFill>
                <a:latin typeface="Times New Roman"/>
                <a:cs typeface="Times New Roman"/>
              </a:rPr>
              <a:t>Brazil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52" y="254330"/>
            <a:ext cx="7901940" cy="5585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6465" marR="1051560">
              <a:lnSpc>
                <a:spcPct val="120000"/>
              </a:lnSpc>
              <a:spcBef>
                <a:spcPts val="100"/>
              </a:spcBef>
            </a:pPr>
            <a:r>
              <a:rPr dirty="0" sz="3200" spc="-10">
                <a:solidFill>
                  <a:srgbClr val="006FBF"/>
                </a:solidFill>
                <a:latin typeface="Times New Roman"/>
                <a:cs typeface="Times New Roman"/>
              </a:rPr>
              <a:t>British North </a:t>
            </a:r>
            <a:r>
              <a:rPr dirty="0" sz="3200" spc="-20">
                <a:solidFill>
                  <a:srgbClr val="006FBF"/>
                </a:solidFill>
                <a:latin typeface="Times New Roman"/>
                <a:cs typeface="Times New Roman"/>
              </a:rPr>
              <a:t>America </a:t>
            </a:r>
            <a:r>
              <a:rPr dirty="0" sz="3200" spc="-5">
                <a:latin typeface="Times New Roman"/>
                <a:cs typeface="Times New Roman"/>
              </a:rPr>
              <a:t>half a </a:t>
            </a:r>
            <a:r>
              <a:rPr dirty="0" sz="3200" spc="-10">
                <a:latin typeface="Times New Roman"/>
                <a:cs typeface="Times New Roman"/>
              </a:rPr>
              <a:t>million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British</a:t>
            </a:r>
            <a:r>
              <a:rPr dirty="0" sz="3200" spc="-20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Caribbean</a:t>
            </a:r>
            <a:r>
              <a:rPr dirty="0" sz="3200" spc="-15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2.5</a:t>
            </a:r>
            <a:r>
              <a:rPr dirty="0" sz="3200" spc="-10">
                <a:latin typeface="Times New Roman"/>
                <a:cs typeface="Times New Roman"/>
              </a:rPr>
              <a:t> millions</a:t>
            </a:r>
            <a:endParaRPr sz="3200">
              <a:latin typeface="Times New Roman"/>
              <a:cs typeface="Times New Roman"/>
            </a:endParaRPr>
          </a:p>
          <a:p>
            <a:pPr marL="926465" marR="549910">
              <a:lnSpc>
                <a:spcPct val="120000"/>
              </a:lnSpc>
            </a:pPr>
            <a:r>
              <a:rPr dirty="0" sz="3200">
                <a:solidFill>
                  <a:srgbClr val="006FBF"/>
                </a:solidFill>
                <a:latin typeface="Times New Roman"/>
                <a:cs typeface="Times New Roman"/>
              </a:rPr>
              <a:t>French</a:t>
            </a:r>
            <a:r>
              <a:rPr dirty="0" sz="3200" spc="-15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and</a:t>
            </a:r>
            <a:r>
              <a:rPr dirty="0" sz="3200" spc="-15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6FBF"/>
                </a:solidFill>
                <a:latin typeface="Times New Roman"/>
                <a:cs typeface="Times New Roman"/>
              </a:rPr>
              <a:t>Dutch</a:t>
            </a:r>
            <a:r>
              <a:rPr dirty="0" sz="3200" spc="-15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6FBF"/>
                </a:solidFill>
                <a:latin typeface="Times New Roman"/>
                <a:cs typeface="Times New Roman"/>
              </a:rPr>
              <a:t>Caribbean</a:t>
            </a:r>
            <a:r>
              <a:rPr dirty="0" sz="3200" spc="-10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2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millions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Spanish Latin </a:t>
            </a:r>
            <a:r>
              <a:rPr dirty="0" sz="3200" spc="-15">
                <a:solidFill>
                  <a:srgbClr val="006FBF"/>
                </a:solidFill>
                <a:latin typeface="Times New Roman"/>
                <a:cs typeface="Times New Roman"/>
              </a:rPr>
              <a:t>America </a:t>
            </a:r>
            <a:r>
              <a:rPr dirty="0" sz="3200">
                <a:latin typeface="Times New Roman"/>
                <a:cs typeface="Times New Roman"/>
              </a:rPr>
              <a:t>1.5 </a:t>
            </a:r>
            <a:r>
              <a:rPr dirty="0" sz="3200" spc="-10">
                <a:latin typeface="Times New Roman"/>
                <a:cs typeface="Times New Roman"/>
              </a:rPr>
              <a:t>million 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-10">
                <a:solidFill>
                  <a:srgbClr val="006FBF"/>
                </a:solidFill>
                <a:latin typeface="Times New Roman"/>
                <a:cs typeface="Times New Roman"/>
              </a:rPr>
              <a:t>Brazil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over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4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millions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>
                <a:latin typeface="Times New Roman"/>
                <a:cs typeface="Times New Roman"/>
              </a:rPr>
              <a:t>During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-5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1860’s,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15">
                <a:latin typeface="Times New Roman"/>
                <a:cs typeface="Times New Roman"/>
              </a:rPr>
              <a:t>number</a:t>
            </a:r>
            <a:r>
              <a:rPr dirty="0" sz="3200" spc="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 </a:t>
            </a:r>
            <a:r>
              <a:rPr dirty="0" sz="3200">
                <a:latin typeface="Times New Roman"/>
                <a:cs typeface="Times New Roman"/>
              </a:rPr>
              <a:t>slaves</a:t>
            </a:r>
            <a:r>
              <a:rPr dirty="0" sz="3200" spc="-5">
                <a:latin typeface="Times New Roman"/>
                <a:cs typeface="Times New Roman"/>
              </a:rPr>
              <a:t> in</a:t>
            </a:r>
            <a:r>
              <a:rPr dirty="0" sz="3200">
                <a:latin typeface="Times New Roman"/>
                <a:cs typeface="Times New Roman"/>
              </a:rPr>
              <a:t> the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southern states of the </a:t>
            </a:r>
            <a:r>
              <a:rPr dirty="0" sz="3200" spc="-10">
                <a:solidFill>
                  <a:srgbClr val="006FBF"/>
                </a:solidFill>
                <a:latin typeface="Times New Roman"/>
                <a:cs typeface="Times New Roman"/>
              </a:rPr>
              <a:t>USA </a:t>
            </a:r>
            <a:r>
              <a:rPr dirty="0" sz="3200" spc="-5">
                <a:latin typeface="Times New Roman"/>
                <a:cs typeface="Times New Roman"/>
              </a:rPr>
              <a:t>was 4 </a:t>
            </a:r>
            <a:r>
              <a:rPr dirty="0" sz="3200" spc="-15">
                <a:latin typeface="Times New Roman"/>
                <a:cs typeface="Times New Roman"/>
              </a:rPr>
              <a:t>million 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compared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total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6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million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Americas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Caribbean.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0535" y="350024"/>
            <a:ext cx="59607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Slavery</a:t>
            </a:r>
            <a:r>
              <a:rPr dirty="0" sz="3600" spc="-30"/>
              <a:t> </a:t>
            </a:r>
            <a:r>
              <a:rPr dirty="0" sz="3600" spc="-5"/>
              <a:t>and</a:t>
            </a:r>
            <a:r>
              <a:rPr dirty="0" sz="3600" spc="-30"/>
              <a:t> </a:t>
            </a:r>
            <a:r>
              <a:rPr dirty="0" sz="3600" spc="-5"/>
              <a:t>the</a:t>
            </a:r>
            <a:r>
              <a:rPr dirty="0" sz="3600" spc="-30"/>
              <a:t> </a:t>
            </a:r>
            <a:r>
              <a:rPr dirty="0" sz="3600" spc="-5"/>
              <a:t>Islamic</a:t>
            </a:r>
            <a:r>
              <a:rPr dirty="0" sz="3600" spc="-90"/>
              <a:t> </a:t>
            </a:r>
            <a:r>
              <a:rPr dirty="0" sz="3600" spc="-40"/>
              <a:t>World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27" y="1584464"/>
            <a:ext cx="8031480" cy="34378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It is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misleading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use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phrases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such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 </a:t>
            </a:r>
            <a:r>
              <a:rPr dirty="0" sz="3200" spc="-15">
                <a:solidFill>
                  <a:srgbClr val="006FBF"/>
                </a:solidFill>
                <a:latin typeface="Times New Roman"/>
                <a:cs typeface="Times New Roman"/>
              </a:rPr>
              <a:t>‘Islamic </a:t>
            </a:r>
            <a:r>
              <a:rPr dirty="0" sz="3200" spc="-785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 spc="-10">
                <a:solidFill>
                  <a:srgbClr val="006FBF"/>
                </a:solidFill>
                <a:latin typeface="Times New Roman"/>
                <a:cs typeface="Times New Roman"/>
              </a:rPr>
              <a:t>slavery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’</a:t>
            </a:r>
            <a:r>
              <a:rPr dirty="0" sz="3200" spc="-229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an</a:t>
            </a:r>
            <a:r>
              <a:rPr dirty="0" sz="3200" spc="-5">
                <a:latin typeface="Times New Roman"/>
                <a:cs typeface="Times New Roman"/>
              </a:rPr>
              <a:t>d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‘Muslim</a:t>
            </a:r>
            <a:r>
              <a:rPr dirty="0" sz="3200" spc="55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slave</a:t>
            </a:r>
            <a:r>
              <a:rPr dirty="0" sz="3200" spc="-20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trade</a:t>
            </a:r>
            <a:r>
              <a:rPr dirty="0" sz="3200" spc="-20">
                <a:solidFill>
                  <a:srgbClr val="006FBF"/>
                </a:solidFill>
                <a:latin typeface="Times New Roman"/>
                <a:cs typeface="Times New Roman"/>
              </a:rPr>
              <a:t>’</a:t>
            </a:r>
            <a:r>
              <a:rPr dirty="0" sz="3200" spc="-5">
                <a:latin typeface="Times New Roman"/>
                <a:cs typeface="Times New Roman"/>
              </a:rPr>
              <a:t>,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eve</a:t>
            </a:r>
            <a:r>
              <a:rPr dirty="0" sz="3200" spc="-5">
                <a:latin typeface="Times New Roman"/>
                <a:cs typeface="Times New Roman"/>
              </a:rPr>
              <a:t>n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though  </a:t>
            </a:r>
            <a:r>
              <a:rPr dirty="0" sz="3200" spc="-5">
                <a:latin typeface="Times New Roman"/>
                <a:cs typeface="Times New Roman"/>
              </a:rPr>
              <a:t>slavery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existed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many</a:t>
            </a:r>
            <a:r>
              <a:rPr dirty="0" sz="3200" spc="7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Islamic</a:t>
            </a:r>
            <a:r>
              <a:rPr dirty="0" sz="3200" spc="8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cultures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at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various </a:t>
            </a:r>
            <a:r>
              <a:rPr dirty="0" sz="3200" spc="-20">
                <a:latin typeface="Times New Roman"/>
                <a:cs typeface="Times New Roman"/>
              </a:rPr>
              <a:t>times, </a:t>
            </a:r>
            <a:r>
              <a:rPr dirty="0" sz="3200" spc="-5">
                <a:latin typeface="Times New Roman"/>
                <a:cs typeface="Times New Roman"/>
              </a:rPr>
              <a:t>since the Atlantic slave trade is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not</a:t>
            </a:r>
            <a:r>
              <a:rPr dirty="0" sz="32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called</a:t>
            </a:r>
            <a:r>
              <a:rPr dirty="0" sz="3200" spc="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‘Christian</a:t>
            </a:r>
            <a:r>
              <a:rPr dirty="0" sz="3200" spc="15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6FBF"/>
                </a:solidFill>
                <a:latin typeface="Times New Roman"/>
                <a:cs typeface="Times New Roman"/>
              </a:rPr>
              <a:t>slave</a:t>
            </a:r>
            <a:r>
              <a:rPr dirty="0" sz="3200" spc="15">
                <a:solidFill>
                  <a:srgbClr val="006FBF"/>
                </a:solidFill>
                <a:latin typeface="Times New Roman"/>
                <a:cs typeface="Times New Roman"/>
              </a:rPr>
              <a:t> </a:t>
            </a:r>
            <a:r>
              <a:rPr dirty="0" sz="3200" spc="-10">
                <a:solidFill>
                  <a:srgbClr val="006FBF"/>
                </a:solidFill>
                <a:latin typeface="Times New Roman"/>
                <a:cs typeface="Times New Roman"/>
              </a:rPr>
              <a:t>trade’</a:t>
            </a:r>
            <a:r>
              <a:rPr dirty="0" sz="3200" spc="-10">
                <a:latin typeface="Times New Roman"/>
                <a:cs typeface="Times New Roman"/>
              </a:rPr>
              <a:t>,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even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though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most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those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responsible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for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it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were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Christians.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53072"/>
            <a:ext cx="7545705" cy="53886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25">
                <a:latin typeface="Times New Roman"/>
                <a:cs typeface="Times New Roman"/>
              </a:rPr>
              <a:t>Historically,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Slavery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was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common</a:t>
            </a:r>
            <a:r>
              <a:rPr dirty="0" sz="3200" spc="7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pre-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Islamic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times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accepted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by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many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ancient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legal </a:t>
            </a:r>
            <a:r>
              <a:rPr dirty="0" sz="3200" spc="-20">
                <a:latin typeface="Times New Roman"/>
                <a:cs typeface="Times New Roman"/>
              </a:rPr>
              <a:t>systems</a:t>
            </a:r>
            <a:r>
              <a:rPr dirty="0" sz="3200" spc="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>
                <a:latin typeface="Times New Roman"/>
                <a:cs typeface="Times New Roman"/>
              </a:rPr>
              <a:t> it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continued </a:t>
            </a:r>
            <a:r>
              <a:rPr dirty="0" sz="3200" spc="-5">
                <a:latin typeface="Times New Roman"/>
                <a:cs typeface="Times New Roman"/>
              </a:rPr>
              <a:t>under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Islam.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4300">
              <a:latin typeface="Times New Roman"/>
              <a:cs typeface="Times New Roman"/>
            </a:endParaRPr>
          </a:p>
          <a:p>
            <a:pPr marL="213360" marR="196215" indent="-201295">
              <a:lnSpc>
                <a:spcPct val="110000"/>
              </a:lnSpc>
              <a:spcBef>
                <a:spcPts val="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Unlike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many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societies,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Islam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approach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slavery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added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idea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that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freedom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natural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state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for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human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beings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4650">
              <a:latin typeface="Times New Roman"/>
              <a:cs typeface="Times New Roman"/>
            </a:endParaRPr>
          </a:p>
          <a:p>
            <a:pPr marL="356870" marR="111125" indent="-344805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Islam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commended</a:t>
            </a:r>
            <a:r>
              <a:rPr dirty="0" sz="3200" spc="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freeing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and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regulated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way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were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treated: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14" y="353072"/>
            <a:ext cx="7974965" cy="53886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</a:pPr>
            <a:r>
              <a:rPr dirty="0" sz="3200" spc="-25">
                <a:latin typeface="Times New Roman"/>
                <a:cs typeface="Times New Roman"/>
              </a:rPr>
              <a:t>Historically,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Slavery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common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pre-Islamic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times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accepted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by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many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ancient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legal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systems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it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continued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under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Islam.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00">
              <a:latin typeface="Times New Roman"/>
              <a:cs typeface="Times New Roman"/>
            </a:endParaRPr>
          </a:p>
          <a:p>
            <a:pPr marL="213360" marR="625475" indent="-201295">
              <a:lnSpc>
                <a:spcPct val="110000"/>
              </a:lnSpc>
              <a:spcBef>
                <a:spcPts val="5"/>
              </a:spcBef>
            </a:pPr>
            <a:r>
              <a:rPr dirty="0" sz="3200" spc="-5">
                <a:latin typeface="Times New Roman"/>
                <a:cs typeface="Times New Roman"/>
              </a:rPr>
              <a:t>Unlike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many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societies,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Islam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approach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slavery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added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idea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that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freedom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natural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state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for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human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beings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650">
              <a:latin typeface="Times New Roman"/>
              <a:cs typeface="Times New Roman"/>
            </a:endParaRPr>
          </a:p>
          <a:p>
            <a:pPr marL="356870" marR="884555" indent="-344805">
              <a:lnSpc>
                <a:spcPct val="100000"/>
              </a:lnSpc>
            </a:pPr>
            <a:r>
              <a:rPr dirty="0" sz="3200" spc="-5">
                <a:latin typeface="Times New Roman"/>
                <a:cs typeface="Times New Roman"/>
              </a:rPr>
              <a:t>Islam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commended</a:t>
            </a:r>
            <a:r>
              <a:rPr dirty="0" sz="3200" spc="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freeing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and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regulated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way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were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treated: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53072"/>
            <a:ext cx="8016240" cy="52914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27685" marR="845819" indent="-515620">
              <a:lnSpc>
                <a:spcPct val="100000"/>
              </a:lnSpc>
              <a:spcBef>
                <a:spcPts val="90"/>
              </a:spcBef>
              <a:buAutoNum type="alphaLcParenR"/>
              <a:tabLst>
                <a:tab pos="527050" algn="l"/>
                <a:tab pos="527685" algn="l"/>
              </a:tabLst>
            </a:pPr>
            <a:r>
              <a:rPr dirty="0" sz="3200" spc="-5">
                <a:latin typeface="Times New Roman"/>
                <a:cs typeface="Times New Roman"/>
              </a:rPr>
              <a:t>Islam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greatly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limited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those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who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could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enslaved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under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what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circumstances.</a:t>
            </a:r>
            <a:endParaRPr sz="3200">
              <a:latin typeface="Times New Roman"/>
              <a:cs typeface="Times New Roman"/>
            </a:endParaRPr>
          </a:p>
          <a:p>
            <a:pPr marL="527050" indent="-514984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527050" algn="l"/>
                <a:tab pos="527685" algn="l"/>
              </a:tabLst>
            </a:pPr>
            <a:r>
              <a:rPr dirty="0" sz="3200" spc="-5">
                <a:latin typeface="Times New Roman"/>
                <a:cs typeface="Times New Roman"/>
              </a:rPr>
              <a:t>Islam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treated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slaves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human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beings</a:t>
            </a:r>
            <a:endParaRPr sz="320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100000"/>
              </a:lnSpc>
              <a:spcBef>
                <a:spcPts val="765"/>
              </a:spcBef>
              <a:buAutoNum type="alphaLcParenR"/>
              <a:tabLst>
                <a:tab pos="527050" algn="l"/>
                <a:tab pos="527685" algn="l"/>
              </a:tabLst>
            </a:pPr>
            <a:r>
              <a:rPr dirty="0" sz="3200" spc="-5">
                <a:latin typeface="Times New Roman"/>
                <a:cs typeface="Times New Roman"/>
              </a:rPr>
              <a:t>Islam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banned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mistreatment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slaves.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It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stresses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importance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treating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with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kindness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compassion</a:t>
            </a:r>
            <a:endParaRPr sz="3200">
              <a:latin typeface="Times New Roman"/>
              <a:cs typeface="Times New Roman"/>
            </a:endParaRPr>
          </a:p>
          <a:p>
            <a:pPr marL="527685" marR="27940" indent="-515620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527050" algn="l"/>
                <a:tab pos="527685" algn="l"/>
              </a:tabLst>
            </a:pPr>
            <a:r>
              <a:rPr dirty="0" sz="3200" spc="-5">
                <a:latin typeface="Times New Roman"/>
                <a:cs typeface="Times New Roman"/>
              </a:rPr>
              <a:t>Islam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allowed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achieve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their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freedom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made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freeing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virtuous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act</a:t>
            </a:r>
            <a:endParaRPr sz="3200">
              <a:latin typeface="Times New Roman"/>
              <a:cs typeface="Times New Roman"/>
            </a:endParaRPr>
          </a:p>
          <a:p>
            <a:pPr marL="527685" marR="423545" indent="-515620">
              <a:lnSpc>
                <a:spcPct val="100000"/>
              </a:lnSpc>
              <a:spcBef>
                <a:spcPts val="765"/>
              </a:spcBef>
              <a:buAutoNum type="alphaLcParenR"/>
              <a:tabLst>
                <a:tab pos="527050" algn="l"/>
                <a:tab pos="527685" algn="l"/>
              </a:tabLst>
            </a:pPr>
            <a:r>
              <a:rPr dirty="0" sz="3200">
                <a:latin typeface="Times New Roman"/>
                <a:cs typeface="Times New Roman"/>
              </a:rPr>
              <a:t>Islam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barred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Muslims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from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enslaving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other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Muslims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27" y="353072"/>
            <a:ext cx="7944484" cy="460883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56870" marR="5080" indent="-344805">
              <a:lnSpc>
                <a:spcPct val="99400"/>
              </a:lnSpc>
              <a:spcBef>
                <a:spcPts val="114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Unlike the Atlantic slave traders, Muslims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enslaved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people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from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many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cultures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well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Africa. Other sources included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Balkans,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Central</a:t>
            </a:r>
            <a:r>
              <a:rPr dirty="0" sz="3200" spc="-19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Asia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Mediterrane</a:t>
            </a:r>
            <a:r>
              <a:rPr dirty="0" sz="3200" spc="-55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n</a:t>
            </a:r>
            <a:r>
              <a:rPr dirty="0" sz="3200" spc="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Europ</a:t>
            </a:r>
            <a:r>
              <a:rPr dirty="0" sz="3200" spc="10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"/>
            </a:pPr>
            <a:endParaRPr sz="4450">
              <a:latin typeface="Calibri"/>
              <a:cs typeface="Calibri"/>
            </a:endParaRPr>
          </a:p>
          <a:p>
            <a:pPr marL="356870" marR="35560" indent="-344805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matter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fact,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Islamic</a:t>
            </a:r>
            <a:r>
              <a:rPr dirty="0" sz="3200" spc="7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perception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slavery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helped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create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culture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which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slaves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became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much</a:t>
            </a:r>
            <a:r>
              <a:rPr dirty="0" sz="3200" spc="4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more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assimilated</a:t>
            </a:r>
            <a:r>
              <a:rPr dirty="0" sz="3200" spc="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into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community</a:t>
            </a:r>
            <a:r>
              <a:rPr dirty="0" sz="3200" spc="1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than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they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were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in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 spc="-60">
                <a:latin typeface="Times New Roman"/>
                <a:cs typeface="Times New Roman"/>
              </a:rPr>
              <a:t>West.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PLAY</dc:creator>
  <dc:title>The African Diaspora</dc:title>
  <dcterms:created xsi:type="dcterms:W3CDTF">2023-02-01T09:00:40Z</dcterms:created>
  <dcterms:modified xsi:type="dcterms:W3CDTF">2023-02-01T09:00:40Z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2020-09-22T00:00:00Z</vt:filetime>
  </property>
  <property fmtid="{D5CDD505-2E9C-101B-9397-08002B2CF9AE}" pid="3" name="Creator">
    <vt:lpwstr>PDF-XChange Office Addin</vt:lpwstr>
  </property>
  <property fmtid="{D5CDD505-2E9C-101B-9397-08002B2CF9AE}" pid="4" name="LastSaved">
    <vt:filetime>2023-02-01T00:00:00Z</vt:filetime>
  </property>
</Properties>
</file>