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8" r:id="rId4"/>
    <p:sldId id="274" r:id="rId5"/>
    <p:sldId id="275" r:id="rId6"/>
    <p:sldId id="258" r:id="rId7"/>
    <p:sldId id="276" r:id="rId8"/>
    <p:sldId id="269" r:id="rId9"/>
    <p:sldId id="270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F15620-8D68-40BC-B978-3112E1E2C2A6}" type="datetimeFigureOut">
              <a:rPr lang="fr-FR" smtClean="0"/>
              <a:pPr/>
              <a:t>07/05/2024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3CECA58-46A4-4BD2-9887-F5E52881B7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14480" y="928670"/>
            <a:ext cx="5572164" cy="121444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DZ" sz="4400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جامعة العربي بن </a:t>
            </a:r>
            <a:r>
              <a:rPr lang="ar-DZ" sz="4400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مهيدي</a:t>
            </a:r>
            <a:r>
              <a:rPr lang="ar-DZ" sz="4400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–أم البواقي</a:t>
            </a:r>
            <a:r>
              <a:rPr lang="ar-DZ" sz="4800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ar-DZ" sz="4800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DZ" sz="3600" spc="50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معهد علوم وتقنيات النشاطات البدنية والرياضية</a:t>
            </a:r>
            <a:endParaRPr lang="fr-FR" sz="4800" spc="50" dirty="0">
              <a:ln w="11430"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2643182"/>
            <a:ext cx="7854696" cy="1752600"/>
          </a:xfrm>
        </p:spPr>
        <p:txBody>
          <a:bodyPr>
            <a:normAutofit/>
          </a:bodyPr>
          <a:lstStyle/>
          <a:p>
            <a:r>
              <a:rPr lang="ar-DZ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المحاضرة </a:t>
            </a:r>
            <a:r>
              <a:rPr lang="ar-MA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</a:t>
            </a:r>
            <a:r>
              <a:rPr lang="ar-DZ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خامسة:</a:t>
            </a:r>
            <a:endParaRPr lang="ar-DZ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MA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المقاربة بالكفاءات</a:t>
            </a:r>
            <a:endParaRPr lang="fr-FR" sz="5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صورة 3" descr="uo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1249960" cy="1216404"/>
          </a:xfrm>
          <a:prstGeom prst="rect">
            <a:avLst/>
          </a:prstGeom>
        </p:spPr>
      </p:pic>
      <p:sp>
        <p:nvSpPr>
          <p:cNvPr id="5" name="عنوان فرعي 2"/>
          <p:cNvSpPr txBox="1">
            <a:spLocks/>
          </p:cNvSpPr>
          <p:nvPr/>
        </p:nvSpPr>
        <p:spPr>
          <a:xfrm>
            <a:off x="531654" y="4676796"/>
            <a:ext cx="7854696" cy="1252534"/>
          </a:xfrm>
          <a:prstGeom prst="rect">
            <a:avLst/>
          </a:prstGeom>
        </p:spPr>
        <p:txBody>
          <a:bodyPr vert="horz" lIns="0" rIns="18288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الأستاذ: </a:t>
            </a:r>
            <a:r>
              <a:rPr kumimoji="0" lang="ar-DZ" sz="2000" b="1" i="0" u="none" strike="noStrike" kern="1200" normalizeH="0" baseline="0" noProof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قرماط</a:t>
            </a:r>
            <a:r>
              <a:rPr kumimoji="0" lang="ar-DZ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نوري</a:t>
            </a: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ar-DZ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مقياس: </a:t>
            </a:r>
            <a:r>
              <a:rPr lang="ar-M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نظري</a:t>
            </a:r>
            <a:r>
              <a:rPr lang="ar-DZ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ة</a:t>
            </a:r>
            <a:r>
              <a:rPr lang="ar-M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ومنهجي</a:t>
            </a:r>
            <a:r>
              <a:rPr lang="ar-DZ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ة</a:t>
            </a:r>
            <a:r>
              <a:rPr lang="ar-M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النشاط البدني الرياضي التربوي</a:t>
            </a:r>
            <a:endParaRPr lang="ar-DZ" sz="2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000" b="1" i="0" u="none" strike="noStrike" kern="1200" normalizeH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المستوى: سنة ثانية / نشاط رياضي تربوي</a:t>
            </a:r>
            <a:endParaRPr kumimoji="0" lang="ar-DZ" sz="2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214290"/>
            <a:ext cx="12858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714480" y="285728"/>
            <a:ext cx="5429288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خصائص المقاربة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724928" y="2366954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3890" y="2305792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توفر سؤال أو مشك</a:t>
            </a:r>
            <a:r>
              <a:rPr lang="ar-M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لة</a:t>
            </a:r>
            <a:r>
              <a:rPr kumimoji="0" lang="ar-MA" sz="28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توجه التعلم.</a:t>
            </a:r>
            <a:endParaRPr kumimoji="0" lang="fr-FR" sz="2800" b="1" i="0" u="none" strike="noStrike" kern="1200" cap="all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8739158" y="3429000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38120" y="3143248"/>
            <a:ext cx="8229600" cy="857256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sng" strike="noStrike" kern="1200" cap="all" normalizeH="0" baseline="0" noProof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العمل التفاعلي:</a:t>
            </a:r>
            <a:r>
              <a:rPr kumimoji="0" lang="ar-MA" sz="2800" b="1" i="0" strike="noStrike" kern="1200" cap="all" normalizeH="0" baseline="0" noProof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إذ يمارس بالمشكلات في جو تفاعلي هادف يختلف عن الأجواء التقليدية التي يستهلك فيها معظم الوقت في الإصغاء والصمت والتقليد.</a:t>
            </a:r>
            <a:endParaRPr kumimoji="0" lang="fr-FR" sz="2800" b="1" i="0" u="sng" strike="noStrike" kern="1200" cap="all" normalizeH="0" baseline="0" noProof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8739158" y="478632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38120" y="4429132"/>
            <a:ext cx="8229600" cy="857256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اعتماد أسلوب العمل </a:t>
            </a:r>
            <a:r>
              <a:rPr lang="ar-M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بأفواج صغيرة، بحيث يجد المتعلم في عمل الفوج دافعية تضمن اندماجه في المهام المركبة.</a:t>
            </a:r>
            <a:endParaRPr kumimoji="0" lang="fr-FR" sz="2800" b="1" i="0" u="none" strike="noStrike" kern="1200" cap="all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09600" y="1071546"/>
            <a:ext cx="8229600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ar-MA" sz="3200" dirty="0" smtClean="0">
                <a:ln>
                  <a:solidFill>
                    <a:sysClr val="windowText" lastClr="000000"/>
                  </a:solidFill>
                </a:ln>
                <a:latin typeface="Sakkal Majalla" pitchFamily="2" charset="-78"/>
                <a:cs typeface="Sakkal Majalla" pitchFamily="2" charset="-78"/>
              </a:rPr>
              <a:t>تتلخص أهم خصائص المقاربة بالكفاءات فيما يلي:</a:t>
            </a:r>
            <a:endParaRPr kumimoji="0" lang="fr-FR" sz="32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714480" y="285728"/>
            <a:ext cx="5429288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أهداف المقاربة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9600" y="1071546"/>
            <a:ext cx="8229600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ar-MA" sz="3200" dirty="0" smtClean="0">
                <a:ln>
                  <a:solidFill>
                    <a:sysClr val="windowText" lastClr="000000"/>
                  </a:solidFill>
                </a:ln>
                <a:latin typeface="Sakkal Majalla" pitchFamily="2" charset="-78"/>
                <a:cs typeface="Sakkal Majalla" pitchFamily="2" charset="-78"/>
              </a:rPr>
              <a:t>تساعد المقاربة بالكفاءات المتعلمين على:</a:t>
            </a:r>
            <a:endParaRPr kumimoji="0" lang="fr-FR" sz="32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329642" cy="4786346"/>
          </a:xfrm>
        </p:spPr>
        <p:txBody>
          <a:bodyPr>
            <a:normAutofit fontScale="90000"/>
          </a:bodyPr>
          <a:lstStyle/>
          <a:p>
            <a:pPr lvl="0" algn="r" rtl="1">
              <a:lnSpc>
                <a:spcPct val="150000"/>
              </a:lnSpc>
            </a:pPr>
            <a:r>
              <a:rPr lang="ar-MA" sz="3200" b="1" dirty="0" smtClean="0"/>
              <a:t> ° تنمية تفكيرهم ومهاراتهم الفكرية وقدراتهم على حل مشكلة معينة.</a:t>
            </a:r>
            <a:br>
              <a:rPr lang="ar-MA" sz="3200" b="1" dirty="0" smtClean="0"/>
            </a:br>
            <a:r>
              <a:rPr lang="ar-MA" sz="3200" b="1" dirty="0" smtClean="0"/>
              <a:t> ° تعليمهم أدوار الكبار من خلال مواجهتهم المواقف الحقيقية والمحاكاة.</a:t>
            </a:r>
            <a:br>
              <a:rPr lang="ar-MA" sz="3200" b="1" dirty="0" smtClean="0"/>
            </a:br>
            <a:r>
              <a:rPr lang="ar-MA" sz="3200" b="1" dirty="0" smtClean="0"/>
              <a:t> ° تحويلهم إلى متعلمين مستقلين استقلالا ذاتيا.</a:t>
            </a:r>
            <a:br>
              <a:rPr lang="ar-MA" sz="3200" b="1" dirty="0" smtClean="0"/>
            </a:br>
            <a:r>
              <a:rPr lang="ar-MA" sz="3200" b="1" dirty="0" smtClean="0"/>
              <a:t> ° تغيير علاقة المتعلمين بالمعرفة بعد تحويل موقفهم السلبي منها إلى موقف إيجابي يحفز على طلب المعرفة واكتسابها.</a:t>
            </a:r>
            <a:br>
              <a:rPr lang="ar-MA" sz="3200" b="1" dirty="0" smtClean="0"/>
            </a:br>
            <a:r>
              <a:rPr lang="ar-MA" sz="3200" b="1" dirty="0" smtClean="0"/>
              <a:t> ° تشجيع عمل الفرد مع الجماعة ومن ثم إعداده للحياة المهنية وإدماجه في المجتمع.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285852" y="285728"/>
            <a:ext cx="6357982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المصفوفة الم</a:t>
            </a:r>
            <a:r>
              <a:rPr lang="ar-MA" sz="4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فاهيمية</a:t>
            </a: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للمقاربة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29454" y="1571612"/>
            <a:ext cx="1500198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أ- كفاءة نهائية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عنوان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329642" cy="928694"/>
          </a:xfrm>
        </p:spPr>
        <p:txBody>
          <a:bodyPr>
            <a:normAutofit/>
          </a:bodyPr>
          <a:lstStyle/>
          <a:p>
            <a:pPr lvl="0" algn="just" rtl="1"/>
            <a:r>
              <a:rPr lang="ar-MA" sz="28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    وهي الكفاءة التي تعبّر عن ملمح تخرّج التلميذ، والتي تتحقق عن طريق أجرأة العناصر الواردة في هذا التدرج (طور دراسي).</a:t>
            </a:r>
            <a:endParaRPr lang="fr-FR" sz="28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43702" y="3786190"/>
            <a:ext cx="178595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ب- كفاءة ختامية: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357158" y="4500570"/>
            <a:ext cx="8329642" cy="128588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just">
              <a:spcBef>
                <a:spcPct val="0"/>
              </a:spcBef>
            </a:pPr>
            <a:r>
              <a:rPr kumimoji="0" lang="ar-M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    وهي تُشتق من الكفاءة</a:t>
            </a:r>
            <a:r>
              <a:rPr kumimoji="0" lang="ar-MA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النهائية، وهي الكفاءة المحددة في المنهاج الرسمي، والمراد تنميتها واكتسابها خلال السنة الدراسية. وهي تُوزع عبر ثلاث مراحل تعلمي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ة</a:t>
            </a:r>
            <a:r>
              <a:rPr kumimoji="0" lang="ar-MA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، كل </a:t>
            </a:r>
            <a:r>
              <a:rPr lang="ar-MA" sz="2800" b="1" dirty="0" smtClean="0">
                <a:latin typeface="Sakkal Majalla" pitchFamily="2" charset="-78"/>
                <a:ea typeface="+mj-ea"/>
                <a:cs typeface="Sakkal Majalla" pitchFamily="2" charset="-78"/>
              </a:rPr>
              <a:t>مجال (فصل) يعبّر عن كفاءة قاعدية.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43702" y="1142984"/>
            <a:ext cx="178595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ت- كفاءة قاعدية: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57158" y="1857364"/>
            <a:ext cx="8329642" cy="8572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just">
              <a:spcBef>
                <a:spcPct val="0"/>
              </a:spcBef>
            </a:pPr>
            <a:r>
              <a:rPr kumimoji="0" lang="ar-M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    تُشتق من الكفاءة الختامية ثلاث كفاءات قاعدية، تخص النشاط</a:t>
            </a:r>
            <a:r>
              <a:rPr kumimoji="0" lang="ar-MA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الفردي والجماعي، وتوزع على فصول السنة الدراسية على الشكل التالي: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524000" y="2857496"/>
          <a:ext cx="6096000" cy="28346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كفاءة قاعدية 01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800" b="1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المجال الأول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كفاءة قاعدية 02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المجال الثاني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كفاءة قاعدية 03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800" b="1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dirty="0" smtClean="0"/>
                        <a:t>المجال الثالث</a:t>
                      </a:r>
                      <a:endParaRPr lang="fr-FR" sz="2800" b="1" dirty="0">
                        <a:solidFill>
                          <a:srgbClr val="C0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Flèche gauche 7"/>
          <p:cNvSpPr/>
          <p:nvPr/>
        </p:nvSpPr>
        <p:spPr>
          <a:xfrm>
            <a:off x="4071934" y="3000372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4071934" y="4000504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gauche 9"/>
          <p:cNvSpPr/>
          <p:nvPr/>
        </p:nvSpPr>
        <p:spPr>
          <a:xfrm>
            <a:off x="4071934" y="4929198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00826" y="571480"/>
            <a:ext cx="1928826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ث- الهدف </a:t>
            </a:r>
            <a:r>
              <a:rPr lang="ar-MA" sz="24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التعلّمي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57158" y="1285860"/>
            <a:ext cx="8329642" cy="8572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ي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ُ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شتق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الهدف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التعلّمي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من الكفاءة 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القاعدية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يعبر عن وحدات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تعلّمية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أساسها أنشطة جماعية وفردية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72132" y="2285992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ه- مؤشرات الهدف </a:t>
            </a:r>
            <a:r>
              <a:rPr lang="ar-MA" sz="24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التعلّمي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57158" y="3571876"/>
            <a:ext cx="8329642" cy="8572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تشتق المؤشرات من الهدف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التعل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ّ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مي المناسبة لطبيعة النشاط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(فردي أو جماعي)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just"/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تعزز بمقاييس(معايير النجاح) لتصبح أهداف إجرائية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2132" y="4714884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و- الهدف الإجرائي: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57158" y="5429264"/>
            <a:ext cx="8329642" cy="8572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أهداف عملية تصاغ بشكل واضح انطلاقا من مؤشرات الهدف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التعلّمي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ويتم تحقيقها في حصص تعليمية وتبنى عليها الوحدة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التعلّمية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72132" y="714356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ك- الوحدة </a:t>
            </a:r>
            <a:r>
              <a:rPr lang="ar-MA" sz="24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التعلمّية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57158" y="1571612"/>
            <a:ext cx="8329642" cy="150019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وهي بمثابة(الدور) التي تحتوي على مجموعة حصص (09 على الأكثر) خاصة بنشاط معين. تعبر الوحدة عن هدف تعل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ّ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مي كما تشمل المؤشرات والأهداف الإجرائية الموالية له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72132" y="3571876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ل- الحصة التعليمية: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57158" y="4500570"/>
            <a:ext cx="8329642" cy="92869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وهي الوحدة التي تتم فيها أجرأة الهدف الإجرائي وتجسيده ميدانيا مع التلاميذ بواسطة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72132" y="285728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م- معايير الإنجاز: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57158" y="1000108"/>
            <a:ext cx="8329642" cy="5715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لكل هدف إجرائي معايير تعب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ّ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ر عن مدى الإنجاز في الميدان وتتمثل في: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72132" y="2071678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ن- ظروف الإنجاز: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57158" y="2786058"/>
            <a:ext cx="8329642" cy="142876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وتعبر عن الحالات 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التعل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ّ</a:t>
            </a:r>
            <a:r>
              <a:rPr lang="ar-SA" sz="2800" b="1" dirty="0" err="1" smtClean="0">
                <a:latin typeface="Sakkal Majalla" pitchFamily="2" charset="-78"/>
                <a:cs typeface="Sakkal Majalla" pitchFamily="2" charset="-78"/>
              </a:rPr>
              <a:t>مية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التي يتم إنجازها في الحصة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بواسطة مواقف مبنية على وضعيات الإشكال توظف في ورشا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 عمل من خلال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النشاط الفعلي لكل التلاميذ (الطريقة النشيطة)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2132" y="4643446"/>
            <a:ext cx="2857520" cy="5715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ي- شروط النجاح: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57158" y="5429264"/>
            <a:ext cx="8329642" cy="5000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just"/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وهي مؤشرات تسمح بالحكم على التوصل لتحقيق الهدف والإدلاء بمدى نجاحه</a:t>
            </a:r>
            <a:r>
              <a:rPr lang="ar-MA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Sans tit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89" y="775917"/>
            <a:ext cx="7316222" cy="5306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285852" y="285728"/>
            <a:ext cx="6357982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التقويم وفق المقاربة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71504"/>
          </a:xfrm>
        </p:spPr>
        <p:txBody>
          <a:bodyPr>
            <a:normAutofit/>
          </a:bodyPr>
          <a:lstStyle/>
          <a:p>
            <a:pPr algn="ctr" rtl="1"/>
            <a:r>
              <a:rPr lang="ar-MA" sz="32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يهدف التقويم إلى:</a:t>
            </a:r>
            <a:endParaRPr lang="fr-FR" sz="32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572528" y="1418460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71490" y="1357298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يُعتبر التقويم </a:t>
            </a:r>
            <a:r>
              <a:rPr lang="ar-MA" sz="28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أساسا ضروريا لوضع التخطيط السليم للمستقبل.</a:t>
            </a:r>
            <a:endParaRPr kumimoji="0" lang="fr-FR" sz="2800" b="1" i="0" u="none" strike="noStrike" kern="1200" cap="all" normalizeH="0" baseline="0" noProof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8572528" y="2143116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71490" y="2081954"/>
            <a:ext cx="8229600" cy="775542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يُعتبر التقويم مؤشرا ل</a:t>
            </a:r>
            <a:r>
              <a:rPr lang="ar-MA" sz="28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كافة</a:t>
            </a: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طرق </a:t>
            </a:r>
            <a:r>
              <a:rPr lang="ar-MA" sz="28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التدريس ومدى مناسبتها لمدى تحقيق الأهداف المرجوة.</a:t>
            </a:r>
            <a:endParaRPr kumimoji="0" lang="ar-MA" sz="2800" b="1" i="0" u="none" strike="noStrike" kern="1200" cap="all" normalizeH="0" baseline="0" noProof="0" dirty="0" smtClean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8586758" y="300037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85720" y="2857496"/>
            <a:ext cx="8229600" cy="500066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يُعتبر التقويم مؤشرا لتحديد مدى ملائمة الوحدات التعليمية مع إمكانيات </a:t>
            </a:r>
            <a:r>
              <a:rPr lang="ar-MA" sz="28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المتعلمين.</a:t>
            </a:r>
            <a:endParaRPr kumimoji="0" lang="ar-MA" sz="2800" b="1" i="0" u="none" strike="noStrike" kern="1200" cap="all" normalizeH="0" baseline="0" noProof="0" dirty="0" smtClean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lèche courbée vers la gauche 11"/>
          <p:cNvSpPr/>
          <p:nvPr/>
        </p:nvSpPr>
        <p:spPr>
          <a:xfrm>
            <a:off x="8586758" y="3571876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85720" y="3510714"/>
            <a:ext cx="8229600" cy="775542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يساعد التقويم المعلم في معرف</a:t>
            </a:r>
            <a:r>
              <a:rPr lang="ar-MA" sz="28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ة</a:t>
            </a: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المستوى الحقيقي للمتعلمين وبالتالي الكشف عن نقاط الضعف والصعوبات التي تواجه العملية التعليمية.</a:t>
            </a:r>
          </a:p>
        </p:txBody>
      </p:sp>
      <p:sp>
        <p:nvSpPr>
          <p:cNvPr id="14" name="Flèche courbée vers la gauche 13"/>
          <p:cNvSpPr/>
          <p:nvPr/>
        </p:nvSpPr>
        <p:spPr>
          <a:xfrm>
            <a:off x="8572528" y="442913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71490" y="4367970"/>
            <a:ext cx="8229600" cy="775542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cap="all" normalizeH="0" baseline="0" noProof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يساعد التقويم في الكشف عن حاجات وقدرات المتعلمين كما يساعد على توجيههم للنشاط المناسب لقدراتهم.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457200" y="5143512"/>
            <a:ext cx="8229600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هناك ثلاث أنواع</a:t>
            </a:r>
            <a:r>
              <a:rPr kumimoji="0" lang="ar-MA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من التقويم: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215074" y="5715016"/>
            <a:ext cx="2624126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تقويم تشخيصي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286116" y="5715016"/>
            <a:ext cx="2624126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تقويم تكويني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500034" y="5715016"/>
            <a:ext cx="2624126" cy="57150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تقويم تحصيلي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2977225"/>
            <a:ext cx="8715436" cy="65321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/>
              <a:t>تعريف الكفاءة</a:t>
            </a:r>
            <a:endParaRPr lang="fr-FR" b="1" dirty="0"/>
          </a:p>
        </p:txBody>
      </p:sp>
      <p:sp>
        <p:nvSpPr>
          <p:cNvPr id="4" name="مستطيل 3"/>
          <p:cNvSpPr/>
          <p:nvPr/>
        </p:nvSpPr>
        <p:spPr>
          <a:xfrm>
            <a:off x="2643174" y="285728"/>
            <a:ext cx="4000528" cy="2000264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MA" sz="2000" b="1" dirty="0" smtClean="0">
                <a:solidFill>
                  <a:schemeClr val="tx1"/>
                </a:solidFill>
              </a:rPr>
              <a:t>هي نظام من المعارف </a:t>
            </a:r>
            <a:r>
              <a:rPr lang="ar-MA" sz="2000" b="1" dirty="0" err="1" smtClean="0">
                <a:solidFill>
                  <a:schemeClr val="tx1"/>
                </a:solidFill>
              </a:rPr>
              <a:t>المفاهيمية</a:t>
            </a:r>
            <a:r>
              <a:rPr lang="ar-MA" sz="2000" b="1" dirty="0" smtClean="0">
                <a:solidFill>
                  <a:schemeClr val="tx1"/>
                </a:solidFill>
              </a:rPr>
              <a:t> والإجرائية التي تكون منظمة بكيفية تجعل الفرد قادرا على الفعل عندما يكون في وضعيه معينه أو إنجاز مهمة من المهام أو حل مشكلة من المشكلات.</a:t>
            </a:r>
            <a:endParaRPr lang="fr-FR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86968" y="4214818"/>
            <a:ext cx="2928958" cy="23574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MA" b="1" dirty="0" smtClean="0">
                <a:solidFill>
                  <a:schemeClr val="tx1"/>
                </a:solidFill>
              </a:rPr>
              <a:t>تمثل الكفاءة ما يقدر الفرد على إنجازه والحيازة على الكفاءة يعني امتلاك المعرفة وإيجاد ممارسة ذات نوعية معترف </a:t>
            </a:r>
            <a:r>
              <a:rPr lang="ar-MA" b="1" dirty="0" err="1" smtClean="0">
                <a:solidFill>
                  <a:schemeClr val="tx1"/>
                </a:solidFill>
              </a:rPr>
              <a:t>بها</a:t>
            </a:r>
            <a:r>
              <a:rPr lang="ar-MA" b="1" dirty="0" smtClean="0">
                <a:solidFill>
                  <a:schemeClr val="tx1"/>
                </a:solidFill>
              </a:rPr>
              <a:t> في مجال محدد بحيث تعني القدرة على أداء فعل معين في وضعية معينة بإتقان.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643702" y="2928934"/>
            <a:ext cx="1714512" cy="2643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MA" b="1" dirty="0" smtClean="0"/>
              <a:t>تعني القدرة على تعبئة مجموعة مندمجة من الموارد بهدف حل </a:t>
            </a:r>
            <a:r>
              <a:rPr lang="ar-MA" b="1" u="sng" dirty="0" smtClean="0">
                <a:solidFill>
                  <a:srgbClr val="FF0000"/>
                </a:solidFill>
              </a:rPr>
              <a:t>وضعية مشكلة</a:t>
            </a:r>
            <a:r>
              <a:rPr lang="ar-MA" b="1" dirty="0" smtClean="0">
                <a:solidFill>
                  <a:schemeClr val="tx1"/>
                </a:solidFill>
              </a:rPr>
              <a:t> تنتمي إلى عائل</a:t>
            </a:r>
            <a:r>
              <a:rPr lang="ar-MA" b="1" dirty="0" smtClean="0"/>
              <a:t>ة</a:t>
            </a:r>
            <a:r>
              <a:rPr lang="ar-MA" b="1" dirty="0" smtClean="0">
                <a:solidFill>
                  <a:schemeClr val="tx1"/>
                </a:solidFill>
              </a:rPr>
              <a:t> من الوضعيات.</a:t>
            </a: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71472" y="2928934"/>
            <a:ext cx="2071702" cy="25717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MA" b="1" dirty="0" smtClean="0"/>
              <a:t>هي قدرة الفرد على التصرف بفعالية في نمط محدد من الأوضاع وهي قدرة تستند على المعارف ولكن لا تقتصر عليها.</a:t>
            </a: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286116" y="500050"/>
            <a:ext cx="2971792" cy="64293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عناصر الكفاءة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1500166" y="1285860"/>
            <a:ext cx="7286676" cy="121444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أصبح مصطلح الكفاءة اليوم الأكثر تداولا في مختلف الأنظمة التربوية في العالم، غير أن هذا المصطلح في أحيان كثيرة يتداخل في عد</a:t>
            </a: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مفاهيم، كما هو الأمر بالنسبة لـ: المهارة – الاستعداد – الأداء/الإنجاز – الهدف – القدر</a:t>
            </a: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.</a:t>
            </a:r>
            <a:endParaRPr kumimoji="0" lang="ar-DZ" sz="2400" b="1" i="0" u="none" strike="noStrike" kern="1200" cap="none" spc="0" normalizeH="0" baseline="0" noProof="0" dirty="0" smtClean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414" y="3226540"/>
            <a:ext cx="6215106" cy="327429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يمكن اعتبار المهارة السرعة والسهولة والدقة في إنجاز عمل ما، سواء كان في المجال المعرفي أو الحسي الحركي، وللمهارة عدة خصائص نذكر منها: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أنها تعبّر عن التحكم في تحقيق مهمة أمام وضعية مشكلة.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تخضع للملاحظة والقياس، ومن خلال السلوك في وضعية محددة.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MA" sz="2000" b="1" dirty="0" smtClean="0">
                <a:solidFill>
                  <a:schemeClr val="tx1"/>
                </a:solidFill>
              </a:rPr>
              <a:t> تدمج المعرفة المكتسبة في المجالات الثلاثة.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MA" sz="2000" b="1" dirty="0" smtClean="0">
                <a:solidFill>
                  <a:schemeClr val="tx1"/>
                </a:solidFill>
              </a:rPr>
              <a:t> مرتبط</a:t>
            </a: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r>
              <a:rPr lang="ar-MA" sz="2000" b="1" dirty="0" smtClean="0">
                <a:solidFill>
                  <a:schemeClr val="tx1"/>
                </a:solidFill>
              </a:rPr>
              <a:t> بمضامين ماد</a:t>
            </a: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ة</a:t>
            </a:r>
            <a:r>
              <a:rPr lang="ar-MA" sz="2000" b="1" dirty="0" smtClean="0">
                <a:solidFill>
                  <a:schemeClr val="tx1"/>
                </a:solidFill>
              </a:rPr>
              <a:t> ما.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وسيلة شرح مع سهم إلى الأسفل 6"/>
          <p:cNvSpPr/>
          <p:nvPr/>
        </p:nvSpPr>
        <p:spPr>
          <a:xfrm>
            <a:off x="6929454" y="2500306"/>
            <a:ext cx="1643074" cy="928694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أ- المهارة:</a:t>
            </a:r>
            <a:endParaRPr lang="fr-FR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1794361"/>
            <a:ext cx="6215106" cy="14203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يعرّف على أنه حالة يكون فيها الفرد جاهزا وقادرا على تعلم سلوك جديد، وبمجرد وصول الفرد إلى مرحلة الاستعداد سوف تكون لديه القدرة على تعلم السلوك الجديد باستمرار.</a:t>
            </a:r>
          </a:p>
        </p:txBody>
      </p:sp>
      <p:sp>
        <p:nvSpPr>
          <p:cNvPr id="5" name="وسيلة شرح مع سهم إلى الأسفل 6"/>
          <p:cNvSpPr/>
          <p:nvPr/>
        </p:nvSpPr>
        <p:spPr>
          <a:xfrm>
            <a:off x="6643702" y="1068127"/>
            <a:ext cx="2214578" cy="928694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ب- الاستعداد:</a:t>
            </a:r>
            <a:endParaRPr lang="fr-FR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4684918"/>
            <a:ext cx="6215106" cy="958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هو ترجمة التعلم إلى سلوك، مدعم بدافعية المتعلم، بحيث يعبّر عن الصيغة الإجرائية أو التنفيذية للتعلم.</a:t>
            </a:r>
          </a:p>
        </p:txBody>
      </p:sp>
      <p:sp>
        <p:nvSpPr>
          <p:cNvPr id="7" name="وسيلة شرح مع سهم إلى الأسفل 6"/>
          <p:cNvSpPr/>
          <p:nvPr/>
        </p:nvSpPr>
        <p:spPr>
          <a:xfrm>
            <a:off x="6072198" y="3958684"/>
            <a:ext cx="2786082" cy="928694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ت- الأداء (الإنجاز):</a:t>
            </a:r>
            <a:endParaRPr lang="fr-FR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1794361"/>
            <a:ext cx="6215106" cy="9586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هو عبارة تصف مجموعة من السلوكيات أو </a:t>
            </a:r>
            <a:r>
              <a:rPr lang="ar-MA" sz="2000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الأداءات</a:t>
            </a: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التي بدورها تضمن قدرة التلميذ على إنجازه.</a:t>
            </a:r>
          </a:p>
        </p:txBody>
      </p:sp>
      <p:sp>
        <p:nvSpPr>
          <p:cNvPr id="5" name="وسيلة شرح مع سهم إلى الأسفل 6"/>
          <p:cNvSpPr/>
          <p:nvPr/>
        </p:nvSpPr>
        <p:spPr>
          <a:xfrm>
            <a:off x="6643702" y="1068127"/>
            <a:ext cx="2214578" cy="928694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ث- الهدف:</a:t>
            </a:r>
            <a:endParaRPr lang="fr-FR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4414" y="4437567"/>
            <a:ext cx="6215106" cy="142032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تعرّف بأنها كل ما يجعل الفرد قادرا على فعل شيء ما أو مؤهل للقيام </a:t>
            </a:r>
            <a:r>
              <a:rPr lang="ar-MA" sz="2000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به</a:t>
            </a:r>
            <a:r>
              <a:rPr lang="ar-MA" sz="2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، ويُعبّر عنها بالقدرة الفعلية العامة بحيث لا تتجسد بدون تفعيل لمحتوى التعلم، ولا يمكن ملاحظتها إلا من خلال المحتويات التعليمية.</a:t>
            </a:r>
          </a:p>
        </p:txBody>
      </p:sp>
      <p:sp>
        <p:nvSpPr>
          <p:cNvPr id="7" name="وسيلة شرح مع سهم إلى الأسفل 6"/>
          <p:cNvSpPr/>
          <p:nvPr/>
        </p:nvSpPr>
        <p:spPr>
          <a:xfrm>
            <a:off x="6643702" y="3711333"/>
            <a:ext cx="2214578" cy="928694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ه- القدرة:</a:t>
            </a:r>
            <a:endParaRPr lang="fr-FR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85894" y="785794"/>
            <a:ext cx="6186502" cy="64293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خصائص الكفاءة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5715008" y="1285860"/>
            <a:ext cx="2471726" cy="64294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200" b="1" i="0" u="none" strike="noStrike" kern="1200" cap="none" spc="0" normalizeH="0" baseline="0" noProof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3957662" y="1357298"/>
            <a:ext cx="4614866" cy="5715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تتميز الكفاءة بمجموعة من الخصائص:</a:t>
            </a:r>
          </a:p>
        </p:txBody>
      </p:sp>
      <p:sp>
        <p:nvSpPr>
          <p:cNvPr id="19" name="Virage 18"/>
          <p:cNvSpPr/>
          <p:nvPr/>
        </p:nvSpPr>
        <p:spPr>
          <a:xfrm rot="10800000">
            <a:off x="8286776" y="2798937"/>
            <a:ext cx="357190" cy="35719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2357430"/>
            <a:ext cx="8072494" cy="142876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أ- تجنيد وتوظيف مجموعة من الموارد: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إن الكفاءة تتطلب تسخير مجموعة من الموارد المختلفة والمعارف العلمية والفعلية (العملية) المتنوعة والقدرات والمهارات السلوكية، وفي غالب الأحيان فإن هذه الإمكانيات تكوّن خاصية </a:t>
            </a:r>
            <a:r>
              <a:rPr lang="ar-MA" sz="2000" b="1" u="sng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الإدماج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MA" sz="20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Virage 7"/>
          <p:cNvSpPr/>
          <p:nvPr/>
        </p:nvSpPr>
        <p:spPr>
          <a:xfrm rot="10800000">
            <a:off x="8286776" y="4870639"/>
            <a:ext cx="357190" cy="35719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44" y="4429132"/>
            <a:ext cx="8072494" cy="142876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ب- الغائية النهائية: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إذ أن تسخير الموارد لا يتم عرضه بل يؤدي وظيفة اجتماعية نفعية لها دلالة بالنسبة للمتعلم، الذي يسخّر مختلف الموارد لإنجاز عمل ما أو حل مشكلة في حياته المدرسية أو اليومية.</a:t>
            </a:r>
            <a:endParaRPr lang="ar-MA" sz="20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age 3"/>
          <p:cNvSpPr/>
          <p:nvPr/>
        </p:nvSpPr>
        <p:spPr>
          <a:xfrm rot="10800000">
            <a:off x="8501090" y="1084425"/>
            <a:ext cx="357190" cy="35719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642918"/>
            <a:ext cx="8072494" cy="142876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ت- الارتباط بمجموعة من الوضعيات: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أي الوضعيات ذات مجال واحد، إذ لا يمكن فهم الكفاءة أو تحديدها إلا من خلال وضعيات تُوظف فيها هذه الكفاءة.</a:t>
            </a:r>
            <a:endParaRPr lang="ar-MA" sz="20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Virage 5"/>
          <p:cNvSpPr/>
          <p:nvPr/>
        </p:nvSpPr>
        <p:spPr>
          <a:xfrm rot="10800000">
            <a:off x="8501090" y="3084689"/>
            <a:ext cx="357190" cy="35719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2643182"/>
            <a:ext cx="8072494" cy="142876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ث- التعلق بالمادة: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بمعنى توظف الكفاءة في غالب الأحيان معارف ومهارات معظمها من مادة واحدة، وقد تتعلق بعدة مواد، أي أن تنميتها لدى المتعلم تقتضي التحكم في عدة مواد لاكتسابها.</a:t>
            </a:r>
            <a:endParaRPr lang="ar-MA" sz="20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Virage 7"/>
          <p:cNvSpPr/>
          <p:nvPr/>
        </p:nvSpPr>
        <p:spPr>
          <a:xfrm rot="10800000">
            <a:off x="8501090" y="5156391"/>
            <a:ext cx="357190" cy="35719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4714884"/>
            <a:ext cx="8072494" cy="142876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ث- قابلية التقويم:</a:t>
            </a:r>
            <a:r>
              <a:rPr lang="ar-MA" sz="2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بحيث يمكن قياس الكفاءة من خلال نوعية العمل المنجز من طرف المتعلم أو التلميذ، ونوعية الناتج الذي توصل إليه حتى وإن لم يكن ذلك بشكل دقيق.</a:t>
            </a:r>
            <a:endParaRPr lang="ar-MA" sz="2000" b="1" dirty="0" smtClean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2143108" y="285728"/>
            <a:ext cx="3857652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مفهوم المقاربة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571472" y="1071546"/>
            <a:ext cx="7643866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ar-MA" sz="2800" b="1" i="0" u="none" strike="noStrike" kern="1200" cap="none" spc="0" normalizeH="0" baseline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هي تصور وبناء مشروع قابل للإنجاز في ضوء خ</a:t>
            </a: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طة</a:t>
            </a:r>
            <a:r>
              <a:rPr kumimoji="0" lang="ar-MA" sz="2800" b="1" i="0" u="none" strike="noStrike" kern="1200" cap="none" spc="0" normalizeH="0" baseline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إستراتي</a:t>
            </a: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جية</a:t>
            </a:r>
            <a:r>
              <a:rPr kumimoji="0" lang="ar-MA" sz="2800" b="1" i="0" u="none" strike="noStrike" kern="1200" cap="none" spc="0" normalizeH="0" baseline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تأخذ بعين الاعتبار كل العوامل المتدخلة في تحقيق الأداء الفعّال والمردود المناسب، من طرق ووسائل، الوسط (مكان وزمان) وخصائص المتعلم والنظريات </a:t>
            </a:r>
            <a:r>
              <a:rPr lang="ar-MA" sz="28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البيداغوجية</a:t>
            </a: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.</a:t>
            </a:r>
            <a:endParaRPr lang="fr-FR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2143108" y="3071818"/>
            <a:ext cx="4286280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تعريف المقاربة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571472" y="3786190"/>
            <a:ext cx="7643866" cy="2500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هي مقاربة </a:t>
            </a:r>
            <a:r>
              <a:rPr kumimoji="0" lang="ar-MA" sz="2700" b="1" i="0" u="none" strike="noStrike" kern="1200" cap="none" spc="0" normalizeH="0" baseline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أساسها أهداف معلن عنها ب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صيغة</a:t>
            </a:r>
            <a:r>
              <a:rPr kumimoji="0" lang="ar-MA" sz="2700" b="1" i="0" u="none" strike="noStrike" kern="1200" cap="none" spc="0" normalizeH="0" baseline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الكفاءات، يتم اكتسابها باعتماد محتويات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منطلقها الأنشطة البدنية والرياضية، كدعامة ثق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افية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وكذا مكتسبات المراحل التعليمية السابقة، وكذلك المنهج الذي يركز على التلميذ كمحور أساسي في عملي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ة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التعلم. تتحول هذه المكتسبات إلى قدرات ومعارف ومعارف ومهارات تؤهل التلميذ للاستعداد 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لمواجهة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MA" sz="2700" b="1" i="0" u="none" strike="noStrike" kern="1200" cap="none" spc="0" normalizeH="0" noProof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تعلمات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جديدة ضمن سياق يخدم ما هو منتظر منه في نهاية مر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حلة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تعلم </a:t>
            </a:r>
            <a:r>
              <a:rPr lang="ar-MA" sz="27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معينة</a:t>
            </a:r>
            <a:r>
              <a:rPr kumimoji="0" lang="ar-MA" sz="2700" b="1" i="0" u="none" strike="noStrike" kern="1200" cap="none" spc="0" normalizeH="0" noProof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lang="fr-FR" sz="27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714480" y="285728"/>
            <a:ext cx="5429288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مبادئ المقاربة بالكفاءات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èche courbée vers la gauche 4"/>
          <p:cNvSpPr/>
          <p:nvPr/>
        </p:nvSpPr>
        <p:spPr>
          <a:xfrm>
            <a:off x="8572528" y="2214554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71490" y="2153392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تعتبر التربية ع</a:t>
            </a:r>
            <a:r>
              <a:rPr lang="ar-M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ملية</a:t>
            </a: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تسهل النمو وتسمح بالتواصل والتكيف والاهتمام بالعمل.</a:t>
            </a:r>
            <a:endParaRPr kumimoji="0" lang="fr-FR" sz="28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lèche courbée vers la gauche 6"/>
          <p:cNvSpPr/>
          <p:nvPr/>
        </p:nvSpPr>
        <p:spPr>
          <a:xfrm>
            <a:off x="8586758" y="2928934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85720" y="2928934"/>
            <a:ext cx="8229600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تعتبر المدرسة امتدادا للمجتمع ولا يليق الفصل بينهما.</a:t>
            </a:r>
            <a:endParaRPr kumimoji="0" lang="fr-FR" sz="28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lèche courbée vers la gauche 8"/>
          <p:cNvSpPr/>
          <p:nvPr/>
        </p:nvSpPr>
        <p:spPr>
          <a:xfrm>
            <a:off x="8586758" y="3633038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85720" y="3571876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تعتبر التربية عنصر فعّال في اكتساب المعرفة.</a:t>
            </a:r>
            <a:endParaRPr kumimoji="0" lang="fr-FR" sz="28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Flèche courbée vers la gauche 10"/>
          <p:cNvSpPr/>
          <p:nvPr/>
        </p:nvSpPr>
        <p:spPr>
          <a:xfrm>
            <a:off x="8586758" y="4357694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85720" y="4296532"/>
            <a:ext cx="8229600" cy="177567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تعتبر التعلم عنصرا يتضمن حصيلة من المعارف </a:t>
            </a:r>
            <a:r>
              <a:rPr lang="ar-MA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والسلوكات</a:t>
            </a:r>
            <a:r>
              <a:rPr lang="ar-M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والمهارات التي تؤهله لـ: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القدرة على التعرف (مجال معرفي).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M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القدرة على التصرف (مجال حس حركي).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القدرة على التكيف (مجال وجداني).</a:t>
            </a:r>
            <a:endParaRPr kumimoji="0" lang="fr-FR" sz="28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571504"/>
          </a:xfrm>
        </p:spPr>
        <p:txBody>
          <a:bodyPr>
            <a:normAutofit/>
          </a:bodyPr>
          <a:lstStyle/>
          <a:p>
            <a:pPr algn="ctr" rtl="1"/>
            <a:r>
              <a:rPr lang="ar-MA" sz="3200" dirty="0" smtClean="0">
                <a:latin typeface="Sakkal Majalla" pitchFamily="2" charset="-78"/>
                <a:cs typeface="Sakkal Majalla" pitchFamily="2" charset="-78"/>
              </a:rPr>
              <a:t>تتضمن المقاربة بالكفاءات مجموعة من المبادئ تتمثل في: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1389</TotalTime>
  <Words>1222</Words>
  <Application>Microsoft Office PowerPoint</Application>
  <PresentationFormat>Affichage à l'écran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Constantia</vt:lpstr>
      <vt:lpstr>Majalla UI</vt:lpstr>
      <vt:lpstr>Sakkal Majalla</vt:lpstr>
      <vt:lpstr>Traditional Arabic</vt:lpstr>
      <vt:lpstr>Wingdings</vt:lpstr>
      <vt:lpstr>Wingdings 2</vt:lpstr>
      <vt:lpstr>تدفق</vt:lpstr>
      <vt:lpstr>جامعة العربي بن مهيدي –أم البواقي معهد علوم وتقنيات النشاطات البدنية والرياضية</vt:lpstr>
      <vt:lpstr>تعريف الكفاءة</vt:lpstr>
      <vt:lpstr>عناصر الكفاءة</vt:lpstr>
      <vt:lpstr>Présentation PowerPoint</vt:lpstr>
      <vt:lpstr>Présentation PowerPoint</vt:lpstr>
      <vt:lpstr>خصائص الكفاءة</vt:lpstr>
      <vt:lpstr>Présentation PowerPoint</vt:lpstr>
      <vt:lpstr>Présentation PowerPoint</vt:lpstr>
      <vt:lpstr>تتضمن المقاربة بالكفاءات مجموعة من المبادئ تتمثل في: </vt:lpstr>
      <vt:lpstr>Présentation PowerPoint</vt:lpstr>
      <vt:lpstr> ° تنمية تفكيرهم ومهاراتهم الفكرية وقدراتهم على حل مشكلة معينة.  ° تعليمهم أدوار الكبار من خلال مواجهتهم المواقف الحقيقية والمحاكاة.  ° تحويلهم إلى متعلمين مستقلين استقلالا ذاتيا.  ° تغيير علاقة المتعلمين بالمعرفة بعد تحويل موقفهم السلبي منها إلى موقف إيجابي يحفز على طلب المعرفة واكتسابها.  ° تشجيع عمل الفرد مع الجماعة ومن ثم إعداده للحياة المهنية وإدماجه في المجتمع.</vt:lpstr>
      <vt:lpstr>     وهي الكفاءة التي تعبّر عن ملمح تخرّج التلميذ، والتي تتحقق عن طريق أجرأة العناصر الواردة في هذا التدرج (طور دراسي).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يهدف التقويم إلى: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العربي بن مهيدي –أم البواقي معهد علوم وتقنيات النشاطات البدنية والرياضية</dc:title>
  <dc:creator>home</dc:creator>
  <cp:lastModifiedBy>pc 2023</cp:lastModifiedBy>
  <cp:revision>152</cp:revision>
  <dcterms:created xsi:type="dcterms:W3CDTF">2017-07-09T21:50:43Z</dcterms:created>
  <dcterms:modified xsi:type="dcterms:W3CDTF">2024-05-07T00:31:02Z</dcterms:modified>
</cp:coreProperties>
</file>