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21-05-1442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38533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21-05-1442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675743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21-05-1442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0812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16150D26-439C-4A15-B4A2-1FEADBACC3AE}" type="datetimeFigureOut">
              <a:rPr lang="ar-DZ" smtClean="0"/>
              <a:t>21-05-1442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51436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6150D26-439C-4A15-B4A2-1FEADBACC3AE}" type="datetimeFigureOut">
              <a:rPr lang="ar-DZ" smtClean="0"/>
              <a:t>21-05-1442</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57564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16150D26-439C-4A15-B4A2-1FEADBACC3AE}" type="datetimeFigureOut">
              <a:rPr lang="ar-DZ" smtClean="0"/>
              <a:t>21-05-1442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60736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16150D26-439C-4A15-B4A2-1FEADBACC3AE}" type="datetimeFigureOut">
              <a:rPr lang="ar-DZ" smtClean="0"/>
              <a:t>21-05-1442</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4103068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16150D26-439C-4A15-B4A2-1FEADBACC3AE}" type="datetimeFigureOut">
              <a:rPr lang="ar-DZ" smtClean="0"/>
              <a:t>21-05-1442</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2565730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6150D26-439C-4A15-B4A2-1FEADBACC3AE}" type="datetimeFigureOut">
              <a:rPr lang="ar-DZ" smtClean="0"/>
              <a:t>21-05-1442</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374053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6150D26-439C-4A15-B4A2-1FEADBACC3AE}" type="datetimeFigureOut">
              <a:rPr lang="ar-DZ" smtClean="0"/>
              <a:t>21-05-1442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428599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6150D26-439C-4A15-B4A2-1FEADBACC3AE}" type="datetimeFigureOut">
              <a:rPr lang="ar-DZ" smtClean="0"/>
              <a:t>21-05-1442</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9675C0A-64B0-4CA6-A442-7BD59F10BE29}" type="slidenum">
              <a:rPr lang="ar-DZ" smtClean="0"/>
              <a:t>‹N°›</a:t>
            </a:fld>
            <a:endParaRPr lang="ar-DZ"/>
          </a:p>
        </p:txBody>
      </p:sp>
    </p:spTree>
    <p:extLst>
      <p:ext uri="{BB962C8B-B14F-4D97-AF65-F5344CB8AC3E}">
        <p14:creationId xmlns:p14="http://schemas.microsoft.com/office/powerpoint/2010/main" val="1604996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6150D26-439C-4A15-B4A2-1FEADBACC3AE}" type="datetimeFigureOut">
              <a:rPr lang="ar-DZ" smtClean="0"/>
              <a:t>21-05-1442</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9675C0A-64B0-4CA6-A442-7BD59F10BE29}" type="slidenum">
              <a:rPr lang="ar-DZ" smtClean="0"/>
              <a:t>‹N°›</a:t>
            </a:fld>
            <a:endParaRPr lang="ar-DZ"/>
          </a:p>
        </p:txBody>
      </p:sp>
    </p:spTree>
    <p:extLst>
      <p:ext uri="{BB962C8B-B14F-4D97-AF65-F5344CB8AC3E}">
        <p14:creationId xmlns:p14="http://schemas.microsoft.com/office/powerpoint/2010/main" val="2282082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692696"/>
            <a:ext cx="7704856" cy="5472608"/>
          </a:xfrm>
        </p:spPr>
        <p:txBody>
          <a:bodyPr>
            <a:normAutofit/>
          </a:bodyPr>
          <a:lstStyle/>
          <a:p>
            <a:pPr lvl="0">
              <a:spcBef>
                <a:spcPts val="0"/>
              </a:spcBef>
            </a:pPr>
            <a:r>
              <a:rPr lang="fr-FR" b="1" spc="50" dirty="0" err="1">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University</a:t>
            </a:r>
            <a:r>
              <a:rPr lang="fr-FR"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 of Larbi Ben </a:t>
            </a:r>
            <a:r>
              <a:rPr lang="fr-FR" b="1" spc="50" dirty="0" err="1">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Mhidi</a:t>
            </a:r>
            <a:endParaRPr lang="ar-DZ"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a:p>
            <a:pPr lvl="0">
              <a:spcBef>
                <a:spcPts val="0"/>
              </a:spcBef>
            </a:pPr>
            <a:r>
              <a:rPr lang="fr-FR"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Oum </a:t>
            </a:r>
            <a:r>
              <a:rPr lang="fr-FR"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El </a:t>
            </a:r>
            <a:r>
              <a:rPr lang="fr-FR" b="1" spc="50" dirty="0" err="1">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Times New Roman" pitchFamily="18" charset="0"/>
              </a:rPr>
              <a:t>Bouaghi</a:t>
            </a:r>
            <a:endParaRPr lang="ar-DZ"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a:p>
            <a:pPr lvl="0">
              <a:spcBef>
                <a:spcPts val="0"/>
              </a:spcBef>
            </a:pPr>
            <a:endParaRPr lang="fr-FR" sz="28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latin typeface="Times New Roman" pitchFamily="18" charset="0"/>
            </a:endParaRPr>
          </a:p>
          <a:p>
            <a:pPr lvl="0">
              <a:spcBef>
                <a:spcPts val="0"/>
              </a:spcBef>
            </a:pPr>
            <a:r>
              <a:rPr lang="fr-FR"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latin typeface="Times New Roman" pitchFamily="18" charset="0"/>
              </a:rPr>
              <a:t>English </a:t>
            </a:r>
            <a:r>
              <a:rPr lang="fr-FR" sz="2800" b="1" dirty="0" err="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latin typeface="Times New Roman" pitchFamily="18" charset="0"/>
              </a:rPr>
              <a:t>Department</a:t>
            </a:r>
            <a:endParaRPr lang="ar-DZ" sz="28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a:p>
            <a:pPr lvl="0">
              <a:spcBef>
                <a:spcPts val="0"/>
              </a:spcBef>
            </a:pPr>
            <a:endPar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Language </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and </a:t>
            </a:r>
            <a:r>
              <a:rPr lang="fr-FR"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Linguistics</a:t>
            </a:r>
            <a:endPar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endPar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A Course in </a:t>
            </a:r>
            <a:r>
              <a:rPr lang="fr-FR" sz="24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Sociolinguistics</a:t>
            </a:r>
            <a:endPar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endPar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Presented</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 By: </a:t>
            </a:r>
          </a:p>
          <a:p>
            <a:pPr lvl="0">
              <a:spcBef>
                <a:spcPts val="0"/>
              </a:spcBef>
            </a:pPr>
            <a:endPar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endParaRPr>
          </a:p>
          <a:p>
            <a:pPr lvl="0">
              <a:spcBef>
                <a:spcPts val="0"/>
              </a:spcBef>
            </a:pPr>
            <a:r>
              <a:rPr lang="fr-FR" sz="2400" b="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Dr. </a:t>
            </a:r>
            <a:r>
              <a:rPr lang="fr-FR" sz="2400" b="1"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Bouri</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imes New Roman" pitchFamily="18" charset="0"/>
              </a:rPr>
              <a:t> Hadj</a:t>
            </a:r>
            <a:r>
              <a:rPr lang="fr-FR"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endParaRPr lang="ar-DZ"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l" rtl="0"/>
            <a:endParaRPr lang="ar-DZ" i="1" dirty="0">
              <a:solidFill>
                <a:schemeClr val="tx1"/>
              </a:solidFill>
            </a:endParaRPr>
          </a:p>
        </p:txBody>
      </p:sp>
    </p:spTree>
    <p:extLst>
      <p:ext uri="{BB962C8B-B14F-4D97-AF65-F5344CB8AC3E}">
        <p14:creationId xmlns:p14="http://schemas.microsoft.com/office/powerpoint/2010/main" val="247583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fade">
                                      <p:cBhvr>
                                        <p:cTn id="3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fontScale="92500" lnSpcReduction="20000"/>
          </a:bodyPr>
          <a:lstStyle/>
          <a:p>
            <a:pPr marL="457200" indent="-457200" algn="l" rtl="0">
              <a:buFont typeface="Arial" pitchFamily="34" charset="0"/>
              <a:buChar char="•"/>
            </a:pPr>
            <a:r>
              <a:rPr lang="en-US" dirty="0">
                <a:solidFill>
                  <a:schemeClr val="tx1"/>
                </a:solidFill>
              </a:rPr>
              <a:t>Language is not just </a:t>
            </a:r>
            <a:r>
              <a:rPr lang="en-US" dirty="0" err="1">
                <a:solidFill>
                  <a:schemeClr val="tx1"/>
                </a:solidFill>
              </a:rPr>
              <a:t>denotational</a:t>
            </a:r>
            <a:r>
              <a:rPr lang="en-US" dirty="0">
                <a:solidFill>
                  <a:schemeClr val="tx1"/>
                </a:solidFill>
              </a:rPr>
              <a:t>, a term </a:t>
            </a:r>
            <a:r>
              <a:rPr lang="en-US" dirty="0" smtClean="0">
                <a:solidFill>
                  <a:schemeClr val="tx1"/>
                </a:solidFill>
              </a:rPr>
              <a:t>which refers </a:t>
            </a:r>
            <a:r>
              <a:rPr lang="en-US" dirty="0">
                <a:solidFill>
                  <a:schemeClr val="tx1"/>
                </a:solidFill>
              </a:rPr>
              <a:t>to the process of conveying meaning, </a:t>
            </a:r>
            <a:r>
              <a:rPr lang="en-US" dirty="0" smtClean="0">
                <a:solidFill>
                  <a:schemeClr val="tx1"/>
                </a:solidFill>
              </a:rPr>
              <a:t>…</a:t>
            </a:r>
          </a:p>
          <a:p>
            <a:pPr marL="457200" indent="-457200" algn="l" rtl="0">
              <a:buFont typeface="Arial" pitchFamily="34" charset="0"/>
              <a:buChar char="•"/>
            </a:pPr>
            <a:r>
              <a:rPr lang="en-US" dirty="0" smtClean="0">
                <a:solidFill>
                  <a:schemeClr val="tx1"/>
                </a:solidFill>
              </a:rPr>
              <a:t>Language is </a:t>
            </a:r>
            <a:r>
              <a:rPr lang="en-US" b="1" dirty="0" smtClean="0">
                <a:solidFill>
                  <a:schemeClr val="tx1"/>
                </a:solidFill>
              </a:rPr>
              <a:t>indexical</a:t>
            </a:r>
            <a:r>
              <a:rPr lang="en-US" dirty="0" smtClean="0">
                <a:solidFill>
                  <a:schemeClr val="tx1"/>
                </a:solidFill>
              </a:rPr>
              <a:t>: speaker </a:t>
            </a:r>
            <a:r>
              <a:rPr lang="en-US" dirty="0">
                <a:solidFill>
                  <a:schemeClr val="tx1"/>
                </a:solidFill>
              </a:rPr>
              <a:t>will inevitably give off signals concerning his or </a:t>
            </a:r>
            <a:r>
              <a:rPr lang="en-US" dirty="0" smtClean="0">
                <a:solidFill>
                  <a:schemeClr val="tx1"/>
                </a:solidFill>
              </a:rPr>
              <a:t>her social </a:t>
            </a:r>
            <a:r>
              <a:rPr lang="en-US" dirty="0">
                <a:solidFill>
                  <a:schemeClr val="tx1"/>
                </a:solidFill>
              </a:rPr>
              <a:t>and personal </a:t>
            </a:r>
            <a:r>
              <a:rPr lang="en-US" dirty="0" smtClean="0">
                <a:solidFill>
                  <a:schemeClr val="tx1"/>
                </a:solidFill>
              </a:rPr>
              <a:t>background</a:t>
            </a:r>
          </a:p>
          <a:p>
            <a:pPr marL="457200" indent="-457200" algn="l" rtl="0">
              <a:buFont typeface="Arial" pitchFamily="34" charset="0"/>
              <a:buChar char="•"/>
            </a:pPr>
            <a:r>
              <a:rPr lang="en-US" i="1" dirty="0">
                <a:solidFill>
                  <a:schemeClr val="tx1"/>
                </a:solidFill>
              </a:rPr>
              <a:t>Susan </a:t>
            </a:r>
            <a:r>
              <a:rPr lang="en-US" i="1" dirty="0" smtClean="0">
                <a:solidFill>
                  <a:schemeClr val="tx1"/>
                </a:solidFill>
              </a:rPr>
              <a:t>Gal (</a:t>
            </a:r>
            <a:r>
              <a:rPr lang="en-US" dirty="0" smtClean="0">
                <a:solidFill>
                  <a:schemeClr val="tx1"/>
                </a:solidFill>
              </a:rPr>
              <a:t>1989</a:t>
            </a:r>
            <a:r>
              <a:rPr lang="en-US" dirty="0">
                <a:solidFill>
                  <a:schemeClr val="tx1"/>
                </a:solidFill>
              </a:rPr>
              <a:t>: 347) argues that language not only </a:t>
            </a:r>
            <a:r>
              <a:rPr lang="en-US" dirty="0" smtClean="0">
                <a:solidFill>
                  <a:schemeClr val="tx1"/>
                </a:solidFill>
              </a:rPr>
              <a:t>reflects </a:t>
            </a:r>
            <a:r>
              <a:rPr lang="en-US" dirty="0">
                <a:solidFill>
                  <a:schemeClr val="tx1"/>
                </a:solidFill>
              </a:rPr>
              <a:t>societal patterns </a:t>
            </a:r>
            <a:r>
              <a:rPr lang="en-US" dirty="0" smtClean="0">
                <a:solidFill>
                  <a:schemeClr val="tx1"/>
                </a:solidFill>
              </a:rPr>
              <a:t>and divisions </a:t>
            </a:r>
            <a:r>
              <a:rPr lang="en-US" dirty="0">
                <a:solidFill>
                  <a:schemeClr val="tx1"/>
                </a:solidFill>
              </a:rPr>
              <a:t>but also sustains and </a:t>
            </a:r>
            <a:r>
              <a:rPr lang="en-US" b="1" dirty="0">
                <a:solidFill>
                  <a:schemeClr val="tx1"/>
                </a:solidFill>
              </a:rPr>
              <a:t>reproduces</a:t>
            </a:r>
            <a:r>
              <a:rPr lang="en-US" dirty="0">
                <a:solidFill>
                  <a:schemeClr val="tx1"/>
                </a:solidFill>
              </a:rPr>
              <a:t> them.</a:t>
            </a:r>
            <a:endParaRPr lang="ar-DZ" dirty="0">
              <a:solidFill>
                <a:schemeClr val="tx1"/>
              </a:solidFill>
            </a:endParaRPr>
          </a:p>
        </p:txBody>
      </p:sp>
    </p:spTree>
    <p:extLst>
      <p:ext uri="{BB962C8B-B14F-4D97-AF65-F5344CB8AC3E}">
        <p14:creationId xmlns:p14="http://schemas.microsoft.com/office/powerpoint/2010/main" val="269726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a:solidFill>
                  <a:schemeClr val="tx1"/>
                </a:solidFill>
              </a:rPr>
              <a:t>Sapir–Whorf hypothesis. According to Whorf (1956: 213), ‘we </a:t>
            </a:r>
            <a:r>
              <a:rPr lang="en-US" dirty="0" smtClean="0">
                <a:solidFill>
                  <a:schemeClr val="tx1"/>
                </a:solidFill>
              </a:rPr>
              <a:t>dissect nature </a:t>
            </a:r>
            <a:r>
              <a:rPr lang="en-US" dirty="0">
                <a:solidFill>
                  <a:schemeClr val="tx1"/>
                </a:solidFill>
              </a:rPr>
              <a:t>along lines laid down by our native language</a:t>
            </a:r>
            <a:r>
              <a:rPr lang="en-US" dirty="0" smtClean="0">
                <a:solidFill>
                  <a:schemeClr val="tx1"/>
                </a:solidFill>
              </a:rPr>
              <a:t>’.</a:t>
            </a:r>
          </a:p>
          <a:p>
            <a:pPr marL="914400" lvl="1" indent="-457200" algn="l" rtl="0">
              <a:buFont typeface="Arial" pitchFamily="34" charset="0"/>
              <a:buChar char="•"/>
            </a:pPr>
            <a:r>
              <a:rPr lang="en-US" dirty="0">
                <a:solidFill>
                  <a:schemeClr val="tx1"/>
                </a:solidFill>
              </a:rPr>
              <a:t>Whorf’s striking examples concerns tense and time</a:t>
            </a:r>
            <a:r>
              <a:rPr lang="en-US" dirty="0" smtClean="0">
                <a:solidFill>
                  <a:schemeClr val="tx1"/>
                </a:solidFill>
              </a:rPr>
              <a:t>.</a:t>
            </a:r>
          </a:p>
        </p:txBody>
      </p:sp>
    </p:spTree>
    <p:extLst>
      <p:ext uri="{BB962C8B-B14F-4D97-AF65-F5344CB8AC3E}">
        <p14:creationId xmlns:p14="http://schemas.microsoft.com/office/powerpoint/2010/main" val="852606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a:bodyPr>
          <a:lstStyle/>
          <a:p>
            <a:pPr algn="l" rtl="0"/>
            <a:endParaRPr lang="ar-DZ"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060848"/>
            <a:ext cx="7734959"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650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Autofit/>
          </a:bodyPr>
          <a:lstStyle/>
          <a:p>
            <a:pPr rtl="0"/>
            <a:r>
              <a:rPr lang="en-US" sz="3000" b="1" dirty="0">
                <a:latin typeface="SabonLTStd-Bold"/>
              </a:rPr>
              <a:t>RELATIONS BETWEEN LANGUAGE AND</a:t>
            </a:r>
            <a:br>
              <a:rPr lang="en-US" sz="3000" b="1" dirty="0">
                <a:latin typeface="SabonLTStd-Bold"/>
              </a:rPr>
            </a:br>
            <a:r>
              <a:rPr lang="en-US" sz="3000" b="1" dirty="0">
                <a:latin typeface="SabonLTStd-Bold"/>
              </a:rPr>
              <a:t>SOCIETY</a:t>
            </a:r>
            <a:endParaRPr lang="ar-DZ" sz="3000" dirty="0"/>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a:solidFill>
                  <a:schemeClr val="tx1"/>
                </a:solidFill>
              </a:rPr>
              <a:t>real translation between </a:t>
            </a:r>
            <a:r>
              <a:rPr lang="en-US" dirty="0" smtClean="0">
                <a:solidFill>
                  <a:schemeClr val="tx1"/>
                </a:solidFill>
              </a:rPr>
              <a:t>widely different </a:t>
            </a:r>
            <a:r>
              <a:rPr lang="en-US" dirty="0">
                <a:solidFill>
                  <a:schemeClr val="tx1"/>
                </a:solidFill>
              </a:rPr>
              <a:t>languages is not possible</a:t>
            </a:r>
            <a:r>
              <a:rPr lang="en-US" dirty="0" smtClean="0">
                <a:solidFill>
                  <a:schemeClr val="tx1"/>
                </a:solidFill>
              </a:rPr>
              <a:t>.</a:t>
            </a:r>
          </a:p>
          <a:p>
            <a:pPr algn="l" rtl="0"/>
            <a:endParaRPr lang="en-US" dirty="0" smtClean="0">
              <a:solidFill>
                <a:schemeClr val="tx1"/>
              </a:solidFill>
            </a:endParaRPr>
          </a:p>
        </p:txBody>
      </p:sp>
    </p:spTree>
    <p:extLst>
      <p:ext uri="{BB962C8B-B14F-4D97-AF65-F5344CB8AC3E}">
        <p14:creationId xmlns:p14="http://schemas.microsoft.com/office/powerpoint/2010/main" val="249470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936103"/>
          </a:xfrm>
        </p:spPr>
        <p:txBody>
          <a:bodyPr>
            <a:noAutofit/>
          </a:bodyPr>
          <a:lstStyle/>
          <a:p>
            <a:pPr rtl="0"/>
            <a:r>
              <a:rPr lang="en-US" sz="3000" b="1" dirty="0">
                <a:latin typeface="SabonLTStd-Bold"/>
              </a:rPr>
              <a:t>RELATIONS BETWEEN LANGUAGE AND SOCIETY</a:t>
            </a:r>
            <a:endParaRPr lang="ar-DZ" sz="3000" b="1" dirty="0">
              <a:latin typeface="SabonLTStd-Bold"/>
            </a:endParaRPr>
          </a:p>
        </p:txBody>
      </p:sp>
      <p:sp>
        <p:nvSpPr>
          <p:cNvPr id="3" name="Sous-titre 2"/>
          <p:cNvSpPr>
            <a:spLocks noGrp="1"/>
          </p:cNvSpPr>
          <p:nvPr>
            <p:ph type="subTitle" idx="1"/>
          </p:nvPr>
        </p:nvSpPr>
        <p:spPr>
          <a:xfrm>
            <a:off x="755576" y="1628800"/>
            <a:ext cx="7704856" cy="4536504"/>
          </a:xfrm>
        </p:spPr>
        <p:txBody>
          <a:bodyPr>
            <a:normAutofit/>
          </a:bodyPr>
          <a:lstStyle/>
          <a:p>
            <a:pPr algn="l" rtl="0"/>
            <a:endParaRPr lang="en-US" dirty="0" smtClean="0">
              <a:solidFill>
                <a:schemeClr val="tx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700808"/>
            <a:ext cx="7704856" cy="494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8720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circle(in)">
                                      <p:cBhvr>
                                        <p:cTn id="13"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a:bodyPr>
          <a:lstStyle/>
          <a:p>
            <a:pPr marL="457200" indent="-457200" algn="l" rtl="0">
              <a:buFont typeface="Arial" pitchFamily="34" charset="0"/>
              <a:buChar char="•"/>
            </a:pPr>
            <a:r>
              <a:rPr lang="en-US" dirty="0" smtClean="0">
                <a:solidFill>
                  <a:schemeClr val="tx1"/>
                </a:solidFill>
              </a:rPr>
              <a:t>The </a:t>
            </a:r>
            <a:r>
              <a:rPr lang="en-US" dirty="0">
                <a:solidFill>
                  <a:schemeClr val="tx1"/>
                </a:solidFill>
              </a:rPr>
              <a:t>term </a:t>
            </a:r>
            <a:r>
              <a:rPr lang="en-US" b="1" dirty="0">
                <a:solidFill>
                  <a:schemeClr val="tx1"/>
                </a:solidFill>
              </a:rPr>
              <a:t>variety</a:t>
            </a:r>
            <a:r>
              <a:rPr lang="en-US" dirty="0">
                <a:solidFill>
                  <a:schemeClr val="tx1"/>
                </a:solidFill>
              </a:rPr>
              <a:t> is </a:t>
            </a:r>
            <a:r>
              <a:rPr lang="en-US" dirty="0" smtClean="0">
                <a:solidFill>
                  <a:schemeClr val="tx1"/>
                </a:solidFill>
              </a:rPr>
              <a:t>a particularly </a:t>
            </a:r>
            <a:r>
              <a:rPr lang="en-US" dirty="0">
                <a:solidFill>
                  <a:schemeClr val="tx1"/>
                </a:solidFill>
              </a:rPr>
              <a:t>useful one to avoid </a:t>
            </a:r>
            <a:r>
              <a:rPr lang="en-US" dirty="0" smtClean="0">
                <a:solidFill>
                  <a:schemeClr val="tx1"/>
                </a:solidFill>
              </a:rPr>
              <a:t>prejudging</a:t>
            </a:r>
          </a:p>
          <a:p>
            <a:pPr marL="457200" indent="-457200" algn="l" rtl="0">
              <a:buFont typeface="Arial" pitchFamily="34" charset="0"/>
              <a:buChar char="•"/>
            </a:pPr>
            <a:r>
              <a:rPr lang="en-US" dirty="0">
                <a:solidFill>
                  <a:schemeClr val="tx1"/>
                </a:solidFill>
              </a:rPr>
              <a:t>it is </a:t>
            </a:r>
            <a:r>
              <a:rPr lang="en-US" b="1" dirty="0" smtClean="0">
                <a:solidFill>
                  <a:schemeClr val="tx1"/>
                </a:solidFill>
              </a:rPr>
              <a:t>sociopolitical</a:t>
            </a:r>
            <a:r>
              <a:rPr lang="en-US" dirty="0" smtClean="0">
                <a:solidFill>
                  <a:schemeClr val="tx1"/>
                </a:solidFill>
              </a:rPr>
              <a:t> </a:t>
            </a:r>
            <a:r>
              <a:rPr lang="en-US" dirty="0">
                <a:solidFill>
                  <a:schemeClr val="tx1"/>
                </a:solidFill>
              </a:rPr>
              <a:t>criteria that </a:t>
            </a:r>
            <a:r>
              <a:rPr lang="en-US" dirty="0" smtClean="0">
                <a:solidFill>
                  <a:schemeClr val="tx1"/>
                </a:solidFill>
              </a:rPr>
              <a:t>decide the </a:t>
            </a:r>
            <a:r>
              <a:rPr lang="en-US" dirty="0">
                <a:solidFill>
                  <a:schemeClr val="tx1"/>
                </a:solidFill>
              </a:rPr>
              <a:t>status of a variety, rather than linguistic ones.</a:t>
            </a:r>
            <a:endParaRPr lang="en-US" dirty="0" smtClean="0">
              <a:solidFill>
                <a:schemeClr val="tx1"/>
              </a:solidFill>
            </a:endParaRPr>
          </a:p>
        </p:txBody>
      </p:sp>
    </p:spTree>
    <p:extLst>
      <p:ext uri="{BB962C8B-B14F-4D97-AF65-F5344CB8AC3E}">
        <p14:creationId xmlns:p14="http://schemas.microsoft.com/office/powerpoint/2010/main" val="298455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a:bodyPr>
          <a:lstStyle/>
          <a:p>
            <a:pPr algn="l" rtl="0"/>
            <a:endParaRPr lang="en-US" dirty="0" smtClean="0">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12776"/>
            <a:ext cx="7848872"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48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fontScale="77500" lnSpcReduction="20000"/>
          </a:bodyPr>
          <a:lstStyle/>
          <a:p>
            <a:pPr algn="just" rtl="0"/>
            <a:r>
              <a:rPr lang="en-US" dirty="0">
                <a:solidFill>
                  <a:schemeClr val="tx1"/>
                </a:solidFill>
              </a:rPr>
              <a:t>Language varieties often exist as geographical continua, without </a:t>
            </a:r>
            <a:r>
              <a:rPr lang="en-US" dirty="0" smtClean="0">
                <a:solidFill>
                  <a:schemeClr val="tx1"/>
                </a:solidFill>
              </a:rPr>
              <a:t>natural divisions </a:t>
            </a:r>
            <a:r>
              <a:rPr lang="en-US" dirty="0">
                <a:solidFill>
                  <a:schemeClr val="tx1"/>
                </a:solidFill>
              </a:rPr>
              <a:t>into ‘languages’. Such continua have been claimed for </a:t>
            </a:r>
            <a:r>
              <a:rPr lang="en-US" dirty="0" smtClean="0">
                <a:solidFill>
                  <a:schemeClr val="tx1"/>
                </a:solidFill>
              </a:rPr>
              <a:t>North Indian </a:t>
            </a:r>
            <a:r>
              <a:rPr lang="en-US" dirty="0">
                <a:solidFill>
                  <a:schemeClr val="tx1"/>
                </a:solidFill>
              </a:rPr>
              <a:t>and Germanic languages. In the Indian case (now divided </a:t>
            </a:r>
            <a:r>
              <a:rPr lang="en-US" dirty="0" smtClean="0">
                <a:solidFill>
                  <a:schemeClr val="tx1"/>
                </a:solidFill>
              </a:rPr>
              <a:t>into Pakistan</a:t>
            </a:r>
            <a:r>
              <a:rPr lang="en-US" dirty="0">
                <a:solidFill>
                  <a:schemeClr val="tx1"/>
                </a:solidFill>
              </a:rPr>
              <a:t>, India and Bangladesh), several distinct languages exist </a:t>
            </a:r>
            <a:r>
              <a:rPr lang="en-US" dirty="0" smtClean="0">
                <a:solidFill>
                  <a:schemeClr val="tx1"/>
                </a:solidFill>
              </a:rPr>
              <a:t>with long </a:t>
            </a:r>
            <a:r>
              <a:rPr lang="en-US" dirty="0">
                <a:solidFill>
                  <a:schemeClr val="tx1"/>
                </a:solidFill>
              </a:rPr>
              <a:t>traditions of literary production, including Sindhi, Kashmiri, </a:t>
            </a:r>
            <a:r>
              <a:rPr lang="en-US" dirty="0" smtClean="0">
                <a:solidFill>
                  <a:schemeClr val="tx1"/>
                </a:solidFill>
              </a:rPr>
              <a:t>Hindi, </a:t>
            </a:r>
            <a:r>
              <a:rPr lang="en-US" dirty="0" err="1" smtClean="0">
                <a:solidFill>
                  <a:schemeClr val="tx1"/>
                </a:solidFill>
              </a:rPr>
              <a:t>Rajasthani</a:t>
            </a:r>
            <a:r>
              <a:rPr lang="en-US" dirty="0">
                <a:solidFill>
                  <a:schemeClr val="tx1"/>
                </a:solidFill>
              </a:rPr>
              <a:t>, Panjabi, Gujarati, Marathi, Bengali and others (see Map 1.2</a:t>
            </a:r>
            <a:r>
              <a:rPr lang="en-US" dirty="0" smtClean="0">
                <a:solidFill>
                  <a:schemeClr val="tx1"/>
                </a:solidFill>
              </a:rPr>
              <a:t>). These </a:t>
            </a:r>
            <a:r>
              <a:rPr lang="en-US" dirty="0">
                <a:solidFill>
                  <a:schemeClr val="tx1"/>
                </a:solidFill>
              </a:rPr>
              <a:t>autonomous, regional languages do show sharp breaks in terms </a:t>
            </a:r>
            <a:r>
              <a:rPr lang="en-US" dirty="0" smtClean="0">
                <a:solidFill>
                  <a:schemeClr val="tx1"/>
                </a:solidFill>
              </a:rPr>
              <a:t>of their </a:t>
            </a:r>
            <a:r>
              <a:rPr lang="en-US" dirty="0">
                <a:solidFill>
                  <a:schemeClr val="tx1"/>
                </a:solidFill>
              </a:rPr>
              <a:t>grammar, so that it is possible to differentiate one from the </a:t>
            </a:r>
            <a:r>
              <a:rPr lang="en-US" dirty="0" smtClean="0">
                <a:solidFill>
                  <a:schemeClr val="tx1"/>
                </a:solidFill>
              </a:rPr>
              <a:t>other. However</a:t>
            </a:r>
            <a:r>
              <a:rPr lang="en-US" dirty="0">
                <a:solidFill>
                  <a:schemeClr val="tx1"/>
                </a:solidFill>
              </a:rPr>
              <a:t>, in terms of everyday, informal speech at the village level </a:t>
            </a:r>
            <a:r>
              <a:rPr lang="en-US" dirty="0" smtClean="0">
                <a:solidFill>
                  <a:schemeClr val="tx1"/>
                </a:solidFill>
              </a:rPr>
              <a:t>there are </a:t>
            </a:r>
            <a:r>
              <a:rPr lang="en-US" dirty="0">
                <a:solidFill>
                  <a:schemeClr val="tx1"/>
                </a:solidFill>
              </a:rPr>
              <a:t>no such sharp breaks. </a:t>
            </a:r>
            <a:r>
              <a:rPr lang="en-US" dirty="0" err="1">
                <a:solidFill>
                  <a:schemeClr val="tx1"/>
                </a:solidFill>
              </a:rPr>
              <a:t>Gumperz</a:t>
            </a:r>
            <a:r>
              <a:rPr lang="en-US" dirty="0">
                <a:solidFill>
                  <a:schemeClr val="tx1"/>
                </a:solidFill>
              </a:rPr>
              <a:t> (1971: 7) speaks of a chain of </a:t>
            </a:r>
            <a:r>
              <a:rPr lang="en-US" dirty="0" smtClean="0">
                <a:solidFill>
                  <a:schemeClr val="tx1"/>
                </a:solidFill>
              </a:rPr>
              <a:t>mutually intelligible </a:t>
            </a:r>
            <a:r>
              <a:rPr lang="en-US" dirty="0">
                <a:solidFill>
                  <a:schemeClr val="tx1"/>
                </a:solidFill>
              </a:rPr>
              <a:t>varieties from the Sind (in the north-west) to Assam (in the</a:t>
            </a:r>
            <a:endParaRPr lang="en-US" dirty="0" smtClean="0">
              <a:solidFill>
                <a:schemeClr val="tx1"/>
              </a:solidFill>
            </a:endParaRPr>
          </a:p>
        </p:txBody>
      </p:sp>
    </p:spTree>
    <p:extLst>
      <p:ext uri="{BB962C8B-B14F-4D97-AF65-F5344CB8AC3E}">
        <p14:creationId xmlns:p14="http://schemas.microsoft.com/office/powerpoint/2010/main" val="183961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864096"/>
          </a:xfrm>
        </p:spPr>
        <p:txBody>
          <a:bodyPr>
            <a:normAutofit fontScale="90000"/>
          </a:bodyPr>
          <a:lstStyle/>
          <a:p>
            <a:pPr rtl="0"/>
            <a:r>
              <a:rPr lang="en-GB" b="1" dirty="0"/>
              <a:t>‘A Language’ as a Social Construct</a:t>
            </a:r>
            <a:endParaRPr lang="ar-DZ" dirty="0"/>
          </a:p>
        </p:txBody>
      </p:sp>
      <p:sp>
        <p:nvSpPr>
          <p:cNvPr id="3" name="Sous-titre 2"/>
          <p:cNvSpPr>
            <a:spLocks noGrp="1"/>
          </p:cNvSpPr>
          <p:nvPr>
            <p:ph type="subTitle" idx="1"/>
          </p:nvPr>
        </p:nvSpPr>
        <p:spPr>
          <a:xfrm>
            <a:off x="755576" y="1412776"/>
            <a:ext cx="7704856" cy="4752528"/>
          </a:xfrm>
        </p:spPr>
        <p:txBody>
          <a:bodyPr>
            <a:normAutofit/>
          </a:bodyPr>
          <a:lstStyle/>
          <a:p>
            <a:pPr algn="just" rtl="0"/>
            <a:endParaRPr lang="en-US" dirty="0" smtClean="0">
              <a:solidFill>
                <a:schemeClr val="tx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12776"/>
            <a:ext cx="7200799" cy="471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4950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ipe(down)">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fontScale="92500" lnSpcReduction="20000"/>
          </a:bodyPr>
          <a:lstStyle/>
          <a:p>
            <a:pPr algn="l" rtl="0"/>
            <a:r>
              <a:rPr lang="en-US" b="0" i="0" u="none" strike="noStrike" baseline="0" dirty="0" smtClean="0">
                <a:solidFill>
                  <a:schemeClr val="tx1"/>
                </a:solidFill>
                <a:latin typeface="SabonLTStd-Roman"/>
              </a:rPr>
              <a:t>Edward Sapir (1921: 7) in his influential book </a:t>
            </a:r>
            <a:r>
              <a:rPr lang="en-US" b="0" i="1" u="none" strike="noStrike" baseline="0" dirty="0" smtClean="0">
                <a:solidFill>
                  <a:schemeClr val="tx1"/>
                </a:solidFill>
                <a:latin typeface="SabonLTStd-Italic"/>
              </a:rPr>
              <a:t>Language</a:t>
            </a:r>
            <a:r>
              <a:rPr lang="en-US" b="0" i="0" u="none" strike="noStrike" baseline="0" dirty="0" smtClean="0">
                <a:solidFill>
                  <a:schemeClr val="tx1"/>
                </a:solidFill>
                <a:latin typeface="SabonLTStd-Roman"/>
              </a:rPr>
              <a:t>, defined language as follows:</a:t>
            </a:r>
          </a:p>
          <a:p>
            <a:pPr algn="just" rtl="0"/>
            <a:r>
              <a:rPr lang="en-US" b="0" i="1" u="none" strike="noStrike" baseline="0" dirty="0" smtClean="0">
                <a:solidFill>
                  <a:schemeClr val="tx1"/>
                </a:solidFill>
                <a:latin typeface="SabonLTStd-Roman"/>
              </a:rPr>
              <a:t>Language is a purely human and non-instinctive method of communicating ideas, emotions, and desires by means of a system of voluntarily produced symbols. These symbols are, in the first instance, auditory and they are produced by the so-called ‘organs of speech’.</a:t>
            </a:r>
            <a:endParaRPr lang="ar-DZ" i="1" dirty="0">
              <a:solidFill>
                <a:schemeClr val="tx1"/>
              </a:solidFill>
            </a:endParaRPr>
          </a:p>
        </p:txBody>
      </p:sp>
    </p:spTree>
    <p:extLst>
      <p:ext uri="{BB962C8B-B14F-4D97-AF65-F5344CB8AC3E}">
        <p14:creationId xmlns:p14="http://schemas.microsoft.com/office/powerpoint/2010/main" val="52260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lnSpcReduction="10000"/>
          </a:bodyPr>
          <a:lstStyle/>
          <a:p>
            <a:pPr marL="457200" indent="-457200" algn="l" rtl="0">
              <a:buFont typeface="Arial" pitchFamily="34" charset="0"/>
              <a:buChar char="•"/>
            </a:pPr>
            <a:r>
              <a:rPr lang="en-US" dirty="0" smtClean="0">
                <a:solidFill>
                  <a:schemeClr val="tx1"/>
                </a:solidFill>
                <a:latin typeface="SabonLTStd-Roman"/>
              </a:rPr>
              <a:t>L</a:t>
            </a:r>
            <a:r>
              <a:rPr lang="en-US" b="0" i="0" u="none" strike="noStrike" baseline="0" dirty="0" smtClean="0">
                <a:solidFill>
                  <a:schemeClr val="tx1"/>
                </a:solidFill>
                <a:latin typeface="SabonLTStd-Roman"/>
              </a:rPr>
              <a:t>anguage as a system of arbitrary vocal symbols used </a:t>
            </a:r>
            <a:r>
              <a:rPr lang="en-GB" b="0" i="0" u="none" strike="noStrike" baseline="0" dirty="0" smtClean="0">
                <a:solidFill>
                  <a:schemeClr val="tx1"/>
                </a:solidFill>
                <a:latin typeface="SabonLTStd-Roman"/>
              </a:rPr>
              <a:t>for human communication</a:t>
            </a:r>
          </a:p>
          <a:p>
            <a:pPr marL="457200" indent="-457200" algn="l" rtl="0">
              <a:buFont typeface="Arial" pitchFamily="34" charset="0"/>
              <a:buChar char="•"/>
            </a:pPr>
            <a:r>
              <a:rPr lang="en-US" dirty="0">
                <a:solidFill>
                  <a:schemeClr val="tx1"/>
                </a:solidFill>
              </a:rPr>
              <a:t>The symbols are arbitrary in the sense that the link between the sound </a:t>
            </a:r>
            <a:r>
              <a:rPr lang="en-US" dirty="0" smtClean="0">
                <a:solidFill>
                  <a:schemeClr val="tx1"/>
                </a:solidFill>
              </a:rPr>
              <a:t>and the </a:t>
            </a:r>
            <a:r>
              <a:rPr lang="en-US" dirty="0">
                <a:solidFill>
                  <a:schemeClr val="tx1"/>
                </a:solidFill>
              </a:rPr>
              <a:t>meaning system varies from language to language</a:t>
            </a:r>
            <a:r>
              <a:rPr lang="en-US" dirty="0" smtClean="0">
                <a:solidFill>
                  <a:schemeClr val="tx1"/>
                </a:solidFill>
              </a:rPr>
              <a:t>.</a:t>
            </a:r>
          </a:p>
          <a:p>
            <a:pPr marL="457200" indent="-457200" algn="l" rtl="0">
              <a:buFont typeface="Arial" pitchFamily="34" charset="0"/>
              <a:buChar char="•"/>
            </a:pPr>
            <a:r>
              <a:rPr lang="en-GB" dirty="0" smtClean="0">
                <a:solidFill>
                  <a:schemeClr val="tx1"/>
                </a:solidFill>
              </a:rPr>
              <a:t>Onomatopoeic words</a:t>
            </a:r>
            <a:endParaRPr lang="ar-DZ" i="1" dirty="0">
              <a:solidFill>
                <a:schemeClr val="tx1"/>
              </a:solidFill>
            </a:endParaRPr>
          </a:p>
        </p:txBody>
      </p:sp>
    </p:spTree>
    <p:extLst>
      <p:ext uri="{BB962C8B-B14F-4D97-AF65-F5344CB8AC3E}">
        <p14:creationId xmlns:p14="http://schemas.microsoft.com/office/powerpoint/2010/main" val="3072916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lstStyle/>
          <a:p>
            <a:pPr rtl="0"/>
            <a:r>
              <a:rPr lang="en-GB" b="1" dirty="0"/>
              <a:t>‘Language’ and Linguistics</a:t>
            </a:r>
            <a:endParaRPr lang="ar-DZ" dirty="0"/>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a:solidFill>
                  <a:schemeClr val="tx1"/>
                </a:solidFill>
              </a:rPr>
              <a:t>S</a:t>
            </a:r>
            <a:r>
              <a:rPr lang="en-US" dirty="0" smtClean="0">
                <a:solidFill>
                  <a:schemeClr val="tx1"/>
                </a:solidFill>
              </a:rPr>
              <a:t>ign </a:t>
            </a:r>
            <a:r>
              <a:rPr lang="en-US" dirty="0">
                <a:solidFill>
                  <a:schemeClr val="tx1"/>
                </a:solidFill>
              </a:rPr>
              <a:t>languages used by hearing- and </a:t>
            </a:r>
            <a:r>
              <a:rPr lang="en-US" dirty="0" smtClean="0">
                <a:solidFill>
                  <a:schemeClr val="tx1"/>
                </a:solidFill>
              </a:rPr>
              <a:t>speech-impaired </a:t>
            </a:r>
            <a:r>
              <a:rPr lang="en-GB" dirty="0" smtClean="0">
                <a:solidFill>
                  <a:schemeClr val="tx1"/>
                </a:solidFill>
              </a:rPr>
              <a:t>People</a:t>
            </a:r>
          </a:p>
          <a:p>
            <a:pPr marL="457200" indent="-457200" algn="l" rtl="0">
              <a:buFont typeface="Arial" pitchFamily="34" charset="0"/>
              <a:buChar char="•"/>
            </a:pPr>
            <a:r>
              <a:rPr lang="en-GB" dirty="0" smtClean="0">
                <a:solidFill>
                  <a:schemeClr val="tx1"/>
                </a:solidFill>
              </a:rPr>
              <a:t>Animal systems </a:t>
            </a:r>
            <a:r>
              <a:rPr lang="en-GB" dirty="0">
                <a:solidFill>
                  <a:schemeClr val="tx1"/>
                </a:solidFill>
              </a:rPr>
              <a:t>of </a:t>
            </a:r>
            <a:r>
              <a:rPr lang="en-GB" dirty="0" smtClean="0">
                <a:solidFill>
                  <a:schemeClr val="tx1"/>
                </a:solidFill>
              </a:rPr>
              <a:t>communication</a:t>
            </a:r>
          </a:p>
          <a:p>
            <a:pPr marL="914400" lvl="1" indent="-457200" algn="l" rtl="0">
              <a:buFont typeface="Arial" pitchFamily="34" charset="0"/>
              <a:buChar char="•"/>
            </a:pPr>
            <a:r>
              <a:rPr lang="en-GB" i="1" dirty="0">
                <a:solidFill>
                  <a:schemeClr val="tx1"/>
                </a:solidFill>
              </a:rPr>
              <a:t>The ability </a:t>
            </a:r>
            <a:r>
              <a:rPr lang="en-GB" i="1" dirty="0" smtClean="0">
                <a:solidFill>
                  <a:schemeClr val="tx1"/>
                </a:solidFill>
              </a:rPr>
              <a:t>to </a:t>
            </a:r>
            <a:r>
              <a:rPr lang="en-US" i="1" dirty="0" smtClean="0">
                <a:solidFill>
                  <a:schemeClr val="tx1"/>
                </a:solidFill>
              </a:rPr>
              <a:t>convey </a:t>
            </a:r>
            <a:r>
              <a:rPr lang="en-US" i="1" dirty="0">
                <a:solidFill>
                  <a:schemeClr val="tx1"/>
                </a:solidFill>
              </a:rPr>
              <a:t>complex information about things that are not necessarily present</a:t>
            </a:r>
            <a:r>
              <a:rPr lang="en-US" i="1" dirty="0" smtClean="0">
                <a:solidFill>
                  <a:schemeClr val="tx1"/>
                </a:solidFill>
              </a:rPr>
              <a:t>, to </a:t>
            </a:r>
            <a:r>
              <a:rPr lang="en-US" i="1" dirty="0">
                <a:solidFill>
                  <a:schemeClr val="tx1"/>
                </a:solidFill>
              </a:rPr>
              <a:t>discuss entities that do not necessarily exist and to use language to </a:t>
            </a:r>
            <a:r>
              <a:rPr lang="en-US" i="1" dirty="0" smtClean="0">
                <a:solidFill>
                  <a:schemeClr val="tx1"/>
                </a:solidFill>
              </a:rPr>
              <a:t>negotiate and </a:t>
            </a:r>
            <a:r>
              <a:rPr lang="en-US" i="1" dirty="0">
                <a:solidFill>
                  <a:schemeClr val="tx1"/>
                </a:solidFill>
              </a:rPr>
              <a:t>plan is not found in the animal world (</a:t>
            </a:r>
            <a:r>
              <a:rPr lang="en-US" i="1" dirty="0" err="1">
                <a:solidFill>
                  <a:schemeClr val="tx1"/>
                </a:solidFill>
              </a:rPr>
              <a:t>Hockett</a:t>
            </a:r>
            <a:r>
              <a:rPr lang="en-US" i="1" dirty="0">
                <a:solidFill>
                  <a:schemeClr val="tx1"/>
                </a:solidFill>
              </a:rPr>
              <a:t> 1966).</a:t>
            </a:r>
            <a:endParaRPr lang="ar-DZ" i="1" dirty="0">
              <a:solidFill>
                <a:schemeClr val="tx1"/>
              </a:solidFill>
            </a:endParaRPr>
          </a:p>
        </p:txBody>
      </p:sp>
    </p:spTree>
    <p:extLst>
      <p:ext uri="{BB962C8B-B14F-4D97-AF65-F5344CB8AC3E}">
        <p14:creationId xmlns:p14="http://schemas.microsoft.com/office/powerpoint/2010/main" val="98281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u="none" strike="noStrike" baseline="0" dirty="0" smtClean="0">
                <a:latin typeface="SabonLTStd-Italic"/>
              </a:rPr>
              <a:t>Key phases in linguistic study</a:t>
            </a:r>
            <a:endParaRPr lang="ar-DZ" dirty="0"/>
          </a:p>
        </p:txBody>
      </p:sp>
      <p:sp>
        <p:nvSpPr>
          <p:cNvPr id="3" name="Sous-titre 2"/>
          <p:cNvSpPr>
            <a:spLocks noGrp="1"/>
          </p:cNvSpPr>
          <p:nvPr>
            <p:ph type="subTitle" idx="1"/>
          </p:nvPr>
        </p:nvSpPr>
        <p:spPr>
          <a:xfrm>
            <a:off x="755576" y="2132856"/>
            <a:ext cx="7704856" cy="4032448"/>
          </a:xfrm>
        </p:spPr>
        <p:txBody>
          <a:bodyPr>
            <a:normAutofit fontScale="92500" lnSpcReduction="20000"/>
          </a:bodyPr>
          <a:lstStyle/>
          <a:p>
            <a:pPr marL="457200" indent="-457200" algn="l" rtl="0">
              <a:buFont typeface="Arial" pitchFamily="34" charset="0"/>
              <a:buChar char="•"/>
            </a:pPr>
            <a:r>
              <a:rPr lang="en-GB" b="0" i="0" u="none" strike="noStrike" baseline="0" dirty="0" smtClean="0">
                <a:solidFill>
                  <a:schemeClr val="tx1"/>
                </a:solidFill>
                <a:latin typeface="SabonLTStd-Roman"/>
              </a:rPr>
              <a:t>c.500 </a:t>
            </a:r>
            <a:r>
              <a:rPr lang="en-GB" b="0" i="0" u="none" strike="noStrike" baseline="0" dirty="0" err="1" smtClean="0">
                <a:solidFill>
                  <a:schemeClr val="tx1"/>
                </a:solidFill>
                <a:latin typeface="SabonLTStd-Roman"/>
              </a:rPr>
              <a:t>bc</a:t>
            </a:r>
            <a:r>
              <a:rPr lang="en-GB" b="0" i="0" u="none" strike="noStrike" baseline="0" dirty="0" smtClean="0">
                <a:solidFill>
                  <a:schemeClr val="tx1"/>
                </a:solidFill>
                <a:latin typeface="SabonLTStd-Roman"/>
              </a:rPr>
              <a:t>: Panini . . . </a:t>
            </a:r>
            <a:r>
              <a:rPr lang="en-US" dirty="0">
                <a:solidFill>
                  <a:schemeClr val="tx1"/>
                </a:solidFill>
              </a:rPr>
              <a:t>1957: Generative linguistics is founded with the publication </a:t>
            </a:r>
            <a:r>
              <a:rPr lang="en-US" dirty="0" smtClean="0">
                <a:solidFill>
                  <a:schemeClr val="tx1"/>
                </a:solidFill>
              </a:rPr>
              <a:t>of </a:t>
            </a:r>
            <a:r>
              <a:rPr lang="en-GB" dirty="0" smtClean="0">
                <a:solidFill>
                  <a:schemeClr val="tx1"/>
                </a:solidFill>
              </a:rPr>
              <a:t>Noam </a:t>
            </a:r>
            <a:r>
              <a:rPr lang="en-GB" dirty="0">
                <a:solidFill>
                  <a:schemeClr val="tx1"/>
                </a:solidFill>
              </a:rPr>
              <a:t>Chomsky’s </a:t>
            </a:r>
            <a:r>
              <a:rPr lang="en-GB" i="1" dirty="0">
                <a:solidFill>
                  <a:schemeClr val="tx1"/>
                </a:solidFill>
              </a:rPr>
              <a:t>Syntactic Structures</a:t>
            </a:r>
            <a:r>
              <a:rPr lang="en-GB" dirty="0" smtClean="0">
                <a:solidFill>
                  <a:schemeClr val="tx1"/>
                </a:solidFill>
              </a:rPr>
              <a:t>.</a:t>
            </a:r>
          </a:p>
          <a:p>
            <a:pPr marL="457200" indent="-457200" algn="l" rtl="0">
              <a:buFont typeface="Arial" pitchFamily="34" charset="0"/>
              <a:buChar char="•"/>
            </a:pPr>
            <a:r>
              <a:rPr lang="en-US" b="0" i="0" u="none" strike="noStrike" baseline="0" dirty="0" smtClean="0">
                <a:solidFill>
                  <a:schemeClr val="tx1"/>
                </a:solidFill>
                <a:latin typeface="SabonLTStd-Roman"/>
              </a:rPr>
              <a:t>In the USA, </a:t>
            </a:r>
            <a:r>
              <a:rPr lang="en-US" b="0" i="0" u="none" strike="noStrike" baseline="0" dirty="0" err="1" smtClean="0">
                <a:solidFill>
                  <a:schemeClr val="tx1"/>
                </a:solidFill>
                <a:latin typeface="SabonLTStd-Roman"/>
              </a:rPr>
              <a:t>structuralists</a:t>
            </a:r>
            <a:r>
              <a:rPr lang="en-US" b="0" i="0" u="none" strike="noStrike" baseline="0" dirty="0" smtClean="0">
                <a:solidFill>
                  <a:schemeClr val="tx1"/>
                </a:solidFill>
                <a:latin typeface="SabonLTStd-Roman"/>
              </a:rPr>
              <a:t> describe</a:t>
            </a:r>
            <a:r>
              <a:rPr lang="en-US" b="0" i="0" u="none" strike="noStrike" dirty="0" smtClean="0">
                <a:solidFill>
                  <a:schemeClr val="tx1"/>
                </a:solidFill>
                <a:latin typeface="SabonLTStd-Roman"/>
              </a:rPr>
              <a:t> </a:t>
            </a:r>
            <a:r>
              <a:rPr lang="en-US" b="0" i="0" u="none" strike="noStrike" baseline="0" dirty="0" smtClean="0">
                <a:solidFill>
                  <a:schemeClr val="tx1"/>
                </a:solidFill>
                <a:latin typeface="SabonLTStd-Roman"/>
              </a:rPr>
              <a:t>American Indian languages in the early 20</a:t>
            </a:r>
            <a:r>
              <a:rPr lang="en-US" b="0" i="0" u="none" strike="noStrike" baseline="30000" dirty="0" smtClean="0">
                <a:solidFill>
                  <a:schemeClr val="tx1"/>
                </a:solidFill>
                <a:latin typeface="SabonLTStd-Roman"/>
              </a:rPr>
              <a:t>th</a:t>
            </a:r>
            <a:r>
              <a:rPr lang="en-US" b="0" i="0" u="none" strike="noStrike" baseline="0" dirty="0" smtClean="0">
                <a:solidFill>
                  <a:schemeClr val="tx1"/>
                </a:solidFill>
                <a:latin typeface="SabonLTStd-Roman"/>
              </a:rPr>
              <a:t> century</a:t>
            </a:r>
          </a:p>
          <a:p>
            <a:pPr marL="457200" indent="-457200" algn="l" rtl="0">
              <a:buFont typeface="Arial" pitchFamily="34" charset="0"/>
              <a:buChar char="•"/>
            </a:pPr>
            <a:r>
              <a:rPr lang="en-US" b="0" i="0" u="none" strike="noStrike" baseline="0" dirty="0" smtClean="0">
                <a:solidFill>
                  <a:schemeClr val="tx1"/>
                </a:solidFill>
                <a:latin typeface="SabonLTStd-Roman"/>
              </a:rPr>
              <a:t>The work of scholars like Franz Boas, Leonard Bloomfield and Edward Sapir added a cultural or anthropological interest </a:t>
            </a:r>
            <a:r>
              <a:rPr lang="en-GB" b="0" i="0" u="none" strike="noStrike" baseline="0" dirty="0" smtClean="0">
                <a:solidFill>
                  <a:schemeClr val="tx1"/>
                </a:solidFill>
                <a:latin typeface="SabonLTStd-Roman"/>
              </a:rPr>
              <a:t>in languages.</a:t>
            </a:r>
            <a:endParaRPr lang="ar-DZ" i="1" dirty="0">
              <a:solidFill>
                <a:schemeClr val="tx1"/>
              </a:solidFill>
            </a:endParaRPr>
          </a:p>
        </p:txBody>
      </p:sp>
    </p:spTree>
    <p:extLst>
      <p:ext uri="{BB962C8B-B14F-4D97-AF65-F5344CB8AC3E}">
        <p14:creationId xmlns:p14="http://schemas.microsoft.com/office/powerpoint/2010/main" val="118131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US" u="none" strike="noStrike" baseline="0" dirty="0" smtClean="0">
                <a:latin typeface="SabonLTStd-Italic"/>
              </a:rPr>
              <a:t>Key phases in linguistic study</a:t>
            </a:r>
            <a:endParaRPr lang="ar-DZ" dirty="0"/>
          </a:p>
        </p:txBody>
      </p:sp>
      <p:sp>
        <p:nvSpPr>
          <p:cNvPr id="3" name="Sous-titre 2"/>
          <p:cNvSpPr>
            <a:spLocks noGrp="1"/>
          </p:cNvSpPr>
          <p:nvPr>
            <p:ph type="subTitle" idx="1"/>
          </p:nvPr>
        </p:nvSpPr>
        <p:spPr>
          <a:xfrm>
            <a:off x="755576" y="2132856"/>
            <a:ext cx="7704856" cy="4032448"/>
          </a:xfrm>
        </p:spPr>
        <p:txBody>
          <a:bodyPr>
            <a:normAutofit fontScale="62500" lnSpcReduction="20000"/>
          </a:bodyPr>
          <a:lstStyle/>
          <a:p>
            <a:pPr algn="l" rtl="0"/>
            <a:r>
              <a:rPr lang="en-US" b="0" i="0" u="none" strike="noStrike" baseline="0" dirty="0" smtClean="0">
                <a:solidFill>
                  <a:schemeClr val="tx1"/>
                </a:solidFill>
                <a:latin typeface="SabonLTStd-Roman"/>
              </a:rPr>
              <a:t>The term ‘sociolinguistics’ appears to have been first used in 1939 by</a:t>
            </a:r>
          </a:p>
          <a:p>
            <a:pPr marL="457200" indent="-457200" algn="l" rtl="0">
              <a:buFont typeface="Arial" pitchFamily="34" charset="0"/>
              <a:buChar char="•"/>
            </a:pPr>
            <a:r>
              <a:rPr lang="en-US" b="0" i="0" u="none" strike="noStrike" baseline="0" dirty="0" smtClean="0">
                <a:solidFill>
                  <a:schemeClr val="tx1"/>
                </a:solidFill>
                <a:latin typeface="SabonLTStd-Roman"/>
              </a:rPr>
              <a:t>T.C. </a:t>
            </a:r>
            <a:r>
              <a:rPr lang="en-US" b="0" i="0" u="none" strike="noStrike" baseline="0" dirty="0" err="1" smtClean="0">
                <a:solidFill>
                  <a:schemeClr val="tx1"/>
                </a:solidFill>
                <a:latin typeface="SabonLTStd-Roman"/>
              </a:rPr>
              <a:t>Hodson</a:t>
            </a:r>
            <a:r>
              <a:rPr lang="en-US" b="0" i="0" u="none" strike="noStrike" baseline="0" dirty="0" smtClean="0">
                <a:solidFill>
                  <a:schemeClr val="tx1"/>
                </a:solidFill>
                <a:latin typeface="SabonLTStd-Roman"/>
              </a:rPr>
              <a:t> in relation to language study in India (Le Page 1997: 19).</a:t>
            </a:r>
          </a:p>
          <a:p>
            <a:pPr algn="l" rtl="0"/>
            <a:r>
              <a:rPr lang="en-US" b="0" i="0" u="none" strike="noStrike" baseline="0" dirty="0" smtClean="0">
                <a:solidFill>
                  <a:schemeClr val="tx1"/>
                </a:solidFill>
                <a:latin typeface="SabonLTStd-Roman"/>
              </a:rPr>
              <a:t>It was later used in 1952 by </a:t>
            </a:r>
          </a:p>
          <a:p>
            <a:pPr marL="457200" indent="-457200" algn="just" rtl="0">
              <a:buFont typeface="Arial" pitchFamily="34" charset="0"/>
              <a:buChar char="•"/>
            </a:pPr>
            <a:r>
              <a:rPr lang="en-US" b="0" i="0" u="none" strike="noStrike" baseline="0" dirty="0" err="1" smtClean="0">
                <a:solidFill>
                  <a:schemeClr val="tx1"/>
                </a:solidFill>
                <a:latin typeface="SabonLTStd-Roman"/>
              </a:rPr>
              <a:t>Haver</a:t>
            </a:r>
            <a:r>
              <a:rPr lang="en-US" b="0" i="0" u="none" strike="noStrike" baseline="0" dirty="0" smtClean="0">
                <a:solidFill>
                  <a:schemeClr val="tx1"/>
                </a:solidFill>
                <a:latin typeface="SabonLTStd-Roman"/>
              </a:rPr>
              <a:t> Currie, a poet and philosopher who noted the general absence of any consideration of the social from the linguistic research of his day. Significant works on sociolinguistics appearing after this date include </a:t>
            </a:r>
          </a:p>
          <a:p>
            <a:pPr marL="457200" indent="-457200" algn="l" rtl="0">
              <a:buFont typeface="Arial" pitchFamily="34" charset="0"/>
              <a:buChar char="•"/>
            </a:pPr>
            <a:r>
              <a:rPr lang="en-US" b="0" i="0" u="none" strike="noStrike" baseline="0" dirty="0" err="1" smtClean="0">
                <a:solidFill>
                  <a:schemeClr val="tx1"/>
                </a:solidFill>
                <a:latin typeface="SabonLTStd-Roman"/>
              </a:rPr>
              <a:t>Weinreich’s</a:t>
            </a:r>
            <a:r>
              <a:rPr lang="en-US" b="0" i="0" u="none" strike="noStrike" baseline="0" dirty="0" smtClean="0">
                <a:solidFill>
                  <a:schemeClr val="tx1"/>
                </a:solidFill>
                <a:latin typeface="SabonLTStd-Roman"/>
              </a:rPr>
              <a:t> influential </a:t>
            </a:r>
            <a:r>
              <a:rPr lang="en-US" b="0" i="1" u="none" strike="noStrike" baseline="0" dirty="0" smtClean="0">
                <a:solidFill>
                  <a:schemeClr val="tx1"/>
                </a:solidFill>
                <a:latin typeface="SabonLTStd-Italic"/>
              </a:rPr>
              <a:t>Languages in Contact </a:t>
            </a:r>
            <a:r>
              <a:rPr lang="en-US" b="0" i="0" u="none" strike="noStrike" baseline="0" dirty="0" smtClean="0">
                <a:solidFill>
                  <a:schemeClr val="tx1"/>
                </a:solidFill>
                <a:latin typeface="SabonLTStd-Roman"/>
              </a:rPr>
              <a:t>(a structural and social account of bilingualism) of 1953, </a:t>
            </a:r>
          </a:p>
          <a:p>
            <a:pPr marL="457200" indent="-457200" algn="l" rtl="0">
              <a:buFont typeface="Arial" pitchFamily="34" charset="0"/>
              <a:buChar char="•"/>
            </a:pPr>
            <a:r>
              <a:rPr lang="en-US" b="0" i="0" u="none" strike="noStrike" baseline="0" dirty="0" err="1" smtClean="0">
                <a:solidFill>
                  <a:schemeClr val="tx1"/>
                </a:solidFill>
                <a:latin typeface="SabonLTStd-Roman"/>
              </a:rPr>
              <a:t>Einar</a:t>
            </a:r>
            <a:r>
              <a:rPr lang="en-US" b="0" i="0" u="none" strike="noStrike" baseline="0" dirty="0" smtClean="0">
                <a:solidFill>
                  <a:schemeClr val="tx1"/>
                </a:solidFill>
                <a:latin typeface="SabonLTStd-Roman"/>
              </a:rPr>
              <a:t> Haugen’s two-</a:t>
            </a:r>
            <a:r>
              <a:rPr lang="en-US" b="0" i="0" u="none" strike="noStrike" baseline="0" dirty="0" err="1" smtClean="0">
                <a:solidFill>
                  <a:schemeClr val="tx1"/>
                </a:solidFill>
                <a:latin typeface="SabonLTStd-Roman"/>
              </a:rPr>
              <a:t>volumed</a:t>
            </a:r>
            <a:r>
              <a:rPr lang="en-US" b="0" i="0" u="none" strike="noStrike" baseline="0" dirty="0" smtClean="0">
                <a:solidFill>
                  <a:schemeClr val="tx1"/>
                </a:solidFill>
                <a:latin typeface="SabonLTStd-Roman"/>
              </a:rPr>
              <a:t> study of the social history of the Norwegian language in America (1953), and </a:t>
            </a:r>
          </a:p>
          <a:p>
            <a:pPr marL="457200" indent="-457200" algn="l" rtl="0">
              <a:buFont typeface="Arial" pitchFamily="34" charset="0"/>
              <a:buChar char="•"/>
            </a:pPr>
            <a:r>
              <a:rPr lang="en-US" b="0" i="0" u="none" strike="noStrike" baseline="0" dirty="0" err="1" smtClean="0">
                <a:solidFill>
                  <a:schemeClr val="tx1"/>
                </a:solidFill>
                <a:latin typeface="SabonLTStd-Roman"/>
              </a:rPr>
              <a:t>Joos</a:t>
            </a:r>
            <a:r>
              <a:rPr lang="en-US" b="0" i="0" u="none" strike="noStrike" baseline="0" dirty="0" smtClean="0">
                <a:solidFill>
                  <a:schemeClr val="tx1"/>
                </a:solidFill>
                <a:latin typeface="SabonLTStd-Roman"/>
              </a:rPr>
              <a:t> (1962) on the dimensions of style.</a:t>
            </a:r>
            <a:endParaRPr lang="ar-DZ" i="1" dirty="0">
              <a:solidFill>
                <a:schemeClr val="tx1"/>
              </a:solidFill>
            </a:endParaRPr>
          </a:p>
        </p:txBody>
      </p:sp>
    </p:spTree>
    <p:extLst>
      <p:ext uri="{BB962C8B-B14F-4D97-AF65-F5344CB8AC3E}">
        <p14:creationId xmlns:p14="http://schemas.microsoft.com/office/powerpoint/2010/main" val="45040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GB" sz="3000" b="1" i="0" u="none" strike="noStrike" baseline="0" dirty="0" smtClean="0">
                <a:latin typeface="SabonLTStd-Bold"/>
              </a:rPr>
              <a:t>Emphases in Current Sociolinguistics</a:t>
            </a:r>
            <a:endParaRPr lang="ar-DZ" sz="3000" dirty="0"/>
          </a:p>
        </p:txBody>
      </p:sp>
      <p:sp>
        <p:nvSpPr>
          <p:cNvPr id="3" name="Sous-titre 2"/>
          <p:cNvSpPr>
            <a:spLocks noGrp="1"/>
          </p:cNvSpPr>
          <p:nvPr>
            <p:ph type="subTitle" idx="1"/>
          </p:nvPr>
        </p:nvSpPr>
        <p:spPr>
          <a:xfrm>
            <a:off x="755576" y="2132856"/>
            <a:ext cx="7704856" cy="4032448"/>
          </a:xfrm>
        </p:spPr>
        <p:txBody>
          <a:bodyPr>
            <a:normAutofit fontScale="77500" lnSpcReduction="20000"/>
          </a:bodyPr>
          <a:lstStyle/>
          <a:p>
            <a:pPr algn="l" rtl="0"/>
            <a:r>
              <a:rPr lang="en-US" b="0" i="0" u="none" strike="noStrike" baseline="0" dirty="0" smtClean="0">
                <a:solidFill>
                  <a:schemeClr val="tx1"/>
                </a:solidFill>
                <a:latin typeface="SabonLTStd-Roman"/>
              </a:rPr>
              <a:t>Chomsky (1965: 3) </a:t>
            </a:r>
            <a:r>
              <a:rPr lang="en-US" b="0" i="0" u="none" strike="noStrike" baseline="0" dirty="0" err="1" smtClean="0">
                <a:solidFill>
                  <a:schemeClr val="tx1"/>
                </a:solidFill>
                <a:latin typeface="SabonLTStd-Roman"/>
              </a:rPr>
              <a:t>characterised</a:t>
            </a:r>
            <a:r>
              <a:rPr lang="en-US" b="0" i="0" u="none" strike="noStrike" baseline="0" dirty="0" smtClean="0">
                <a:solidFill>
                  <a:schemeClr val="tx1"/>
                </a:solidFill>
                <a:latin typeface="SabonLTStd-Roman"/>
              </a:rPr>
              <a:t> the focus of the linguist’s </a:t>
            </a:r>
            <a:r>
              <a:rPr lang="ar-DZ" b="0" i="0" u="none" strike="noStrike" baseline="0" dirty="0" smtClean="0">
                <a:solidFill>
                  <a:schemeClr val="tx1"/>
                </a:solidFill>
                <a:latin typeface="SabonLTStd-Roman"/>
              </a:rPr>
              <a:t> </a:t>
            </a:r>
            <a:r>
              <a:rPr lang="en-US" b="0" i="0" u="none" strike="noStrike" baseline="0" dirty="0" smtClean="0">
                <a:solidFill>
                  <a:schemeClr val="tx1"/>
                </a:solidFill>
                <a:latin typeface="SabonLTStd-Roman"/>
              </a:rPr>
              <a:t>attention </a:t>
            </a:r>
            <a:r>
              <a:rPr lang="en-GB" b="0" i="0" u="none" strike="noStrike" baseline="0" dirty="0" smtClean="0">
                <a:solidFill>
                  <a:schemeClr val="tx1"/>
                </a:solidFill>
                <a:latin typeface="SabonLTStd-Roman"/>
              </a:rPr>
              <a:t>on an </a:t>
            </a:r>
            <a:r>
              <a:rPr lang="en-GB" b="0" i="0" u="none" strike="noStrike" baseline="0" dirty="0" smtClean="0">
                <a:solidFill>
                  <a:srgbClr val="FF0000"/>
                </a:solidFill>
                <a:latin typeface="SabonLTStd-Roman"/>
              </a:rPr>
              <a:t>idealised</a:t>
            </a:r>
            <a:r>
              <a:rPr lang="en-GB" b="0" i="0" u="none" strike="noStrike" baseline="0" dirty="0" smtClean="0">
                <a:solidFill>
                  <a:schemeClr val="tx1"/>
                </a:solidFill>
                <a:latin typeface="SabonLTStd-Roman"/>
              </a:rPr>
              <a:t> competence:</a:t>
            </a:r>
          </a:p>
          <a:p>
            <a:pPr algn="l" rtl="0"/>
            <a:endParaRPr lang="en-GB" b="0" i="0" u="none" strike="noStrike" baseline="0" dirty="0" smtClean="0">
              <a:solidFill>
                <a:schemeClr val="tx1"/>
              </a:solidFill>
              <a:latin typeface="SabonLTStd-Roman"/>
            </a:endParaRPr>
          </a:p>
          <a:p>
            <a:pPr algn="just" rtl="0"/>
            <a:r>
              <a:rPr lang="en-US" b="0" i="1" u="none" strike="noStrike" baseline="0" dirty="0" smtClean="0">
                <a:solidFill>
                  <a:schemeClr val="tx1"/>
                </a:solidFill>
                <a:latin typeface="SabonLTStd-Roman"/>
              </a:rPr>
              <a:t>“Linguistic theory is concerned primarily with an ideal speaker-listener, in a completely homogeneous speech community, who knows its language perfectly and is unaffected by such grammatically irrelevant conditions as memory limitations, distractions, shifts of attention and interest, and errors (random or characteristic) in applying his knowledge of the language in actual performance”.</a:t>
            </a:r>
            <a:endParaRPr lang="ar-DZ" i="1" dirty="0">
              <a:solidFill>
                <a:schemeClr val="tx1"/>
              </a:solidFill>
            </a:endParaRPr>
          </a:p>
        </p:txBody>
      </p:sp>
    </p:spTree>
    <p:extLst>
      <p:ext uri="{BB962C8B-B14F-4D97-AF65-F5344CB8AC3E}">
        <p14:creationId xmlns:p14="http://schemas.microsoft.com/office/powerpoint/2010/main" val="133607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GB" sz="3000" b="1" dirty="0">
                <a:latin typeface="SabonLTStd-Bold"/>
              </a:rPr>
              <a:t>Emphases in Current Sociolinguistics</a:t>
            </a:r>
            <a:endParaRPr lang="ar-DZ" sz="3000" b="1" dirty="0">
              <a:latin typeface="SabonLTStd-Bold"/>
            </a:endParaRPr>
          </a:p>
        </p:txBody>
      </p:sp>
      <p:sp>
        <p:nvSpPr>
          <p:cNvPr id="3" name="Sous-titre 2"/>
          <p:cNvSpPr>
            <a:spLocks noGrp="1"/>
          </p:cNvSpPr>
          <p:nvPr>
            <p:ph type="subTitle" idx="1"/>
          </p:nvPr>
        </p:nvSpPr>
        <p:spPr>
          <a:xfrm>
            <a:off x="755576" y="2132856"/>
            <a:ext cx="7704856" cy="4032448"/>
          </a:xfrm>
        </p:spPr>
        <p:txBody>
          <a:bodyPr>
            <a:normAutofit fontScale="85000" lnSpcReduction="20000"/>
          </a:bodyPr>
          <a:lstStyle/>
          <a:p>
            <a:pPr marL="457200" indent="-457200" algn="l" rtl="0">
              <a:buFont typeface="Arial" pitchFamily="34" charset="0"/>
              <a:buChar char="•"/>
            </a:pPr>
            <a:r>
              <a:rPr lang="en-GB" dirty="0" smtClean="0">
                <a:solidFill>
                  <a:schemeClr val="tx1"/>
                </a:solidFill>
              </a:rPr>
              <a:t>The </a:t>
            </a:r>
            <a:r>
              <a:rPr lang="en-GB" dirty="0">
                <a:solidFill>
                  <a:schemeClr val="tx1"/>
                </a:solidFill>
              </a:rPr>
              <a:t>social approach </a:t>
            </a:r>
            <a:r>
              <a:rPr lang="en-GB" dirty="0" smtClean="0">
                <a:solidFill>
                  <a:schemeClr val="tx1"/>
                </a:solidFill>
              </a:rPr>
              <a:t>tries </a:t>
            </a:r>
            <a:r>
              <a:rPr lang="en-US" dirty="0" smtClean="0">
                <a:solidFill>
                  <a:schemeClr val="tx1"/>
                </a:solidFill>
              </a:rPr>
              <a:t>to </a:t>
            </a:r>
            <a:r>
              <a:rPr lang="en-US" dirty="0">
                <a:solidFill>
                  <a:schemeClr val="tx1"/>
                </a:solidFill>
              </a:rPr>
              <a:t>account for what can be said in a language, by whom, to whom, </a:t>
            </a:r>
            <a:r>
              <a:rPr lang="en-US" dirty="0" smtClean="0">
                <a:solidFill>
                  <a:schemeClr val="tx1"/>
                </a:solidFill>
              </a:rPr>
              <a:t>in whose </a:t>
            </a:r>
            <a:r>
              <a:rPr lang="en-US" dirty="0">
                <a:solidFill>
                  <a:schemeClr val="tx1"/>
                </a:solidFill>
              </a:rPr>
              <a:t>presence, when and where, in what manner and under what </a:t>
            </a:r>
            <a:r>
              <a:rPr lang="en-US" dirty="0" smtClean="0">
                <a:solidFill>
                  <a:schemeClr val="tx1"/>
                </a:solidFill>
              </a:rPr>
              <a:t>social </a:t>
            </a:r>
            <a:r>
              <a:rPr lang="fr-FR" dirty="0" err="1" smtClean="0">
                <a:solidFill>
                  <a:schemeClr val="tx1"/>
                </a:solidFill>
              </a:rPr>
              <a:t>circumstances</a:t>
            </a:r>
            <a:r>
              <a:rPr lang="fr-FR" dirty="0" smtClean="0">
                <a:solidFill>
                  <a:schemeClr val="tx1"/>
                </a:solidFill>
              </a:rPr>
              <a:t> </a:t>
            </a:r>
            <a:r>
              <a:rPr lang="fr-FR" dirty="0">
                <a:solidFill>
                  <a:schemeClr val="tx1"/>
                </a:solidFill>
              </a:rPr>
              <a:t>(</a:t>
            </a:r>
            <a:r>
              <a:rPr lang="fr-FR" dirty="0" err="1">
                <a:solidFill>
                  <a:schemeClr val="tx1"/>
                </a:solidFill>
              </a:rPr>
              <a:t>Fishman</a:t>
            </a:r>
            <a:r>
              <a:rPr lang="fr-FR" dirty="0">
                <a:solidFill>
                  <a:schemeClr val="tx1"/>
                </a:solidFill>
              </a:rPr>
              <a:t> </a:t>
            </a:r>
            <a:r>
              <a:rPr lang="fr-FR" dirty="0" smtClean="0">
                <a:solidFill>
                  <a:schemeClr val="tx1"/>
                </a:solidFill>
              </a:rPr>
              <a:t>1971; </a:t>
            </a:r>
            <a:r>
              <a:rPr lang="fr-FR" dirty="0" err="1" smtClean="0">
                <a:solidFill>
                  <a:schemeClr val="tx1"/>
                </a:solidFill>
              </a:rPr>
              <a:t>Hymes</a:t>
            </a:r>
            <a:r>
              <a:rPr lang="fr-FR" dirty="0" smtClean="0">
                <a:solidFill>
                  <a:schemeClr val="tx1"/>
                </a:solidFill>
              </a:rPr>
              <a:t> </a:t>
            </a:r>
            <a:r>
              <a:rPr lang="fr-FR" dirty="0">
                <a:solidFill>
                  <a:schemeClr val="tx1"/>
                </a:solidFill>
              </a:rPr>
              <a:t>1971; </a:t>
            </a:r>
            <a:r>
              <a:rPr lang="fr-FR" dirty="0" err="1">
                <a:solidFill>
                  <a:schemeClr val="tx1"/>
                </a:solidFill>
              </a:rPr>
              <a:t>Saville-Troike</a:t>
            </a:r>
            <a:r>
              <a:rPr lang="fr-FR" dirty="0">
                <a:solidFill>
                  <a:schemeClr val="tx1"/>
                </a:solidFill>
              </a:rPr>
              <a:t> 1982: 8</a:t>
            </a:r>
            <a:r>
              <a:rPr lang="fr-FR" dirty="0" smtClean="0">
                <a:solidFill>
                  <a:schemeClr val="tx1"/>
                </a:solidFill>
              </a:rPr>
              <a:t>).</a:t>
            </a:r>
          </a:p>
          <a:p>
            <a:pPr marL="457200" indent="-457200" algn="l" rtl="0">
              <a:buFont typeface="Arial" pitchFamily="34" charset="0"/>
              <a:buChar char="•"/>
            </a:pPr>
            <a:r>
              <a:rPr lang="en-US" i="1" dirty="0" smtClean="0">
                <a:solidFill>
                  <a:schemeClr val="tx1"/>
                </a:solidFill>
              </a:rPr>
              <a:t>the process of acquiring a language is not just a cognitive process involving the activation of a predisposition in the human brain; it is a social process as well, that only unfolds in social interaction.</a:t>
            </a:r>
            <a:endParaRPr lang="ar-DZ" i="1" dirty="0">
              <a:solidFill>
                <a:schemeClr val="tx1"/>
              </a:solidFill>
            </a:endParaRPr>
          </a:p>
        </p:txBody>
      </p:sp>
    </p:spTree>
    <p:extLst>
      <p:ext uri="{BB962C8B-B14F-4D97-AF65-F5344CB8AC3E}">
        <p14:creationId xmlns:p14="http://schemas.microsoft.com/office/powerpoint/2010/main" val="561964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20689"/>
            <a:ext cx="7772400" cy="1296144"/>
          </a:xfrm>
        </p:spPr>
        <p:txBody>
          <a:bodyPr>
            <a:normAutofit/>
          </a:bodyPr>
          <a:lstStyle/>
          <a:p>
            <a:pPr rtl="0"/>
            <a:r>
              <a:rPr lang="en-GB" sz="3000" b="1" i="0" u="none" strike="noStrike" baseline="0" dirty="0" smtClean="0">
                <a:latin typeface="SabonLTStd-Bold"/>
              </a:rPr>
              <a:t>Emphases in Current Sociolinguistics</a:t>
            </a:r>
            <a:endParaRPr lang="ar-DZ" sz="3000" dirty="0"/>
          </a:p>
        </p:txBody>
      </p:sp>
      <p:sp>
        <p:nvSpPr>
          <p:cNvPr id="3" name="Sous-titre 2"/>
          <p:cNvSpPr>
            <a:spLocks noGrp="1"/>
          </p:cNvSpPr>
          <p:nvPr>
            <p:ph type="subTitle" idx="1"/>
          </p:nvPr>
        </p:nvSpPr>
        <p:spPr>
          <a:xfrm>
            <a:off x="755576" y="2132856"/>
            <a:ext cx="7704856" cy="4032448"/>
          </a:xfrm>
        </p:spPr>
        <p:txBody>
          <a:bodyPr>
            <a:normAutofit/>
          </a:bodyPr>
          <a:lstStyle/>
          <a:p>
            <a:pPr marL="457200" indent="-457200" algn="l" rtl="0">
              <a:buFont typeface="Arial" pitchFamily="34" charset="0"/>
              <a:buChar char="•"/>
            </a:pPr>
            <a:r>
              <a:rPr lang="en-US" dirty="0" smtClean="0">
                <a:solidFill>
                  <a:schemeClr val="tx1"/>
                </a:solidFill>
              </a:rPr>
              <a:t>A distinction between the sociolinguistics and the sociology of language.</a:t>
            </a:r>
            <a:r>
              <a:rPr lang="en-US" i="1" dirty="0" smtClean="0">
                <a:solidFill>
                  <a:schemeClr val="tx1"/>
                </a:solidFill>
              </a:rPr>
              <a:t>.</a:t>
            </a:r>
          </a:p>
          <a:p>
            <a:pPr marL="457200" indent="-457200" algn="l" rtl="0">
              <a:buFont typeface="Arial" pitchFamily="34" charset="0"/>
              <a:buChar char="•"/>
            </a:pPr>
            <a:r>
              <a:rPr lang="en-US" i="1" dirty="0" smtClean="0">
                <a:solidFill>
                  <a:schemeClr val="tx1"/>
                </a:solidFill>
              </a:rPr>
              <a:t>Sociolinguistics focuses on language in society </a:t>
            </a:r>
          </a:p>
          <a:p>
            <a:pPr marL="457200" indent="-457200" algn="l" rtl="0">
              <a:buFont typeface="Arial" pitchFamily="34" charset="0"/>
              <a:buChar char="•"/>
            </a:pPr>
            <a:r>
              <a:rPr lang="en-US" i="1" dirty="0" smtClean="0">
                <a:solidFill>
                  <a:schemeClr val="tx1"/>
                </a:solidFill>
              </a:rPr>
              <a:t>(sociology of language) is primarily a sub-part of sociology</a:t>
            </a:r>
            <a:endParaRPr lang="ar-DZ" i="1" dirty="0">
              <a:solidFill>
                <a:schemeClr val="tx1"/>
              </a:solidFill>
            </a:endParaRPr>
          </a:p>
        </p:txBody>
      </p:sp>
    </p:spTree>
    <p:extLst>
      <p:ext uri="{BB962C8B-B14F-4D97-AF65-F5344CB8AC3E}">
        <p14:creationId xmlns:p14="http://schemas.microsoft.com/office/powerpoint/2010/main" val="124026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4187</TotalTime>
  <Words>919</Words>
  <Application>Microsoft Office PowerPoint</Application>
  <PresentationFormat>Affichage à l'écran (4:3)</PresentationFormat>
  <Paragraphs>64</Paragraphs>
  <Slides>18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Calibri</vt:lpstr>
      <vt:lpstr>SabonLTStd-Bold</vt:lpstr>
      <vt:lpstr>SabonLTStd-Italic</vt:lpstr>
      <vt:lpstr>SabonLTStd-Roman</vt:lpstr>
      <vt:lpstr>Times New Roman</vt:lpstr>
      <vt:lpstr>Thème Office</vt:lpstr>
      <vt:lpstr>Présentation PowerPoint</vt:lpstr>
      <vt:lpstr>‘Language’ and Linguistics</vt:lpstr>
      <vt:lpstr>‘Language’ and Linguistics</vt:lpstr>
      <vt:lpstr>‘Language’ and Linguistics</vt:lpstr>
      <vt:lpstr>Key phases in linguistic study</vt:lpstr>
      <vt:lpstr>Key phases in linguistic study</vt:lpstr>
      <vt:lpstr>Emphases in Current Sociolinguistics</vt:lpstr>
      <vt:lpstr>Emphases in Current Sociolinguistics</vt:lpstr>
      <vt:lpstr>Emphases in Current Sociolinguistics</vt:lpstr>
      <vt:lpstr>RELATIONS BETWEEN LANGUAGE AND SOCIETY</vt:lpstr>
      <vt:lpstr>RELATIONS BETWEEN LANGUAGE AND SOCIETY</vt:lpstr>
      <vt:lpstr>RELATIONS BETWEEN LANGUAGE AND SOCIETY</vt:lpstr>
      <vt:lpstr>RELATIONS BETWEEN LANGUAGE AND SOCIETY</vt:lpstr>
      <vt:lpstr>RELATIONS BETWEEN LANGUAGE AND SOCIETY</vt:lpstr>
      <vt:lpstr>‘A Language’ as a Social Construct</vt:lpstr>
      <vt:lpstr>‘A Language’ as a Social Construct</vt:lpstr>
      <vt:lpstr>‘A Language’ as a Social Construct</vt:lpstr>
      <vt:lpstr>‘A Language’ as a Social Construct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Linguistics</dc:title>
  <dc:creator>Peak-Teck</dc:creator>
  <cp:lastModifiedBy>Bouri Hadj</cp:lastModifiedBy>
  <cp:revision>22</cp:revision>
  <dcterms:created xsi:type="dcterms:W3CDTF">2017-09-23T07:01:57Z</dcterms:created>
  <dcterms:modified xsi:type="dcterms:W3CDTF">2021-01-04T21:34:14Z</dcterms:modified>
</cp:coreProperties>
</file>