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60F446-92AF-4521-AB40-C4D2A21B8C16}" type="doc">
      <dgm:prSet loTypeId="urn:microsoft.com/office/officeart/2005/8/layout/default" loCatId="list" qsTypeId="urn:microsoft.com/office/officeart/2005/8/quickstyle/simple5" qsCatId="simple" csTypeId="urn:microsoft.com/office/officeart/2005/8/colors/accent1_5" csCatId="accent1" phldr="1"/>
      <dgm:spPr/>
      <dgm:t>
        <a:bodyPr/>
        <a:lstStyle/>
        <a:p>
          <a:endParaRPr lang="fr-FR"/>
        </a:p>
      </dgm:t>
    </dgm:pt>
    <dgm:pt modelId="{E4CDB30F-0878-4EC2-A096-76E67EC62403}">
      <dgm:prSet phldrT="[Texte]"/>
      <dgm:spPr/>
      <dgm:t>
        <a:bodyPr/>
        <a:lstStyle/>
        <a:p>
          <a:pPr algn="ctr" rtl="1"/>
          <a:r>
            <a:rPr lang="ar-DZ" b="1" dirty="0">
              <a:solidFill>
                <a:schemeClr val="tx1"/>
              </a:solidFill>
              <a:latin typeface="Arabic Typesetting" panose="03020402040406030203" pitchFamily="66" charset="-78"/>
              <a:cs typeface="Arabic Typesetting" panose="03020402040406030203" pitchFamily="66" charset="-78"/>
            </a:rPr>
            <a:t>التجارة الدولية: </a:t>
          </a:r>
          <a:r>
            <a:rPr lang="ar-DZ" b="0" dirty="0">
              <a:solidFill>
                <a:schemeClr val="tx1"/>
              </a:solidFill>
              <a:latin typeface="Arabic Typesetting" panose="03020402040406030203" pitchFamily="66" charset="-78"/>
              <a:cs typeface="Arabic Typesetting" panose="03020402040406030203" pitchFamily="66" charset="-78"/>
            </a:rPr>
            <a:t>تصدير واستيراد السلع والخدمات بين الدول لتوسيع الأسواق وتحقيق مزايا تنافسية.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06E5AFD3-DFEE-4EC3-9C30-D19339BCFD95}" type="parTrans" cxnId="{2B6920E8-A797-461A-900C-47805F336119}">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60538F39-A16D-41A2-9DE0-E4A6EE19CB9C}" type="sibTrans" cxnId="{2B6920E8-A797-461A-900C-47805F336119}">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DAFAAFFA-817B-4C0D-810F-CC323C66AC09}">
      <dgm:prSet phldrT="[Texte]"/>
      <dgm:spPr/>
      <dgm:t>
        <a:bodyPr/>
        <a:lstStyle/>
        <a:p>
          <a:pPr algn="ctr" rtl="1"/>
          <a:r>
            <a:rPr lang="ar-DZ" b="1" dirty="0">
              <a:solidFill>
                <a:schemeClr val="tx1"/>
              </a:solidFill>
              <a:latin typeface="Arabic Typesetting" panose="03020402040406030203" pitchFamily="66" charset="-78"/>
              <a:cs typeface="Arabic Typesetting" panose="03020402040406030203" pitchFamily="66" charset="-78"/>
            </a:rPr>
            <a:t>الاستثمار الدولي المباشر </a:t>
          </a:r>
          <a:r>
            <a:rPr lang="fr-FR" b="1" dirty="0">
              <a:solidFill>
                <a:schemeClr val="tx1"/>
              </a:solidFill>
              <a:latin typeface="Arabic Typesetting" panose="03020402040406030203" pitchFamily="66" charset="-78"/>
              <a:cs typeface="Arabic Typesetting" panose="03020402040406030203" pitchFamily="66" charset="-78"/>
            </a:rPr>
            <a:t>(FDI)</a:t>
          </a:r>
          <a:r>
            <a:rPr lang="ar-DZ" b="1" dirty="0">
              <a:solidFill>
                <a:schemeClr val="tx1"/>
              </a:solidFill>
              <a:latin typeface="Arabic Typesetting" panose="03020402040406030203" pitchFamily="66" charset="-78"/>
              <a:cs typeface="Arabic Typesetting" panose="03020402040406030203" pitchFamily="66" charset="-78"/>
            </a:rPr>
            <a:t>: </a:t>
          </a:r>
          <a:r>
            <a:rPr lang="ar-DZ" b="0" dirty="0">
              <a:solidFill>
                <a:schemeClr val="tx1"/>
              </a:solidFill>
              <a:latin typeface="Arabic Typesetting" panose="03020402040406030203" pitchFamily="66" charset="-78"/>
              <a:cs typeface="Arabic Typesetting" panose="03020402040406030203" pitchFamily="66" charset="-78"/>
            </a:rPr>
            <a:t>استثمار الشركات في أصول شركات أجنبية للسيطرة على العمليات التجارية.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453CC8B2-7B15-4B1F-9F14-D37C94573EBD}" type="parTrans" cxnId="{8B20A50C-D0E3-4F75-8CBF-0F5FE2710B5D}">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3E913A92-05D4-45A6-AFFD-0D6EB5059690}" type="sibTrans" cxnId="{8B20A50C-D0E3-4F75-8CBF-0F5FE2710B5D}">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C8769179-65DE-4514-88BB-E3E145405C0A}">
      <dgm:prSet phldrT="[Texte]"/>
      <dgm:spPr/>
      <dgm:t>
        <a:bodyPr/>
        <a:lstStyle/>
        <a:p>
          <a:pPr algn="ctr" rtl="1"/>
          <a:r>
            <a:rPr lang="ar-DZ" b="1" dirty="0">
              <a:solidFill>
                <a:schemeClr val="tx1"/>
              </a:solidFill>
              <a:latin typeface="Arabic Typesetting" panose="03020402040406030203" pitchFamily="66" charset="-78"/>
              <a:cs typeface="Arabic Typesetting" panose="03020402040406030203" pitchFamily="66" charset="-78"/>
            </a:rPr>
            <a:t>التراخيص والامتيازات الدولية: </a:t>
          </a:r>
          <a:r>
            <a:rPr lang="ar-DZ" b="0" dirty="0">
              <a:solidFill>
                <a:schemeClr val="tx1"/>
              </a:solidFill>
              <a:latin typeface="Arabic Typesetting" panose="03020402040406030203" pitchFamily="66" charset="-78"/>
              <a:cs typeface="Arabic Typesetting" panose="03020402040406030203" pitchFamily="66" charset="-78"/>
            </a:rPr>
            <a:t>منح حقوق استخدام العلامات التجارية أو التكنولوجيا لشركات في دول أخرى مقابل عوائد.</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6F864032-896D-41C8-98C9-5C9448E7803A}" type="parTrans" cxnId="{88BE5A42-1A85-4A0B-8AE4-F1F8E70312BC}">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A9049BBB-C24A-4396-9C0E-01C4436B11A6}" type="sibTrans" cxnId="{88BE5A42-1A85-4A0B-8AE4-F1F8E70312BC}">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3301B4C7-E009-4D3E-93F2-5C23BAE05394}">
      <dgm:prSet phldrT="[Texte]"/>
      <dgm:spPr/>
      <dgm:t>
        <a:bodyPr/>
        <a:lstStyle/>
        <a:p>
          <a:pPr algn="ctr" rtl="1"/>
          <a:r>
            <a:rPr lang="ar-DZ" b="1" dirty="0">
              <a:solidFill>
                <a:schemeClr val="tx1"/>
              </a:solidFill>
              <a:latin typeface="Arabic Typesetting" panose="03020402040406030203" pitchFamily="66" charset="-78"/>
              <a:cs typeface="Arabic Typesetting" panose="03020402040406030203" pitchFamily="66" charset="-78"/>
            </a:rPr>
            <a:t>الشراكات والتحالفات الدولية: </a:t>
          </a:r>
          <a:r>
            <a:rPr lang="ar-DZ" b="0" dirty="0">
              <a:solidFill>
                <a:schemeClr val="tx1"/>
              </a:solidFill>
              <a:latin typeface="Arabic Typesetting" panose="03020402040406030203" pitchFamily="66" charset="-78"/>
              <a:cs typeface="Arabic Typesetting" panose="03020402040406030203" pitchFamily="66" charset="-78"/>
            </a:rPr>
            <a:t>اتفاقيات بين شركات من دول مختلفة لتبادل الموارد والمعرفة.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72F7FB0F-184D-46BB-AB00-142AE510BED9}" type="parTrans" cxnId="{87377DCD-DB08-4080-BEAD-5468148AE7CC}">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9129A6B6-6EE1-42C0-812A-32E328AE04E5}" type="sibTrans" cxnId="{87377DCD-DB08-4080-BEAD-5468148AE7CC}">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0C850300-5BE1-4623-9759-C142F841B8BC}">
      <dgm:prSet phldrT="[Texte]"/>
      <dgm:spPr/>
      <dgm:t>
        <a:bodyPr/>
        <a:lstStyle/>
        <a:p>
          <a:pPr algn="ctr" rtl="1"/>
          <a:r>
            <a:rPr lang="ar-DZ" b="1" dirty="0">
              <a:solidFill>
                <a:schemeClr val="tx1"/>
              </a:solidFill>
              <a:latin typeface="Arabic Typesetting" panose="03020402040406030203" pitchFamily="66" charset="-78"/>
              <a:cs typeface="Arabic Typesetting" panose="03020402040406030203" pitchFamily="66" charset="-78"/>
            </a:rPr>
            <a:t>الاستعانة بالمصادر الخارجية: </a:t>
          </a:r>
          <a:r>
            <a:rPr lang="ar-DZ" b="0" dirty="0">
              <a:solidFill>
                <a:schemeClr val="tx1"/>
              </a:solidFill>
              <a:latin typeface="Arabic Typesetting" panose="03020402040406030203" pitchFamily="66" charset="-78"/>
              <a:cs typeface="Arabic Typesetting" panose="03020402040406030203" pitchFamily="66" charset="-78"/>
            </a:rPr>
            <a:t>نقل بعض الأنشطة إلى دول أخرى لتقليل التكاليف وزيادة الكفاءة.</a:t>
          </a:r>
          <a:endParaRPr lang="fr-FR" b="0" dirty="0">
            <a:solidFill>
              <a:schemeClr val="tx1"/>
            </a:solidFill>
            <a:latin typeface="Arabic Typesetting" panose="03020402040406030203" pitchFamily="66" charset="-78"/>
            <a:cs typeface="Arabic Typesetting" panose="03020402040406030203" pitchFamily="66" charset="-78"/>
          </a:endParaRPr>
        </a:p>
      </dgm:t>
    </dgm:pt>
    <dgm:pt modelId="{D2719CF4-82C4-47D1-B46C-46871B4B2D35}" type="parTrans" cxnId="{467BC6AF-6C2C-4D77-B276-DD7592DE7E7A}">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EC65A396-DFE1-45AE-9C39-87B5C379B390}" type="sibTrans" cxnId="{467BC6AF-6C2C-4D77-B276-DD7592DE7E7A}">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F68B457D-BAFD-4626-882A-196889AAEF33}" type="pres">
      <dgm:prSet presAssocID="{9D60F446-92AF-4521-AB40-C4D2A21B8C16}" presName="diagram" presStyleCnt="0">
        <dgm:presLayoutVars>
          <dgm:dir val="rev"/>
          <dgm:resizeHandles val="exact"/>
        </dgm:presLayoutVars>
      </dgm:prSet>
      <dgm:spPr/>
    </dgm:pt>
    <dgm:pt modelId="{55E33D1E-B46B-41EA-BEF7-3FDE7AEA67F3}" type="pres">
      <dgm:prSet presAssocID="{E4CDB30F-0878-4EC2-A096-76E67EC62403}" presName="node" presStyleLbl="node1" presStyleIdx="0" presStyleCnt="5">
        <dgm:presLayoutVars>
          <dgm:bulletEnabled val="1"/>
        </dgm:presLayoutVars>
      </dgm:prSet>
      <dgm:spPr/>
    </dgm:pt>
    <dgm:pt modelId="{C9C2AF8F-7546-4F7A-B730-143C4CFEC02F}" type="pres">
      <dgm:prSet presAssocID="{60538F39-A16D-41A2-9DE0-E4A6EE19CB9C}" presName="sibTrans" presStyleCnt="0"/>
      <dgm:spPr/>
    </dgm:pt>
    <dgm:pt modelId="{137029CD-799E-43AD-AFC7-3BA22C2EEA51}" type="pres">
      <dgm:prSet presAssocID="{DAFAAFFA-817B-4C0D-810F-CC323C66AC09}" presName="node" presStyleLbl="node1" presStyleIdx="1" presStyleCnt="5">
        <dgm:presLayoutVars>
          <dgm:bulletEnabled val="1"/>
        </dgm:presLayoutVars>
      </dgm:prSet>
      <dgm:spPr/>
    </dgm:pt>
    <dgm:pt modelId="{E66E69BE-5A8F-46C2-8823-0233422972BB}" type="pres">
      <dgm:prSet presAssocID="{3E913A92-05D4-45A6-AFFD-0D6EB5059690}" presName="sibTrans" presStyleCnt="0"/>
      <dgm:spPr/>
    </dgm:pt>
    <dgm:pt modelId="{B10D952D-CB50-4372-86D0-230F3E402518}" type="pres">
      <dgm:prSet presAssocID="{C8769179-65DE-4514-88BB-E3E145405C0A}" presName="node" presStyleLbl="node1" presStyleIdx="2" presStyleCnt="5">
        <dgm:presLayoutVars>
          <dgm:bulletEnabled val="1"/>
        </dgm:presLayoutVars>
      </dgm:prSet>
      <dgm:spPr/>
    </dgm:pt>
    <dgm:pt modelId="{711C4B2C-1070-40DD-A820-7077F31857CB}" type="pres">
      <dgm:prSet presAssocID="{A9049BBB-C24A-4396-9C0E-01C4436B11A6}" presName="sibTrans" presStyleCnt="0"/>
      <dgm:spPr/>
    </dgm:pt>
    <dgm:pt modelId="{8C2A0AB6-0E48-4FF6-8EDA-205ACE253A7D}" type="pres">
      <dgm:prSet presAssocID="{3301B4C7-E009-4D3E-93F2-5C23BAE05394}" presName="node" presStyleLbl="node1" presStyleIdx="3" presStyleCnt="5">
        <dgm:presLayoutVars>
          <dgm:bulletEnabled val="1"/>
        </dgm:presLayoutVars>
      </dgm:prSet>
      <dgm:spPr/>
    </dgm:pt>
    <dgm:pt modelId="{D29E6AF5-8CE4-4111-9C54-58C6767C1E3D}" type="pres">
      <dgm:prSet presAssocID="{9129A6B6-6EE1-42C0-812A-32E328AE04E5}" presName="sibTrans" presStyleCnt="0"/>
      <dgm:spPr/>
    </dgm:pt>
    <dgm:pt modelId="{7C4AE8C1-03DF-490A-9E48-9C6DB397AF1D}" type="pres">
      <dgm:prSet presAssocID="{0C850300-5BE1-4623-9759-C142F841B8BC}" presName="node" presStyleLbl="node1" presStyleIdx="4" presStyleCnt="5">
        <dgm:presLayoutVars>
          <dgm:bulletEnabled val="1"/>
        </dgm:presLayoutVars>
      </dgm:prSet>
      <dgm:spPr/>
    </dgm:pt>
  </dgm:ptLst>
  <dgm:cxnLst>
    <dgm:cxn modelId="{87051E02-B3A6-4DF2-8335-6D2D883B054E}" type="presOf" srcId="{DAFAAFFA-817B-4C0D-810F-CC323C66AC09}" destId="{137029CD-799E-43AD-AFC7-3BA22C2EEA51}" srcOrd="0" destOrd="0" presId="urn:microsoft.com/office/officeart/2005/8/layout/default"/>
    <dgm:cxn modelId="{8CEB0C05-BFE8-466B-AB01-846DFBB2931A}" type="presOf" srcId="{E4CDB30F-0878-4EC2-A096-76E67EC62403}" destId="{55E33D1E-B46B-41EA-BEF7-3FDE7AEA67F3}" srcOrd="0" destOrd="0" presId="urn:microsoft.com/office/officeart/2005/8/layout/default"/>
    <dgm:cxn modelId="{8B20A50C-D0E3-4F75-8CBF-0F5FE2710B5D}" srcId="{9D60F446-92AF-4521-AB40-C4D2A21B8C16}" destId="{DAFAAFFA-817B-4C0D-810F-CC323C66AC09}" srcOrd="1" destOrd="0" parTransId="{453CC8B2-7B15-4B1F-9F14-D37C94573EBD}" sibTransId="{3E913A92-05D4-45A6-AFFD-0D6EB5059690}"/>
    <dgm:cxn modelId="{CEE03C0E-284C-4BF0-8232-1E56495EDEA0}" type="presOf" srcId="{C8769179-65DE-4514-88BB-E3E145405C0A}" destId="{B10D952D-CB50-4372-86D0-230F3E402518}" srcOrd="0" destOrd="0" presId="urn:microsoft.com/office/officeart/2005/8/layout/default"/>
    <dgm:cxn modelId="{88BE5A42-1A85-4A0B-8AE4-F1F8E70312BC}" srcId="{9D60F446-92AF-4521-AB40-C4D2A21B8C16}" destId="{C8769179-65DE-4514-88BB-E3E145405C0A}" srcOrd="2" destOrd="0" parTransId="{6F864032-896D-41C8-98C9-5C9448E7803A}" sibTransId="{A9049BBB-C24A-4396-9C0E-01C4436B11A6}"/>
    <dgm:cxn modelId="{EB419071-0BD6-440E-A516-CDE3F1213913}" type="presOf" srcId="{3301B4C7-E009-4D3E-93F2-5C23BAE05394}" destId="{8C2A0AB6-0E48-4FF6-8EDA-205ACE253A7D}" srcOrd="0" destOrd="0" presId="urn:microsoft.com/office/officeart/2005/8/layout/default"/>
    <dgm:cxn modelId="{467BC6AF-6C2C-4D77-B276-DD7592DE7E7A}" srcId="{9D60F446-92AF-4521-AB40-C4D2A21B8C16}" destId="{0C850300-5BE1-4623-9759-C142F841B8BC}" srcOrd="4" destOrd="0" parTransId="{D2719CF4-82C4-47D1-B46C-46871B4B2D35}" sibTransId="{EC65A396-DFE1-45AE-9C39-87B5C379B390}"/>
    <dgm:cxn modelId="{FC82DCC6-BFE5-4FCC-BC7A-DD3C1D291DEB}" type="presOf" srcId="{9D60F446-92AF-4521-AB40-C4D2A21B8C16}" destId="{F68B457D-BAFD-4626-882A-196889AAEF33}" srcOrd="0" destOrd="0" presId="urn:microsoft.com/office/officeart/2005/8/layout/default"/>
    <dgm:cxn modelId="{87377DCD-DB08-4080-BEAD-5468148AE7CC}" srcId="{9D60F446-92AF-4521-AB40-C4D2A21B8C16}" destId="{3301B4C7-E009-4D3E-93F2-5C23BAE05394}" srcOrd="3" destOrd="0" parTransId="{72F7FB0F-184D-46BB-AB00-142AE510BED9}" sibTransId="{9129A6B6-6EE1-42C0-812A-32E328AE04E5}"/>
    <dgm:cxn modelId="{2B6920E8-A797-461A-900C-47805F336119}" srcId="{9D60F446-92AF-4521-AB40-C4D2A21B8C16}" destId="{E4CDB30F-0878-4EC2-A096-76E67EC62403}" srcOrd="0" destOrd="0" parTransId="{06E5AFD3-DFEE-4EC3-9C30-D19339BCFD95}" sibTransId="{60538F39-A16D-41A2-9DE0-E4A6EE19CB9C}"/>
    <dgm:cxn modelId="{B10AE7ED-D3D0-4766-9011-C30FC7E9BA3B}" type="presOf" srcId="{0C850300-5BE1-4623-9759-C142F841B8BC}" destId="{7C4AE8C1-03DF-490A-9E48-9C6DB397AF1D}" srcOrd="0" destOrd="0" presId="urn:microsoft.com/office/officeart/2005/8/layout/default"/>
    <dgm:cxn modelId="{3F3F712B-AE8B-425B-8B9E-DC856A30A41B}" type="presParOf" srcId="{F68B457D-BAFD-4626-882A-196889AAEF33}" destId="{55E33D1E-B46B-41EA-BEF7-3FDE7AEA67F3}" srcOrd="0" destOrd="0" presId="urn:microsoft.com/office/officeart/2005/8/layout/default"/>
    <dgm:cxn modelId="{46A3CBFC-EC5E-4E9E-8206-037587D80DEC}" type="presParOf" srcId="{F68B457D-BAFD-4626-882A-196889AAEF33}" destId="{C9C2AF8F-7546-4F7A-B730-143C4CFEC02F}" srcOrd="1" destOrd="0" presId="urn:microsoft.com/office/officeart/2005/8/layout/default"/>
    <dgm:cxn modelId="{1EE018B9-8BAA-47A6-BC77-A9A073682CBC}" type="presParOf" srcId="{F68B457D-BAFD-4626-882A-196889AAEF33}" destId="{137029CD-799E-43AD-AFC7-3BA22C2EEA51}" srcOrd="2" destOrd="0" presId="urn:microsoft.com/office/officeart/2005/8/layout/default"/>
    <dgm:cxn modelId="{50211791-2560-4255-AD21-DD4E14ED6B08}" type="presParOf" srcId="{F68B457D-BAFD-4626-882A-196889AAEF33}" destId="{E66E69BE-5A8F-46C2-8823-0233422972BB}" srcOrd="3" destOrd="0" presId="urn:microsoft.com/office/officeart/2005/8/layout/default"/>
    <dgm:cxn modelId="{13C79D54-1D8D-486E-B693-6690F1CBB749}" type="presParOf" srcId="{F68B457D-BAFD-4626-882A-196889AAEF33}" destId="{B10D952D-CB50-4372-86D0-230F3E402518}" srcOrd="4" destOrd="0" presId="urn:microsoft.com/office/officeart/2005/8/layout/default"/>
    <dgm:cxn modelId="{52BD41B5-C3B0-496C-930E-1EE7655B3013}" type="presParOf" srcId="{F68B457D-BAFD-4626-882A-196889AAEF33}" destId="{711C4B2C-1070-40DD-A820-7077F31857CB}" srcOrd="5" destOrd="0" presId="urn:microsoft.com/office/officeart/2005/8/layout/default"/>
    <dgm:cxn modelId="{799A39AC-B212-4B02-B933-DBC66B2F402F}" type="presParOf" srcId="{F68B457D-BAFD-4626-882A-196889AAEF33}" destId="{8C2A0AB6-0E48-4FF6-8EDA-205ACE253A7D}" srcOrd="6" destOrd="0" presId="urn:microsoft.com/office/officeart/2005/8/layout/default"/>
    <dgm:cxn modelId="{4F8FB9D1-B613-45E3-84A8-401683E5E1A5}" type="presParOf" srcId="{F68B457D-BAFD-4626-882A-196889AAEF33}" destId="{D29E6AF5-8CE4-4111-9C54-58C6767C1E3D}" srcOrd="7" destOrd="0" presId="urn:microsoft.com/office/officeart/2005/8/layout/default"/>
    <dgm:cxn modelId="{28BD3AAC-E2ED-4E88-AA49-45E4FD281D18}" type="presParOf" srcId="{F68B457D-BAFD-4626-882A-196889AAEF33}" destId="{7C4AE8C1-03DF-490A-9E48-9C6DB397AF1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228CA5-BC5C-4AD5-A70E-26C71C7F4D05}" type="doc">
      <dgm:prSet loTypeId="urn:microsoft.com/office/officeart/2005/8/layout/default" loCatId="list" qsTypeId="urn:microsoft.com/office/officeart/2005/8/quickstyle/simple5" qsCatId="simple" csTypeId="urn:microsoft.com/office/officeart/2005/8/colors/accent1_5" csCatId="accent1" phldr="1"/>
      <dgm:spPr/>
      <dgm:t>
        <a:bodyPr/>
        <a:lstStyle/>
        <a:p>
          <a:endParaRPr lang="fr-FR"/>
        </a:p>
      </dgm:t>
    </dgm:pt>
    <dgm:pt modelId="{C5CFC172-04EE-4404-A688-3119C23866C9}">
      <dgm:prSet phldrT="[Texte]"/>
      <dgm:spPr/>
      <dgm:t>
        <a:bodyPr/>
        <a:lstStyle/>
        <a:p>
          <a:pPr algn="ctr" rtl="1"/>
          <a:r>
            <a:rPr lang="ar-DZ" b="1" dirty="0">
              <a:solidFill>
                <a:schemeClr val="tx1"/>
              </a:solidFill>
              <a:latin typeface="Arabic Typesetting" panose="03020402040406030203" pitchFamily="66" charset="-78"/>
              <a:cs typeface="Arabic Typesetting" panose="03020402040406030203" pitchFamily="66" charset="-78"/>
            </a:rPr>
            <a:t>عقود التصنيع: </a:t>
          </a:r>
          <a:r>
            <a:rPr lang="ar-DZ" b="0" dirty="0">
              <a:solidFill>
                <a:schemeClr val="tx1"/>
              </a:solidFill>
              <a:latin typeface="Arabic Typesetting" panose="03020402040406030203" pitchFamily="66" charset="-78"/>
              <a:cs typeface="Arabic Typesetting" panose="03020402040406030203" pitchFamily="66" charset="-78"/>
            </a:rPr>
            <a:t>اتفاق قانوني يسمح لشركة محلية بتصنيع وتسويق منتجات شركة أجنبية مقابل رسوم محددة لفترة معينة.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FBEB6E32-425A-416B-82F1-CE14454F7DC7}" type="parTrans" cxnId="{27E5C4C9-61AC-4C84-9D7C-E3369F2B7189}">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649006CF-18AB-410D-B385-30948E00A7DB}" type="sibTrans" cxnId="{27E5C4C9-61AC-4C84-9D7C-E3369F2B7189}">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5A7A1D8E-915B-4DD2-90C8-F8352C2BCDFB}">
      <dgm:prSet phldrT="[Texte]"/>
      <dgm:spPr/>
      <dgm:t>
        <a:bodyPr/>
        <a:lstStyle/>
        <a:p>
          <a:pPr algn="ctr" rtl="1"/>
          <a:r>
            <a:rPr lang="ar-DZ" b="1" dirty="0">
              <a:solidFill>
                <a:schemeClr val="tx1"/>
              </a:solidFill>
              <a:latin typeface="Arabic Typesetting" panose="03020402040406030203" pitchFamily="66" charset="-78"/>
              <a:cs typeface="Arabic Typesetting" panose="03020402040406030203" pitchFamily="66" charset="-78"/>
            </a:rPr>
            <a:t>عقود الوكالة: </a:t>
          </a:r>
          <a:r>
            <a:rPr lang="ar-DZ" b="0" dirty="0">
              <a:solidFill>
                <a:schemeClr val="tx1"/>
              </a:solidFill>
              <a:latin typeface="Arabic Typesetting" panose="03020402040406030203" pitchFamily="66" charset="-78"/>
              <a:cs typeface="Arabic Typesetting" panose="03020402040406030203" pitchFamily="66" charset="-78"/>
            </a:rPr>
            <a:t>اتفاق قانوني يسمح لشركة محلية بتسويق منتجات شركة أجنبية مقابل رسوم لفترة محددة مع تحمل الشركة الأم التبعية القانونية.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E437A6B0-08C2-4CD0-A577-3CE0B46A4E6D}" type="parTrans" cxnId="{FEC9F99D-A46E-45D5-99ED-3E320539B8E1}">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582B4BC2-82E5-46F6-ABC4-0C490EBD53F1}" type="sibTrans" cxnId="{FEC9F99D-A46E-45D5-99ED-3E320539B8E1}">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DA31E67B-9432-4828-88E4-4C061FB39AB6}">
      <dgm:prSet phldrT="[Texte]"/>
      <dgm:spPr/>
      <dgm:t>
        <a:bodyPr/>
        <a:lstStyle/>
        <a:p>
          <a:pPr algn="ctr" rtl="1"/>
          <a:r>
            <a:rPr lang="ar-DZ" b="1" dirty="0">
              <a:solidFill>
                <a:schemeClr val="tx1"/>
              </a:solidFill>
              <a:latin typeface="Arabic Typesetting" panose="03020402040406030203" pitchFamily="66" charset="-78"/>
              <a:cs typeface="Arabic Typesetting" panose="03020402040406030203" pitchFamily="66" charset="-78"/>
            </a:rPr>
            <a:t>عقود الإدارة والتشغيل: </a:t>
          </a:r>
          <a:r>
            <a:rPr lang="ar-DZ" b="0" dirty="0">
              <a:solidFill>
                <a:schemeClr val="tx1"/>
              </a:solidFill>
              <a:latin typeface="Arabic Typesetting" panose="03020402040406030203" pitchFamily="66" charset="-78"/>
              <a:cs typeface="Arabic Typesetting" panose="03020402040406030203" pitchFamily="66" charset="-78"/>
            </a:rPr>
            <a:t>اتفاق يسمح لشركة أجنبية بإدارة وتشغيل مشروع تابع لجهة عامة أو خاصة مقابل رسوم لفترة محددة.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3BEA04B2-1BEE-462B-832E-4D21CB0C4B41}" type="parTrans" cxnId="{A8FDB56B-2A53-48A3-A894-782CE8940CB6}">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37072FBC-050A-4A86-BB89-6C3E6945B8A9}" type="sibTrans" cxnId="{A8FDB56B-2A53-48A3-A894-782CE8940CB6}">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62F0793E-4BB7-46BE-8D1B-1512348736D6}">
      <dgm:prSet phldrT="[Texte]"/>
      <dgm:spPr/>
      <dgm:t>
        <a:bodyPr/>
        <a:lstStyle/>
        <a:p>
          <a:pPr algn="ctr" rtl="1"/>
          <a:r>
            <a:rPr lang="ar-DZ" b="1" dirty="0">
              <a:solidFill>
                <a:schemeClr val="tx1"/>
              </a:solidFill>
              <a:latin typeface="Arabic Typesetting" panose="03020402040406030203" pitchFamily="66" charset="-78"/>
              <a:cs typeface="Arabic Typesetting" panose="03020402040406030203" pitchFamily="66" charset="-78"/>
            </a:rPr>
            <a:t>عقود الامتياز: </a:t>
          </a:r>
          <a:r>
            <a:rPr lang="ar-DZ" b="0" dirty="0">
              <a:solidFill>
                <a:schemeClr val="tx1"/>
              </a:solidFill>
              <a:latin typeface="Arabic Typesetting" panose="03020402040406030203" pitchFamily="66" charset="-78"/>
              <a:cs typeface="Arabic Typesetting" panose="03020402040406030203" pitchFamily="66" charset="-78"/>
            </a:rPr>
            <a:t>اتفاق يسمح لشركة محلية باستخدام الاسم والعلامة التجارية لشركة أجنبية مقابل رسوم محددة، مع عدم تحمل الشركة الأم التبعية القانونية.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48173C6E-0D12-4D26-ABC2-71FEEEF8B4B2}" type="parTrans" cxnId="{A8942321-90E9-4953-B855-D69DC8764691}">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DB5910F3-4EFD-4908-897D-E38824B0B89A}" type="sibTrans" cxnId="{A8942321-90E9-4953-B855-D69DC8764691}">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52453AC3-3AE9-45B1-978B-8AC308BA26B2}" type="pres">
      <dgm:prSet presAssocID="{7C228CA5-BC5C-4AD5-A70E-26C71C7F4D05}" presName="diagram" presStyleCnt="0">
        <dgm:presLayoutVars>
          <dgm:dir val="rev"/>
          <dgm:resizeHandles val="exact"/>
        </dgm:presLayoutVars>
      </dgm:prSet>
      <dgm:spPr/>
    </dgm:pt>
    <dgm:pt modelId="{1E2F33EC-9B38-4F6A-91F5-34756F977944}" type="pres">
      <dgm:prSet presAssocID="{C5CFC172-04EE-4404-A688-3119C23866C9}" presName="node" presStyleLbl="node1" presStyleIdx="0" presStyleCnt="4">
        <dgm:presLayoutVars>
          <dgm:bulletEnabled val="1"/>
        </dgm:presLayoutVars>
      </dgm:prSet>
      <dgm:spPr/>
    </dgm:pt>
    <dgm:pt modelId="{2EC0F25F-E885-41F5-A84E-CBC64DB397B9}" type="pres">
      <dgm:prSet presAssocID="{649006CF-18AB-410D-B385-30948E00A7DB}" presName="sibTrans" presStyleCnt="0"/>
      <dgm:spPr/>
    </dgm:pt>
    <dgm:pt modelId="{2F7FCB2E-501C-4592-83DD-2F1637239492}" type="pres">
      <dgm:prSet presAssocID="{5A7A1D8E-915B-4DD2-90C8-F8352C2BCDFB}" presName="node" presStyleLbl="node1" presStyleIdx="1" presStyleCnt="4">
        <dgm:presLayoutVars>
          <dgm:bulletEnabled val="1"/>
        </dgm:presLayoutVars>
      </dgm:prSet>
      <dgm:spPr/>
    </dgm:pt>
    <dgm:pt modelId="{6135EF96-57A7-4D87-B4E0-38FF1115F965}" type="pres">
      <dgm:prSet presAssocID="{582B4BC2-82E5-46F6-ABC4-0C490EBD53F1}" presName="sibTrans" presStyleCnt="0"/>
      <dgm:spPr/>
    </dgm:pt>
    <dgm:pt modelId="{B4CAB99E-8673-4E0A-B6AB-0BB05BCFBD54}" type="pres">
      <dgm:prSet presAssocID="{DA31E67B-9432-4828-88E4-4C061FB39AB6}" presName="node" presStyleLbl="node1" presStyleIdx="2" presStyleCnt="4">
        <dgm:presLayoutVars>
          <dgm:bulletEnabled val="1"/>
        </dgm:presLayoutVars>
      </dgm:prSet>
      <dgm:spPr/>
    </dgm:pt>
    <dgm:pt modelId="{A61B7B69-6DC7-426E-812A-6E0177CF5A84}" type="pres">
      <dgm:prSet presAssocID="{37072FBC-050A-4A86-BB89-6C3E6945B8A9}" presName="sibTrans" presStyleCnt="0"/>
      <dgm:spPr/>
    </dgm:pt>
    <dgm:pt modelId="{4E7304BC-41AC-407A-A4C5-64A605A2AEDD}" type="pres">
      <dgm:prSet presAssocID="{62F0793E-4BB7-46BE-8D1B-1512348736D6}" presName="node" presStyleLbl="node1" presStyleIdx="3" presStyleCnt="4">
        <dgm:presLayoutVars>
          <dgm:bulletEnabled val="1"/>
        </dgm:presLayoutVars>
      </dgm:prSet>
      <dgm:spPr/>
    </dgm:pt>
  </dgm:ptLst>
  <dgm:cxnLst>
    <dgm:cxn modelId="{A8942321-90E9-4953-B855-D69DC8764691}" srcId="{7C228CA5-BC5C-4AD5-A70E-26C71C7F4D05}" destId="{62F0793E-4BB7-46BE-8D1B-1512348736D6}" srcOrd="3" destOrd="0" parTransId="{48173C6E-0D12-4D26-ABC2-71FEEEF8B4B2}" sibTransId="{DB5910F3-4EFD-4908-897D-E38824B0B89A}"/>
    <dgm:cxn modelId="{A1182925-CEDA-4F91-9E1B-D691C123AF19}" type="presOf" srcId="{62F0793E-4BB7-46BE-8D1B-1512348736D6}" destId="{4E7304BC-41AC-407A-A4C5-64A605A2AEDD}" srcOrd="0" destOrd="0" presId="urn:microsoft.com/office/officeart/2005/8/layout/default"/>
    <dgm:cxn modelId="{A8FDB56B-2A53-48A3-A894-782CE8940CB6}" srcId="{7C228CA5-BC5C-4AD5-A70E-26C71C7F4D05}" destId="{DA31E67B-9432-4828-88E4-4C061FB39AB6}" srcOrd="2" destOrd="0" parTransId="{3BEA04B2-1BEE-462B-832E-4D21CB0C4B41}" sibTransId="{37072FBC-050A-4A86-BB89-6C3E6945B8A9}"/>
    <dgm:cxn modelId="{65B1518F-66A7-407F-B559-4B02EEC77F68}" type="presOf" srcId="{C5CFC172-04EE-4404-A688-3119C23866C9}" destId="{1E2F33EC-9B38-4F6A-91F5-34756F977944}" srcOrd="0" destOrd="0" presId="urn:microsoft.com/office/officeart/2005/8/layout/default"/>
    <dgm:cxn modelId="{FEC9F99D-A46E-45D5-99ED-3E320539B8E1}" srcId="{7C228CA5-BC5C-4AD5-A70E-26C71C7F4D05}" destId="{5A7A1D8E-915B-4DD2-90C8-F8352C2BCDFB}" srcOrd="1" destOrd="0" parTransId="{E437A6B0-08C2-4CD0-A577-3CE0B46A4E6D}" sibTransId="{582B4BC2-82E5-46F6-ABC4-0C490EBD53F1}"/>
    <dgm:cxn modelId="{62CAF9A5-AF56-47FF-B72E-B560383BC488}" type="presOf" srcId="{DA31E67B-9432-4828-88E4-4C061FB39AB6}" destId="{B4CAB99E-8673-4E0A-B6AB-0BB05BCFBD54}" srcOrd="0" destOrd="0" presId="urn:microsoft.com/office/officeart/2005/8/layout/default"/>
    <dgm:cxn modelId="{47E636C5-62F2-4BA9-9A8E-58146B492338}" type="presOf" srcId="{7C228CA5-BC5C-4AD5-A70E-26C71C7F4D05}" destId="{52453AC3-3AE9-45B1-978B-8AC308BA26B2}" srcOrd="0" destOrd="0" presId="urn:microsoft.com/office/officeart/2005/8/layout/default"/>
    <dgm:cxn modelId="{27E5C4C9-61AC-4C84-9D7C-E3369F2B7189}" srcId="{7C228CA5-BC5C-4AD5-A70E-26C71C7F4D05}" destId="{C5CFC172-04EE-4404-A688-3119C23866C9}" srcOrd="0" destOrd="0" parTransId="{FBEB6E32-425A-416B-82F1-CE14454F7DC7}" sibTransId="{649006CF-18AB-410D-B385-30948E00A7DB}"/>
    <dgm:cxn modelId="{13BEB2CA-A7D0-4862-B4C1-3543A0596558}" type="presOf" srcId="{5A7A1D8E-915B-4DD2-90C8-F8352C2BCDFB}" destId="{2F7FCB2E-501C-4592-83DD-2F1637239492}" srcOrd="0" destOrd="0" presId="urn:microsoft.com/office/officeart/2005/8/layout/default"/>
    <dgm:cxn modelId="{E613A247-3509-4D7F-B89D-7C843312E691}" type="presParOf" srcId="{52453AC3-3AE9-45B1-978B-8AC308BA26B2}" destId="{1E2F33EC-9B38-4F6A-91F5-34756F977944}" srcOrd="0" destOrd="0" presId="urn:microsoft.com/office/officeart/2005/8/layout/default"/>
    <dgm:cxn modelId="{58FB1B3D-D739-40E8-BC9F-C8734610267D}" type="presParOf" srcId="{52453AC3-3AE9-45B1-978B-8AC308BA26B2}" destId="{2EC0F25F-E885-41F5-A84E-CBC64DB397B9}" srcOrd="1" destOrd="0" presId="urn:microsoft.com/office/officeart/2005/8/layout/default"/>
    <dgm:cxn modelId="{EC633765-867C-4BAD-BB35-FA020544849F}" type="presParOf" srcId="{52453AC3-3AE9-45B1-978B-8AC308BA26B2}" destId="{2F7FCB2E-501C-4592-83DD-2F1637239492}" srcOrd="2" destOrd="0" presId="urn:microsoft.com/office/officeart/2005/8/layout/default"/>
    <dgm:cxn modelId="{F6EF0B90-677A-446B-8EBE-AA1D005580CA}" type="presParOf" srcId="{52453AC3-3AE9-45B1-978B-8AC308BA26B2}" destId="{6135EF96-57A7-4D87-B4E0-38FF1115F965}" srcOrd="3" destOrd="0" presId="urn:microsoft.com/office/officeart/2005/8/layout/default"/>
    <dgm:cxn modelId="{D0C1BE64-F541-4158-AEC2-16995B4C9157}" type="presParOf" srcId="{52453AC3-3AE9-45B1-978B-8AC308BA26B2}" destId="{B4CAB99E-8673-4E0A-B6AB-0BB05BCFBD54}" srcOrd="4" destOrd="0" presId="urn:microsoft.com/office/officeart/2005/8/layout/default"/>
    <dgm:cxn modelId="{E859AFF5-B395-4E0A-B3E1-9E5B2C6C0527}" type="presParOf" srcId="{52453AC3-3AE9-45B1-978B-8AC308BA26B2}" destId="{A61B7B69-6DC7-426E-812A-6E0177CF5A84}" srcOrd="5" destOrd="0" presId="urn:microsoft.com/office/officeart/2005/8/layout/default"/>
    <dgm:cxn modelId="{97B06FD0-253D-4562-8AE4-F177F25CA54A}" type="presParOf" srcId="{52453AC3-3AE9-45B1-978B-8AC308BA26B2}" destId="{4E7304BC-41AC-407A-A4C5-64A605A2AED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3D9992-9F70-4F76-AB0A-EFA1D88F819D}"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fr-FR"/>
        </a:p>
      </dgm:t>
    </dgm:pt>
    <dgm:pt modelId="{6695F8C1-1E46-4FFA-9736-DC04B2A588DB}">
      <dgm:prSet phldrT="[Texte]"/>
      <dgm:spPr/>
      <dgm:t>
        <a:bodyPr/>
        <a:lstStyle/>
        <a:p>
          <a:pPr algn="ctr" rtl="1"/>
          <a:r>
            <a:rPr lang="ar-DZ" b="1" dirty="0">
              <a:solidFill>
                <a:schemeClr val="tx1"/>
              </a:solidFill>
              <a:latin typeface="Arabic Typesetting" panose="03020402040406030203" pitchFamily="66" charset="-78"/>
              <a:cs typeface="Arabic Typesetting" panose="03020402040406030203" pitchFamily="66" charset="-78"/>
            </a:rPr>
            <a:t>التوسع في المبيعات: </a:t>
          </a:r>
          <a:r>
            <a:rPr lang="ar-DZ" b="0" dirty="0">
              <a:solidFill>
                <a:schemeClr val="tx1"/>
              </a:solidFill>
              <a:latin typeface="Arabic Typesetting" panose="03020402040406030203" pitchFamily="66" charset="-78"/>
              <a:cs typeface="Arabic Typesetting" panose="03020402040406030203" pitchFamily="66" charset="-78"/>
            </a:rPr>
            <a:t>زيادة المبيعات والأرباح عبر التوجه للأسواق العالمية الجديدة مما يساعد على خفض التكاليف الثابتة لكل وحدة.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2B03330C-AC8E-4DB3-B2D5-DD5803185D7E}" type="parTrans" cxnId="{8C1DFB3E-4335-4B40-8FC1-11CAF8719C48}">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13E9629B-0A42-493A-AC80-EFE6971F06D1}" type="sibTrans" cxnId="{8C1DFB3E-4335-4B40-8FC1-11CAF8719C48}">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103759A0-63B6-4569-B8AD-D9B1264163F5}">
      <dgm:prSet phldrT="[Texte]"/>
      <dgm:spPr/>
      <dgm:t>
        <a:bodyPr/>
        <a:lstStyle/>
        <a:p>
          <a:pPr algn="ctr" rtl="1"/>
          <a:r>
            <a:rPr lang="ar-DZ" b="1" dirty="0">
              <a:solidFill>
                <a:schemeClr val="tx1"/>
              </a:solidFill>
              <a:latin typeface="Arabic Typesetting" panose="03020402040406030203" pitchFamily="66" charset="-78"/>
              <a:cs typeface="Arabic Typesetting" panose="03020402040406030203" pitchFamily="66" charset="-78"/>
            </a:rPr>
            <a:t>الحصول على الموارد: </a:t>
          </a:r>
          <a:r>
            <a:rPr lang="ar-DZ" b="0" dirty="0">
              <a:solidFill>
                <a:schemeClr val="tx1"/>
              </a:solidFill>
              <a:latin typeface="Arabic Typesetting" panose="03020402040406030203" pitchFamily="66" charset="-78"/>
              <a:cs typeface="Arabic Typesetting" panose="03020402040406030203" pitchFamily="66" charset="-78"/>
            </a:rPr>
            <a:t>التوجه للأسواق الخارجية للحصول على موارد أو تكنولوجيا أو رأس مال بتكلفة أقل أو لتلبية احتياجات اقتصادية.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F7ED50BD-E5E5-469A-94E7-40D172165AD1}" type="parTrans" cxnId="{96A32D06-61DE-4CA8-9591-69E1B75F22F9}">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EC0F9141-BA52-4FD8-B2FC-FD5B16E396A2}" type="sibTrans" cxnId="{96A32D06-61DE-4CA8-9591-69E1B75F22F9}">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25E4C573-28B6-4E85-834B-40D8FB499485}">
      <dgm:prSet phldrT="[Texte]"/>
      <dgm:spPr/>
      <dgm:t>
        <a:bodyPr/>
        <a:lstStyle/>
        <a:p>
          <a:pPr algn="ctr" rtl="1"/>
          <a:r>
            <a:rPr lang="ar-DZ" b="1" dirty="0">
              <a:solidFill>
                <a:schemeClr val="tx1"/>
              </a:solidFill>
              <a:latin typeface="Arabic Typesetting" panose="03020402040406030203" pitchFamily="66" charset="-78"/>
              <a:cs typeface="Arabic Typesetting" panose="03020402040406030203" pitchFamily="66" charset="-78"/>
            </a:rPr>
            <a:t>تنويع مصادر المبيعات والتوريدات: </a:t>
          </a:r>
          <a:r>
            <a:rPr lang="ar-DZ" b="0" dirty="0">
              <a:solidFill>
                <a:schemeClr val="tx1"/>
              </a:solidFill>
              <a:latin typeface="Arabic Typesetting" panose="03020402040406030203" pitchFamily="66" charset="-78"/>
              <a:cs typeface="Arabic Typesetting" panose="03020402040406030203" pitchFamily="66" charset="-78"/>
            </a:rPr>
            <a:t>تنويع الأسواق لتجنب تقلبات المبيعات والأسعار والحد من الاعتماد على دولة واحدة.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A4FE67CB-7F11-47FE-B3C8-EB866259BE6D}" type="parTrans" cxnId="{11EB54C1-D1B5-4578-B6D4-5FF3B6DF6457}">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3F0F7F74-967B-47A5-B63C-C4DBCA4FBF5F}" type="sibTrans" cxnId="{11EB54C1-D1B5-4578-B6D4-5FF3B6DF6457}">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74A1F6D8-43D7-4F22-87AF-3A22FB7DCCA8}">
      <dgm:prSet phldrT="[Texte]"/>
      <dgm:spPr/>
      <dgm:t>
        <a:bodyPr/>
        <a:lstStyle/>
        <a:p>
          <a:pPr algn="ctr" rtl="1"/>
          <a:r>
            <a:rPr lang="ar-DZ" b="1" dirty="0">
              <a:solidFill>
                <a:schemeClr val="tx1"/>
              </a:solidFill>
              <a:latin typeface="Arabic Typesetting" panose="03020402040406030203" pitchFamily="66" charset="-78"/>
              <a:cs typeface="Arabic Typesetting" panose="03020402040406030203" pitchFamily="66" charset="-78"/>
            </a:rPr>
            <a:t>التوسع التكنولوجي: </a:t>
          </a:r>
          <a:r>
            <a:rPr lang="ar-DZ" b="0" dirty="0">
              <a:solidFill>
                <a:schemeClr val="tx1"/>
              </a:solidFill>
              <a:latin typeface="Arabic Typesetting" panose="03020402040406030203" pitchFamily="66" charset="-78"/>
              <a:cs typeface="Arabic Typesetting" panose="03020402040406030203" pitchFamily="66" charset="-78"/>
            </a:rPr>
            <a:t>الاستفادة من تطور تكنولوجيا المعلومات ووسائل النقل لتسهيل العمليات التجارية وتحسين الكفاءة.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4CE1566C-3643-4473-AC25-C75056BD2C57}" type="parTrans" cxnId="{340F0F49-1200-42F5-AED9-788592E210DA}">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A46A56EC-7E75-4D18-8537-FCFC4A8C77B0}" type="sibTrans" cxnId="{340F0F49-1200-42F5-AED9-788592E210DA}">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2279617E-D641-4FC5-ACFB-4E5CC7EC4004}">
      <dgm:prSet phldrT="[Texte]"/>
      <dgm:spPr/>
      <dgm:t>
        <a:bodyPr/>
        <a:lstStyle/>
        <a:p>
          <a:pPr algn="ctr" rtl="1"/>
          <a:r>
            <a:rPr lang="ar-DZ" b="1" dirty="0">
              <a:solidFill>
                <a:schemeClr val="tx1"/>
              </a:solidFill>
              <a:latin typeface="Arabic Typesetting" panose="03020402040406030203" pitchFamily="66" charset="-78"/>
              <a:cs typeface="Arabic Typesetting" panose="03020402040406030203" pitchFamily="66" charset="-78"/>
            </a:rPr>
            <a:t>عوامل السوق المحلية: </a:t>
          </a:r>
          <a:r>
            <a:rPr lang="ar-DZ" b="0" dirty="0">
              <a:solidFill>
                <a:schemeClr val="tx1"/>
              </a:solidFill>
              <a:latin typeface="Arabic Typesetting" panose="03020402040406030203" pitchFamily="66" charset="-78"/>
              <a:cs typeface="Arabic Typesetting" panose="03020402040406030203" pitchFamily="66" charset="-78"/>
            </a:rPr>
            <a:t>تقليل المخاطر المرتبطة بالاعتماد على السوق المحلي، مثل الركود الاقتصادي من خلال التوسع في الأسواق الدولية.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6BBC8DB6-60A8-406A-BA69-D26B18F99FB1}" type="parTrans" cxnId="{68FC8D2B-E616-4360-8388-4ED775348838}">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03D932C6-36C6-485A-A8D3-B28A0017075F}" type="sibTrans" cxnId="{68FC8D2B-E616-4360-8388-4ED775348838}">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B7EDDE7C-912C-43B4-BA2B-F22AF7D18F58}">
      <dgm:prSet phldrT="[Texte]"/>
      <dgm:spPr/>
      <dgm:t>
        <a:bodyPr/>
        <a:lstStyle/>
        <a:p>
          <a:pPr algn="ctr" rtl="1"/>
          <a:r>
            <a:rPr lang="ar-DZ" b="1" dirty="0">
              <a:solidFill>
                <a:schemeClr val="tx1"/>
              </a:solidFill>
              <a:latin typeface="Arabic Typesetting" panose="03020402040406030203" pitchFamily="66" charset="-78"/>
              <a:cs typeface="Arabic Typesetting" panose="03020402040406030203" pitchFamily="66" charset="-78"/>
            </a:rPr>
            <a:t>تحرير التجارة الخارجية: </a:t>
          </a:r>
          <a:r>
            <a:rPr lang="ar-DZ" b="0" dirty="0">
              <a:solidFill>
                <a:schemeClr val="tx1"/>
              </a:solidFill>
              <a:latin typeface="Arabic Typesetting" panose="03020402040406030203" pitchFamily="66" charset="-78"/>
              <a:cs typeface="Arabic Typesetting" panose="03020402040406030203" pitchFamily="66" charset="-78"/>
            </a:rPr>
            <a:t>تسهيل حركة العمالة ورأس المال والمعرفة عبر تخفيف الحكومية، رغم ما قد يترتب على ذلك من مخاطر.</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D55CBA4D-7D8B-4721-9908-62E75FAE7612}" type="parTrans" cxnId="{3547DEDF-AC1F-4EF1-B628-52A076776B4A}">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4DFD99AF-2980-4C8B-B749-C60F33F5E54C}" type="sibTrans" cxnId="{3547DEDF-AC1F-4EF1-B628-52A076776B4A}">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2D215A83-F45C-40D4-B286-2C0A0951749D}" type="pres">
      <dgm:prSet presAssocID="{2B3D9992-9F70-4F76-AB0A-EFA1D88F819D}" presName="diagram" presStyleCnt="0">
        <dgm:presLayoutVars>
          <dgm:dir val="rev"/>
          <dgm:resizeHandles val="exact"/>
        </dgm:presLayoutVars>
      </dgm:prSet>
      <dgm:spPr/>
    </dgm:pt>
    <dgm:pt modelId="{AFD22BAE-E7E5-4286-AFFC-8E7C1BD51240}" type="pres">
      <dgm:prSet presAssocID="{6695F8C1-1E46-4FFA-9736-DC04B2A588DB}" presName="node" presStyleLbl="node1" presStyleIdx="0" presStyleCnt="6">
        <dgm:presLayoutVars>
          <dgm:bulletEnabled val="1"/>
        </dgm:presLayoutVars>
      </dgm:prSet>
      <dgm:spPr/>
    </dgm:pt>
    <dgm:pt modelId="{DEDB9937-AB52-41A4-969B-D462AABB5F6F}" type="pres">
      <dgm:prSet presAssocID="{13E9629B-0A42-493A-AC80-EFE6971F06D1}" presName="sibTrans" presStyleCnt="0"/>
      <dgm:spPr/>
    </dgm:pt>
    <dgm:pt modelId="{1F29CA23-98FB-490A-A141-6E3747BD87FC}" type="pres">
      <dgm:prSet presAssocID="{103759A0-63B6-4569-B8AD-D9B1264163F5}" presName="node" presStyleLbl="node1" presStyleIdx="1" presStyleCnt="6">
        <dgm:presLayoutVars>
          <dgm:bulletEnabled val="1"/>
        </dgm:presLayoutVars>
      </dgm:prSet>
      <dgm:spPr/>
    </dgm:pt>
    <dgm:pt modelId="{98E72BBB-82CC-44D0-AF51-92725CB7B29D}" type="pres">
      <dgm:prSet presAssocID="{EC0F9141-BA52-4FD8-B2FC-FD5B16E396A2}" presName="sibTrans" presStyleCnt="0"/>
      <dgm:spPr/>
    </dgm:pt>
    <dgm:pt modelId="{B7A887A8-A105-4375-ADCD-2CF47A6D4DF0}" type="pres">
      <dgm:prSet presAssocID="{25E4C573-28B6-4E85-834B-40D8FB499485}" presName="node" presStyleLbl="node1" presStyleIdx="2" presStyleCnt="6">
        <dgm:presLayoutVars>
          <dgm:bulletEnabled val="1"/>
        </dgm:presLayoutVars>
      </dgm:prSet>
      <dgm:spPr/>
    </dgm:pt>
    <dgm:pt modelId="{CD97E1C6-7A1D-4F9C-B45A-6AC3D9CEACEF}" type="pres">
      <dgm:prSet presAssocID="{3F0F7F74-967B-47A5-B63C-C4DBCA4FBF5F}" presName="sibTrans" presStyleCnt="0"/>
      <dgm:spPr/>
    </dgm:pt>
    <dgm:pt modelId="{2CCFFDA5-EFDD-44F2-A496-01299FB2896F}" type="pres">
      <dgm:prSet presAssocID="{74A1F6D8-43D7-4F22-87AF-3A22FB7DCCA8}" presName="node" presStyleLbl="node1" presStyleIdx="3" presStyleCnt="6">
        <dgm:presLayoutVars>
          <dgm:bulletEnabled val="1"/>
        </dgm:presLayoutVars>
      </dgm:prSet>
      <dgm:spPr/>
    </dgm:pt>
    <dgm:pt modelId="{D9A69001-1F62-4DAB-BC03-D0A28CC0D813}" type="pres">
      <dgm:prSet presAssocID="{A46A56EC-7E75-4D18-8537-FCFC4A8C77B0}" presName="sibTrans" presStyleCnt="0"/>
      <dgm:spPr/>
    </dgm:pt>
    <dgm:pt modelId="{31F212CB-85A9-4D24-9323-1E95AE2EA01E}" type="pres">
      <dgm:prSet presAssocID="{2279617E-D641-4FC5-ACFB-4E5CC7EC4004}" presName="node" presStyleLbl="node1" presStyleIdx="4" presStyleCnt="6">
        <dgm:presLayoutVars>
          <dgm:bulletEnabled val="1"/>
        </dgm:presLayoutVars>
      </dgm:prSet>
      <dgm:spPr/>
    </dgm:pt>
    <dgm:pt modelId="{38DF4BF6-0A87-4CAF-8B0B-35D7371CA118}" type="pres">
      <dgm:prSet presAssocID="{03D932C6-36C6-485A-A8D3-B28A0017075F}" presName="sibTrans" presStyleCnt="0"/>
      <dgm:spPr/>
    </dgm:pt>
    <dgm:pt modelId="{6C666E3D-7AA3-4EF5-999E-70C4F9CDF196}" type="pres">
      <dgm:prSet presAssocID="{B7EDDE7C-912C-43B4-BA2B-F22AF7D18F58}" presName="node" presStyleLbl="node1" presStyleIdx="5" presStyleCnt="6">
        <dgm:presLayoutVars>
          <dgm:bulletEnabled val="1"/>
        </dgm:presLayoutVars>
      </dgm:prSet>
      <dgm:spPr/>
    </dgm:pt>
  </dgm:ptLst>
  <dgm:cxnLst>
    <dgm:cxn modelId="{96A32D06-61DE-4CA8-9591-69E1B75F22F9}" srcId="{2B3D9992-9F70-4F76-AB0A-EFA1D88F819D}" destId="{103759A0-63B6-4569-B8AD-D9B1264163F5}" srcOrd="1" destOrd="0" parTransId="{F7ED50BD-E5E5-469A-94E7-40D172165AD1}" sibTransId="{EC0F9141-BA52-4FD8-B2FC-FD5B16E396A2}"/>
    <dgm:cxn modelId="{85EA2C28-097B-4E04-AB23-DE2F9E2A96C8}" type="presOf" srcId="{2B3D9992-9F70-4F76-AB0A-EFA1D88F819D}" destId="{2D215A83-F45C-40D4-B286-2C0A0951749D}" srcOrd="0" destOrd="0" presId="urn:microsoft.com/office/officeart/2005/8/layout/default"/>
    <dgm:cxn modelId="{68FC8D2B-E616-4360-8388-4ED775348838}" srcId="{2B3D9992-9F70-4F76-AB0A-EFA1D88F819D}" destId="{2279617E-D641-4FC5-ACFB-4E5CC7EC4004}" srcOrd="4" destOrd="0" parTransId="{6BBC8DB6-60A8-406A-BA69-D26B18F99FB1}" sibTransId="{03D932C6-36C6-485A-A8D3-B28A0017075F}"/>
    <dgm:cxn modelId="{8C1DFB3E-4335-4B40-8FC1-11CAF8719C48}" srcId="{2B3D9992-9F70-4F76-AB0A-EFA1D88F819D}" destId="{6695F8C1-1E46-4FFA-9736-DC04B2A588DB}" srcOrd="0" destOrd="0" parTransId="{2B03330C-AC8E-4DB3-B2D5-DD5803185D7E}" sibTransId="{13E9629B-0A42-493A-AC80-EFE6971F06D1}"/>
    <dgm:cxn modelId="{32DE0745-2843-4CA2-AD41-F1E66274C0B8}" type="presOf" srcId="{2279617E-D641-4FC5-ACFB-4E5CC7EC4004}" destId="{31F212CB-85A9-4D24-9323-1E95AE2EA01E}" srcOrd="0" destOrd="0" presId="urn:microsoft.com/office/officeart/2005/8/layout/default"/>
    <dgm:cxn modelId="{B771A146-BB41-47CF-BC40-0F997CD15C28}" type="presOf" srcId="{25E4C573-28B6-4E85-834B-40D8FB499485}" destId="{B7A887A8-A105-4375-ADCD-2CF47A6D4DF0}" srcOrd="0" destOrd="0" presId="urn:microsoft.com/office/officeart/2005/8/layout/default"/>
    <dgm:cxn modelId="{340F0F49-1200-42F5-AED9-788592E210DA}" srcId="{2B3D9992-9F70-4F76-AB0A-EFA1D88F819D}" destId="{74A1F6D8-43D7-4F22-87AF-3A22FB7DCCA8}" srcOrd="3" destOrd="0" parTransId="{4CE1566C-3643-4473-AC25-C75056BD2C57}" sibTransId="{A46A56EC-7E75-4D18-8537-FCFC4A8C77B0}"/>
    <dgm:cxn modelId="{CA7F9E69-3ADB-4248-93EF-165FCE4A28D8}" type="presOf" srcId="{6695F8C1-1E46-4FFA-9736-DC04B2A588DB}" destId="{AFD22BAE-E7E5-4286-AFFC-8E7C1BD51240}" srcOrd="0" destOrd="0" presId="urn:microsoft.com/office/officeart/2005/8/layout/default"/>
    <dgm:cxn modelId="{0696AA71-105B-4593-868C-748233AA3B1A}" type="presOf" srcId="{B7EDDE7C-912C-43B4-BA2B-F22AF7D18F58}" destId="{6C666E3D-7AA3-4EF5-999E-70C4F9CDF196}" srcOrd="0" destOrd="0" presId="urn:microsoft.com/office/officeart/2005/8/layout/default"/>
    <dgm:cxn modelId="{11EB54C1-D1B5-4578-B6D4-5FF3B6DF6457}" srcId="{2B3D9992-9F70-4F76-AB0A-EFA1D88F819D}" destId="{25E4C573-28B6-4E85-834B-40D8FB499485}" srcOrd="2" destOrd="0" parTransId="{A4FE67CB-7F11-47FE-B3C8-EB866259BE6D}" sibTransId="{3F0F7F74-967B-47A5-B63C-C4DBCA4FBF5F}"/>
    <dgm:cxn modelId="{3547DEDF-AC1F-4EF1-B628-52A076776B4A}" srcId="{2B3D9992-9F70-4F76-AB0A-EFA1D88F819D}" destId="{B7EDDE7C-912C-43B4-BA2B-F22AF7D18F58}" srcOrd="5" destOrd="0" parTransId="{D55CBA4D-7D8B-4721-9908-62E75FAE7612}" sibTransId="{4DFD99AF-2980-4C8B-B749-C60F33F5E54C}"/>
    <dgm:cxn modelId="{967886EA-3B57-42A0-8170-7C85A6D35835}" type="presOf" srcId="{103759A0-63B6-4569-B8AD-D9B1264163F5}" destId="{1F29CA23-98FB-490A-A141-6E3747BD87FC}" srcOrd="0" destOrd="0" presId="urn:microsoft.com/office/officeart/2005/8/layout/default"/>
    <dgm:cxn modelId="{8CFEB2FC-488A-4CA2-BD7C-193A813E5373}" type="presOf" srcId="{74A1F6D8-43D7-4F22-87AF-3A22FB7DCCA8}" destId="{2CCFFDA5-EFDD-44F2-A496-01299FB2896F}" srcOrd="0" destOrd="0" presId="urn:microsoft.com/office/officeart/2005/8/layout/default"/>
    <dgm:cxn modelId="{0B2CC10C-9D46-4377-94B5-D897BC067B55}" type="presParOf" srcId="{2D215A83-F45C-40D4-B286-2C0A0951749D}" destId="{AFD22BAE-E7E5-4286-AFFC-8E7C1BD51240}" srcOrd="0" destOrd="0" presId="urn:microsoft.com/office/officeart/2005/8/layout/default"/>
    <dgm:cxn modelId="{1AB70812-0F19-466E-A778-1ED66750E8DF}" type="presParOf" srcId="{2D215A83-F45C-40D4-B286-2C0A0951749D}" destId="{DEDB9937-AB52-41A4-969B-D462AABB5F6F}" srcOrd="1" destOrd="0" presId="urn:microsoft.com/office/officeart/2005/8/layout/default"/>
    <dgm:cxn modelId="{3B802A72-B407-4B2A-BFC8-CFE27854F844}" type="presParOf" srcId="{2D215A83-F45C-40D4-B286-2C0A0951749D}" destId="{1F29CA23-98FB-490A-A141-6E3747BD87FC}" srcOrd="2" destOrd="0" presId="urn:microsoft.com/office/officeart/2005/8/layout/default"/>
    <dgm:cxn modelId="{1264571D-BF77-4435-802E-DFB2422D251F}" type="presParOf" srcId="{2D215A83-F45C-40D4-B286-2C0A0951749D}" destId="{98E72BBB-82CC-44D0-AF51-92725CB7B29D}" srcOrd="3" destOrd="0" presId="urn:microsoft.com/office/officeart/2005/8/layout/default"/>
    <dgm:cxn modelId="{6C3D1329-8471-42F6-BA11-0580C5CC6E30}" type="presParOf" srcId="{2D215A83-F45C-40D4-B286-2C0A0951749D}" destId="{B7A887A8-A105-4375-ADCD-2CF47A6D4DF0}" srcOrd="4" destOrd="0" presId="urn:microsoft.com/office/officeart/2005/8/layout/default"/>
    <dgm:cxn modelId="{A37180E7-6BD5-43DB-BF0A-6D22200FE65A}" type="presParOf" srcId="{2D215A83-F45C-40D4-B286-2C0A0951749D}" destId="{CD97E1C6-7A1D-4F9C-B45A-6AC3D9CEACEF}" srcOrd="5" destOrd="0" presId="urn:microsoft.com/office/officeart/2005/8/layout/default"/>
    <dgm:cxn modelId="{4AB7BDEC-44F9-4509-B91C-B17FA399521B}" type="presParOf" srcId="{2D215A83-F45C-40D4-B286-2C0A0951749D}" destId="{2CCFFDA5-EFDD-44F2-A496-01299FB2896F}" srcOrd="6" destOrd="0" presId="urn:microsoft.com/office/officeart/2005/8/layout/default"/>
    <dgm:cxn modelId="{1827AB74-6E8B-4FA2-B401-80059F0F33FB}" type="presParOf" srcId="{2D215A83-F45C-40D4-B286-2C0A0951749D}" destId="{D9A69001-1F62-4DAB-BC03-D0A28CC0D813}" srcOrd="7" destOrd="0" presId="urn:microsoft.com/office/officeart/2005/8/layout/default"/>
    <dgm:cxn modelId="{7AC64564-D6DC-40A8-8145-53758E4F62CE}" type="presParOf" srcId="{2D215A83-F45C-40D4-B286-2C0A0951749D}" destId="{31F212CB-85A9-4D24-9323-1E95AE2EA01E}" srcOrd="8" destOrd="0" presId="urn:microsoft.com/office/officeart/2005/8/layout/default"/>
    <dgm:cxn modelId="{B7BD05DA-6D58-4E2E-993C-44756B272648}" type="presParOf" srcId="{2D215A83-F45C-40D4-B286-2C0A0951749D}" destId="{38DF4BF6-0A87-4CAF-8B0B-35D7371CA118}" srcOrd="9" destOrd="0" presId="urn:microsoft.com/office/officeart/2005/8/layout/default"/>
    <dgm:cxn modelId="{537C9C90-F8B8-4DB1-9573-DD8010C7C148}" type="presParOf" srcId="{2D215A83-F45C-40D4-B286-2C0A0951749D}" destId="{6C666E3D-7AA3-4EF5-999E-70C4F9CDF19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33D1E-B46B-41EA-BEF7-3FDE7AEA67F3}">
      <dsp:nvSpPr>
        <dsp:cNvPr id="0" name=""/>
        <dsp:cNvSpPr/>
      </dsp:nvSpPr>
      <dsp:spPr>
        <a:xfrm>
          <a:off x="3582458" y="1098"/>
          <a:ext cx="2174476" cy="1304685"/>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DZ" sz="2100" b="1" kern="1200" dirty="0">
              <a:solidFill>
                <a:schemeClr val="tx1"/>
              </a:solidFill>
              <a:latin typeface="Arabic Typesetting" panose="03020402040406030203" pitchFamily="66" charset="-78"/>
              <a:cs typeface="Arabic Typesetting" panose="03020402040406030203" pitchFamily="66" charset="-78"/>
            </a:rPr>
            <a:t>التجارة الدولية: </a:t>
          </a:r>
          <a:r>
            <a:rPr lang="ar-DZ" sz="2100" b="0" kern="1200" dirty="0">
              <a:solidFill>
                <a:schemeClr val="tx1"/>
              </a:solidFill>
              <a:latin typeface="Arabic Typesetting" panose="03020402040406030203" pitchFamily="66" charset="-78"/>
              <a:cs typeface="Arabic Typesetting" panose="03020402040406030203" pitchFamily="66" charset="-78"/>
            </a:rPr>
            <a:t>تصدير واستيراد السلع والخدمات بين الدول لتوسيع الأسواق وتحقيق مزايا تنافسية.</a:t>
          </a:r>
          <a:endParaRPr lang="fr-FR" sz="2100" b="1" kern="1200" dirty="0">
            <a:solidFill>
              <a:schemeClr val="tx1"/>
            </a:solidFill>
            <a:latin typeface="Arabic Typesetting" panose="03020402040406030203" pitchFamily="66" charset="-78"/>
            <a:cs typeface="Arabic Typesetting" panose="03020402040406030203" pitchFamily="66" charset="-78"/>
          </a:endParaRPr>
        </a:p>
      </dsp:txBody>
      <dsp:txXfrm>
        <a:off x="3582458" y="1098"/>
        <a:ext cx="2174476" cy="1304685"/>
      </dsp:txXfrm>
    </dsp:sp>
    <dsp:sp modelId="{137029CD-799E-43AD-AFC7-3BA22C2EEA51}">
      <dsp:nvSpPr>
        <dsp:cNvPr id="0" name=""/>
        <dsp:cNvSpPr/>
      </dsp:nvSpPr>
      <dsp:spPr>
        <a:xfrm>
          <a:off x="1190534" y="1098"/>
          <a:ext cx="2174476" cy="1304685"/>
        </a:xfrm>
        <a:prstGeom prst="rect">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DZ" sz="2100" b="1" kern="1200" dirty="0">
              <a:solidFill>
                <a:schemeClr val="tx1"/>
              </a:solidFill>
              <a:latin typeface="Arabic Typesetting" panose="03020402040406030203" pitchFamily="66" charset="-78"/>
              <a:cs typeface="Arabic Typesetting" panose="03020402040406030203" pitchFamily="66" charset="-78"/>
            </a:rPr>
            <a:t>الاستثمار الدولي المباشر </a:t>
          </a:r>
          <a:r>
            <a:rPr lang="fr-FR" sz="2100" b="1" kern="1200" dirty="0">
              <a:solidFill>
                <a:schemeClr val="tx1"/>
              </a:solidFill>
              <a:latin typeface="Arabic Typesetting" panose="03020402040406030203" pitchFamily="66" charset="-78"/>
              <a:cs typeface="Arabic Typesetting" panose="03020402040406030203" pitchFamily="66" charset="-78"/>
            </a:rPr>
            <a:t>(FDI)</a:t>
          </a:r>
          <a:r>
            <a:rPr lang="ar-DZ" sz="2100" b="1" kern="1200" dirty="0">
              <a:solidFill>
                <a:schemeClr val="tx1"/>
              </a:solidFill>
              <a:latin typeface="Arabic Typesetting" panose="03020402040406030203" pitchFamily="66" charset="-78"/>
              <a:cs typeface="Arabic Typesetting" panose="03020402040406030203" pitchFamily="66" charset="-78"/>
            </a:rPr>
            <a:t>: </a:t>
          </a:r>
          <a:r>
            <a:rPr lang="ar-DZ" sz="2100" b="0" kern="1200" dirty="0">
              <a:solidFill>
                <a:schemeClr val="tx1"/>
              </a:solidFill>
              <a:latin typeface="Arabic Typesetting" panose="03020402040406030203" pitchFamily="66" charset="-78"/>
              <a:cs typeface="Arabic Typesetting" panose="03020402040406030203" pitchFamily="66" charset="-78"/>
            </a:rPr>
            <a:t>استثمار الشركات في أصول شركات أجنبية للسيطرة على العمليات التجارية.</a:t>
          </a:r>
          <a:endParaRPr lang="fr-FR" sz="2100" b="1" kern="1200" dirty="0">
            <a:solidFill>
              <a:schemeClr val="tx1"/>
            </a:solidFill>
            <a:latin typeface="Arabic Typesetting" panose="03020402040406030203" pitchFamily="66" charset="-78"/>
            <a:cs typeface="Arabic Typesetting" panose="03020402040406030203" pitchFamily="66" charset="-78"/>
          </a:endParaRPr>
        </a:p>
      </dsp:txBody>
      <dsp:txXfrm>
        <a:off x="1190534" y="1098"/>
        <a:ext cx="2174476" cy="1304685"/>
      </dsp:txXfrm>
    </dsp:sp>
    <dsp:sp modelId="{B10D952D-CB50-4372-86D0-230F3E402518}">
      <dsp:nvSpPr>
        <dsp:cNvPr id="0" name=""/>
        <dsp:cNvSpPr/>
      </dsp:nvSpPr>
      <dsp:spPr>
        <a:xfrm>
          <a:off x="3582458" y="1523231"/>
          <a:ext cx="2174476" cy="1304685"/>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DZ" sz="2100" b="1" kern="1200" dirty="0">
              <a:solidFill>
                <a:schemeClr val="tx1"/>
              </a:solidFill>
              <a:latin typeface="Arabic Typesetting" panose="03020402040406030203" pitchFamily="66" charset="-78"/>
              <a:cs typeface="Arabic Typesetting" panose="03020402040406030203" pitchFamily="66" charset="-78"/>
            </a:rPr>
            <a:t>التراخيص والامتيازات الدولية: </a:t>
          </a:r>
          <a:r>
            <a:rPr lang="ar-DZ" sz="2100" b="0" kern="1200" dirty="0">
              <a:solidFill>
                <a:schemeClr val="tx1"/>
              </a:solidFill>
              <a:latin typeface="Arabic Typesetting" panose="03020402040406030203" pitchFamily="66" charset="-78"/>
              <a:cs typeface="Arabic Typesetting" panose="03020402040406030203" pitchFamily="66" charset="-78"/>
            </a:rPr>
            <a:t>منح حقوق استخدام العلامات التجارية أو التكنولوجيا لشركات في دول أخرى مقابل عوائد.</a:t>
          </a:r>
          <a:endParaRPr lang="fr-FR" sz="2100" b="1" kern="1200" dirty="0">
            <a:solidFill>
              <a:schemeClr val="tx1"/>
            </a:solidFill>
            <a:latin typeface="Arabic Typesetting" panose="03020402040406030203" pitchFamily="66" charset="-78"/>
            <a:cs typeface="Arabic Typesetting" panose="03020402040406030203" pitchFamily="66" charset="-78"/>
          </a:endParaRPr>
        </a:p>
      </dsp:txBody>
      <dsp:txXfrm>
        <a:off x="3582458" y="1523231"/>
        <a:ext cx="2174476" cy="1304685"/>
      </dsp:txXfrm>
    </dsp:sp>
    <dsp:sp modelId="{8C2A0AB6-0E48-4FF6-8EDA-205ACE253A7D}">
      <dsp:nvSpPr>
        <dsp:cNvPr id="0" name=""/>
        <dsp:cNvSpPr/>
      </dsp:nvSpPr>
      <dsp:spPr>
        <a:xfrm>
          <a:off x="1190534" y="1523231"/>
          <a:ext cx="2174476" cy="1304685"/>
        </a:xfrm>
        <a:prstGeom prst="rect">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DZ" sz="2100" b="1" kern="1200" dirty="0">
              <a:solidFill>
                <a:schemeClr val="tx1"/>
              </a:solidFill>
              <a:latin typeface="Arabic Typesetting" panose="03020402040406030203" pitchFamily="66" charset="-78"/>
              <a:cs typeface="Arabic Typesetting" panose="03020402040406030203" pitchFamily="66" charset="-78"/>
            </a:rPr>
            <a:t>الشراكات والتحالفات الدولية: </a:t>
          </a:r>
          <a:r>
            <a:rPr lang="ar-DZ" sz="2100" b="0" kern="1200" dirty="0">
              <a:solidFill>
                <a:schemeClr val="tx1"/>
              </a:solidFill>
              <a:latin typeface="Arabic Typesetting" panose="03020402040406030203" pitchFamily="66" charset="-78"/>
              <a:cs typeface="Arabic Typesetting" panose="03020402040406030203" pitchFamily="66" charset="-78"/>
            </a:rPr>
            <a:t>اتفاقيات بين شركات من دول مختلفة لتبادل الموارد والمعرفة.</a:t>
          </a:r>
          <a:endParaRPr lang="fr-FR" sz="2100" b="1" kern="1200" dirty="0">
            <a:solidFill>
              <a:schemeClr val="tx1"/>
            </a:solidFill>
            <a:latin typeface="Arabic Typesetting" panose="03020402040406030203" pitchFamily="66" charset="-78"/>
            <a:cs typeface="Arabic Typesetting" panose="03020402040406030203" pitchFamily="66" charset="-78"/>
          </a:endParaRPr>
        </a:p>
      </dsp:txBody>
      <dsp:txXfrm>
        <a:off x="1190534" y="1523231"/>
        <a:ext cx="2174476" cy="1304685"/>
      </dsp:txXfrm>
    </dsp:sp>
    <dsp:sp modelId="{7C4AE8C1-03DF-490A-9E48-9C6DB397AF1D}">
      <dsp:nvSpPr>
        <dsp:cNvPr id="0" name=""/>
        <dsp:cNvSpPr/>
      </dsp:nvSpPr>
      <dsp:spPr>
        <a:xfrm>
          <a:off x="2386496" y="3045365"/>
          <a:ext cx="2174476" cy="1304685"/>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DZ" sz="2100" b="1" kern="1200" dirty="0">
              <a:solidFill>
                <a:schemeClr val="tx1"/>
              </a:solidFill>
              <a:latin typeface="Arabic Typesetting" panose="03020402040406030203" pitchFamily="66" charset="-78"/>
              <a:cs typeface="Arabic Typesetting" panose="03020402040406030203" pitchFamily="66" charset="-78"/>
            </a:rPr>
            <a:t>الاستعانة بالمصادر الخارجية: </a:t>
          </a:r>
          <a:r>
            <a:rPr lang="ar-DZ" sz="2100" b="0" kern="1200" dirty="0">
              <a:solidFill>
                <a:schemeClr val="tx1"/>
              </a:solidFill>
              <a:latin typeface="Arabic Typesetting" panose="03020402040406030203" pitchFamily="66" charset="-78"/>
              <a:cs typeface="Arabic Typesetting" panose="03020402040406030203" pitchFamily="66" charset="-78"/>
            </a:rPr>
            <a:t>نقل بعض الأنشطة إلى دول أخرى لتقليل التكاليف وزيادة الكفاءة.</a:t>
          </a:r>
          <a:endParaRPr lang="fr-FR" sz="2100" b="0" kern="1200" dirty="0">
            <a:solidFill>
              <a:schemeClr val="tx1"/>
            </a:solidFill>
            <a:latin typeface="Arabic Typesetting" panose="03020402040406030203" pitchFamily="66" charset="-78"/>
            <a:cs typeface="Arabic Typesetting" panose="03020402040406030203" pitchFamily="66" charset="-78"/>
          </a:endParaRPr>
        </a:p>
      </dsp:txBody>
      <dsp:txXfrm>
        <a:off x="2386496" y="3045365"/>
        <a:ext cx="2174476" cy="1304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F33EC-9B38-4F6A-91F5-34756F977944}">
      <dsp:nvSpPr>
        <dsp:cNvPr id="0" name=""/>
        <dsp:cNvSpPr/>
      </dsp:nvSpPr>
      <dsp:spPr>
        <a:xfrm>
          <a:off x="3357356" y="725903"/>
          <a:ext cx="3051430" cy="1830858"/>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ar-DZ" sz="2600" b="1" kern="1200" dirty="0">
              <a:solidFill>
                <a:schemeClr val="tx1"/>
              </a:solidFill>
              <a:latin typeface="Arabic Typesetting" panose="03020402040406030203" pitchFamily="66" charset="-78"/>
              <a:cs typeface="Arabic Typesetting" panose="03020402040406030203" pitchFamily="66" charset="-78"/>
            </a:rPr>
            <a:t>عقود التصنيع: </a:t>
          </a:r>
          <a:r>
            <a:rPr lang="ar-DZ" sz="2600" b="0" kern="1200" dirty="0">
              <a:solidFill>
                <a:schemeClr val="tx1"/>
              </a:solidFill>
              <a:latin typeface="Arabic Typesetting" panose="03020402040406030203" pitchFamily="66" charset="-78"/>
              <a:cs typeface="Arabic Typesetting" panose="03020402040406030203" pitchFamily="66" charset="-78"/>
            </a:rPr>
            <a:t>اتفاق قانوني يسمح لشركة محلية بتصنيع وتسويق منتجات شركة أجنبية مقابل رسوم محددة لفترة معينة.</a:t>
          </a:r>
          <a:endParaRPr lang="fr-FR" sz="2600" b="1" kern="1200" dirty="0">
            <a:solidFill>
              <a:schemeClr val="tx1"/>
            </a:solidFill>
            <a:latin typeface="Arabic Typesetting" panose="03020402040406030203" pitchFamily="66" charset="-78"/>
            <a:cs typeface="Arabic Typesetting" panose="03020402040406030203" pitchFamily="66" charset="-78"/>
          </a:endParaRPr>
        </a:p>
      </dsp:txBody>
      <dsp:txXfrm>
        <a:off x="3357356" y="725903"/>
        <a:ext cx="3051430" cy="1830858"/>
      </dsp:txXfrm>
    </dsp:sp>
    <dsp:sp modelId="{2F7FCB2E-501C-4592-83DD-2F1637239492}">
      <dsp:nvSpPr>
        <dsp:cNvPr id="0" name=""/>
        <dsp:cNvSpPr/>
      </dsp:nvSpPr>
      <dsp:spPr>
        <a:xfrm>
          <a:off x="782" y="725903"/>
          <a:ext cx="3051430" cy="1830858"/>
        </a:xfrm>
        <a:prstGeom prst="rect">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ar-DZ" sz="2600" b="1" kern="1200" dirty="0">
              <a:solidFill>
                <a:schemeClr val="tx1"/>
              </a:solidFill>
              <a:latin typeface="Arabic Typesetting" panose="03020402040406030203" pitchFamily="66" charset="-78"/>
              <a:cs typeface="Arabic Typesetting" panose="03020402040406030203" pitchFamily="66" charset="-78"/>
            </a:rPr>
            <a:t>عقود الوكالة: </a:t>
          </a:r>
          <a:r>
            <a:rPr lang="ar-DZ" sz="2600" b="0" kern="1200" dirty="0">
              <a:solidFill>
                <a:schemeClr val="tx1"/>
              </a:solidFill>
              <a:latin typeface="Arabic Typesetting" panose="03020402040406030203" pitchFamily="66" charset="-78"/>
              <a:cs typeface="Arabic Typesetting" panose="03020402040406030203" pitchFamily="66" charset="-78"/>
            </a:rPr>
            <a:t>اتفاق قانوني يسمح لشركة محلية بتسويق منتجات شركة أجنبية مقابل رسوم لفترة محددة مع تحمل الشركة الأم التبعية القانونية.</a:t>
          </a:r>
          <a:endParaRPr lang="fr-FR" sz="2600" b="1" kern="1200" dirty="0">
            <a:solidFill>
              <a:schemeClr val="tx1"/>
            </a:solidFill>
            <a:latin typeface="Arabic Typesetting" panose="03020402040406030203" pitchFamily="66" charset="-78"/>
            <a:cs typeface="Arabic Typesetting" panose="03020402040406030203" pitchFamily="66" charset="-78"/>
          </a:endParaRPr>
        </a:p>
      </dsp:txBody>
      <dsp:txXfrm>
        <a:off x="782" y="725903"/>
        <a:ext cx="3051430" cy="1830858"/>
      </dsp:txXfrm>
    </dsp:sp>
    <dsp:sp modelId="{B4CAB99E-8673-4E0A-B6AB-0BB05BCFBD54}">
      <dsp:nvSpPr>
        <dsp:cNvPr id="0" name=""/>
        <dsp:cNvSpPr/>
      </dsp:nvSpPr>
      <dsp:spPr>
        <a:xfrm>
          <a:off x="3357356" y="2861905"/>
          <a:ext cx="3051430" cy="1830858"/>
        </a:xfrm>
        <a:prstGeom prst="rect">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ar-DZ" sz="2600" b="1" kern="1200" dirty="0">
              <a:solidFill>
                <a:schemeClr val="tx1"/>
              </a:solidFill>
              <a:latin typeface="Arabic Typesetting" panose="03020402040406030203" pitchFamily="66" charset="-78"/>
              <a:cs typeface="Arabic Typesetting" panose="03020402040406030203" pitchFamily="66" charset="-78"/>
            </a:rPr>
            <a:t>عقود الإدارة والتشغيل: </a:t>
          </a:r>
          <a:r>
            <a:rPr lang="ar-DZ" sz="2600" b="0" kern="1200" dirty="0">
              <a:solidFill>
                <a:schemeClr val="tx1"/>
              </a:solidFill>
              <a:latin typeface="Arabic Typesetting" panose="03020402040406030203" pitchFamily="66" charset="-78"/>
              <a:cs typeface="Arabic Typesetting" panose="03020402040406030203" pitchFamily="66" charset="-78"/>
            </a:rPr>
            <a:t>اتفاق يسمح لشركة أجنبية بإدارة وتشغيل مشروع تابع لجهة عامة أو خاصة مقابل رسوم لفترة محددة.</a:t>
          </a:r>
          <a:endParaRPr lang="fr-FR" sz="2600" b="1" kern="1200" dirty="0">
            <a:solidFill>
              <a:schemeClr val="tx1"/>
            </a:solidFill>
            <a:latin typeface="Arabic Typesetting" panose="03020402040406030203" pitchFamily="66" charset="-78"/>
            <a:cs typeface="Arabic Typesetting" panose="03020402040406030203" pitchFamily="66" charset="-78"/>
          </a:endParaRPr>
        </a:p>
      </dsp:txBody>
      <dsp:txXfrm>
        <a:off x="3357356" y="2861905"/>
        <a:ext cx="3051430" cy="1830858"/>
      </dsp:txXfrm>
    </dsp:sp>
    <dsp:sp modelId="{4E7304BC-41AC-407A-A4C5-64A605A2AEDD}">
      <dsp:nvSpPr>
        <dsp:cNvPr id="0" name=""/>
        <dsp:cNvSpPr/>
      </dsp:nvSpPr>
      <dsp:spPr>
        <a:xfrm>
          <a:off x="782" y="2861905"/>
          <a:ext cx="3051430" cy="1830858"/>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ar-DZ" sz="2600" b="1" kern="1200" dirty="0">
              <a:solidFill>
                <a:schemeClr val="tx1"/>
              </a:solidFill>
              <a:latin typeface="Arabic Typesetting" panose="03020402040406030203" pitchFamily="66" charset="-78"/>
              <a:cs typeface="Arabic Typesetting" panose="03020402040406030203" pitchFamily="66" charset="-78"/>
            </a:rPr>
            <a:t>عقود الامتياز: </a:t>
          </a:r>
          <a:r>
            <a:rPr lang="ar-DZ" sz="2600" b="0" kern="1200" dirty="0">
              <a:solidFill>
                <a:schemeClr val="tx1"/>
              </a:solidFill>
              <a:latin typeface="Arabic Typesetting" panose="03020402040406030203" pitchFamily="66" charset="-78"/>
              <a:cs typeface="Arabic Typesetting" panose="03020402040406030203" pitchFamily="66" charset="-78"/>
            </a:rPr>
            <a:t>اتفاق يسمح لشركة محلية باستخدام الاسم والعلامة التجارية لشركة أجنبية مقابل رسوم محددة، مع عدم تحمل الشركة الأم التبعية القانونية.</a:t>
          </a:r>
          <a:endParaRPr lang="fr-FR" sz="2600" b="1" kern="1200" dirty="0">
            <a:solidFill>
              <a:schemeClr val="tx1"/>
            </a:solidFill>
            <a:latin typeface="Arabic Typesetting" panose="03020402040406030203" pitchFamily="66" charset="-78"/>
            <a:cs typeface="Arabic Typesetting" panose="03020402040406030203" pitchFamily="66" charset="-78"/>
          </a:endParaRPr>
        </a:p>
      </dsp:txBody>
      <dsp:txXfrm>
        <a:off x="782" y="2861905"/>
        <a:ext cx="3051430" cy="1830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22BAE-E7E5-4286-AFFC-8E7C1BD51240}">
      <dsp:nvSpPr>
        <dsp:cNvPr id="0" name=""/>
        <dsp:cNvSpPr/>
      </dsp:nvSpPr>
      <dsp:spPr>
        <a:xfrm>
          <a:off x="3871925" y="3155"/>
          <a:ext cx="2364394" cy="141863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DZ" sz="2200" b="1" kern="1200" dirty="0">
              <a:solidFill>
                <a:schemeClr val="tx1"/>
              </a:solidFill>
              <a:latin typeface="Arabic Typesetting" panose="03020402040406030203" pitchFamily="66" charset="-78"/>
              <a:cs typeface="Arabic Typesetting" panose="03020402040406030203" pitchFamily="66" charset="-78"/>
            </a:rPr>
            <a:t>التوسع في المبيعات: </a:t>
          </a:r>
          <a:r>
            <a:rPr lang="ar-DZ" sz="2200" b="0" kern="1200" dirty="0">
              <a:solidFill>
                <a:schemeClr val="tx1"/>
              </a:solidFill>
              <a:latin typeface="Arabic Typesetting" panose="03020402040406030203" pitchFamily="66" charset="-78"/>
              <a:cs typeface="Arabic Typesetting" panose="03020402040406030203" pitchFamily="66" charset="-78"/>
            </a:rPr>
            <a:t>زيادة المبيعات والأرباح عبر التوجه للأسواق العالمية الجديدة مما يساعد على خفض التكاليف الثابتة لكل وحدة.</a:t>
          </a:r>
          <a:endParaRPr lang="fr-FR" sz="2200" b="1" kern="1200" dirty="0">
            <a:solidFill>
              <a:schemeClr val="tx1"/>
            </a:solidFill>
            <a:latin typeface="Arabic Typesetting" panose="03020402040406030203" pitchFamily="66" charset="-78"/>
            <a:cs typeface="Arabic Typesetting" panose="03020402040406030203" pitchFamily="66" charset="-78"/>
          </a:endParaRPr>
        </a:p>
      </dsp:txBody>
      <dsp:txXfrm>
        <a:off x="3871925" y="3155"/>
        <a:ext cx="2364394" cy="1418636"/>
      </dsp:txXfrm>
    </dsp:sp>
    <dsp:sp modelId="{1F29CA23-98FB-490A-A141-6E3747BD87FC}">
      <dsp:nvSpPr>
        <dsp:cNvPr id="0" name=""/>
        <dsp:cNvSpPr/>
      </dsp:nvSpPr>
      <dsp:spPr>
        <a:xfrm>
          <a:off x="1271091" y="3155"/>
          <a:ext cx="2364394" cy="1418636"/>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DZ" sz="2200" b="1" kern="1200" dirty="0">
              <a:solidFill>
                <a:schemeClr val="tx1"/>
              </a:solidFill>
              <a:latin typeface="Arabic Typesetting" panose="03020402040406030203" pitchFamily="66" charset="-78"/>
              <a:cs typeface="Arabic Typesetting" panose="03020402040406030203" pitchFamily="66" charset="-78"/>
            </a:rPr>
            <a:t>الحصول على الموارد: </a:t>
          </a:r>
          <a:r>
            <a:rPr lang="ar-DZ" sz="2200" b="0" kern="1200" dirty="0">
              <a:solidFill>
                <a:schemeClr val="tx1"/>
              </a:solidFill>
              <a:latin typeface="Arabic Typesetting" panose="03020402040406030203" pitchFamily="66" charset="-78"/>
              <a:cs typeface="Arabic Typesetting" panose="03020402040406030203" pitchFamily="66" charset="-78"/>
            </a:rPr>
            <a:t>التوجه للأسواق الخارجية للحصول على موارد أو تكنولوجيا أو رأس مال بتكلفة أقل أو لتلبية احتياجات اقتصادية.</a:t>
          </a:r>
          <a:endParaRPr lang="fr-FR" sz="2200" b="1" kern="1200" dirty="0">
            <a:solidFill>
              <a:schemeClr val="tx1"/>
            </a:solidFill>
            <a:latin typeface="Arabic Typesetting" panose="03020402040406030203" pitchFamily="66" charset="-78"/>
            <a:cs typeface="Arabic Typesetting" panose="03020402040406030203" pitchFamily="66" charset="-78"/>
          </a:endParaRPr>
        </a:p>
      </dsp:txBody>
      <dsp:txXfrm>
        <a:off x="1271091" y="3155"/>
        <a:ext cx="2364394" cy="1418636"/>
      </dsp:txXfrm>
    </dsp:sp>
    <dsp:sp modelId="{B7A887A8-A105-4375-ADCD-2CF47A6D4DF0}">
      <dsp:nvSpPr>
        <dsp:cNvPr id="0" name=""/>
        <dsp:cNvSpPr/>
      </dsp:nvSpPr>
      <dsp:spPr>
        <a:xfrm>
          <a:off x="3871925" y="1658232"/>
          <a:ext cx="2364394" cy="1418636"/>
        </a:xfrm>
        <a:prstGeom prst="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DZ" sz="2200" b="1" kern="1200" dirty="0">
              <a:solidFill>
                <a:schemeClr val="tx1"/>
              </a:solidFill>
              <a:latin typeface="Arabic Typesetting" panose="03020402040406030203" pitchFamily="66" charset="-78"/>
              <a:cs typeface="Arabic Typesetting" panose="03020402040406030203" pitchFamily="66" charset="-78"/>
            </a:rPr>
            <a:t>تنويع مصادر المبيعات والتوريدات: </a:t>
          </a:r>
          <a:r>
            <a:rPr lang="ar-DZ" sz="2200" b="0" kern="1200" dirty="0">
              <a:solidFill>
                <a:schemeClr val="tx1"/>
              </a:solidFill>
              <a:latin typeface="Arabic Typesetting" panose="03020402040406030203" pitchFamily="66" charset="-78"/>
              <a:cs typeface="Arabic Typesetting" panose="03020402040406030203" pitchFamily="66" charset="-78"/>
            </a:rPr>
            <a:t>تنويع الأسواق لتجنب تقلبات المبيعات والأسعار والحد من الاعتماد على دولة واحدة.</a:t>
          </a:r>
          <a:endParaRPr lang="fr-FR" sz="2200" b="1" kern="1200" dirty="0">
            <a:solidFill>
              <a:schemeClr val="tx1"/>
            </a:solidFill>
            <a:latin typeface="Arabic Typesetting" panose="03020402040406030203" pitchFamily="66" charset="-78"/>
            <a:cs typeface="Arabic Typesetting" panose="03020402040406030203" pitchFamily="66" charset="-78"/>
          </a:endParaRPr>
        </a:p>
      </dsp:txBody>
      <dsp:txXfrm>
        <a:off x="3871925" y="1658232"/>
        <a:ext cx="2364394" cy="1418636"/>
      </dsp:txXfrm>
    </dsp:sp>
    <dsp:sp modelId="{2CCFFDA5-EFDD-44F2-A496-01299FB2896F}">
      <dsp:nvSpPr>
        <dsp:cNvPr id="0" name=""/>
        <dsp:cNvSpPr/>
      </dsp:nvSpPr>
      <dsp:spPr>
        <a:xfrm>
          <a:off x="1271091" y="1658232"/>
          <a:ext cx="2364394" cy="1418636"/>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DZ" sz="2200" b="1" kern="1200" dirty="0">
              <a:solidFill>
                <a:schemeClr val="tx1"/>
              </a:solidFill>
              <a:latin typeface="Arabic Typesetting" panose="03020402040406030203" pitchFamily="66" charset="-78"/>
              <a:cs typeface="Arabic Typesetting" panose="03020402040406030203" pitchFamily="66" charset="-78"/>
            </a:rPr>
            <a:t>التوسع التكنولوجي: </a:t>
          </a:r>
          <a:r>
            <a:rPr lang="ar-DZ" sz="2200" b="0" kern="1200" dirty="0">
              <a:solidFill>
                <a:schemeClr val="tx1"/>
              </a:solidFill>
              <a:latin typeface="Arabic Typesetting" panose="03020402040406030203" pitchFamily="66" charset="-78"/>
              <a:cs typeface="Arabic Typesetting" panose="03020402040406030203" pitchFamily="66" charset="-78"/>
            </a:rPr>
            <a:t>الاستفادة من تطور تكنولوجيا المعلومات ووسائل النقل لتسهيل العمليات التجارية وتحسين الكفاءة.</a:t>
          </a:r>
          <a:endParaRPr lang="fr-FR" sz="2200" b="1" kern="1200" dirty="0">
            <a:solidFill>
              <a:schemeClr val="tx1"/>
            </a:solidFill>
            <a:latin typeface="Arabic Typesetting" panose="03020402040406030203" pitchFamily="66" charset="-78"/>
            <a:cs typeface="Arabic Typesetting" panose="03020402040406030203" pitchFamily="66" charset="-78"/>
          </a:endParaRPr>
        </a:p>
      </dsp:txBody>
      <dsp:txXfrm>
        <a:off x="1271091" y="1658232"/>
        <a:ext cx="2364394" cy="1418636"/>
      </dsp:txXfrm>
    </dsp:sp>
    <dsp:sp modelId="{31F212CB-85A9-4D24-9323-1E95AE2EA01E}">
      <dsp:nvSpPr>
        <dsp:cNvPr id="0" name=""/>
        <dsp:cNvSpPr/>
      </dsp:nvSpPr>
      <dsp:spPr>
        <a:xfrm>
          <a:off x="3871925" y="3313308"/>
          <a:ext cx="2364394" cy="1418636"/>
        </a:xfrm>
        <a:prstGeom prst="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DZ" sz="2200" b="1" kern="1200" dirty="0">
              <a:solidFill>
                <a:schemeClr val="tx1"/>
              </a:solidFill>
              <a:latin typeface="Arabic Typesetting" panose="03020402040406030203" pitchFamily="66" charset="-78"/>
              <a:cs typeface="Arabic Typesetting" panose="03020402040406030203" pitchFamily="66" charset="-78"/>
            </a:rPr>
            <a:t>عوامل السوق المحلية: </a:t>
          </a:r>
          <a:r>
            <a:rPr lang="ar-DZ" sz="2200" b="0" kern="1200" dirty="0">
              <a:solidFill>
                <a:schemeClr val="tx1"/>
              </a:solidFill>
              <a:latin typeface="Arabic Typesetting" panose="03020402040406030203" pitchFamily="66" charset="-78"/>
              <a:cs typeface="Arabic Typesetting" panose="03020402040406030203" pitchFamily="66" charset="-78"/>
            </a:rPr>
            <a:t>تقليل المخاطر المرتبطة بالاعتماد على السوق المحلي، مثل الركود الاقتصادي من خلال التوسع في الأسواق الدولية.</a:t>
          </a:r>
          <a:endParaRPr lang="fr-FR" sz="2200" b="1" kern="1200" dirty="0">
            <a:solidFill>
              <a:schemeClr val="tx1"/>
            </a:solidFill>
            <a:latin typeface="Arabic Typesetting" panose="03020402040406030203" pitchFamily="66" charset="-78"/>
            <a:cs typeface="Arabic Typesetting" panose="03020402040406030203" pitchFamily="66" charset="-78"/>
          </a:endParaRPr>
        </a:p>
      </dsp:txBody>
      <dsp:txXfrm>
        <a:off x="3871925" y="3313308"/>
        <a:ext cx="2364394" cy="1418636"/>
      </dsp:txXfrm>
    </dsp:sp>
    <dsp:sp modelId="{6C666E3D-7AA3-4EF5-999E-70C4F9CDF196}">
      <dsp:nvSpPr>
        <dsp:cNvPr id="0" name=""/>
        <dsp:cNvSpPr/>
      </dsp:nvSpPr>
      <dsp:spPr>
        <a:xfrm>
          <a:off x="1271091" y="3313308"/>
          <a:ext cx="2364394" cy="1418636"/>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DZ" sz="2200" b="1" kern="1200" dirty="0">
              <a:solidFill>
                <a:schemeClr val="tx1"/>
              </a:solidFill>
              <a:latin typeface="Arabic Typesetting" panose="03020402040406030203" pitchFamily="66" charset="-78"/>
              <a:cs typeface="Arabic Typesetting" panose="03020402040406030203" pitchFamily="66" charset="-78"/>
            </a:rPr>
            <a:t>تحرير التجارة الخارجية: </a:t>
          </a:r>
          <a:r>
            <a:rPr lang="ar-DZ" sz="2200" b="0" kern="1200" dirty="0">
              <a:solidFill>
                <a:schemeClr val="tx1"/>
              </a:solidFill>
              <a:latin typeface="Arabic Typesetting" panose="03020402040406030203" pitchFamily="66" charset="-78"/>
              <a:cs typeface="Arabic Typesetting" panose="03020402040406030203" pitchFamily="66" charset="-78"/>
            </a:rPr>
            <a:t>تسهيل حركة العمالة ورأس المال والمعرفة عبر تخفيف الحكومية، رغم ما قد يترتب على ذلك من مخاطر.</a:t>
          </a:r>
          <a:endParaRPr lang="fr-FR" sz="2200" b="1" kern="1200" dirty="0">
            <a:solidFill>
              <a:schemeClr val="tx1"/>
            </a:solidFill>
            <a:latin typeface="Arabic Typesetting" panose="03020402040406030203" pitchFamily="66" charset="-78"/>
            <a:cs typeface="Arabic Typesetting" panose="03020402040406030203" pitchFamily="66" charset="-78"/>
          </a:endParaRPr>
        </a:p>
      </dsp:txBody>
      <dsp:txXfrm>
        <a:off x="1271091" y="3313308"/>
        <a:ext cx="2364394" cy="14186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ar-DZ"/>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ar-DZ"/>
          </a:p>
        </p:txBody>
      </p:sp>
      <p:sp>
        <p:nvSpPr>
          <p:cNvPr id="4" name="Espace réservé de la date 3"/>
          <p:cNvSpPr>
            <a:spLocks noGrp="1"/>
          </p:cNvSpPr>
          <p:nvPr>
            <p:ph type="dt" sz="half" idx="10"/>
          </p:nvPr>
        </p:nvSpPr>
        <p:spPr/>
        <p:txBody>
          <a:bodyPr/>
          <a:lstStyle/>
          <a:p>
            <a:fld id="{2527CADC-FFF7-4BA1-A9C7-894E3A7B6960}" type="datetimeFigureOut">
              <a:rPr lang="ar-DZ" smtClean="0"/>
              <a:t>16-06-1446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2D758DC7-C23D-4FC3-9D9A-AC8CC420CBE4}" type="slidenum">
              <a:rPr lang="ar-DZ" smtClean="0"/>
              <a:t>‹#›</a:t>
            </a:fld>
            <a:endParaRPr lang="ar-DZ"/>
          </a:p>
        </p:txBody>
      </p:sp>
    </p:spTree>
    <p:extLst>
      <p:ext uri="{BB962C8B-B14F-4D97-AF65-F5344CB8AC3E}">
        <p14:creationId xmlns:p14="http://schemas.microsoft.com/office/powerpoint/2010/main" val="147973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ar-DZ"/>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p:cNvSpPr>
            <a:spLocks noGrp="1"/>
          </p:cNvSpPr>
          <p:nvPr>
            <p:ph type="dt" sz="half" idx="10"/>
          </p:nvPr>
        </p:nvSpPr>
        <p:spPr/>
        <p:txBody>
          <a:bodyPr/>
          <a:lstStyle/>
          <a:p>
            <a:fld id="{2527CADC-FFF7-4BA1-A9C7-894E3A7B6960}" type="datetimeFigureOut">
              <a:rPr lang="ar-DZ" smtClean="0"/>
              <a:t>16-06-1446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2D758DC7-C23D-4FC3-9D9A-AC8CC420CBE4}" type="slidenum">
              <a:rPr lang="ar-DZ" smtClean="0"/>
              <a:t>‹#›</a:t>
            </a:fld>
            <a:endParaRPr lang="ar-DZ"/>
          </a:p>
        </p:txBody>
      </p:sp>
    </p:spTree>
    <p:extLst>
      <p:ext uri="{BB962C8B-B14F-4D97-AF65-F5344CB8AC3E}">
        <p14:creationId xmlns:p14="http://schemas.microsoft.com/office/powerpoint/2010/main" val="121678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ar-DZ"/>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p:cNvSpPr>
            <a:spLocks noGrp="1"/>
          </p:cNvSpPr>
          <p:nvPr>
            <p:ph type="dt" sz="half" idx="10"/>
          </p:nvPr>
        </p:nvSpPr>
        <p:spPr/>
        <p:txBody>
          <a:bodyPr/>
          <a:lstStyle/>
          <a:p>
            <a:fld id="{2527CADC-FFF7-4BA1-A9C7-894E3A7B6960}" type="datetimeFigureOut">
              <a:rPr lang="ar-DZ" smtClean="0"/>
              <a:t>16-06-1446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2D758DC7-C23D-4FC3-9D9A-AC8CC420CBE4}" type="slidenum">
              <a:rPr lang="ar-DZ" smtClean="0"/>
              <a:t>‹#›</a:t>
            </a:fld>
            <a:endParaRPr lang="ar-DZ"/>
          </a:p>
        </p:txBody>
      </p:sp>
    </p:spTree>
    <p:extLst>
      <p:ext uri="{BB962C8B-B14F-4D97-AF65-F5344CB8AC3E}">
        <p14:creationId xmlns:p14="http://schemas.microsoft.com/office/powerpoint/2010/main" val="286787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ar-DZ"/>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p:cNvSpPr>
            <a:spLocks noGrp="1"/>
          </p:cNvSpPr>
          <p:nvPr>
            <p:ph type="dt" sz="half" idx="10"/>
          </p:nvPr>
        </p:nvSpPr>
        <p:spPr/>
        <p:txBody>
          <a:bodyPr/>
          <a:lstStyle/>
          <a:p>
            <a:fld id="{2527CADC-FFF7-4BA1-A9C7-894E3A7B6960}" type="datetimeFigureOut">
              <a:rPr lang="ar-DZ" smtClean="0"/>
              <a:t>16-06-1446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2D758DC7-C23D-4FC3-9D9A-AC8CC420CBE4}" type="slidenum">
              <a:rPr lang="ar-DZ" smtClean="0"/>
              <a:t>‹#›</a:t>
            </a:fld>
            <a:endParaRPr lang="ar-DZ"/>
          </a:p>
        </p:txBody>
      </p:sp>
    </p:spTree>
    <p:extLst>
      <p:ext uri="{BB962C8B-B14F-4D97-AF65-F5344CB8AC3E}">
        <p14:creationId xmlns:p14="http://schemas.microsoft.com/office/powerpoint/2010/main" val="118422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ar-DZ"/>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2527CADC-FFF7-4BA1-A9C7-894E3A7B6960}" type="datetimeFigureOut">
              <a:rPr lang="ar-DZ" smtClean="0"/>
              <a:t>16-06-1446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2D758DC7-C23D-4FC3-9D9A-AC8CC420CBE4}" type="slidenum">
              <a:rPr lang="ar-DZ" smtClean="0"/>
              <a:t>‹#›</a:t>
            </a:fld>
            <a:endParaRPr lang="ar-DZ"/>
          </a:p>
        </p:txBody>
      </p:sp>
    </p:spTree>
    <p:extLst>
      <p:ext uri="{BB962C8B-B14F-4D97-AF65-F5344CB8AC3E}">
        <p14:creationId xmlns:p14="http://schemas.microsoft.com/office/powerpoint/2010/main" val="185594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ar-DZ"/>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Espace réservé de la date 4"/>
          <p:cNvSpPr>
            <a:spLocks noGrp="1"/>
          </p:cNvSpPr>
          <p:nvPr>
            <p:ph type="dt" sz="half" idx="10"/>
          </p:nvPr>
        </p:nvSpPr>
        <p:spPr/>
        <p:txBody>
          <a:bodyPr/>
          <a:lstStyle/>
          <a:p>
            <a:fld id="{2527CADC-FFF7-4BA1-A9C7-894E3A7B6960}" type="datetimeFigureOut">
              <a:rPr lang="ar-DZ" smtClean="0"/>
              <a:t>16-06-1446</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2D758DC7-C23D-4FC3-9D9A-AC8CC420CBE4}" type="slidenum">
              <a:rPr lang="ar-DZ" smtClean="0"/>
              <a:t>‹#›</a:t>
            </a:fld>
            <a:endParaRPr lang="ar-DZ"/>
          </a:p>
        </p:txBody>
      </p:sp>
    </p:spTree>
    <p:extLst>
      <p:ext uri="{BB962C8B-B14F-4D97-AF65-F5344CB8AC3E}">
        <p14:creationId xmlns:p14="http://schemas.microsoft.com/office/powerpoint/2010/main" val="74763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ar-DZ"/>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7" name="Espace réservé de la date 6"/>
          <p:cNvSpPr>
            <a:spLocks noGrp="1"/>
          </p:cNvSpPr>
          <p:nvPr>
            <p:ph type="dt" sz="half" idx="10"/>
          </p:nvPr>
        </p:nvSpPr>
        <p:spPr/>
        <p:txBody>
          <a:bodyPr/>
          <a:lstStyle/>
          <a:p>
            <a:fld id="{2527CADC-FFF7-4BA1-A9C7-894E3A7B6960}" type="datetimeFigureOut">
              <a:rPr lang="ar-DZ" smtClean="0"/>
              <a:t>16-06-1446</a:t>
            </a:fld>
            <a:endParaRPr lang="ar-DZ"/>
          </a:p>
        </p:txBody>
      </p:sp>
      <p:sp>
        <p:nvSpPr>
          <p:cNvPr id="8" name="Espace réservé du pied de page 7"/>
          <p:cNvSpPr>
            <a:spLocks noGrp="1"/>
          </p:cNvSpPr>
          <p:nvPr>
            <p:ph type="ftr" sz="quarter" idx="11"/>
          </p:nvPr>
        </p:nvSpPr>
        <p:spPr/>
        <p:txBody>
          <a:bodyPr/>
          <a:lstStyle/>
          <a:p>
            <a:endParaRPr lang="ar-DZ"/>
          </a:p>
        </p:txBody>
      </p:sp>
      <p:sp>
        <p:nvSpPr>
          <p:cNvPr id="9" name="Espace réservé du numéro de diapositive 8"/>
          <p:cNvSpPr>
            <a:spLocks noGrp="1"/>
          </p:cNvSpPr>
          <p:nvPr>
            <p:ph type="sldNum" sz="quarter" idx="12"/>
          </p:nvPr>
        </p:nvSpPr>
        <p:spPr/>
        <p:txBody>
          <a:bodyPr/>
          <a:lstStyle/>
          <a:p>
            <a:fld id="{2D758DC7-C23D-4FC3-9D9A-AC8CC420CBE4}" type="slidenum">
              <a:rPr lang="ar-DZ" smtClean="0"/>
              <a:t>‹#›</a:t>
            </a:fld>
            <a:endParaRPr lang="ar-DZ"/>
          </a:p>
        </p:txBody>
      </p:sp>
    </p:spTree>
    <p:extLst>
      <p:ext uri="{BB962C8B-B14F-4D97-AF65-F5344CB8AC3E}">
        <p14:creationId xmlns:p14="http://schemas.microsoft.com/office/powerpoint/2010/main" val="422360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ar-DZ"/>
          </a:p>
        </p:txBody>
      </p:sp>
      <p:sp>
        <p:nvSpPr>
          <p:cNvPr id="3" name="Espace réservé de la date 2"/>
          <p:cNvSpPr>
            <a:spLocks noGrp="1"/>
          </p:cNvSpPr>
          <p:nvPr>
            <p:ph type="dt" sz="half" idx="10"/>
          </p:nvPr>
        </p:nvSpPr>
        <p:spPr/>
        <p:txBody>
          <a:bodyPr/>
          <a:lstStyle/>
          <a:p>
            <a:fld id="{2527CADC-FFF7-4BA1-A9C7-894E3A7B6960}" type="datetimeFigureOut">
              <a:rPr lang="ar-DZ" smtClean="0"/>
              <a:t>16-06-1446</a:t>
            </a:fld>
            <a:endParaRPr lang="ar-DZ"/>
          </a:p>
        </p:txBody>
      </p:sp>
      <p:sp>
        <p:nvSpPr>
          <p:cNvPr id="4" name="Espace réservé du pied de page 3"/>
          <p:cNvSpPr>
            <a:spLocks noGrp="1"/>
          </p:cNvSpPr>
          <p:nvPr>
            <p:ph type="ftr" sz="quarter" idx="11"/>
          </p:nvPr>
        </p:nvSpPr>
        <p:spPr/>
        <p:txBody>
          <a:bodyPr/>
          <a:lstStyle/>
          <a:p>
            <a:endParaRPr lang="ar-DZ"/>
          </a:p>
        </p:txBody>
      </p:sp>
      <p:sp>
        <p:nvSpPr>
          <p:cNvPr id="5" name="Espace réservé du numéro de diapositive 4"/>
          <p:cNvSpPr>
            <a:spLocks noGrp="1"/>
          </p:cNvSpPr>
          <p:nvPr>
            <p:ph type="sldNum" sz="quarter" idx="12"/>
          </p:nvPr>
        </p:nvSpPr>
        <p:spPr/>
        <p:txBody>
          <a:bodyPr/>
          <a:lstStyle/>
          <a:p>
            <a:fld id="{2D758DC7-C23D-4FC3-9D9A-AC8CC420CBE4}" type="slidenum">
              <a:rPr lang="ar-DZ" smtClean="0"/>
              <a:t>‹#›</a:t>
            </a:fld>
            <a:endParaRPr lang="ar-DZ"/>
          </a:p>
        </p:txBody>
      </p:sp>
    </p:spTree>
    <p:extLst>
      <p:ext uri="{BB962C8B-B14F-4D97-AF65-F5344CB8AC3E}">
        <p14:creationId xmlns:p14="http://schemas.microsoft.com/office/powerpoint/2010/main" val="221426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27CADC-FFF7-4BA1-A9C7-894E3A7B6960}" type="datetimeFigureOut">
              <a:rPr lang="ar-DZ" smtClean="0"/>
              <a:t>16-06-1446</a:t>
            </a:fld>
            <a:endParaRPr lang="ar-DZ"/>
          </a:p>
        </p:txBody>
      </p:sp>
      <p:sp>
        <p:nvSpPr>
          <p:cNvPr id="3" name="Espace réservé du pied de page 2"/>
          <p:cNvSpPr>
            <a:spLocks noGrp="1"/>
          </p:cNvSpPr>
          <p:nvPr>
            <p:ph type="ftr" sz="quarter" idx="11"/>
          </p:nvPr>
        </p:nvSpPr>
        <p:spPr/>
        <p:txBody>
          <a:bodyPr/>
          <a:lstStyle/>
          <a:p>
            <a:endParaRPr lang="ar-DZ"/>
          </a:p>
        </p:txBody>
      </p:sp>
      <p:sp>
        <p:nvSpPr>
          <p:cNvPr id="4" name="Espace réservé du numéro de diapositive 3"/>
          <p:cNvSpPr>
            <a:spLocks noGrp="1"/>
          </p:cNvSpPr>
          <p:nvPr>
            <p:ph type="sldNum" sz="quarter" idx="12"/>
          </p:nvPr>
        </p:nvSpPr>
        <p:spPr/>
        <p:txBody>
          <a:bodyPr/>
          <a:lstStyle/>
          <a:p>
            <a:fld id="{2D758DC7-C23D-4FC3-9D9A-AC8CC420CBE4}" type="slidenum">
              <a:rPr lang="ar-DZ" smtClean="0"/>
              <a:t>‹#›</a:t>
            </a:fld>
            <a:endParaRPr lang="ar-DZ"/>
          </a:p>
        </p:txBody>
      </p:sp>
    </p:spTree>
    <p:extLst>
      <p:ext uri="{BB962C8B-B14F-4D97-AF65-F5344CB8AC3E}">
        <p14:creationId xmlns:p14="http://schemas.microsoft.com/office/powerpoint/2010/main" val="15161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ar-DZ"/>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527CADC-FFF7-4BA1-A9C7-894E3A7B6960}" type="datetimeFigureOut">
              <a:rPr lang="ar-DZ" smtClean="0"/>
              <a:t>16-06-1446</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2D758DC7-C23D-4FC3-9D9A-AC8CC420CBE4}" type="slidenum">
              <a:rPr lang="ar-DZ" smtClean="0"/>
              <a:t>‹#›</a:t>
            </a:fld>
            <a:endParaRPr lang="ar-DZ"/>
          </a:p>
        </p:txBody>
      </p:sp>
    </p:spTree>
    <p:extLst>
      <p:ext uri="{BB962C8B-B14F-4D97-AF65-F5344CB8AC3E}">
        <p14:creationId xmlns:p14="http://schemas.microsoft.com/office/powerpoint/2010/main" val="162802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ar-DZ"/>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527CADC-FFF7-4BA1-A9C7-894E3A7B6960}" type="datetimeFigureOut">
              <a:rPr lang="ar-DZ" smtClean="0"/>
              <a:t>16-06-1446</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2D758DC7-C23D-4FC3-9D9A-AC8CC420CBE4}" type="slidenum">
              <a:rPr lang="ar-DZ" smtClean="0"/>
              <a:t>‹#›</a:t>
            </a:fld>
            <a:endParaRPr lang="ar-DZ"/>
          </a:p>
        </p:txBody>
      </p:sp>
    </p:spTree>
    <p:extLst>
      <p:ext uri="{BB962C8B-B14F-4D97-AF65-F5344CB8AC3E}">
        <p14:creationId xmlns:p14="http://schemas.microsoft.com/office/powerpoint/2010/main" val="1268478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ar-DZ"/>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7CADC-FFF7-4BA1-A9C7-894E3A7B6960}" type="datetimeFigureOut">
              <a:rPr lang="ar-DZ" smtClean="0"/>
              <a:t>16-06-1446</a:t>
            </a:fld>
            <a:endParaRPr lang="ar-DZ"/>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DZ"/>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58DC7-C23D-4FC3-9D9A-AC8CC420CBE4}" type="slidenum">
              <a:rPr lang="ar-DZ" smtClean="0"/>
              <a:t>‹#›</a:t>
            </a:fld>
            <a:endParaRPr lang="ar-DZ"/>
          </a:p>
        </p:txBody>
      </p:sp>
    </p:spTree>
    <p:extLst>
      <p:ext uri="{BB962C8B-B14F-4D97-AF65-F5344CB8AC3E}">
        <p14:creationId xmlns:p14="http://schemas.microsoft.com/office/powerpoint/2010/main" val="180516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2.png" /><Relationship Id="rId1" Type="http://schemas.openxmlformats.org/officeDocument/2006/relationships/slideLayout" Target="../slideLayouts/slideLayout1.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image" Target="../media/image2.png" /><Relationship Id="rId1" Type="http://schemas.openxmlformats.org/officeDocument/2006/relationships/slideLayout" Target="../slideLayouts/slideLayout1.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 /><Relationship Id="rId7" Type="http://schemas.microsoft.com/office/2007/relationships/diagramDrawing" Target="../diagrams/drawing3.xml" /><Relationship Id="rId2" Type="http://schemas.openxmlformats.org/officeDocument/2006/relationships/image" Target="../media/image2.png" /><Relationship Id="rId1" Type="http://schemas.openxmlformats.org/officeDocument/2006/relationships/slideLayout" Target="../slideLayouts/slideLayout1.xml" /><Relationship Id="rId6" Type="http://schemas.openxmlformats.org/officeDocument/2006/relationships/diagramColors" Target="../diagrams/colors3.xml" /><Relationship Id="rId5" Type="http://schemas.openxmlformats.org/officeDocument/2006/relationships/diagramQuickStyle" Target="../diagrams/quickStyle3.xml" /><Relationship Id="rId4" Type="http://schemas.openxmlformats.org/officeDocument/2006/relationships/diagramLayout" Target="../diagrams/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2152"/>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60" y="242034"/>
            <a:ext cx="1840387" cy="1736891"/>
          </a:xfrm>
          <a:prstGeom prst="rect">
            <a:avLst/>
          </a:prstGeom>
        </p:spPr>
      </p:pic>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1667" y="242034"/>
            <a:ext cx="1840387" cy="1736891"/>
          </a:xfrm>
          <a:prstGeom prst="rect">
            <a:avLst/>
          </a:prstGeom>
        </p:spPr>
      </p:pic>
      <p:sp>
        <p:nvSpPr>
          <p:cNvPr id="7" name="ZoneTexte 6"/>
          <p:cNvSpPr txBox="1"/>
          <p:nvPr/>
        </p:nvSpPr>
        <p:spPr>
          <a:xfrm>
            <a:off x="3359517" y="242034"/>
            <a:ext cx="5308979" cy="1938992"/>
          </a:xfrm>
          <a:prstGeom prst="rect">
            <a:avLst/>
          </a:prstGeom>
          <a:noFill/>
        </p:spPr>
        <p:txBody>
          <a:bodyPr wrap="square" rtlCol="1">
            <a:spAutoFit/>
          </a:bodyPr>
          <a:lstStyle/>
          <a:p>
            <a:pPr algn="ctr" rtl="1"/>
            <a:r>
              <a:rPr lang="ar-DZ" sz="3000" dirty="0">
                <a:latin typeface="Arabic Typesetting" panose="03020402040406030203" pitchFamily="66" charset="-78"/>
                <a:cs typeface="Arabic Typesetting" panose="03020402040406030203" pitchFamily="66" charset="-78"/>
              </a:rPr>
              <a:t>الجمهورية الجزائرية الديمقراطية الشعبية</a:t>
            </a:r>
          </a:p>
          <a:p>
            <a:pPr algn="ctr" rtl="1"/>
            <a:r>
              <a:rPr lang="ar-DZ" sz="3000" dirty="0">
                <a:latin typeface="Arabic Typesetting" panose="03020402040406030203" pitchFamily="66" charset="-78"/>
                <a:cs typeface="Arabic Typesetting" panose="03020402040406030203" pitchFamily="66" charset="-78"/>
              </a:rPr>
              <a:t>وزارة التعليم العالي والبحث العلمي</a:t>
            </a:r>
          </a:p>
          <a:p>
            <a:pPr algn="ctr" rtl="1"/>
            <a:r>
              <a:rPr lang="ar-DZ" sz="3000" dirty="0">
                <a:latin typeface="Arabic Typesetting" panose="03020402040406030203" pitchFamily="66" charset="-78"/>
                <a:cs typeface="Arabic Typesetting" panose="03020402040406030203" pitchFamily="66" charset="-78"/>
              </a:rPr>
              <a:t>جامعة العربي بن مهيدي – أم البواقي – </a:t>
            </a:r>
          </a:p>
          <a:p>
            <a:pPr algn="ctr" rtl="1"/>
            <a:r>
              <a:rPr lang="ar-DZ" sz="3000" dirty="0">
                <a:latin typeface="Arabic Typesetting" panose="03020402040406030203" pitchFamily="66" charset="-78"/>
                <a:cs typeface="Arabic Typesetting" panose="03020402040406030203" pitchFamily="66" charset="-78"/>
              </a:rPr>
              <a:t>كلية العلوم الاقتصادية والتجارية وعلوم التسيير</a:t>
            </a:r>
          </a:p>
        </p:txBody>
      </p:sp>
      <p:sp>
        <p:nvSpPr>
          <p:cNvPr id="8" name="Rectangle 7"/>
          <p:cNvSpPr/>
          <p:nvPr/>
        </p:nvSpPr>
        <p:spPr>
          <a:xfrm>
            <a:off x="1277213" y="2644170"/>
            <a:ext cx="9637574" cy="1569660"/>
          </a:xfrm>
          <a:prstGeom prst="rect">
            <a:avLst/>
          </a:prstGeom>
          <a:noFill/>
        </p:spPr>
        <p:txBody>
          <a:bodyPr wrap="none" lIns="91440" tIns="45720" rIns="91440" bIns="45720">
            <a:spAutoFit/>
          </a:bodyPr>
          <a:lstStyle/>
          <a:p>
            <a:pPr algn="ctr" rtl="1"/>
            <a:r>
              <a:rPr lang="ar-DZ" sz="9600" b="1"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أساسيات حول إدارة الأعمال الدولية</a:t>
            </a:r>
            <a:endParaRPr lang="fr-FR" sz="9600" b="1"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ZoneTexte 9"/>
          <p:cNvSpPr txBox="1"/>
          <p:nvPr/>
        </p:nvSpPr>
        <p:spPr>
          <a:xfrm>
            <a:off x="8429625" y="4115263"/>
            <a:ext cx="2696320" cy="1938992"/>
          </a:xfrm>
          <a:prstGeom prst="rect">
            <a:avLst/>
          </a:prstGeom>
          <a:noFill/>
        </p:spPr>
        <p:txBody>
          <a:bodyPr wrap="square" rtlCol="1">
            <a:spAutoFit/>
          </a:bodyPr>
          <a:lstStyle/>
          <a:p>
            <a:pPr algn="just" rtl="1"/>
            <a:r>
              <a:rPr lang="ar-DZ" sz="3000" dirty="0">
                <a:latin typeface="Arabic Typesetting" panose="03020402040406030203" pitchFamily="66" charset="-78"/>
                <a:cs typeface="Arabic Typesetting" panose="03020402040406030203" pitchFamily="66" charset="-78"/>
              </a:rPr>
              <a:t>من إعداد الطلبة:</a:t>
            </a:r>
          </a:p>
          <a:p>
            <a:pPr marL="271463" indent="-271463" algn="just" rtl="1">
              <a:buFont typeface="Courier New" panose="02070309020205020404" pitchFamily="49" charset="0"/>
              <a:buChar char="o"/>
            </a:pPr>
            <a:r>
              <a:rPr lang="ar-DZ" sz="3000" dirty="0">
                <a:latin typeface="Arabic Typesetting" panose="03020402040406030203" pitchFamily="66" charset="-78"/>
                <a:cs typeface="Arabic Typesetting" panose="03020402040406030203" pitchFamily="66" charset="-78"/>
              </a:rPr>
              <a:t>كروان </a:t>
            </a:r>
            <a:r>
              <a:rPr lang="ar-DZ" sz="3000" dirty="0" err="1">
                <a:latin typeface="Arabic Typesetting" panose="03020402040406030203" pitchFamily="66" charset="-78"/>
                <a:cs typeface="Arabic Typesetting" panose="03020402040406030203" pitchFamily="66" charset="-78"/>
              </a:rPr>
              <a:t>بشططو</a:t>
            </a:r>
            <a:r>
              <a:rPr lang="ar-DZ" sz="3000" dirty="0">
                <a:latin typeface="Arabic Typesetting" panose="03020402040406030203" pitchFamily="66" charset="-78"/>
                <a:cs typeface="Arabic Typesetting" panose="03020402040406030203" pitchFamily="66" charset="-78"/>
              </a:rPr>
              <a:t>؛</a:t>
            </a:r>
          </a:p>
          <a:p>
            <a:pPr marL="271463" indent="-271463" algn="just" rtl="1">
              <a:buFont typeface="Courier New" panose="02070309020205020404" pitchFamily="49" charset="0"/>
              <a:buChar char="o"/>
            </a:pPr>
            <a:r>
              <a:rPr lang="ar-DZ" sz="3000" dirty="0">
                <a:latin typeface="Arabic Typesetting" panose="03020402040406030203" pitchFamily="66" charset="-78"/>
                <a:cs typeface="Arabic Typesetting" panose="03020402040406030203" pitchFamily="66" charset="-78"/>
              </a:rPr>
              <a:t>هديل شيبان؛</a:t>
            </a:r>
          </a:p>
          <a:p>
            <a:pPr marL="271463" indent="-271463" algn="just" rtl="1">
              <a:buFont typeface="Courier New" panose="02070309020205020404" pitchFamily="49" charset="0"/>
              <a:buChar char="o"/>
            </a:pPr>
            <a:r>
              <a:rPr lang="ar-DZ" sz="3000" dirty="0">
                <a:latin typeface="Arabic Typesetting" panose="03020402040406030203" pitchFamily="66" charset="-78"/>
                <a:cs typeface="Arabic Typesetting" panose="03020402040406030203" pitchFamily="66" charset="-78"/>
              </a:rPr>
              <a:t>لؤي بن سعيد.</a:t>
            </a:r>
          </a:p>
        </p:txBody>
      </p:sp>
      <p:sp>
        <p:nvSpPr>
          <p:cNvPr id="11" name="ZoneTexte 10"/>
          <p:cNvSpPr txBox="1"/>
          <p:nvPr/>
        </p:nvSpPr>
        <p:spPr>
          <a:xfrm>
            <a:off x="808939" y="4115263"/>
            <a:ext cx="2696320" cy="1015663"/>
          </a:xfrm>
          <a:prstGeom prst="rect">
            <a:avLst/>
          </a:prstGeom>
          <a:noFill/>
        </p:spPr>
        <p:txBody>
          <a:bodyPr wrap="square" rtlCol="1">
            <a:spAutoFit/>
          </a:bodyPr>
          <a:lstStyle/>
          <a:p>
            <a:pPr algn="just" rtl="1"/>
            <a:r>
              <a:rPr lang="ar-DZ" sz="3000" dirty="0">
                <a:latin typeface="Arabic Typesetting" panose="03020402040406030203" pitchFamily="66" charset="-78"/>
                <a:cs typeface="Arabic Typesetting" panose="03020402040406030203" pitchFamily="66" charset="-78"/>
              </a:rPr>
              <a:t>تحت إشراف الأستاذ:</a:t>
            </a:r>
          </a:p>
          <a:p>
            <a:pPr marL="271463" indent="-271463" algn="just" rtl="1">
              <a:buFont typeface="Courier New" panose="02070309020205020404" pitchFamily="49" charset="0"/>
              <a:buChar char="o"/>
            </a:pPr>
            <a:r>
              <a:rPr lang="ar-DZ" sz="3000" dirty="0">
                <a:latin typeface="Arabic Typesetting" panose="03020402040406030203" pitchFamily="66" charset="-78"/>
                <a:cs typeface="Arabic Typesetting" panose="03020402040406030203" pitchFamily="66" charset="-78"/>
              </a:rPr>
              <a:t>د. </a:t>
            </a:r>
            <a:r>
              <a:rPr lang="en-US" sz="3000" dirty="0" err="1">
                <a:latin typeface="Arabic Typesetting" panose="03020402040406030203" pitchFamily="66" charset="-78"/>
                <a:cs typeface="Arabic Typesetting" panose="03020402040406030203" pitchFamily="66" charset="-78"/>
              </a:rPr>
              <a:t>لطرش</a:t>
            </a:r>
            <a:r>
              <a:rPr lang="en-US" sz="3000" dirty="0">
                <a:latin typeface="Arabic Typesetting" panose="03020402040406030203" pitchFamily="66" charset="-78"/>
                <a:cs typeface="Arabic Typesetting" panose="03020402040406030203" pitchFamily="66" charset="-78"/>
              </a:rPr>
              <a:t> </a:t>
            </a:r>
            <a:r>
              <a:rPr lang="en-US" sz="3000" dirty="0" err="1">
                <a:latin typeface="Arabic Typesetting" panose="03020402040406030203" pitchFamily="66" charset="-78"/>
                <a:cs typeface="Arabic Typesetting" panose="03020402040406030203" pitchFamily="66" charset="-78"/>
              </a:rPr>
              <a:t>صبرينة</a:t>
            </a:r>
            <a:r>
              <a:rPr lang="en-US" sz="3000" dirty="0">
                <a:latin typeface="Arabic Typesetting" panose="03020402040406030203" pitchFamily="66" charset="-78"/>
                <a:cs typeface="Arabic Typesetting" panose="03020402040406030203" pitchFamily="66" charset="-78"/>
              </a:rPr>
              <a:t> </a:t>
            </a:r>
            <a:r>
              <a:rPr lang="ar-DZ" sz="3000" dirty="0">
                <a:latin typeface="Arabic Typesetting" panose="03020402040406030203" pitchFamily="66" charset="-78"/>
                <a:cs typeface="Arabic Typesetting" panose="03020402040406030203" pitchFamily="66" charset="-78"/>
              </a:rPr>
              <a:t>.</a:t>
            </a:r>
          </a:p>
        </p:txBody>
      </p:sp>
      <p:sp>
        <p:nvSpPr>
          <p:cNvPr id="12" name="ZoneTexte 11"/>
          <p:cNvSpPr txBox="1"/>
          <p:nvPr/>
        </p:nvSpPr>
        <p:spPr>
          <a:xfrm>
            <a:off x="4747840" y="5996450"/>
            <a:ext cx="2696320" cy="553998"/>
          </a:xfrm>
          <a:prstGeom prst="rect">
            <a:avLst/>
          </a:prstGeom>
          <a:noFill/>
        </p:spPr>
        <p:txBody>
          <a:bodyPr wrap="square" rtlCol="1">
            <a:spAutoFit/>
          </a:bodyPr>
          <a:lstStyle/>
          <a:p>
            <a:pPr algn="ctr" rtl="1"/>
            <a:r>
              <a:rPr lang="ar-DZ" sz="3000" dirty="0">
                <a:latin typeface="Arabic Typesetting" panose="03020402040406030203" pitchFamily="66" charset="-78"/>
                <a:cs typeface="Arabic Typesetting" panose="03020402040406030203" pitchFamily="66" charset="-78"/>
              </a:rPr>
              <a:t>2024-2025</a:t>
            </a:r>
          </a:p>
        </p:txBody>
      </p:sp>
    </p:spTree>
    <p:extLst>
      <p:ext uri="{BB962C8B-B14F-4D97-AF65-F5344CB8AC3E}">
        <p14:creationId xmlns:p14="http://schemas.microsoft.com/office/powerpoint/2010/main" val="2597694992"/>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2152"/>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5" name="Rectangle 4"/>
          <p:cNvSpPr/>
          <p:nvPr/>
        </p:nvSpPr>
        <p:spPr>
          <a:xfrm>
            <a:off x="2396113" y="170565"/>
            <a:ext cx="7399783" cy="1323439"/>
          </a:xfrm>
          <a:prstGeom prst="rect">
            <a:avLst/>
          </a:prstGeom>
          <a:noFill/>
        </p:spPr>
        <p:txBody>
          <a:bodyPr wrap="none" lIns="91440" tIns="45720" rIns="91440" bIns="45720">
            <a:spAutoFit/>
          </a:bodyPr>
          <a:lstStyle/>
          <a:p>
            <a:pPr algn="ctr" rtl="1"/>
            <a:r>
              <a:rPr lang="ar-DZ"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الثاني: بيئة الأعمال الدولية</a:t>
            </a:r>
            <a:endParaRPr lang="fr-FR"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8" name="ZoneTexte 7"/>
          <p:cNvSpPr txBox="1"/>
          <p:nvPr/>
        </p:nvSpPr>
        <p:spPr>
          <a:xfrm>
            <a:off x="5168805" y="1217005"/>
            <a:ext cx="6886824" cy="553998"/>
          </a:xfrm>
          <a:prstGeom prst="rect">
            <a:avLst/>
          </a:prstGeom>
          <a:noFill/>
        </p:spPr>
        <p:txBody>
          <a:bodyPr wrap="square" rtlCol="1">
            <a:spAutoFit/>
          </a:bodyPr>
          <a:lstStyle/>
          <a:p>
            <a:pPr algn="just" rtl="1"/>
            <a:r>
              <a:rPr lang="ar-DZ" sz="3000" dirty="0">
                <a:solidFill>
                  <a:schemeClr val="accent5">
                    <a:lumMod val="75000"/>
                  </a:schemeClr>
                </a:solidFill>
                <a:latin typeface="Arabic Typesetting" panose="03020402040406030203" pitchFamily="66" charset="-78"/>
                <a:cs typeface="Arabic Typesetting" panose="03020402040406030203" pitchFamily="66" charset="-78"/>
              </a:rPr>
              <a:t>المطلب الأول: تعريف بيئة الأعمال الدولية</a:t>
            </a:r>
          </a:p>
        </p:txBody>
      </p:sp>
      <p:pic>
        <p:nvPicPr>
          <p:cNvPr id="3" name="Image 2"/>
          <p:cNvPicPr>
            <a:picLocks noChangeAspect="1"/>
          </p:cNvPicPr>
          <p:nvPr/>
        </p:nvPicPr>
        <p:blipFill>
          <a:blip r:embed="rId2"/>
          <a:stretch>
            <a:fillRect/>
          </a:stretch>
        </p:blipFill>
        <p:spPr>
          <a:xfrm>
            <a:off x="444405" y="1494004"/>
            <a:ext cx="4724400" cy="4733925"/>
          </a:xfrm>
          <a:prstGeom prst="rect">
            <a:avLst/>
          </a:prstGeom>
        </p:spPr>
      </p:pic>
      <p:sp>
        <p:nvSpPr>
          <p:cNvPr id="7" name="Rectangle 6"/>
          <p:cNvSpPr/>
          <p:nvPr/>
        </p:nvSpPr>
        <p:spPr>
          <a:xfrm>
            <a:off x="5308979" y="1664569"/>
            <a:ext cx="6619164" cy="4832092"/>
          </a:xfrm>
          <a:prstGeom prst="rect">
            <a:avLst/>
          </a:prstGeom>
        </p:spPr>
        <p:txBody>
          <a:bodyPr wrap="square">
            <a:spAutoFit/>
          </a:bodyPr>
          <a:lstStyle/>
          <a:p>
            <a:pPr indent="355600" algn="just" rtl="1"/>
            <a:r>
              <a:rPr lang="ar-SA" sz="2800" dirty="0">
                <a:latin typeface="Arabic Typesetting" panose="03020402040406030203" pitchFamily="66" charset="-78"/>
                <a:ea typeface="Calibri" panose="020F0502020204030204" pitchFamily="34" charset="0"/>
                <a:cs typeface="Arabic Typesetting" panose="03020402040406030203" pitchFamily="66" charset="-78"/>
              </a:rPr>
              <a:t>مجمل العوامل والانظمة والقوانين الاقتصادية والسياسية والاجتماعية السائدة في اقتصاد ما، والتي تعمل على إيجاد فرص استثمارية جديدة او هو مجموعة الأوضاع الاقتصادية والسياسية والاجتماعية والقانونية المؤثرة في توجيه رأس المال وتوطين</a:t>
            </a:r>
            <a:r>
              <a:rPr lang="ar-DZ" sz="2800" dirty="0">
                <a:latin typeface="Arabic Typesetting" panose="03020402040406030203" pitchFamily="66" charset="-78"/>
                <a:ea typeface="Calibri" panose="020F0502020204030204" pitchFamily="34" charset="0"/>
                <a:cs typeface="Arabic Typesetting" panose="03020402040406030203" pitchFamily="66" charset="-78"/>
              </a:rPr>
              <a:t>ه.</a:t>
            </a:r>
          </a:p>
          <a:p>
            <a:pPr indent="355600" algn="just" rtl="1"/>
            <a:r>
              <a:rPr lang="ar-SA" sz="2800" dirty="0">
                <a:latin typeface="Arabic Typesetting" panose="03020402040406030203" pitchFamily="66" charset="-78"/>
                <a:cs typeface="Arabic Typesetting" panose="03020402040406030203" pitchFamily="66" charset="-78"/>
              </a:rPr>
              <a:t>"مجمل الأوضاع القانونية والاقتصادية والسياسية والاجتماعية والثقافية المكونة للبيئة التي تتم فيها عملية الاستثمار</a:t>
            </a:r>
            <a:endParaRPr lang="ar-DZ" sz="2800" dirty="0">
              <a:latin typeface="Arabic Typesetting" panose="03020402040406030203" pitchFamily="66" charset="-78"/>
              <a:cs typeface="Arabic Typesetting" panose="03020402040406030203" pitchFamily="66" charset="-78"/>
            </a:endParaRPr>
          </a:p>
          <a:p>
            <a:pPr indent="355600" algn="just" rtl="1"/>
            <a:r>
              <a:rPr lang="ar-SA" sz="2800" dirty="0">
                <a:latin typeface="Arabic Typesetting" panose="03020402040406030203" pitchFamily="66" charset="-78"/>
                <a:cs typeface="Arabic Typesetting" panose="03020402040406030203" pitchFamily="66" charset="-78"/>
              </a:rPr>
              <a:t>وهي مجمل العوامل والنشاطات التي تحيط بالأعمال الدولية، ويمكن صياغتها بعبارة أخرى مجمل العوامل التي تؤثر على سير عمليات الأعمال الدولية وصفقات الشركات</a:t>
            </a:r>
            <a:r>
              <a:rPr lang="ar-DZ" sz="2800" dirty="0">
                <a:latin typeface="Arabic Typesetting" panose="03020402040406030203" pitchFamily="66" charset="-78"/>
                <a:cs typeface="Arabic Typesetting" panose="03020402040406030203" pitchFamily="66" charset="-78"/>
              </a:rPr>
              <a:t>.</a:t>
            </a:r>
          </a:p>
          <a:p>
            <a:pPr indent="355600" algn="just" rtl="1"/>
            <a:r>
              <a:rPr lang="ar-DZ" sz="2800" dirty="0">
                <a:latin typeface="Arabic Typesetting" panose="03020402040406030203" pitchFamily="66" charset="-78"/>
                <a:cs typeface="Arabic Typesetting" panose="03020402040406030203" pitchFamily="66" charset="-78"/>
              </a:rPr>
              <a:t>مما سبق نستخلص أن </a:t>
            </a:r>
            <a:r>
              <a:rPr lang="ar-SA" sz="2800" dirty="0">
                <a:latin typeface="Arabic Typesetting" panose="03020402040406030203" pitchFamily="66" charset="-78"/>
                <a:cs typeface="Arabic Typesetting" panose="03020402040406030203" pitchFamily="66" charset="-78"/>
              </a:rPr>
              <a:t>بيئة الاعمال الدولية تمثل مجمل المعطيات التي تشكل الفرص وتؤثر بصفة مباشرة او غير مباشرة على اتخاذ قرارات الاستثمار وتوطينه وفي حركة رؤوس الأموال، وبالتالي تكون هذه البيئة محفزًا أو عائقًا لاتخاذ أي قرار استثماري مهما كان نوعه أو حجمه</a:t>
            </a:r>
            <a:r>
              <a:rPr lang="ar-DZ" sz="2800" dirty="0">
                <a:latin typeface="Arabic Typesetting" panose="03020402040406030203" pitchFamily="66" charset="-78"/>
                <a:cs typeface="Arabic Typesetting" panose="03020402040406030203" pitchFamily="66" charset="-78"/>
              </a:rPr>
              <a:t>.</a:t>
            </a:r>
          </a:p>
        </p:txBody>
      </p:sp>
    </p:spTree>
    <p:extLst>
      <p:ext uri="{BB962C8B-B14F-4D97-AF65-F5344CB8AC3E}">
        <p14:creationId xmlns:p14="http://schemas.microsoft.com/office/powerpoint/2010/main" val="25019735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1000"/>
                                        <p:tgtEl>
                                          <p:spTgt spid="7">
                                            <p:txEl>
                                              <p:pRg st="1" end="1"/>
                                            </p:txEl>
                                          </p:spTgt>
                                        </p:tgtEl>
                                      </p:cBhvr>
                                    </p:animEffect>
                                    <p:anim calcmode="lin" valueType="num">
                                      <p:cBhvr>
                                        <p:cTn id="2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1000"/>
                                        <p:tgtEl>
                                          <p:spTgt spid="7">
                                            <p:txEl>
                                              <p:pRg st="2" end="2"/>
                                            </p:txEl>
                                          </p:spTgt>
                                        </p:tgtEl>
                                      </p:cBhvr>
                                    </p:animEffect>
                                    <p:anim calcmode="lin" valueType="num">
                                      <p:cBhvr>
                                        <p:cTn id="3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1000"/>
                                        <p:tgtEl>
                                          <p:spTgt spid="7">
                                            <p:txEl>
                                              <p:pRg st="3" end="3"/>
                                            </p:txEl>
                                          </p:spTgt>
                                        </p:tgtEl>
                                      </p:cBhvr>
                                    </p:animEffect>
                                    <p:anim calcmode="lin" valueType="num">
                                      <p:cBhvr>
                                        <p:cTn id="4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2152"/>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5" name="Rectangle 4"/>
          <p:cNvSpPr/>
          <p:nvPr/>
        </p:nvSpPr>
        <p:spPr>
          <a:xfrm>
            <a:off x="2396113" y="170565"/>
            <a:ext cx="7399783" cy="1323439"/>
          </a:xfrm>
          <a:prstGeom prst="rect">
            <a:avLst/>
          </a:prstGeom>
          <a:noFill/>
        </p:spPr>
        <p:txBody>
          <a:bodyPr wrap="none" lIns="91440" tIns="45720" rIns="91440" bIns="45720">
            <a:spAutoFit/>
          </a:bodyPr>
          <a:lstStyle/>
          <a:p>
            <a:pPr algn="ctr" rtl="1"/>
            <a:r>
              <a:rPr lang="ar-DZ"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الثاني: بيئة الأعمال الدولية</a:t>
            </a:r>
            <a:endParaRPr lang="fr-FR"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8" name="ZoneTexte 7"/>
          <p:cNvSpPr txBox="1"/>
          <p:nvPr/>
        </p:nvSpPr>
        <p:spPr>
          <a:xfrm>
            <a:off x="5168805" y="1217005"/>
            <a:ext cx="6886824" cy="553998"/>
          </a:xfrm>
          <a:prstGeom prst="rect">
            <a:avLst/>
          </a:prstGeom>
          <a:noFill/>
        </p:spPr>
        <p:txBody>
          <a:bodyPr wrap="square" rtlCol="1">
            <a:spAutoFit/>
          </a:bodyPr>
          <a:lstStyle/>
          <a:p>
            <a:pPr algn="just" rtl="1"/>
            <a:r>
              <a:rPr lang="ar-DZ" sz="3000" dirty="0">
                <a:solidFill>
                  <a:schemeClr val="accent5">
                    <a:lumMod val="75000"/>
                  </a:schemeClr>
                </a:solidFill>
                <a:latin typeface="Arabic Typesetting" panose="03020402040406030203" pitchFamily="66" charset="-78"/>
                <a:cs typeface="Arabic Typesetting" panose="03020402040406030203" pitchFamily="66" charset="-78"/>
              </a:rPr>
              <a:t>المطلب الثاني: عوامل البيئة المؤثرة في الأعمال الدولية</a:t>
            </a:r>
          </a:p>
        </p:txBody>
      </p:sp>
      <p:pic>
        <p:nvPicPr>
          <p:cNvPr id="3" name="Image 2"/>
          <p:cNvPicPr>
            <a:picLocks noChangeAspect="1"/>
          </p:cNvPicPr>
          <p:nvPr/>
        </p:nvPicPr>
        <p:blipFill>
          <a:blip r:embed="rId2"/>
          <a:stretch>
            <a:fillRect/>
          </a:stretch>
        </p:blipFill>
        <p:spPr>
          <a:xfrm>
            <a:off x="444405" y="1494004"/>
            <a:ext cx="4724400" cy="4733925"/>
          </a:xfrm>
          <a:prstGeom prst="rect">
            <a:avLst/>
          </a:prstGeom>
        </p:spPr>
      </p:pic>
      <p:sp>
        <p:nvSpPr>
          <p:cNvPr id="2" name="Rectangle 1"/>
          <p:cNvSpPr/>
          <p:nvPr/>
        </p:nvSpPr>
        <p:spPr>
          <a:xfrm>
            <a:off x="5281684" y="1664569"/>
            <a:ext cx="6673755" cy="4893647"/>
          </a:xfrm>
          <a:prstGeom prst="rect">
            <a:avLst/>
          </a:prstGeom>
        </p:spPr>
        <p:txBody>
          <a:bodyPr wrap="square">
            <a:spAutoFit/>
          </a:bodyPr>
          <a:lstStyle/>
          <a:p>
            <a:pPr algn="just" rtl="1"/>
            <a:r>
              <a:rPr lang="ar-DZ" sz="2600" dirty="0">
                <a:latin typeface="Arabic Typesetting" panose="03020402040406030203" pitchFamily="66" charset="-78"/>
                <a:cs typeface="Arabic Typesetting" panose="03020402040406030203" pitchFamily="66" charset="-78"/>
              </a:rPr>
              <a:t>تتأثر بيئة الأعمال الدولية بعدة عوامل تشمل:</a:t>
            </a:r>
          </a:p>
          <a:p>
            <a:pPr algn="just" rtl="1">
              <a:buFont typeface="+mj-lt"/>
              <a:buAutoNum type="arabicPeriod"/>
            </a:pPr>
            <a:r>
              <a:rPr lang="ar-DZ" sz="2600" b="1" dirty="0">
                <a:latin typeface="Arabic Typesetting" panose="03020402040406030203" pitchFamily="66" charset="-78"/>
                <a:cs typeface="Arabic Typesetting" panose="03020402040406030203" pitchFamily="66" charset="-78"/>
              </a:rPr>
              <a:t>العوامل الاجتماعية والثقافية</a:t>
            </a:r>
            <a:r>
              <a:rPr lang="ar-DZ" sz="2600" dirty="0">
                <a:latin typeface="Arabic Typesetting" panose="03020402040406030203" pitchFamily="66" charset="-78"/>
                <a:cs typeface="Arabic Typesetting" panose="03020402040406030203" pitchFamily="66" charset="-78"/>
              </a:rPr>
              <a:t>: التي لا يمكن فصلها عن العوامل الأخرى عند دراسة بيئة الأعمال.</a:t>
            </a:r>
          </a:p>
          <a:p>
            <a:pPr algn="just" rtl="1">
              <a:buFont typeface="+mj-lt"/>
              <a:buAutoNum type="arabicPeriod"/>
            </a:pPr>
            <a:r>
              <a:rPr lang="ar-DZ" sz="2600" b="1" dirty="0">
                <a:latin typeface="Arabic Typesetting" panose="03020402040406030203" pitchFamily="66" charset="-78"/>
                <a:cs typeface="Arabic Typesetting" panose="03020402040406030203" pitchFamily="66" charset="-78"/>
              </a:rPr>
              <a:t>العوامل المؤثرة</a:t>
            </a:r>
            <a:r>
              <a:rPr lang="ar-DZ" sz="2600" dirty="0">
                <a:latin typeface="Arabic Typesetting" panose="03020402040406030203" pitchFamily="66" charset="-78"/>
                <a:cs typeface="Arabic Typesetting" panose="03020402040406030203" pitchFamily="66" charset="-78"/>
              </a:rPr>
              <a:t>: مثل العامل التكنولوجي، الاقتصادي، السياسات الحكومية، العوامل الدولية، والعوامل الطبيعية.</a:t>
            </a:r>
          </a:p>
          <a:p>
            <a:pPr algn="just" rtl="1"/>
            <a:r>
              <a:rPr lang="ar-DZ" sz="2600" dirty="0">
                <a:latin typeface="Arabic Typesetting" panose="03020402040406030203" pitchFamily="66" charset="-78"/>
                <a:cs typeface="Arabic Typesetting" panose="03020402040406030203" pitchFamily="66" charset="-78"/>
              </a:rPr>
              <a:t>أما في ما يتعلق بـ </a:t>
            </a:r>
            <a:r>
              <a:rPr lang="ar-DZ" sz="2600" b="1" dirty="0">
                <a:latin typeface="Arabic Typesetting" panose="03020402040406030203" pitchFamily="66" charset="-78"/>
                <a:cs typeface="Arabic Typesetting" panose="03020402040406030203" pitchFamily="66" charset="-78"/>
              </a:rPr>
              <a:t>إدارة الأعمال الدولية</a:t>
            </a:r>
            <a:r>
              <a:rPr lang="ar-DZ" sz="2600" dirty="0">
                <a:latin typeface="Arabic Typesetting" panose="03020402040406030203" pitchFamily="66" charset="-78"/>
                <a:cs typeface="Arabic Typesetting" panose="03020402040406030203" pitchFamily="66" charset="-78"/>
              </a:rPr>
              <a:t>، فالعوامل تنقسم إلى:</a:t>
            </a:r>
          </a:p>
          <a:p>
            <a:pPr algn="just" rtl="1">
              <a:buFont typeface="Arial" panose="020B0604020202020204" pitchFamily="34" charset="0"/>
              <a:buChar char="•"/>
            </a:pPr>
            <a:r>
              <a:rPr lang="ar-DZ" sz="2600" b="1" dirty="0">
                <a:latin typeface="Arabic Typesetting" panose="03020402040406030203" pitchFamily="66" charset="-78"/>
                <a:cs typeface="Arabic Typesetting" panose="03020402040406030203" pitchFamily="66" charset="-78"/>
              </a:rPr>
              <a:t>العوامل الداخلية</a:t>
            </a:r>
            <a:r>
              <a:rPr lang="ar-DZ" sz="2600" dirty="0">
                <a:latin typeface="Arabic Typesetting" panose="03020402040406030203" pitchFamily="66" charset="-78"/>
                <a:cs typeface="Arabic Typesetting" panose="03020402040406030203" pitchFamily="66" charset="-78"/>
              </a:rPr>
              <a:t>: تشمل الموارد البشرية، الهيكل التنظيمي، النقابات، التسيير المالي، إدارة التسويق والإنتاج، والقيادة.</a:t>
            </a:r>
          </a:p>
          <a:p>
            <a:pPr algn="just" rtl="1">
              <a:buFont typeface="Arial" panose="020B0604020202020204" pitchFamily="34" charset="0"/>
              <a:buChar char="•"/>
            </a:pPr>
            <a:r>
              <a:rPr lang="ar-DZ" sz="2600" b="1" dirty="0">
                <a:latin typeface="Arabic Typesetting" panose="03020402040406030203" pitchFamily="66" charset="-78"/>
                <a:cs typeface="Arabic Typesetting" panose="03020402040406030203" pitchFamily="66" charset="-78"/>
              </a:rPr>
              <a:t>العوامل الخارجية</a:t>
            </a:r>
            <a:r>
              <a:rPr lang="ar-DZ" sz="2600" dirty="0">
                <a:latin typeface="Arabic Typesetting" panose="03020402040406030203" pitchFamily="66" charset="-78"/>
                <a:cs typeface="Arabic Typesetting" panose="03020402040406030203" pitchFamily="66" charset="-78"/>
              </a:rPr>
              <a:t>: وتنقسم إلى:</a:t>
            </a:r>
          </a:p>
          <a:p>
            <a:pPr marL="177800" lvl="1" indent="-107950" algn="just" rtl="1">
              <a:buFont typeface="Arial" panose="020B0604020202020204" pitchFamily="34" charset="0"/>
              <a:buChar char="•"/>
            </a:pPr>
            <a:r>
              <a:rPr lang="ar-DZ" sz="2600" b="1" dirty="0">
                <a:latin typeface="Arabic Typesetting" panose="03020402040406030203" pitchFamily="66" charset="-78"/>
                <a:cs typeface="Arabic Typesetting" panose="03020402040406030203" pitchFamily="66" charset="-78"/>
              </a:rPr>
              <a:t>العوامل الدقيقة</a:t>
            </a:r>
            <a:r>
              <a:rPr lang="ar-DZ" sz="2600" dirty="0">
                <a:latin typeface="Arabic Typesetting" panose="03020402040406030203" pitchFamily="66" charset="-78"/>
                <a:cs typeface="Arabic Typesetting" panose="03020402040406030203" pitchFamily="66" charset="-78"/>
              </a:rPr>
              <a:t>: المنافسين، الزبائن، الموردين، البنوك، الهيئات المالية، والمساهمين.</a:t>
            </a:r>
          </a:p>
          <a:p>
            <a:pPr marL="177800" lvl="1" indent="-107950" algn="just" rtl="1">
              <a:buFont typeface="Arial" panose="020B0604020202020204" pitchFamily="34" charset="0"/>
              <a:buChar char="•"/>
            </a:pPr>
            <a:r>
              <a:rPr lang="ar-DZ" sz="2600" b="1" dirty="0">
                <a:latin typeface="Arabic Typesetting" panose="03020402040406030203" pitchFamily="66" charset="-78"/>
                <a:cs typeface="Arabic Typesetting" panose="03020402040406030203" pitchFamily="66" charset="-78"/>
              </a:rPr>
              <a:t>العوامل الكلية</a:t>
            </a:r>
            <a:r>
              <a:rPr lang="ar-DZ" sz="2600" dirty="0">
                <a:latin typeface="Arabic Typesetting" panose="03020402040406030203" pitchFamily="66" charset="-78"/>
                <a:cs typeface="Arabic Typesetting" panose="03020402040406030203" pitchFamily="66" charset="-78"/>
              </a:rPr>
              <a:t>: مثل الوضع الاجتماعي والثقافي، الجانب التكنولوجي والاقتصادي، السياسات الحكومية، العوامل الدولية، والعوامل الطبيعية.</a:t>
            </a:r>
          </a:p>
        </p:txBody>
      </p:sp>
    </p:spTree>
    <p:extLst>
      <p:ext uri="{BB962C8B-B14F-4D97-AF65-F5344CB8AC3E}">
        <p14:creationId xmlns:p14="http://schemas.microsoft.com/office/powerpoint/2010/main" val="31411279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barn(inVertical)">
                                      <p:cBhvr>
                                        <p:cTn id="46" dur="500"/>
                                        <p:tgtEl>
                                          <p:spTgt spid="2">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barn(inVertical)">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2152"/>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5" name="Rectangle 4"/>
          <p:cNvSpPr/>
          <p:nvPr/>
        </p:nvSpPr>
        <p:spPr>
          <a:xfrm>
            <a:off x="2396113" y="170565"/>
            <a:ext cx="7399783" cy="1323439"/>
          </a:xfrm>
          <a:prstGeom prst="rect">
            <a:avLst/>
          </a:prstGeom>
          <a:noFill/>
        </p:spPr>
        <p:txBody>
          <a:bodyPr wrap="none" lIns="91440" tIns="45720" rIns="91440" bIns="45720">
            <a:spAutoFit/>
          </a:bodyPr>
          <a:lstStyle/>
          <a:p>
            <a:pPr algn="ctr" rtl="1"/>
            <a:r>
              <a:rPr lang="ar-DZ"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الثاني: بيئة الأعمال الدولية</a:t>
            </a:r>
            <a:endParaRPr lang="fr-FR"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8" name="ZoneTexte 7"/>
          <p:cNvSpPr txBox="1"/>
          <p:nvPr/>
        </p:nvSpPr>
        <p:spPr>
          <a:xfrm>
            <a:off x="5168805" y="1148765"/>
            <a:ext cx="6886824" cy="553998"/>
          </a:xfrm>
          <a:prstGeom prst="rect">
            <a:avLst/>
          </a:prstGeom>
          <a:noFill/>
        </p:spPr>
        <p:txBody>
          <a:bodyPr wrap="square" rtlCol="1">
            <a:spAutoFit/>
          </a:bodyPr>
          <a:lstStyle/>
          <a:p>
            <a:pPr algn="just" rtl="1"/>
            <a:r>
              <a:rPr lang="ar-DZ" sz="3000" dirty="0">
                <a:solidFill>
                  <a:schemeClr val="accent5">
                    <a:lumMod val="75000"/>
                  </a:schemeClr>
                </a:solidFill>
                <a:latin typeface="Arabic Typesetting" panose="03020402040406030203" pitchFamily="66" charset="-78"/>
                <a:cs typeface="Arabic Typesetting" panose="03020402040406030203" pitchFamily="66" charset="-78"/>
              </a:rPr>
              <a:t>المطلب الثالث: بيئات الأعمال الدولية</a:t>
            </a:r>
          </a:p>
        </p:txBody>
      </p:sp>
      <p:pic>
        <p:nvPicPr>
          <p:cNvPr id="3" name="Image 2"/>
          <p:cNvPicPr>
            <a:picLocks noChangeAspect="1"/>
          </p:cNvPicPr>
          <p:nvPr/>
        </p:nvPicPr>
        <p:blipFill>
          <a:blip r:embed="rId2"/>
          <a:stretch>
            <a:fillRect/>
          </a:stretch>
        </p:blipFill>
        <p:spPr>
          <a:xfrm>
            <a:off x="444405" y="1494004"/>
            <a:ext cx="4724400" cy="4733925"/>
          </a:xfrm>
          <a:prstGeom prst="rect">
            <a:avLst/>
          </a:prstGeom>
        </p:spPr>
      </p:pic>
      <p:sp>
        <p:nvSpPr>
          <p:cNvPr id="6" name="Rectangle 5"/>
          <p:cNvSpPr/>
          <p:nvPr/>
        </p:nvSpPr>
        <p:spPr>
          <a:xfrm>
            <a:off x="5168805" y="1555385"/>
            <a:ext cx="6786634" cy="5293757"/>
          </a:xfrm>
          <a:prstGeom prst="rect">
            <a:avLst/>
          </a:prstGeom>
        </p:spPr>
        <p:txBody>
          <a:bodyPr wrap="square">
            <a:spAutoFit/>
          </a:bodyPr>
          <a:lstStyle/>
          <a:p>
            <a:pPr algn="just" rtl="1"/>
            <a:r>
              <a:rPr lang="ar-DZ" sz="2600" b="1" dirty="0">
                <a:solidFill>
                  <a:srgbClr val="0070C0"/>
                </a:solidFill>
                <a:latin typeface="Arabic Typesetting" panose="03020402040406030203" pitchFamily="66" charset="-78"/>
                <a:cs typeface="Arabic Typesetting" panose="03020402040406030203" pitchFamily="66" charset="-78"/>
              </a:rPr>
              <a:t>1.</a:t>
            </a:r>
            <a:r>
              <a:rPr lang="ar-DZ" sz="2600" b="1" dirty="0">
                <a:latin typeface="Arabic Typesetting" panose="03020402040406030203" pitchFamily="66" charset="-78"/>
                <a:cs typeface="Arabic Typesetting" panose="03020402040406030203" pitchFamily="66" charset="-78"/>
              </a:rPr>
              <a:t> </a:t>
            </a:r>
            <a:r>
              <a:rPr lang="ar-DZ" sz="2600" b="1" dirty="0">
                <a:solidFill>
                  <a:srgbClr val="0070C0"/>
                </a:solidFill>
                <a:latin typeface="Arabic Typesetting" panose="03020402040406030203" pitchFamily="66" charset="-78"/>
                <a:cs typeface="Arabic Typesetting" panose="03020402040406030203" pitchFamily="66" charset="-78"/>
              </a:rPr>
              <a:t>البيئة السياسية والقانونية</a:t>
            </a:r>
            <a:r>
              <a:rPr lang="ar-DZ" sz="2600" dirty="0">
                <a:solidFill>
                  <a:srgbClr val="0070C0"/>
                </a:solidFill>
                <a:latin typeface="Arabic Typesetting" panose="03020402040406030203" pitchFamily="66" charset="-78"/>
                <a:cs typeface="Arabic Typesetting" panose="03020402040406030203" pitchFamily="66" charset="-78"/>
              </a:rPr>
              <a:t>: </a:t>
            </a:r>
            <a:r>
              <a:rPr lang="ar-DZ" sz="2600" dirty="0">
                <a:latin typeface="Arabic Typesetting" panose="03020402040406030203" pitchFamily="66" charset="-78"/>
                <a:cs typeface="Arabic Typesetting" panose="03020402040406030203" pitchFamily="66" charset="-78"/>
              </a:rPr>
              <a:t>تؤثر بشكل كبير على القرارات الاستثمارية في الخارج. وتشمل العوامل الرئيسية:</a:t>
            </a:r>
          </a:p>
          <a:p>
            <a:pPr marL="95250" indent="-95250" algn="just" rtl="1">
              <a:buFont typeface="Wingdings" panose="05000000000000000000" pitchFamily="2" charset="2"/>
              <a:buChar char="§"/>
            </a:pPr>
            <a:r>
              <a:rPr lang="ar-DZ" sz="2600" b="1" dirty="0">
                <a:latin typeface="Arabic Typesetting" panose="03020402040406030203" pitchFamily="66" charset="-78"/>
                <a:cs typeface="Arabic Typesetting" panose="03020402040406030203" pitchFamily="66" charset="-78"/>
              </a:rPr>
              <a:t>الاستقرار السياسي والأمني</a:t>
            </a:r>
            <a:r>
              <a:rPr lang="ar-DZ" sz="2600" dirty="0">
                <a:latin typeface="Arabic Typesetting" panose="03020402040406030203" pitchFamily="66" charset="-78"/>
                <a:cs typeface="Arabic Typesetting" panose="03020402040406030203" pitchFamily="66" charset="-78"/>
              </a:rPr>
              <a:t>: يُعد الاستقرار السياسي والنظام القضائي والأمني من العوامل التي تشجع الشركات الأجنبية على الاستثمار، حيث أن عدم الاستقرار السياسي يؤدي إلى تراجع تدفقات الاستثمار الأجنبي المباشر؛</a:t>
            </a:r>
          </a:p>
          <a:p>
            <a:pPr marL="95250" indent="-95250" algn="just" rtl="1">
              <a:buFont typeface="Wingdings" panose="05000000000000000000" pitchFamily="2" charset="2"/>
              <a:buChar char="§"/>
            </a:pPr>
            <a:r>
              <a:rPr lang="ar-DZ" sz="2600" b="1" dirty="0">
                <a:latin typeface="Arabic Typesetting" panose="03020402040406030203" pitchFamily="66" charset="-78"/>
                <a:cs typeface="Arabic Typesetting" panose="03020402040406030203" pitchFamily="66" charset="-78"/>
              </a:rPr>
              <a:t>التشريعات والأطر القانونية</a:t>
            </a:r>
            <a:r>
              <a:rPr lang="ar-DZ" sz="2600" dirty="0">
                <a:latin typeface="Arabic Typesetting" panose="03020402040406030203" pitchFamily="66" charset="-78"/>
                <a:cs typeface="Arabic Typesetting" panose="03020402040406030203" pitchFamily="66" charset="-78"/>
              </a:rPr>
              <a:t>: وجود قوانين استثمار واضحة ومتكاملة يعزز مصداقية الدولة ويجذب الاستثمارات، بينما قد يؤدي الغموض القانوني إلى نفور الشركات. كما أن ضمانات قانونية لحماية حقوق المستثمرين من المخاطر مثل التأميم وحماية الملكية الفكرية تساهم في جذب الاستثمارات؛</a:t>
            </a:r>
          </a:p>
          <a:p>
            <a:pPr marL="95250" indent="-95250" algn="just" rtl="1">
              <a:buFont typeface="Wingdings" panose="05000000000000000000" pitchFamily="2" charset="2"/>
              <a:buChar char="§"/>
            </a:pPr>
            <a:r>
              <a:rPr lang="ar-DZ" sz="2600" b="1" dirty="0">
                <a:latin typeface="Arabic Typesetting" panose="03020402040406030203" pitchFamily="66" charset="-78"/>
                <a:cs typeface="Arabic Typesetting" panose="03020402040406030203" pitchFamily="66" charset="-78"/>
              </a:rPr>
              <a:t>متطلبات الإطار التشريعي الجاذب</a:t>
            </a:r>
            <a:r>
              <a:rPr lang="ar-DZ" sz="2600" dirty="0">
                <a:latin typeface="Arabic Typesetting" panose="03020402040406030203" pitchFamily="66" charset="-78"/>
                <a:cs typeface="Arabic Typesetting" panose="03020402040406030203" pitchFamily="66" charset="-78"/>
              </a:rPr>
              <a:t>: يتطلب وجود قانون استثمار موحد، حماية الحقوق الفكرية، نظام قضائي فعال، دعم المنافسة، والقضاء على الفساد لجذب الاستثمارات.</a:t>
            </a:r>
          </a:p>
          <a:p>
            <a:pPr indent="355600" algn="just" rtl="1"/>
            <a:r>
              <a:rPr lang="ar-DZ" sz="2600" dirty="0">
                <a:latin typeface="Arabic Typesetting" panose="03020402040406030203" pitchFamily="66" charset="-78"/>
                <a:cs typeface="Arabic Typesetting" panose="03020402040406030203" pitchFamily="66" charset="-78"/>
              </a:rPr>
              <a:t>في السنوات الأخيرة، قامت العديد من الدول بتعديل قوانينها لجذب المزيد من الاستثمارات الأجنبية في ظل المنافسة العالمية.</a:t>
            </a:r>
          </a:p>
        </p:txBody>
      </p:sp>
    </p:spTree>
    <p:extLst>
      <p:ext uri="{BB962C8B-B14F-4D97-AF65-F5344CB8AC3E}">
        <p14:creationId xmlns:p14="http://schemas.microsoft.com/office/powerpoint/2010/main" val="19682683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1000"/>
                                        <p:tgtEl>
                                          <p:spTgt spid="6">
                                            <p:txEl>
                                              <p:pRg st="4" end="4"/>
                                            </p:txEl>
                                          </p:spTgt>
                                        </p:tgtEl>
                                      </p:cBhvr>
                                    </p:animEffect>
                                    <p:anim calcmode="lin" valueType="num">
                                      <p:cBhvr>
                                        <p:cTn id="3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2152"/>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5" name="Rectangle 4"/>
          <p:cNvSpPr/>
          <p:nvPr/>
        </p:nvSpPr>
        <p:spPr>
          <a:xfrm>
            <a:off x="2396113" y="170565"/>
            <a:ext cx="7399783" cy="1323439"/>
          </a:xfrm>
          <a:prstGeom prst="rect">
            <a:avLst/>
          </a:prstGeom>
          <a:noFill/>
        </p:spPr>
        <p:txBody>
          <a:bodyPr wrap="none" lIns="91440" tIns="45720" rIns="91440" bIns="45720">
            <a:spAutoFit/>
          </a:bodyPr>
          <a:lstStyle/>
          <a:p>
            <a:pPr algn="ctr" rtl="1"/>
            <a:r>
              <a:rPr lang="ar-DZ"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الثاني: بيئة الأعمال الدولية</a:t>
            </a:r>
            <a:endParaRPr lang="fr-FR"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3" name="Image 2"/>
          <p:cNvPicPr>
            <a:picLocks noChangeAspect="1"/>
          </p:cNvPicPr>
          <p:nvPr/>
        </p:nvPicPr>
        <p:blipFill>
          <a:blip r:embed="rId2"/>
          <a:stretch>
            <a:fillRect/>
          </a:stretch>
        </p:blipFill>
        <p:spPr>
          <a:xfrm>
            <a:off x="444405" y="1494004"/>
            <a:ext cx="4724400" cy="4733925"/>
          </a:xfrm>
          <a:prstGeom prst="rect">
            <a:avLst/>
          </a:prstGeom>
        </p:spPr>
      </p:pic>
      <p:sp>
        <p:nvSpPr>
          <p:cNvPr id="6" name="Rectangle 5"/>
          <p:cNvSpPr/>
          <p:nvPr/>
        </p:nvSpPr>
        <p:spPr>
          <a:xfrm>
            <a:off x="5168805" y="1336892"/>
            <a:ext cx="6786634" cy="5262979"/>
          </a:xfrm>
          <a:prstGeom prst="rect">
            <a:avLst/>
          </a:prstGeom>
        </p:spPr>
        <p:txBody>
          <a:bodyPr wrap="square">
            <a:spAutoFit/>
          </a:bodyPr>
          <a:lstStyle/>
          <a:p>
            <a:pPr algn="just" rtl="1"/>
            <a:r>
              <a:rPr lang="ar-DZ" sz="2600" b="1" dirty="0">
                <a:solidFill>
                  <a:srgbClr val="0070C0"/>
                </a:solidFill>
                <a:latin typeface="Arabic Typesetting" panose="03020402040406030203" pitchFamily="66" charset="-78"/>
                <a:cs typeface="Arabic Typesetting" panose="03020402040406030203" pitchFamily="66" charset="-78"/>
              </a:rPr>
              <a:t>2</a:t>
            </a:r>
            <a:r>
              <a:rPr lang="ar-DZ" sz="2800" b="1" dirty="0">
                <a:solidFill>
                  <a:srgbClr val="0070C0"/>
                </a:solidFill>
                <a:latin typeface="Arabic Typesetting" panose="03020402040406030203" pitchFamily="66" charset="-78"/>
                <a:cs typeface="Arabic Typesetting" panose="03020402040406030203" pitchFamily="66" charset="-78"/>
              </a:rPr>
              <a:t>.</a:t>
            </a:r>
            <a:r>
              <a:rPr lang="ar-DZ" sz="2800" b="1" dirty="0">
                <a:latin typeface="Arabic Typesetting" panose="03020402040406030203" pitchFamily="66" charset="-78"/>
                <a:cs typeface="Arabic Typesetting" panose="03020402040406030203" pitchFamily="66" charset="-78"/>
              </a:rPr>
              <a:t> </a:t>
            </a:r>
            <a:r>
              <a:rPr lang="ar-DZ" sz="2800" b="1" dirty="0">
                <a:solidFill>
                  <a:srgbClr val="0070C0"/>
                </a:solidFill>
                <a:latin typeface="Arabic Typesetting" panose="03020402040406030203" pitchFamily="66" charset="-78"/>
                <a:cs typeface="Arabic Typesetting" panose="03020402040406030203" pitchFamily="66" charset="-78"/>
              </a:rPr>
              <a:t>البيئة الثقافية والاجتماعية:</a:t>
            </a:r>
          </a:p>
          <a:p>
            <a:pPr indent="355600" algn="just" rtl="1"/>
            <a:r>
              <a:rPr lang="ar-DZ" sz="2800" dirty="0">
                <a:latin typeface="Arabic Typesetting" panose="03020402040406030203" pitchFamily="66" charset="-78"/>
                <a:cs typeface="Arabic Typesetting" panose="03020402040406030203" pitchFamily="66" charset="-78"/>
              </a:rPr>
              <a:t>العوامل الثقافية والاجتماعية مثل العادات والقيم المجتمعية تؤثر بشكل كبير على الاستثمار الأجنبي المباشر، حيث ترتبط بمستوى التنمية في الدولة المضيفة وتؤثر على تفضيلات المستهلكين. كما أن العوامل الثقافية تشكل هيكل السوق المحلي، مثل صعوبة تسويق لحم الخنزير في المجتمعات الإسلامية بسبب تحريمه.</a:t>
            </a:r>
          </a:p>
          <a:p>
            <a:pPr indent="355600" algn="just" rtl="1"/>
            <a:r>
              <a:rPr lang="ar-DZ" sz="2800" dirty="0">
                <a:latin typeface="Arabic Typesetting" panose="03020402040406030203" pitchFamily="66" charset="-78"/>
                <a:cs typeface="Arabic Typesetting" panose="03020402040406030203" pitchFamily="66" charset="-78"/>
              </a:rPr>
              <a:t>عند دخول الأسواق الدولية، تواجه الشركات الأجنبية تحديات ثقافية، مثل اختلاف أساليب الاستهلاك وأذواق المستهلكين. قد تتجه الشركات متعددة الجنسيات نحو التنميط الثقافي لتجاوز هذه العقبات. يتطلب النجاح في هذه الأسواق معرفة عميقة بالثقافة المحلية، خاصة في البلدان ذات الثقافات المعقدة.</a:t>
            </a:r>
          </a:p>
          <a:p>
            <a:pPr indent="355600" algn="just" rtl="1"/>
            <a:r>
              <a:rPr lang="ar-DZ" sz="2800" dirty="0">
                <a:latin typeface="Arabic Typesetting" panose="03020402040406030203" pitchFamily="66" charset="-78"/>
                <a:cs typeface="Arabic Typesetting" panose="03020402040406030203" pitchFamily="66" charset="-78"/>
              </a:rPr>
              <a:t>التقارب الثقافي بين بعض الدول يعزز حجم الاستثمارات، كما تلعب الشركات الأجنبية دورًا في تغيير أنماط الاستهلاك وتقليص البطالة، رغم التحديات المتعلقة بحقوق العمال التي تحميها المنظمات الدولية.</a:t>
            </a:r>
          </a:p>
        </p:txBody>
      </p:sp>
    </p:spTree>
    <p:extLst>
      <p:ext uri="{BB962C8B-B14F-4D97-AF65-F5344CB8AC3E}">
        <p14:creationId xmlns:p14="http://schemas.microsoft.com/office/powerpoint/2010/main" val="35640365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2152"/>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5" name="Rectangle 4"/>
          <p:cNvSpPr/>
          <p:nvPr/>
        </p:nvSpPr>
        <p:spPr>
          <a:xfrm>
            <a:off x="2396113" y="170565"/>
            <a:ext cx="7399783" cy="1323439"/>
          </a:xfrm>
          <a:prstGeom prst="rect">
            <a:avLst/>
          </a:prstGeom>
          <a:noFill/>
        </p:spPr>
        <p:txBody>
          <a:bodyPr wrap="none" lIns="91440" tIns="45720" rIns="91440" bIns="45720">
            <a:spAutoFit/>
          </a:bodyPr>
          <a:lstStyle/>
          <a:p>
            <a:pPr algn="ctr" rtl="1"/>
            <a:r>
              <a:rPr lang="ar-DZ"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الثاني: بيئة الأعمال الدولية</a:t>
            </a:r>
            <a:endParaRPr lang="fr-FR"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3" name="Image 2"/>
          <p:cNvPicPr>
            <a:picLocks noChangeAspect="1"/>
          </p:cNvPicPr>
          <p:nvPr/>
        </p:nvPicPr>
        <p:blipFill>
          <a:blip r:embed="rId2"/>
          <a:stretch>
            <a:fillRect/>
          </a:stretch>
        </p:blipFill>
        <p:spPr>
          <a:xfrm>
            <a:off x="444405" y="1494004"/>
            <a:ext cx="4724400" cy="4733925"/>
          </a:xfrm>
          <a:prstGeom prst="rect">
            <a:avLst/>
          </a:prstGeom>
        </p:spPr>
      </p:pic>
      <p:sp>
        <p:nvSpPr>
          <p:cNvPr id="6" name="Rectangle 5"/>
          <p:cNvSpPr/>
          <p:nvPr/>
        </p:nvSpPr>
        <p:spPr>
          <a:xfrm>
            <a:off x="5168805" y="1300301"/>
            <a:ext cx="6786634" cy="5262979"/>
          </a:xfrm>
          <a:prstGeom prst="rect">
            <a:avLst/>
          </a:prstGeom>
        </p:spPr>
        <p:txBody>
          <a:bodyPr wrap="square">
            <a:spAutoFit/>
          </a:bodyPr>
          <a:lstStyle/>
          <a:p>
            <a:pPr algn="just" rtl="1"/>
            <a:r>
              <a:rPr lang="ar-DZ" sz="2800" b="1" dirty="0">
                <a:solidFill>
                  <a:srgbClr val="0070C0"/>
                </a:solidFill>
                <a:latin typeface="Arabic Typesetting" panose="03020402040406030203" pitchFamily="66" charset="-78"/>
                <a:cs typeface="Arabic Typesetting" panose="03020402040406030203" pitchFamily="66" charset="-78"/>
              </a:rPr>
              <a:t>3. البيئة الاقتصادية</a:t>
            </a:r>
          </a:p>
          <a:p>
            <a:pPr algn="just" rtl="1"/>
            <a:r>
              <a:rPr lang="ar-DZ" sz="2800" dirty="0">
                <a:latin typeface="Arabic Typesetting" panose="03020402040406030203" pitchFamily="66" charset="-78"/>
                <a:cs typeface="Arabic Typesetting" panose="03020402040406030203" pitchFamily="66" charset="-78"/>
              </a:rPr>
              <a:t>تؤثر العوامل الاقتصادية بشكل كبير على بيئة الأعمال وجذب الاستثمارات الأجنبية المباشرة. من أهم هذه العوامل:</a:t>
            </a:r>
          </a:p>
          <a:p>
            <a:pPr marL="177800" indent="-177800" algn="just" rtl="1">
              <a:buFont typeface="Arial" panose="020B0604020202020204" pitchFamily="34" charset="0"/>
              <a:buChar char="•"/>
            </a:pPr>
            <a:r>
              <a:rPr lang="ar-DZ" sz="2800" b="1" dirty="0">
                <a:latin typeface="Arabic Typesetting" panose="03020402040406030203" pitchFamily="66" charset="-78"/>
                <a:cs typeface="Arabic Typesetting" panose="03020402040406030203" pitchFamily="66" charset="-78"/>
              </a:rPr>
              <a:t>حجم السوق واحتمالات نموه</a:t>
            </a:r>
            <a:r>
              <a:rPr lang="ar-DZ" sz="2800" dirty="0">
                <a:latin typeface="Arabic Typesetting" panose="03020402040406030203" pitchFamily="66" charset="-78"/>
                <a:cs typeface="Arabic Typesetting" panose="03020402040406030203" pitchFamily="66" charset="-78"/>
              </a:rPr>
              <a:t>: يُعد حجم السوق ونموه المستقبلي من العوامل الرئيسية في قرارات الاستثمار. السوق الكبير والديناميكي يجذب الاستثمارات الأجنبية.</a:t>
            </a:r>
          </a:p>
          <a:p>
            <a:pPr marL="177800" indent="-177800" algn="just" rtl="1">
              <a:buFont typeface="Arial" panose="020B0604020202020204" pitchFamily="34" charset="0"/>
              <a:buChar char="•"/>
            </a:pPr>
            <a:r>
              <a:rPr lang="ar-DZ" sz="2800" b="1" dirty="0">
                <a:latin typeface="Arabic Typesetting" panose="03020402040406030203" pitchFamily="66" charset="-78"/>
                <a:cs typeface="Arabic Typesetting" panose="03020402040406030203" pitchFamily="66" charset="-78"/>
              </a:rPr>
              <a:t>القطاع المالي</a:t>
            </a:r>
            <a:r>
              <a:rPr lang="ar-DZ" sz="2800" dirty="0">
                <a:latin typeface="Arabic Typesetting" panose="03020402040406030203" pitchFamily="66" charset="-78"/>
                <a:cs typeface="Arabic Typesetting" panose="03020402040406030203" pitchFamily="66" charset="-78"/>
              </a:rPr>
              <a:t>: الدول التي تتمتع بقطاع مالي متطور ومتحرر تجذب المزيد من الاستثمارات. كما أن قدرة الاقتصاد على مواجهة الصدمات الاقتصادية تعتمد على سلامة القطاع المالي.</a:t>
            </a:r>
          </a:p>
          <a:p>
            <a:pPr marL="177800" indent="-177800" algn="just" rtl="1">
              <a:buFont typeface="Arial" panose="020B0604020202020204" pitchFamily="34" charset="0"/>
              <a:buChar char="•"/>
            </a:pPr>
            <a:r>
              <a:rPr lang="ar-DZ" sz="2800" b="1" dirty="0">
                <a:latin typeface="Arabic Typesetting" panose="03020402040406030203" pitchFamily="66" charset="-78"/>
                <a:cs typeface="Arabic Typesetting" panose="03020402040406030203" pitchFamily="66" charset="-78"/>
              </a:rPr>
              <a:t>البنية التحتية</a:t>
            </a:r>
            <a:r>
              <a:rPr lang="ar-DZ" sz="2800" dirty="0">
                <a:latin typeface="Arabic Typesetting" panose="03020402040406030203" pitchFamily="66" charset="-78"/>
                <a:cs typeface="Arabic Typesetting" panose="03020402040406030203" pitchFamily="66" charset="-78"/>
              </a:rPr>
              <a:t>: وجود بنية تحتية متطورة، مثل وسائل النقل والاتصالات، يعتبر عاملًا مهمًا لجذب الاستثمارات الأجنبية.</a:t>
            </a:r>
          </a:p>
          <a:p>
            <a:pPr marL="177800" indent="-177800" algn="just" rtl="1">
              <a:buFont typeface="Arial" panose="020B0604020202020204" pitchFamily="34" charset="0"/>
              <a:buChar char="•"/>
            </a:pPr>
            <a:r>
              <a:rPr lang="ar-DZ" sz="2800" b="1" dirty="0">
                <a:latin typeface="Arabic Typesetting" panose="03020402040406030203" pitchFamily="66" charset="-78"/>
                <a:cs typeface="Arabic Typesetting" panose="03020402040406030203" pitchFamily="66" charset="-78"/>
              </a:rPr>
              <a:t>معدل التضخم</a:t>
            </a:r>
            <a:r>
              <a:rPr lang="ar-DZ" sz="2800" dirty="0">
                <a:latin typeface="Arabic Typesetting" panose="03020402040406030203" pitchFamily="66" charset="-78"/>
                <a:cs typeface="Arabic Typesetting" panose="03020402040406030203" pitchFamily="66" charset="-78"/>
              </a:rPr>
              <a:t>: التضخم المرتفع يُعد مؤشرًا على عدم استقرار الاقتصاد، مما يشكل عائقًا أمام الاستثمارات الأجنبية ويؤثر سلبًا على القدرة التنافسية للسلع المصدرة.</a:t>
            </a:r>
          </a:p>
        </p:txBody>
      </p:sp>
    </p:spTree>
    <p:extLst>
      <p:ext uri="{BB962C8B-B14F-4D97-AF65-F5344CB8AC3E}">
        <p14:creationId xmlns:p14="http://schemas.microsoft.com/office/powerpoint/2010/main" val="24919910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2152"/>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3" name="Rectangle 2"/>
          <p:cNvSpPr/>
          <p:nvPr/>
        </p:nvSpPr>
        <p:spPr>
          <a:xfrm>
            <a:off x="10509813" y="271372"/>
            <a:ext cx="1104790" cy="1200329"/>
          </a:xfrm>
          <a:prstGeom prst="rect">
            <a:avLst/>
          </a:prstGeom>
          <a:noFill/>
        </p:spPr>
        <p:txBody>
          <a:bodyPr wrap="none" lIns="91440" tIns="45720" rIns="91440" bIns="45720">
            <a:spAutoFit/>
          </a:bodyPr>
          <a:lstStyle/>
          <a:p>
            <a:pPr algn="ctr" rtl="1"/>
            <a:r>
              <a:rPr lang="ar-DZ" sz="72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خاتمة</a:t>
            </a:r>
            <a:endParaRPr lang="fr-FR" sz="72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1509712" y="967071"/>
            <a:ext cx="9172575" cy="5324535"/>
          </a:xfrm>
          <a:prstGeom prst="rect">
            <a:avLst/>
          </a:prstGeom>
        </p:spPr>
        <p:txBody>
          <a:bodyPr wrap="square">
            <a:spAutoFit/>
          </a:bodyPr>
          <a:lstStyle/>
          <a:p>
            <a:pPr algn="ctr" rtl="1"/>
            <a:r>
              <a:rPr lang="ar-DZ" sz="3400" dirty="0">
                <a:latin typeface="Arabic Typesetting" panose="03020402040406030203" pitchFamily="66" charset="-78"/>
                <a:cs typeface="Arabic Typesetting" panose="03020402040406030203" pitchFamily="66" charset="-78"/>
              </a:rPr>
              <a:t>تعتبر </a:t>
            </a:r>
            <a:r>
              <a:rPr lang="ar-DZ" sz="3400" b="1" dirty="0">
                <a:latin typeface="Arabic Typesetting" panose="03020402040406030203" pitchFamily="66" charset="-78"/>
                <a:cs typeface="Arabic Typesetting" panose="03020402040406030203" pitchFamily="66" charset="-78"/>
              </a:rPr>
              <a:t>إدارة الأعمال الدولية</a:t>
            </a:r>
            <a:r>
              <a:rPr lang="ar-DZ" sz="3400" dirty="0">
                <a:latin typeface="Arabic Typesetting" panose="03020402040406030203" pitchFamily="66" charset="-78"/>
                <a:cs typeface="Arabic Typesetting" panose="03020402040406030203" pitchFamily="66" charset="-78"/>
              </a:rPr>
              <a:t> مجالًا حيويًا يعزز التكامل الاقتصادي العالمي من خلال التعامل مع الأنشطة التجارية عبر الحدود. تم تناول ماهية إدارة الأعمال الدولية، بما في ذلك تعريفها وأشكالها مثل التجارة الدولية، الاستثمار الأجنبي المباشر، والشراكات الاستراتيجية. كما تم استعراض الأسباب التي تدفع المنظمات للتوسع في الأسواق العالمية، مثل التوسع في المبيعات، الحصول على الموارد، وتنويع المخاطر.</a:t>
            </a:r>
          </a:p>
          <a:p>
            <a:pPr algn="ctr" rtl="1"/>
            <a:r>
              <a:rPr lang="ar-DZ" sz="3400" dirty="0">
                <a:latin typeface="Arabic Typesetting" panose="03020402040406030203" pitchFamily="66" charset="-78"/>
                <a:cs typeface="Arabic Typesetting" panose="03020402040406030203" pitchFamily="66" charset="-78"/>
              </a:rPr>
              <a:t>تم أيضًا تحليل </a:t>
            </a:r>
            <a:r>
              <a:rPr lang="ar-DZ" sz="3400" b="1" dirty="0">
                <a:latin typeface="Arabic Typesetting" panose="03020402040406030203" pitchFamily="66" charset="-78"/>
                <a:cs typeface="Arabic Typesetting" panose="03020402040406030203" pitchFamily="66" charset="-78"/>
              </a:rPr>
              <a:t>بيئة الأعمال الدولية</a:t>
            </a:r>
            <a:r>
              <a:rPr lang="ar-DZ" sz="3400" dirty="0">
                <a:latin typeface="Arabic Typesetting" panose="03020402040406030203" pitchFamily="66" charset="-78"/>
                <a:cs typeface="Arabic Typesetting" panose="03020402040406030203" pitchFamily="66" charset="-78"/>
              </a:rPr>
              <a:t> التي تؤثر على نجاح الأعمال، بما في ذلك العوامل الاقتصادية، السياسية، الثقافية، والقانونية.</a:t>
            </a:r>
          </a:p>
          <a:p>
            <a:pPr algn="ctr" rtl="1"/>
            <a:r>
              <a:rPr lang="ar-DZ" sz="3400" dirty="0">
                <a:latin typeface="Arabic Typesetting" panose="03020402040406030203" pitchFamily="66" charset="-78"/>
                <a:cs typeface="Arabic Typesetting" panose="03020402040406030203" pitchFamily="66" charset="-78"/>
              </a:rPr>
              <a:t>ختامًا، فإن إدارة الأعمال الدولية تعد أساسًا للنمو والتوسع في عالم متسارع التطور، مما يتطلب فهمًا عميقًا للبيئات المتنوعة التي تعمل فيها الشركات للتكيف مع التحديات والاستفادة من الفرص العالمية.</a:t>
            </a:r>
          </a:p>
        </p:txBody>
      </p:sp>
    </p:spTree>
    <p:extLst>
      <p:ext uri="{BB962C8B-B14F-4D97-AF65-F5344CB8AC3E}">
        <p14:creationId xmlns:p14="http://schemas.microsoft.com/office/powerpoint/2010/main" val="3484652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2152"/>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3" name="Rectangle 2"/>
          <p:cNvSpPr/>
          <p:nvPr/>
        </p:nvSpPr>
        <p:spPr>
          <a:xfrm>
            <a:off x="8929050" y="2828835"/>
            <a:ext cx="2666114" cy="1200329"/>
          </a:xfrm>
          <a:prstGeom prst="rect">
            <a:avLst/>
          </a:prstGeom>
          <a:noFill/>
        </p:spPr>
        <p:txBody>
          <a:bodyPr wrap="none" lIns="91440" tIns="45720" rIns="91440" bIns="45720">
            <a:spAutoFit/>
          </a:bodyPr>
          <a:lstStyle/>
          <a:p>
            <a:pPr algn="ctr" rtl="1"/>
            <a:r>
              <a:rPr lang="ar-DZ" sz="7200" b="1"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خطة البحث</a:t>
            </a:r>
            <a:endParaRPr lang="fr-FR" sz="7200" b="1"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graphicFrame>
        <p:nvGraphicFramePr>
          <p:cNvPr id="2" name="Tableau 1"/>
          <p:cNvGraphicFramePr>
            <a:graphicFrameLocks noGrp="1"/>
          </p:cNvGraphicFramePr>
          <p:nvPr>
            <p:extLst>
              <p:ext uri="{D42A27DB-BD31-4B8C-83A1-F6EECF244321}">
                <p14:modId xmlns:p14="http://schemas.microsoft.com/office/powerpoint/2010/main" val="2371526110"/>
              </p:ext>
            </p:extLst>
          </p:nvPr>
        </p:nvGraphicFramePr>
        <p:xfrm>
          <a:off x="674116" y="624840"/>
          <a:ext cx="7658099" cy="5608320"/>
        </p:xfrm>
        <a:graphic>
          <a:graphicData uri="http://schemas.openxmlformats.org/drawingml/2006/table">
            <a:tbl>
              <a:tblPr rtl="1" firstRow="1" firstCol="1" bandRow="1">
                <a:tableStyleId>{BDBED569-4797-4DF1-A0F4-6AAB3CD982D8}</a:tableStyleId>
              </a:tblPr>
              <a:tblGrid>
                <a:gridCol w="1864797">
                  <a:extLst>
                    <a:ext uri="{9D8B030D-6E8A-4147-A177-3AD203B41FA5}">
                      <a16:colId xmlns:a16="http://schemas.microsoft.com/office/drawing/2014/main" val="3972536468"/>
                    </a:ext>
                  </a:extLst>
                </a:gridCol>
                <a:gridCol w="5793302">
                  <a:extLst>
                    <a:ext uri="{9D8B030D-6E8A-4147-A177-3AD203B41FA5}">
                      <a16:colId xmlns:a16="http://schemas.microsoft.com/office/drawing/2014/main" val="3525600448"/>
                    </a:ext>
                  </a:extLst>
                </a:gridCol>
              </a:tblGrid>
              <a:tr h="0">
                <a:tc gridSpan="2">
                  <a:txBody>
                    <a:bodyPr/>
                    <a:lstStyle/>
                    <a:p>
                      <a:pPr algn="just" rtl="1">
                        <a:lnSpc>
                          <a:spcPct val="115000"/>
                        </a:lnSpc>
                        <a:spcAft>
                          <a:spcPts val="0"/>
                        </a:spcAft>
                      </a:pPr>
                      <a:r>
                        <a:rPr lang="ar-DZ" sz="3200" b="1" dirty="0">
                          <a:solidFill>
                            <a:schemeClr val="tx1"/>
                          </a:solidFill>
                          <a:effectLst/>
                          <a:latin typeface="Arabic Typesetting" panose="03020402040406030203" pitchFamily="66" charset="-78"/>
                          <a:cs typeface="Arabic Typesetting" panose="03020402040406030203" pitchFamily="66" charset="-78"/>
                        </a:rPr>
                        <a:t>مقدمة</a:t>
                      </a:r>
                      <a:endParaRPr lang="en-US" sz="3200" b="1"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hMerge="1">
                  <a:txBody>
                    <a:bodyPr/>
                    <a:lstStyle/>
                    <a:p>
                      <a:pPr rtl="1"/>
                      <a:endParaRPr lang="ar-DZ"/>
                    </a:p>
                  </a:txBody>
                  <a:tcPr/>
                </a:tc>
                <a:extLst>
                  <a:ext uri="{0D108BD9-81ED-4DB2-BD59-A6C34878D82A}">
                    <a16:rowId xmlns:a16="http://schemas.microsoft.com/office/drawing/2014/main" val="1510438529"/>
                  </a:ext>
                </a:extLst>
              </a:tr>
              <a:tr h="0">
                <a:tc gridSpan="2">
                  <a:txBody>
                    <a:bodyPr/>
                    <a:lstStyle/>
                    <a:p>
                      <a:pPr algn="ctr" rtl="1">
                        <a:lnSpc>
                          <a:spcPct val="115000"/>
                        </a:lnSpc>
                        <a:spcAft>
                          <a:spcPts val="0"/>
                        </a:spcAft>
                      </a:pPr>
                      <a:r>
                        <a:rPr lang="ar-DZ" sz="3200" b="1">
                          <a:solidFill>
                            <a:schemeClr val="tx1"/>
                          </a:solidFill>
                          <a:effectLst/>
                          <a:latin typeface="Arabic Typesetting" panose="03020402040406030203" pitchFamily="66" charset="-78"/>
                          <a:cs typeface="Arabic Typesetting" panose="03020402040406030203" pitchFamily="66" charset="-78"/>
                        </a:rPr>
                        <a:t>المبحث الأول: ماهية إدارة الاعمال الدولية</a:t>
                      </a:r>
                      <a:endParaRPr lang="en-US" sz="3200" b="1">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hMerge="1">
                  <a:txBody>
                    <a:bodyPr/>
                    <a:lstStyle/>
                    <a:p>
                      <a:pPr rtl="1"/>
                      <a:endParaRPr lang="ar-DZ"/>
                    </a:p>
                  </a:txBody>
                  <a:tcPr/>
                </a:tc>
                <a:extLst>
                  <a:ext uri="{0D108BD9-81ED-4DB2-BD59-A6C34878D82A}">
                    <a16:rowId xmlns:a16="http://schemas.microsoft.com/office/drawing/2014/main" val="898354977"/>
                  </a:ext>
                </a:extLst>
              </a:tr>
              <a:tr h="0">
                <a:tc>
                  <a:txBody>
                    <a:bodyPr/>
                    <a:lstStyle/>
                    <a:p>
                      <a:pPr algn="ctr" rtl="1">
                        <a:lnSpc>
                          <a:spcPct val="115000"/>
                        </a:lnSpc>
                        <a:spcAft>
                          <a:spcPts val="0"/>
                        </a:spcAft>
                      </a:pPr>
                      <a:r>
                        <a:rPr lang="ar-DZ" sz="3200" b="1">
                          <a:solidFill>
                            <a:schemeClr val="tx1"/>
                          </a:solidFill>
                          <a:effectLst/>
                          <a:latin typeface="Arabic Typesetting" panose="03020402040406030203" pitchFamily="66" charset="-78"/>
                          <a:cs typeface="Arabic Typesetting" panose="03020402040406030203" pitchFamily="66" charset="-78"/>
                        </a:rPr>
                        <a:t>المطلب الأول</a:t>
                      </a:r>
                      <a:endParaRPr lang="en-US" sz="3200" b="1">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a:txBody>
                    <a:bodyPr/>
                    <a:lstStyle/>
                    <a:p>
                      <a:pPr algn="just" rtl="1">
                        <a:lnSpc>
                          <a:spcPct val="115000"/>
                        </a:lnSpc>
                        <a:spcAft>
                          <a:spcPts val="0"/>
                        </a:spcAft>
                      </a:pPr>
                      <a:r>
                        <a:rPr lang="ar-DZ" sz="3200" b="1">
                          <a:solidFill>
                            <a:schemeClr val="tx1"/>
                          </a:solidFill>
                          <a:effectLst/>
                          <a:latin typeface="Arabic Typesetting" panose="03020402040406030203" pitchFamily="66" charset="-78"/>
                          <a:cs typeface="Arabic Typesetting" panose="03020402040406030203" pitchFamily="66" charset="-78"/>
                        </a:rPr>
                        <a:t>مفهوم إدارة الأعمال الدولية</a:t>
                      </a:r>
                      <a:endParaRPr lang="en-US" sz="3200" b="1">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a16="http://schemas.microsoft.com/office/drawing/2014/main" val="112395216"/>
                  </a:ext>
                </a:extLst>
              </a:tr>
              <a:tr h="0">
                <a:tc>
                  <a:txBody>
                    <a:bodyPr/>
                    <a:lstStyle/>
                    <a:p>
                      <a:pPr algn="ctr" rtl="1">
                        <a:lnSpc>
                          <a:spcPct val="115000"/>
                        </a:lnSpc>
                        <a:spcAft>
                          <a:spcPts val="0"/>
                        </a:spcAft>
                      </a:pPr>
                      <a:r>
                        <a:rPr lang="ar-DZ" sz="3200" b="1">
                          <a:solidFill>
                            <a:schemeClr val="tx1"/>
                          </a:solidFill>
                          <a:effectLst/>
                          <a:latin typeface="Arabic Typesetting" panose="03020402040406030203" pitchFamily="66" charset="-78"/>
                          <a:cs typeface="Arabic Typesetting" panose="03020402040406030203" pitchFamily="66" charset="-78"/>
                        </a:rPr>
                        <a:t>المطلب الثاني</a:t>
                      </a:r>
                      <a:endParaRPr lang="en-US" sz="3200" b="1">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a:txBody>
                    <a:bodyPr/>
                    <a:lstStyle/>
                    <a:p>
                      <a:pPr algn="just" rtl="1">
                        <a:lnSpc>
                          <a:spcPct val="115000"/>
                        </a:lnSpc>
                        <a:spcAft>
                          <a:spcPts val="0"/>
                        </a:spcAft>
                      </a:pPr>
                      <a:r>
                        <a:rPr lang="ar-DZ" sz="3200" b="1">
                          <a:solidFill>
                            <a:schemeClr val="tx1"/>
                          </a:solidFill>
                          <a:effectLst/>
                          <a:latin typeface="Arabic Typesetting" panose="03020402040406030203" pitchFamily="66" charset="-78"/>
                          <a:cs typeface="Arabic Typesetting" panose="03020402040406030203" pitchFamily="66" charset="-78"/>
                        </a:rPr>
                        <a:t>أشكال الأعمال الدولية</a:t>
                      </a:r>
                      <a:endParaRPr lang="en-US" sz="3200" b="1">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a16="http://schemas.microsoft.com/office/drawing/2014/main" val="4155267546"/>
                  </a:ext>
                </a:extLst>
              </a:tr>
              <a:tr h="0">
                <a:tc>
                  <a:txBody>
                    <a:bodyPr/>
                    <a:lstStyle/>
                    <a:p>
                      <a:pPr algn="ctr" rtl="1">
                        <a:lnSpc>
                          <a:spcPct val="115000"/>
                        </a:lnSpc>
                        <a:spcAft>
                          <a:spcPts val="0"/>
                        </a:spcAft>
                      </a:pPr>
                      <a:r>
                        <a:rPr lang="ar-DZ" sz="3200" b="1" dirty="0">
                          <a:solidFill>
                            <a:schemeClr val="tx1"/>
                          </a:solidFill>
                          <a:effectLst/>
                          <a:latin typeface="Arabic Typesetting" panose="03020402040406030203" pitchFamily="66" charset="-78"/>
                          <a:cs typeface="Arabic Typesetting" panose="03020402040406030203" pitchFamily="66" charset="-78"/>
                        </a:rPr>
                        <a:t>المطلب الثالث</a:t>
                      </a:r>
                      <a:endParaRPr lang="en-US" sz="3200" b="1"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a:txBody>
                    <a:bodyPr/>
                    <a:lstStyle/>
                    <a:p>
                      <a:pPr algn="just" rtl="1">
                        <a:lnSpc>
                          <a:spcPct val="115000"/>
                        </a:lnSpc>
                        <a:spcAft>
                          <a:spcPts val="0"/>
                        </a:spcAft>
                      </a:pPr>
                      <a:r>
                        <a:rPr lang="ar-DZ" sz="3200" b="1">
                          <a:solidFill>
                            <a:schemeClr val="tx1"/>
                          </a:solidFill>
                          <a:effectLst/>
                          <a:latin typeface="Arabic Typesetting" panose="03020402040406030203" pitchFamily="66" charset="-78"/>
                          <a:cs typeface="Arabic Typesetting" panose="03020402040406030203" pitchFamily="66" charset="-78"/>
                        </a:rPr>
                        <a:t>الأسباب والمبررات التي تجعل المنظمات تندمج في الأعمال الدولية</a:t>
                      </a:r>
                      <a:endParaRPr lang="en-US" sz="3200" b="1">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a16="http://schemas.microsoft.com/office/drawing/2014/main" val="1630780827"/>
                  </a:ext>
                </a:extLst>
              </a:tr>
              <a:tr h="0">
                <a:tc gridSpan="2">
                  <a:txBody>
                    <a:bodyPr/>
                    <a:lstStyle/>
                    <a:p>
                      <a:pPr algn="ctr" rtl="1">
                        <a:lnSpc>
                          <a:spcPct val="115000"/>
                        </a:lnSpc>
                        <a:spcAft>
                          <a:spcPts val="0"/>
                        </a:spcAft>
                      </a:pPr>
                      <a:r>
                        <a:rPr lang="ar-DZ" sz="3200" b="1">
                          <a:solidFill>
                            <a:schemeClr val="tx1"/>
                          </a:solidFill>
                          <a:effectLst/>
                          <a:latin typeface="Arabic Typesetting" panose="03020402040406030203" pitchFamily="66" charset="-78"/>
                          <a:cs typeface="Arabic Typesetting" panose="03020402040406030203" pitchFamily="66" charset="-78"/>
                        </a:rPr>
                        <a:t>المبحث الثاني: بيئة الأعمال الدولية</a:t>
                      </a:r>
                      <a:endParaRPr lang="en-US" sz="3200" b="1">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hMerge="1">
                  <a:txBody>
                    <a:bodyPr/>
                    <a:lstStyle/>
                    <a:p>
                      <a:pPr rtl="1"/>
                      <a:endParaRPr lang="ar-DZ"/>
                    </a:p>
                  </a:txBody>
                  <a:tcPr/>
                </a:tc>
                <a:extLst>
                  <a:ext uri="{0D108BD9-81ED-4DB2-BD59-A6C34878D82A}">
                    <a16:rowId xmlns:a16="http://schemas.microsoft.com/office/drawing/2014/main" val="1080753691"/>
                  </a:ext>
                </a:extLst>
              </a:tr>
              <a:tr h="0">
                <a:tc>
                  <a:txBody>
                    <a:bodyPr/>
                    <a:lstStyle/>
                    <a:p>
                      <a:pPr algn="ctr" rtl="1">
                        <a:lnSpc>
                          <a:spcPct val="115000"/>
                        </a:lnSpc>
                        <a:spcAft>
                          <a:spcPts val="0"/>
                        </a:spcAft>
                      </a:pPr>
                      <a:r>
                        <a:rPr lang="ar-DZ" sz="3200" b="1">
                          <a:solidFill>
                            <a:schemeClr val="tx1"/>
                          </a:solidFill>
                          <a:effectLst/>
                          <a:latin typeface="Arabic Typesetting" panose="03020402040406030203" pitchFamily="66" charset="-78"/>
                          <a:cs typeface="Arabic Typesetting" panose="03020402040406030203" pitchFamily="66" charset="-78"/>
                        </a:rPr>
                        <a:t>المطلب الأول</a:t>
                      </a:r>
                      <a:endParaRPr lang="en-US" sz="3200" b="1">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a:txBody>
                    <a:bodyPr/>
                    <a:lstStyle/>
                    <a:p>
                      <a:pPr algn="just" rtl="1">
                        <a:lnSpc>
                          <a:spcPct val="115000"/>
                        </a:lnSpc>
                        <a:spcAft>
                          <a:spcPts val="0"/>
                        </a:spcAft>
                      </a:pPr>
                      <a:r>
                        <a:rPr lang="ar-DZ" sz="3200" b="1">
                          <a:solidFill>
                            <a:schemeClr val="tx1"/>
                          </a:solidFill>
                          <a:effectLst/>
                          <a:latin typeface="Arabic Typesetting" panose="03020402040406030203" pitchFamily="66" charset="-78"/>
                          <a:cs typeface="Arabic Typesetting" panose="03020402040406030203" pitchFamily="66" charset="-78"/>
                        </a:rPr>
                        <a:t>تعريف بيئة الأعمال الدولية</a:t>
                      </a:r>
                      <a:endParaRPr lang="en-US" sz="3200" b="1">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a16="http://schemas.microsoft.com/office/drawing/2014/main" val="1012354367"/>
                  </a:ext>
                </a:extLst>
              </a:tr>
              <a:tr h="0">
                <a:tc>
                  <a:txBody>
                    <a:bodyPr/>
                    <a:lstStyle/>
                    <a:p>
                      <a:pPr algn="ctr" rtl="1">
                        <a:lnSpc>
                          <a:spcPct val="115000"/>
                        </a:lnSpc>
                        <a:spcAft>
                          <a:spcPts val="0"/>
                        </a:spcAft>
                      </a:pPr>
                      <a:r>
                        <a:rPr lang="ar-DZ" sz="3200" b="1">
                          <a:solidFill>
                            <a:schemeClr val="tx1"/>
                          </a:solidFill>
                          <a:effectLst/>
                          <a:latin typeface="Arabic Typesetting" panose="03020402040406030203" pitchFamily="66" charset="-78"/>
                          <a:cs typeface="Arabic Typesetting" panose="03020402040406030203" pitchFamily="66" charset="-78"/>
                        </a:rPr>
                        <a:t>المطلب الثاني</a:t>
                      </a:r>
                      <a:endParaRPr lang="en-US" sz="3200" b="1">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a:txBody>
                    <a:bodyPr/>
                    <a:lstStyle/>
                    <a:p>
                      <a:pPr algn="just" rtl="1">
                        <a:lnSpc>
                          <a:spcPct val="115000"/>
                        </a:lnSpc>
                        <a:spcAft>
                          <a:spcPts val="0"/>
                        </a:spcAft>
                      </a:pPr>
                      <a:r>
                        <a:rPr lang="ar-DZ" sz="3200" b="1">
                          <a:solidFill>
                            <a:schemeClr val="tx1"/>
                          </a:solidFill>
                          <a:effectLst/>
                          <a:latin typeface="Arabic Typesetting" panose="03020402040406030203" pitchFamily="66" charset="-78"/>
                          <a:cs typeface="Arabic Typesetting" panose="03020402040406030203" pitchFamily="66" charset="-78"/>
                        </a:rPr>
                        <a:t>عوامل البيئة المؤثرة في الأعمال الدولية</a:t>
                      </a:r>
                      <a:endParaRPr lang="en-US" sz="3200" b="1">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a16="http://schemas.microsoft.com/office/drawing/2014/main" val="7777343"/>
                  </a:ext>
                </a:extLst>
              </a:tr>
              <a:tr h="0">
                <a:tc>
                  <a:txBody>
                    <a:bodyPr/>
                    <a:lstStyle/>
                    <a:p>
                      <a:pPr algn="ctr" rtl="1">
                        <a:lnSpc>
                          <a:spcPct val="115000"/>
                        </a:lnSpc>
                        <a:spcAft>
                          <a:spcPts val="0"/>
                        </a:spcAft>
                      </a:pPr>
                      <a:r>
                        <a:rPr lang="ar-DZ" sz="3200" b="1">
                          <a:solidFill>
                            <a:schemeClr val="tx1"/>
                          </a:solidFill>
                          <a:effectLst/>
                          <a:latin typeface="Arabic Typesetting" panose="03020402040406030203" pitchFamily="66" charset="-78"/>
                          <a:cs typeface="Arabic Typesetting" panose="03020402040406030203" pitchFamily="66" charset="-78"/>
                        </a:rPr>
                        <a:t>المطلب الثالث</a:t>
                      </a:r>
                      <a:endParaRPr lang="en-US" sz="3200" b="1">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a:txBody>
                    <a:bodyPr/>
                    <a:lstStyle/>
                    <a:p>
                      <a:pPr algn="just" rtl="1">
                        <a:lnSpc>
                          <a:spcPct val="115000"/>
                        </a:lnSpc>
                        <a:spcAft>
                          <a:spcPts val="0"/>
                        </a:spcAft>
                      </a:pPr>
                      <a:r>
                        <a:rPr lang="ar-DZ" sz="3200" b="1" dirty="0">
                          <a:solidFill>
                            <a:schemeClr val="tx1"/>
                          </a:solidFill>
                          <a:effectLst/>
                          <a:latin typeface="Arabic Typesetting" panose="03020402040406030203" pitchFamily="66" charset="-78"/>
                          <a:cs typeface="Arabic Typesetting" panose="03020402040406030203" pitchFamily="66" charset="-78"/>
                        </a:rPr>
                        <a:t>بيئات الأعمال الدولية</a:t>
                      </a:r>
                      <a:endParaRPr lang="en-US" sz="3200" b="1"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a16="http://schemas.microsoft.com/office/drawing/2014/main" val="1826964775"/>
                  </a:ext>
                </a:extLst>
              </a:tr>
              <a:tr h="0">
                <a:tc gridSpan="2">
                  <a:txBody>
                    <a:bodyPr/>
                    <a:lstStyle/>
                    <a:p>
                      <a:pPr algn="just" rtl="1">
                        <a:lnSpc>
                          <a:spcPct val="115000"/>
                        </a:lnSpc>
                        <a:spcAft>
                          <a:spcPts val="0"/>
                        </a:spcAft>
                      </a:pPr>
                      <a:r>
                        <a:rPr lang="ar-DZ" sz="3200" b="1"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rPr>
                        <a:t>خاتمة</a:t>
                      </a:r>
                      <a:endParaRPr lang="en-US" sz="3200" b="1" dirty="0">
                        <a:solidFill>
                          <a:schemeClr val="tx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hMerge="1">
                  <a:txBody>
                    <a:bodyPr/>
                    <a:lstStyle/>
                    <a:p>
                      <a:pPr algn="just" rtl="1">
                        <a:lnSpc>
                          <a:spcPct val="115000"/>
                        </a:lnSpc>
                        <a:spcAft>
                          <a:spcPts val="0"/>
                        </a:spcAft>
                      </a:pPr>
                      <a:endParaRPr lang="en-US" sz="1800" b="1" dirty="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a16="http://schemas.microsoft.com/office/drawing/2014/main" val="998719659"/>
                  </a:ext>
                </a:extLst>
              </a:tr>
            </a:tbl>
          </a:graphicData>
        </a:graphic>
      </p:graphicFrame>
    </p:spTree>
    <p:extLst>
      <p:ext uri="{BB962C8B-B14F-4D97-AF65-F5344CB8AC3E}">
        <p14:creationId xmlns:p14="http://schemas.microsoft.com/office/powerpoint/2010/main" val="4012833742"/>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2152"/>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3" name="Rectangle 2"/>
          <p:cNvSpPr/>
          <p:nvPr/>
        </p:nvSpPr>
        <p:spPr>
          <a:xfrm>
            <a:off x="10381573" y="271372"/>
            <a:ext cx="1361270" cy="1200329"/>
          </a:xfrm>
          <a:prstGeom prst="rect">
            <a:avLst/>
          </a:prstGeom>
          <a:noFill/>
        </p:spPr>
        <p:txBody>
          <a:bodyPr wrap="none" lIns="91440" tIns="45720" rIns="91440" bIns="45720">
            <a:spAutoFit/>
          </a:bodyPr>
          <a:lstStyle/>
          <a:p>
            <a:pPr algn="ctr" rtl="1"/>
            <a:r>
              <a:rPr lang="ar-DZ" sz="72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مقدمة</a:t>
            </a:r>
            <a:endParaRPr lang="fr-FR" sz="72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1509712" y="871536"/>
            <a:ext cx="9172575" cy="5410712"/>
          </a:xfrm>
          <a:prstGeom prst="rect">
            <a:avLst/>
          </a:prstGeom>
        </p:spPr>
        <p:txBody>
          <a:bodyPr wrap="square">
            <a:spAutoFit/>
          </a:bodyPr>
          <a:lstStyle/>
          <a:p>
            <a:pPr indent="359410" algn="ctr" rtl="1">
              <a:lnSpc>
                <a:spcPct val="115000"/>
              </a:lnSpc>
            </a:pPr>
            <a:r>
              <a:rPr lang="ar-SA" sz="3600" dirty="0">
                <a:latin typeface="Arabic Typesetting" panose="03020402040406030203" pitchFamily="66" charset="-78"/>
                <a:ea typeface="Times New Roman" panose="02020603050405020304" pitchFamily="18" charset="0"/>
                <a:cs typeface="Arabic Typesetting" panose="03020402040406030203" pitchFamily="66" charset="-78"/>
              </a:rPr>
              <a:t>شهد العالم في العقود الأخيرة تحولات جذرية في طبيعة الأعمال والأنشطة الاقتصادية، مدفوعة بالتطورات التكنولوجية والعولمة التي جعلت الأسواق أكثر ترابطًا وتداخلاً. في ظل هذه التغيرات، أصبحت </a:t>
            </a:r>
            <a:r>
              <a:rPr lang="ar-SA" sz="3600" b="1" dirty="0">
                <a:latin typeface="Arabic Typesetting" panose="03020402040406030203" pitchFamily="66" charset="-78"/>
                <a:ea typeface="Times New Roman" panose="02020603050405020304" pitchFamily="18" charset="0"/>
                <a:cs typeface="Arabic Typesetting" panose="03020402040406030203" pitchFamily="66" charset="-78"/>
              </a:rPr>
              <a:t>إدارة الأعمال الدولية</a:t>
            </a:r>
            <a:r>
              <a:rPr lang="ar-SA" sz="3600" dirty="0">
                <a:latin typeface="Arabic Typesetting" panose="03020402040406030203" pitchFamily="66" charset="-78"/>
                <a:ea typeface="Times New Roman" panose="02020603050405020304" pitchFamily="18" charset="0"/>
                <a:cs typeface="Arabic Typesetting" panose="03020402040406030203" pitchFamily="66" charset="-78"/>
              </a:rPr>
              <a:t> من المجالات الحيوية التي لا غنى عنها لفهم كيفية عمل الشركات والمؤسسات في بيئات متعددة الثقافات والأنظمة</a:t>
            </a:r>
            <a:r>
              <a:rPr lang="en-US" sz="3600" dirty="0">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sz="3600" dirty="0">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ctr" rtl="1"/>
            <a:r>
              <a:rPr lang="ar-SA" sz="3600" dirty="0">
                <a:latin typeface="Arabic Typesetting" panose="03020402040406030203" pitchFamily="66" charset="-78"/>
                <a:ea typeface="Calibri" panose="020F0502020204030204" pitchFamily="34" charset="0"/>
                <a:cs typeface="Arabic Typesetting" panose="03020402040406030203" pitchFamily="66" charset="-78"/>
              </a:rPr>
              <a:t>تمثل إدارة الأعمال الدولية نظامًا شاملاً يهدف إلى تحقيق التكامل بين الأنشطة الاقتصادية عبر الحدود الوطنية، بما </a:t>
            </a:r>
            <a:r>
              <a:rPr lang="ar-SA" sz="3600" dirty="0" err="1">
                <a:latin typeface="Arabic Typesetting" panose="03020402040406030203" pitchFamily="66" charset="-78"/>
                <a:ea typeface="Calibri" panose="020F0502020204030204" pitchFamily="34" charset="0"/>
                <a:cs typeface="Arabic Typesetting" panose="03020402040406030203" pitchFamily="66" charset="-78"/>
              </a:rPr>
              <a:t>يتطلبه</a:t>
            </a:r>
            <a:r>
              <a:rPr lang="ar-SA" sz="3600" dirty="0">
                <a:latin typeface="Arabic Typesetting" panose="03020402040406030203" pitchFamily="66" charset="-78"/>
                <a:ea typeface="Calibri" panose="020F0502020204030204" pitchFamily="34" charset="0"/>
                <a:cs typeface="Arabic Typesetting" panose="03020402040406030203" pitchFamily="66" charset="-78"/>
              </a:rPr>
              <a:t> ذلك من دراسة دقيقة للعوامل السياسية، والثقافية، والاقتصادية المؤثرة. كما أن اختيار الاستراتيجيات المناسبة للدخول إلى الأسواق الدولية، والتعامل مع تحديات التكيف مع الثقافات المختلفة، وإدارة الموارد البشرية في سياقات دولية، كلها عوامل تؤثر بشكل مباشر على نجاح المؤسسات</a:t>
            </a:r>
            <a:r>
              <a:rPr lang="fr-FR" sz="3600" dirty="0">
                <a:latin typeface="Arabic Typesetting" panose="03020402040406030203" pitchFamily="66" charset="-78"/>
                <a:ea typeface="Calibri" panose="020F0502020204030204" pitchFamily="34" charset="0"/>
                <a:cs typeface="Arabic Typesetting" panose="03020402040406030203" pitchFamily="66" charset="-78"/>
              </a:rPr>
              <a:t>.</a:t>
            </a:r>
            <a:endParaRPr lang="ar-DZ"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5238503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2152"/>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pic>
        <p:nvPicPr>
          <p:cNvPr id="2" name="Image 1"/>
          <p:cNvPicPr>
            <a:picLocks noChangeAspect="1"/>
          </p:cNvPicPr>
          <p:nvPr/>
        </p:nvPicPr>
        <p:blipFill>
          <a:blip r:embed="rId2"/>
          <a:stretch>
            <a:fillRect/>
          </a:stretch>
        </p:blipFill>
        <p:spPr>
          <a:xfrm>
            <a:off x="425355" y="1494004"/>
            <a:ext cx="4743450" cy="4714875"/>
          </a:xfrm>
          <a:prstGeom prst="rect">
            <a:avLst/>
          </a:prstGeom>
        </p:spPr>
      </p:pic>
      <p:sp>
        <p:nvSpPr>
          <p:cNvPr id="5" name="Rectangle 4"/>
          <p:cNvSpPr/>
          <p:nvPr/>
        </p:nvSpPr>
        <p:spPr>
          <a:xfrm>
            <a:off x="1538502" y="170565"/>
            <a:ext cx="9114996" cy="1323439"/>
          </a:xfrm>
          <a:prstGeom prst="rect">
            <a:avLst/>
          </a:prstGeom>
          <a:noFill/>
        </p:spPr>
        <p:txBody>
          <a:bodyPr wrap="none" lIns="91440" tIns="45720" rIns="91440" bIns="45720">
            <a:spAutoFit/>
          </a:bodyPr>
          <a:lstStyle/>
          <a:p>
            <a:pPr algn="ctr" rtl="1"/>
            <a:r>
              <a:rPr lang="ar-DZ"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الأول: ماهية إدارة الأعمال الدولية</a:t>
            </a:r>
            <a:endParaRPr lang="fr-FR"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ZoneTexte 2"/>
          <p:cNvSpPr txBox="1"/>
          <p:nvPr/>
        </p:nvSpPr>
        <p:spPr>
          <a:xfrm>
            <a:off x="5397440" y="1193962"/>
            <a:ext cx="6357938" cy="4031873"/>
          </a:xfrm>
          <a:prstGeom prst="rect">
            <a:avLst/>
          </a:prstGeom>
          <a:noFill/>
        </p:spPr>
        <p:txBody>
          <a:bodyPr wrap="square" rtlCol="1">
            <a:spAutoFit/>
          </a:bodyPr>
          <a:lstStyle/>
          <a:p>
            <a:pPr algn="just" rtl="1"/>
            <a:r>
              <a:rPr lang="ar-DZ" sz="3000" dirty="0">
                <a:solidFill>
                  <a:schemeClr val="accent5">
                    <a:lumMod val="75000"/>
                  </a:schemeClr>
                </a:solidFill>
                <a:latin typeface="Arabic Typesetting" panose="03020402040406030203" pitchFamily="66" charset="-78"/>
                <a:cs typeface="Arabic Typesetting" panose="03020402040406030203" pitchFamily="66" charset="-78"/>
              </a:rPr>
              <a:t>المطلب الأول: مفهوم إدارة الأعمال الدولية</a:t>
            </a:r>
          </a:p>
          <a:p>
            <a:pPr marL="271463" indent="-271463" algn="just" rtl="1">
              <a:buAutoNum type="arabicPeriod"/>
            </a:pPr>
            <a:r>
              <a:rPr lang="ar-DZ" sz="3000" dirty="0">
                <a:solidFill>
                  <a:schemeClr val="accent5">
                    <a:lumMod val="75000"/>
                  </a:schemeClr>
                </a:solidFill>
                <a:latin typeface="Arabic Typesetting" panose="03020402040406030203" pitchFamily="66" charset="-78"/>
                <a:cs typeface="Arabic Typesetting" panose="03020402040406030203" pitchFamily="66" charset="-78"/>
              </a:rPr>
              <a:t>مفهوم الأعمال الدولية</a:t>
            </a:r>
          </a:p>
          <a:p>
            <a:pPr indent="357188" algn="just" rtl="1"/>
            <a:r>
              <a:rPr lang="ar-DZ" sz="2800" dirty="0">
                <a:latin typeface="Arabic Typesetting" panose="03020402040406030203" pitchFamily="66" charset="-78"/>
                <a:cs typeface="Arabic Typesetting" panose="03020402040406030203" pitchFamily="66" charset="-78"/>
              </a:rPr>
              <a:t>الأعمال الدولية </a:t>
            </a:r>
            <a:r>
              <a:rPr lang="ar-SA" sz="2800" dirty="0">
                <a:latin typeface="Arabic Typesetting" panose="03020402040406030203" pitchFamily="66" charset="-78"/>
                <a:cs typeface="Arabic Typesetting" panose="03020402040406030203" pitchFamily="66" charset="-78"/>
              </a:rPr>
              <a:t>هي الأنشطة التجارية والاقتصادية التي تتم عبر الحدود الوطنية، وتشمل التجارة الدولية، والاستثمارات الأجنبية، وتقديم الخدمات في الأسواق العالمية، تهدف إلى تحقيق التكامل بين العمليات الإدارية والتسويقية والمالية في بيئات متعددة الثقافات والأنظمة الاقتصادية</a:t>
            </a:r>
            <a:r>
              <a:rPr lang="ar-DZ" sz="2800" dirty="0">
                <a:latin typeface="Arabic Typesetting" panose="03020402040406030203" pitchFamily="66" charset="-78"/>
                <a:cs typeface="Arabic Typesetting" panose="03020402040406030203" pitchFamily="66" charset="-78"/>
              </a:rPr>
              <a:t>.</a:t>
            </a:r>
          </a:p>
          <a:p>
            <a:pPr indent="357188" algn="just" rtl="1"/>
            <a:r>
              <a:rPr lang="ar-DZ" sz="2800" b="1" dirty="0">
                <a:latin typeface="Arabic Typesetting" panose="03020402040406030203" pitchFamily="66" charset="-78"/>
                <a:cs typeface="Arabic Typesetting" panose="03020402040406030203" pitchFamily="66" charset="-78"/>
              </a:rPr>
              <a:t>الأعمال الدولية</a:t>
            </a:r>
            <a:r>
              <a:rPr lang="ar-DZ" sz="2800" dirty="0">
                <a:latin typeface="Arabic Typesetting" panose="03020402040406030203" pitchFamily="66" charset="-78"/>
                <a:cs typeface="Arabic Typesetting" panose="03020402040406030203" pitchFamily="66" charset="-78"/>
              </a:rPr>
              <a:t> هي المعاملات التجارية أو الاستثمارات بين منشآت من دول مختلفة، حيث تشمل علاقات طويلة الأمد بين الشركات في دولة ما وشركات ذات صلة في دول أخرى. تتميز هذه العلاقة بخصيصتين رئيسيتين:</a:t>
            </a:r>
          </a:p>
        </p:txBody>
      </p:sp>
      <p:sp>
        <p:nvSpPr>
          <p:cNvPr id="6" name="Rectangle 5"/>
          <p:cNvSpPr/>
          <p:nvPr/>
        </p:nvSpPr>
        <p:spPr>
          <a:xfrm>
            <a:off x="8901113" y="5168683"/>
            <a:ext cx="2728912" cy="1417855"/>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DZ" sz="2800" b="1" dirty="0">
                <a:solidFill>
                  <a:schemeClr val="tx1"/>
                </a:solidFill>
                <a:latin typeface="Arabic Typesetting" panose="03020402040406030203" pitchFamily="66" charset="-78"/>
                <a:cs typeface="Arabic Typesetting" panose="03020402040406030203" pitchFamily="66" charset="-78"/>
              </a:rPr>
              <a:t>الديمومة: </a:t>
            </a:r>
            <a:r>
              <a:rPr lang="ar-DZ" sz="2800" dirty="0">
                <a:solidFill>
                  <a:schemeClr val="tx1"/>
                </a:solidFill>
                <a:latin typeface="Arabic Typesetting" panose="03020402040406030203" pitchFamily="66" charset="-78"/>
                <a:cs typeface="Arabic Typesetting" panose="03020402040406030203" pitchFamily="66" charset="-78"/>
              </a:rPr>
              <a:t>تعني استمرار العلاقات التجارية أو الاستثمارية لفترة طويلة عبر الحدود.</a:t>
            </a:r>
            <a:endParaRPr lang="ar-DZ" sz="2800" b="1" dirty="0">
              <a:solidFill>
                <a:schemeClr val="tx1"/>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5670503" y="5187686"/>
            <a:ext cx="2728912" cy="1398852"/>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DZ" sz="2800" b="1" dirty="0">
                <a:solidFill>
                  <a:schemeClr val="tx1"/>
                </a:solidFill>
                <a:latin typeface="Arabic Typesetting" panose="03020402040406030203" pitchFamily="66" charset="-78"/>
                <a:cs typeface="Arabic Typesetting" panose="03020402040406030203" pitchFamily="66" charset="-78"/>
              </a:rPr>
              <a:t>التأثير والتأثر: </a:t>
            </a:r>
            <a:r>
              <a:rPr lang="ar-DZ" sz="2800" dirty="0">
                <a:solidFill>
                  <a:schemeClr val="tx1"/>
                </a:solidFill>
                <a:latin typeface="Arabic Typesetting" panose="03020402040406030203" pitchFamily="66" charset="-78"/>
                <a:cs typeface="Arabic Typesetting" panose="03020402040406030203" pitchFamily="66" charset="-78"/>
              </a:rPr>
              <a:t>تعني أن الشركات تتأثر بالبيئات المختلفة وتؤثر فيها أيضا.</a:t>
            </a:r>
            <a:endParaRPr lang="ar-DZ" sz="2800" b="1" dirty="0">
              <a:solidFill>
                <a:schemeClr val="tx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7403280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900" decel="100000" fill="hold"/>
                                        <p:tgtEl>
                                          <p:spTgt spid="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2152"/>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pic>
        <p:nvPicPr>
          <p:cNvPr id="2" name="Image 1"/>
          <p:cNvPicPr>
            <a:picLocks noChangeAspect="1"/>
          </p:cNvPicPr>
          <p:nvPr/>
        </p:nvPicPr>
        <p:blipFill>
          <a:blip r:embed="rId2"/>
          <a:stretch>
            <a:fillRect/>
          </a:stretch>
        </p:blipFill>
        <p:spPr>
          <a:xfrm>
            <a:off x="425355" y="1494004"/>
            <a:ext cx="4743450" cy="4714875"/>
          </a:xfrm>
          <a:prstGeom prst="rect">
            <a:avLst/>
          </a:prstGeom>
        </p:spPr>
      </p:pic>
      <p:sp>
        <p:nvSpPr>
          <p:cNvPr id="5" name="Rectangle 4"/>
          <p:cNvSpPr/>
          <p:nvPr/>
        </p:nvSpPr>
        <p:spPr>
          <a:xfrm>
            <a:off x="1538502" y="170565"/>
            <a:ext cx="9114996" cy="1323439"/>
          </a:xfrm>
          <a:prstGeom prst="rect">
            <a:avLst/>
          </a:prstGeom>
          <a:noFill/>
        </p:spPr>
        <p:txBody>
          <a:bodyPr wrap="none" lIns="91440" tIns="45720" rIns="91440" bIns="45720">
            <a:spAutoFit/>
          </a:bodyPr>
          <a:lstStyle/>
          <a:p>
            <a:pPr algn="ctr" rtl="1"/>
            <a:r>
              <a:rPr lang="ar-DZ"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الأول: ماهية إدارة الأعمال الدولية</a:t>
            </a:r>
            <a:endParaRPr lang="fr-FR"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ZoneTexte 2"/>
          <p:cNvSpPr txBox="1"/>
          <p:nvPr/>
        </p:nvSpPr>
        <p:spPr>
          <a:xfrm>
            <a:off x="5397440" y="1193962"/>
            <a:ext cx="6357938" cy="5293757"/>
          </a:xfrm>
          <a:prstGeom prst="rect">
            <a:avLst/>
          </a:prstGeom>
          <a:noFill/>
        </p:spPr>
        <p:txBody>
          <a:bodyPr wrap="square" rtlCol="1">
            <a:spAutoFit/>
          </a:bodyPr>
          <a:lstStyle/>
          <a:p>
            <a:pPr algn="just" rtl="1"/>
            <a:r>
              <a:rPr lang="ar-DZ" sz="3000" dirty="0">
                <a:solidFill>
                  <a:schemeClr val="accent5">
                    <a:lumMod val="75000"/>
                  </a:schemeClr>
                </a:solidFill>
                <a:latin typeface="Arabic Typesetting" panose="03020402040406030203" pitchFamily="66" charset="-78"/>
                <a:cs typeface="Arabic Typesetting" panose="03020402040406030203" pitchFamily="66" charset="-78"/>
              </a:rPr>
              <a:t>2. مفهوم إدارة الأعمال الدولية</a:t>
            </a:r>
          </a:p>
          <a:p>
            <a:pPr indent="357188" algn="just" rtl="1"/>
            <a:r>
              <a:rPr lang="ar-SA" sz="2800" dirty="0">
                <a:latin typeface="Arabic Typesetting" panose="03020402040406030203" pitchFamily="66" charset="-78"/>
                <a:cs typeface="Arabic Typesetting" panose="03020402040406030203" pitchFamily="66" charset="-78"/>
              </a:rPr>
              <a:t>إدارة الأعمال الدولية هي عملية تخطيط وتنظيم وتوجيه ومراقبة الأنشطة التجارية التي تتم عبر الحدود الوطنية. تهدف هذه الإدارة إلى تحقيق أهداف الشركات والمنظمات في بيئات متعددة الثقافات والأنظمة القانونية والاقتصادية. تتضمن هذه الأنشطة التجارة الدولية، والاستثمار الأجنبي، وتقديم الخدمات في الأسواق العالمية. تتطلب إدارة الأعمال الدولية فهمًا عميقًا للتحديات والفرص المرتبطة بالعمل في بيئات متنوعة، بما في ذلك التكيف مع الاختلافات الثقافية، والامتثال للتشريعات المحلية والدولية، وإدارة سلاسل التوريد العالمية</a:t>
            </a:r>
            <a:r>
              <a:rPr lang="fr-FR" sz="2800" dirty="0">
                <a:latin typeface="Arabic Typesetting" panose="03020402040406030203" pitchFamily="66" charset="-78"/>
                <a:cs typeface="Arabic Typesetting" panose="03020402040406030203" pitchFamily="66" charset="-78"/>
              </a:rPr>
              <a:t>.</a:t>
            </a:r>
          </a:p>
          <a:p>
            <a:pPr indent="357188" algn="just" rtl="1"/>
            <a:r>
              <a:rPr lang="ar-DZ" sz="2800" dirty="0">
                <a:latin typeface="Arabic Typesetting" panose="03020402040406030203" pitchFamily="66" charset="-78"/>
                <a:cs typeface="Arabic Typesetting" panose="03020402040406030203" pitchFamily="66" charset="-78"/>
              </a:rPr>
              <a:t>وهي تلك الأعمال والأنشطة التي تمارسها المنظمة عبر الحدود الوطنية تتم بين دولتين او أكثر وهي لا تشمل فقط التجارة الدولية والتصنيع الأجنبي بل أيضا كافة النشاطات الخدمية الأخرى (الصناعية، النقل، السياحة، المصارف، الاتصالات، الخدمات الاستشارية).</a:t>
            </a:r>
          </a:p>
        </p:txBody>
      </p:sp>
    </p:spTree>
    <p:extLst>
      <p:ext uri="{BB962C8B-B14F-4D97-AF65-F5344CB8AC3E}">
        <p14:creationId xmlns:p14="http://schemas.microsoft.com/office/powerpoint/2010/main" val="33296742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2152"/>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pic>
        <p:nvPicPr>
          <p:cNvPr id="2" name="Image 1"/>
          <p:cNvPicPr>
            <a:picLocks noChangeAspect="1"/>
          </p:cNvPicPr>
          <p:nvPr/>
        </p:nvPicPr>
        <p:blipFill>
          <a:blip r:embed="rId2"/>
          <a:stretch>
            <a:fillRect/>
          </a:stretch>
        </p:blipFill>
        <p:spPr>
          <a:xfrm>
            <a:off x="425355" y="1494004"/>
            <a:ext cx="4743450" cy="4714875"/>
          </a:xfrm>
          <a:prstGeom prst="rect">
            <a:avLst/>
          </a:prstGeom>
        </p:spPr>
      </p:pic>
      <p:sp>
        <p:nvSpPr>
          <p:cNvPr id="5" name="Rectangle 4"/>
          <p:cNvSpPr/>
          <p:nvPr/>
        </p:nvSpPr>
        <p:spPr>
          <a:xfrm>
            <a:off x="1538502" y="170565"/>
            <a:ext cx="9114996" cy="1323439"/>
          </a:xfrm>
          <a:prstGeom prst="rect">
            <a:avLst/>
          </a:prstGeom>
          <a:noFill/>
        </p:spPr>
        <p:txBody>
          <a:bodyPr wrap="none" lIns="91440" tIns="45720" rIns="91440" bIns="45720">
            <a:spAutoFit/>
          </a:bodyPr>
          <a:lstStyle/>
          <a:p>
            <a:pPr algn="ctr" rtl="1"/>
            <a:r>
              <a:rPr lang="ar-DZ"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الأول: ماهية إدارة الأعمال الدولية</a:t>
            </a:r>
            <a:endParaRPr lang="fr-FR"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 name="Image 5"/>
          <p:cNvPicPr>
            <a:picLocks noChangeAspect="1"/>
          </p:cNvPicPr>
          <p:nvPr/>
        </p:nvPicPr>
        <p:blipFill>
          <a:blip r:embed="rId3"/>
          <a:stretch>
            <a:fillRect/>
          </a:stretch>
        </p:blipFill>
        <p:spPr>
          <a:xfrm>
            <a:off x="5363570" y="1217350"/>
            <a:ext cx="6403074" cy="2986158"/>
          </a:xfrm>
          <a:prstGeom prst="rect">
            <a:avLst/>
          </a:prstGeom>
        </p:spPr>
      </p:pic>
      <p:sp>
        <p:nvSpPr>
          <p:cNvPr id="7" name="Rectangle 6"/>
          <p:cNvSpPr/>
          <p:nvPr/>
        </p:nvSpPr>
        <p:spPr>
          <a:xfrm>
            <a:off x="5266187" y="3984474"/>
            <a:ext cx="6597839" cy="2893100"/>
          </a:xfrm>
          <a:prstGeom prst="rect">
            <a:avLst/>
          </a:prstGeom>
        </p:spPr>
        <p:txBody>
          <a:bodyPr wrap="square">
            <a:spAutoFit/>
          </a:bodyPr>
          <a:lstStyle/>
          <a:p>
            <a:pPr algn="ctr" rtl="1"/>
            <a:r>
              <a:rPr lang="ar-SA" sz="2500" dirty="0">
                <a:latin typeface="Arabic Typesetting" panose="03020402040406030203" pitchFamily="66" charset="-78"/>
                <a:ea typeface="Calibri" panose="020F0502020204030204" pitchFamily="34" charset="0"/>
                <a:cs typeface="Arabic Typesetting" panose="03020402040406030203" pitchFamily="66" charset="-78"/>
              </a:rPr>
              <a:t>توضح الصورة التداخل والتكامل بين ثلاثة جوانب رئيسية: البيئة الدولية، والأعمال، والإدارة. حيث ترتبط البيئة الدولية بمكوناتها (السياسية، القانونية، الاقتصادية، الاجتماعية، والثقافية) بشكل وثيق مع العمليات الأساسية للأعمال (الإنتاج، التسويق، التمويل، والأفراد)، بدورها تعتمد هذه العمليات على وظائف الإدارة (التخطيط، التنظيم، التوجيه، والرقابة) لتحقيق الكفاءة والفعالية في بيئة معقدة ومتغيرة. يظهر الرسم التشابك بين هذه المكونات، مما يعكس طبيعة الأعمال الدولية التي تتطلب التكيف مع بيئات متعددة وإدارة العمليات بطريقة منسقة لتحقيق النجاح.</a:t>
            </a:r>
            <a:endParaRPr lang="ar-DZ" sz="25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5050069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2152"/>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pic>
        <p:nvPicPr>
          <p:cNvPr id="2" name="Image 1"/>
          <p:cNvPicPr>
            <a:picLocks noChangeAspect="1"/>
          </p:cNvPicPr>
          <p:nvPr/>
        </p:nvPicPr>
        <p:blipFill>
          <a:blip r:embed="rId2"/>
          <a:stretch>
            <a:fillRect/>
          </a:stretch>
        </p:blipFill>
        <p:spPr>
          <a:xfrm>
            <a:off x="425355" y="1494004"/>
            <a:ext cx="4743450" cy="4714875"/>
          </a:xfrm>
          <a:prstGeom prst="rect">
            <a:avLst/>
          </a:prstGeom>
        </p:spPr>
      </p:pic>
      <p:sp>
        <p:nvSpPr>
          <p:cNvPr id="5" name="Rectangle 4"/>
          <p:cNvSpPr/>
          <p:nvPr/>
        </p:nvSpPr>
        <p:spPr>
          <a:xfrm>
            <a:off x="1538502" y="170565"/>
            <a:ext cx="9114996" cy="1323439"/>
          </a:xfrm>
          <a:prstGeom prst="rect">
            <a:avLst/>
          </a:prstGeom>
          <a:noFill/>
        </p:spPr>
        <p:txBody>
          <a:bodyPr wrap="none" lIns="91440" tIns="45720" rIns="91440" bIns="45720">
            <a:spAutoFit/>
          </a:bodyPr>
          <a:lstStyle/>
          <a:p>
            <a:pPr algn="ctr" rtl="1"/>
            <a:r>
              <a:rPr lang="ar-DZ"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الأول: ماهية إدارة الأعمال الدولية</a:t>
            </a:r>
            <a:endParaRPr lang="fr-FR"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8" name="ZoneTexte 7"/>
          <p:cNvSpPr txBox="1"/>
          <p:nvPr/>
        </p:nvSpPr>
        <p:spPr>
          <a:xfrm>
            <a:off x="5397440" y="1193962"/>
            <a:ext cx="6357938" cy="1015663"/>
          </a:xfrm>
          <a:prstGeom prst="rect">
            <a:avLst/>
          </a:prstGeom>
          <a:noFill/>
        </p:spPr>
        <p:txBody>
          <a:bodyPr wrap="square" rtlCol="1">
            <a:spAutoFit/>
          </a:bodyPr>
          <a:lstStyle/>
          <a:p>
            <a:pPr algn="just" rtl="1"/>
            <a:r>
              <a:rPr lang="ar-DZ" sz="3000" dirty="0">
                <a:solidFill>
                  <a:schemeClr val="accent5">
                    <a:lumMod val="75000"/>
                  </a:schemeClr>
                </a:solidFill>
                <a:latin typeface="Arabic Typesetting" panose="03020402040406030203" pitchFamily="66" charset="-78"/>
                <a:cs typeface="Arabic Typesetting" panose="03020402040406030203" pitchFamily="66" charset="-78"/>
              </a:rPr>
              <a:t>المطلب الثاني: أشكال الأعمال الدولية</a:t>
            </a:r>
          </a:p>
          <a:p>
            <a:pPr algn="just" rtl="1"/>
            <a:r>
              <a:rPr lang="ar-DZ" sz="2800" dirty="0">
                <a:latin typeface="Arabic Typesetting" panose="03020402040406030203" pitchFamily="66" charset="-78"/>
                <a:cs typeface="Arabic Typesetting" panose="03020402040406030203" pitchFamily="66" charset="-78"/>
              </a:rPr>
              <a:t>يمكن توضيح أنواع الاعمال الدولية فيما يلي:</a:t>
            </a:r>
          </a:p>
        </p:txBody>
      </p:sp>
      <p:graphicFrame>
        <p:nvGraphicFramePr>
          <p:cNvPr id="9" name="Diagramme 8"/>
          <p:cNvGraphicFramePr/>
          <p:nvPr>
            <p:extLst>
              <p:ext uri="{D42A27DB-BD31-4B8C-83A1-F6EECF244321}">
                <p14:modId xmlns:p14="http://schemas.microsoft.com/office/powerpoint/2010/main" val="3812086117"/>
              </p:ext>
            </p:extLst>
          </p:nvPr>
        </p:nvGraphicFramePr>
        <p:xfrm>
          <a:off x="5102674" y="2209625"/>
          <a:ext cx="6947469" cy="4351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042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9">
                                            <p:graphicEl>
                                              <a:dgm id="{55E33D1E-B46B-41EA-BEF7-3FDE7AEA67F3}"/>
                                            </p:graphicEl>
                                          </p:spTgt>
                                        </p:tgtEl>
                                        <p:attrNameLst>
                                          <p:attrName>style.visibility</p:attrName>
                                        </p:attrNameLst>
                                      </p:cBhvr>
                                      <p:to>
                                        <p:strVal val="visible"/>
                                      </p:to>
                                    </p:set>
                                    <p:animEffect transition="in" filter="fade">
                                      <p:cBhvr>
                                        <p:cTn id="17" dur="1000"/>
                                        <p:tgtEl>
                                          <p:spTgt spid="9">
                                            <p:graphicEl>
                                              <a:dgm id="{55E33D1E-B46B-41EA-BEF7-3FDE7AEA67F3}"/>
                                            </p:graphicEl>
                                          </p:spTgt>
                                        </p:tgtEl>
                                      </p:cBhvr>
                                    </p:animEffect>
                                    <p:anim calcmode="lin" valueType="num">
                                      <p:cBhvr>
                                        <p:cTn id="18" dur="1000" fill="hold"/>
                                        <p:tgtEl>
                                          <p:spTgt spid="9">
                                            <p:graphicEl>
                                              <a:dgm id="{55E33D1E-B46B-41EA-BEF7-3FDE7AEA67F3}"/>
                                            </p:graphicEl>
                                          </p:spTgt>
                                        </p:tgtEl>
                                        <p:attrNameLst>
                                          <p:attrName>ppt_x</p:attrName>
                                        </p:attrNameLst>
                                      </p:cBhvr>
                                      <p:tavLst>
                                        <p:tav tm="0">
                                          <p:val>
                                            <p:strVal val="#ppt_x"/>
                                          </p:val>
                                        </p:tav>
                                        <p:tav tm="100000">
                                          <p:val>
                                            <p:strVal val="#ppt_x"/>
                                          </p:val>
                                        </p:tav>
                                      </p:tavLst>
                                    </p:anim>
                                    <p:anim calcmode="lin" valueType="num">
                                      <p:cBhvr>
                                        <p:cTn id="19" dur="900" decel="100000" fill="hold"/>
                                        <p:tgtEl>
                                          <p:spTgt spid="9">
                                            <p:graphicEl>
                                              <a:dgm id="{55E33D1E-B46B-41EA-BEF7-3FDE7AEA67F3}"/>
                                            </p:graphic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graphicEl>
                                              <a:dgm id="{55E33D1E-B46B-41EA-BEF7-3FDE7AEA67F3}"/>
                                            </p:graphic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9">
                                            <p:graphicEl>
                                              <a:dgm id="{137029CD-799E-43AD-AFC7-3BA22C2EEA51}"/>
                                            </p:graphicEl>
                                          </p:spTgt>
                                        </p:tgtEl>
                                        <p:attrNameLst>
                                          <p:attrName>style.visibility</p:attrName>
                                        </p:attrNameLst>
                                      </p:cBhvr>
                                      <p:to>
                                        <p:strVal val="visible"/>
                                      </p:to>
                                    </p:set>
                                    <p:animEffect transition="in" filter="fade">
                                      <p:cBhvr>
                                        <p:cTn id="25" dur="1000"/>
                                        <p:tgtEl>
                                          <p:spTgt spid="9">
                                            <p:graphicEl>
                                              <a:dgm id="{137029CD-799E-43AD-AFC7-3BA22C2EEA51}"/>
                                            </p:graphicEl>
                                          </p:spTgt>
                                        </p:tgtEl>
                                      </p:cBhvr>
                                    </p:animEffect>
                                    <p:anim calcmode="lin" valueType="num">
                                      <p:cBhvr>
                                        <p:cTn id="26" dur="1000" fill="hold"/>
                                        <p:tgtEl>
                                          <p:spTgt spid="9">
                                            <p:graphicEl>
                                              <a:dgm id="{137029CD-799E-43AD-AFC7-3BA22C2EEA51}"/>
                                            </p:graphicEl>
                                          </p:spTgt>
                                        </p:tgtEl>
                                        <p:attrNameLst>
                                          <p:attrName>ppt_x</p:attrName>
                                        </p:attrNameLst>
                                      </p:cBhvr>
                                      <p:tavLst>
                                        <p:tav tm="0">
                                          <p:val>
                                            <p:strVal val="#ppt_x"/>
                                          </p:val>
                                        </p:tav>
                                        <p:tav tm="100000">
                                          <p:val>
                                            <p:strVal val="#ppt_x"/>
                                          </p:val>
                                        </p:tav>
                                      </p:tavLst>
                                    </p:anim>
                                    <p:anim calcmode="lin" valueType="num">
                                      <p:cBhvr>
                                        <p:cTn id="27" dur="900" decel="100000" fill="hold"/>
                                        <p:tgtEl>
                                          <p:spTgt spid="9">
                                            <p:graphicEl>
                                              <a:dgm id="{137029CD-799E-43AD-AFC7-3BA22C2EEA51}"/>
                                            </p:graphic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9">
                                            <p:graphicEl>
                                              <a:dgm id="{137029CD-799E-43AD-AFC7-3BA22C2EEA51}"/>
                                            </p:graphic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9">
                                            <p:graphicEl>
                                              <a:dgm id="{B10D952D-CB50-4372-86D0-230F3E402518}"/>
                                            </p:graphicEl>
                                          </p:spTgt>
                                        </p:tgtEl>
                                        <p:attrNameLst>
                                          <p:attrName>style.visibility</p:attrName>
                                        </p:attrNameLst>
                                      </p:cBhvr>
                                      <p:to>
                                        <p:strVal val="visible"/>
                                      </p:to>
                                    </p:set>
                                    <p:animEffect transition="in" filter="fade">
                                      <p:cBhvr>
                                        <p:cTn id="33" dur="1000"/>
                                        <p:tgtEl>
                                          <p:spTgt spid="9">
                                            <p:graphicEl>
                                              <a:dgm id="{B10D952D-CB50-4372-86D0-230F3E402518}"/>
                                            </p:graphicEl>
                                          </p:spTgt>
                                        </p:tgtEl>
                                      </p:cBhvr>
                                    </p:animEffect>
                                    <p:anim calcmode="lin" valueType="num">
                                      <p:cBhvr>
                                        <p:cTn id="34" dur="1000" fill="hold"/>
                                        <p:tgtEl>
                                          <p:spTgt spid="9">
                                            <p:graphicEl>
                                              <a:dgm id="{B10D952D-CB50-4372-86D0-230F3E402518}"/>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9">
                                            <p:graphicEl>
                                              <a:dgm id="{B10D952D-CB50-4372-86D0-230F3E402518}"/>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9">
                                            <p:graphicEl>
                                              <a:dgm id="{B10D952D-CB50-4372-86D0-230F3E402518}"/>
                                            </p:graphic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9">
                                            <p:graphicEl>
                                              <a:dgm id="{8C2A0AB6-0E48-4FF6-8EDA-205ACE253A7D}"/>
                                            </p:graphicEl>
                                          </p:spTgt>
                                        </p:tgtEl>
                                        <p:attrNameLst>
                                          <p:attrName>style.visibility</p:attrName>
                                        </p:attrNameLst>
                                      </p:cBhvr>
                                      <p:to>
                                        <p:strVal val="visible"/>
                                      </p:to>
                                    </p:set>
                                    <p:animEffect transition="in" filter="fade">
                                      <p:cBhvr>
                                        <p:cTn id="41" dur="1000"/>
                                        <p:tgtEl>
                                          <p:spTgt spid="9">
                                            <p:graphicEl>
                                              <a:dgm id="{8C2A0AB6-0E48-4FF6-8EDA-205ACE253A7D}"/>
                                            </p:graphicEl>
                                          </p:spTgt>
                                        </p:tgtEl>
                                      </p:cBhvr>
                                    </p:animEffect>
                                    <p:anim calcmode="lin" valueType="num">
                                      <p:cBhvr>
                                        <p:cTn id="42" dur="1000" fill="hold"/>
                                        <p:tgtEl>
                                          <p:spTgt spid="9">
                                            <p:graphicEl>
                                              <a:dgm id="{8C2A0AB6-0E48-4FF6-8EDA-205ACE253A7D}"/>
                                            </p:graphicEl>
                                          </p:spTgt>
                                        </p:tgtEl>
                                        <p:attrNameLst>
                                          <p:attrName>ppt_x</p:attrName>
                                        </p:attrNameLst>
                                      </p:cBhvr>
                                      <p:tavLst>
                                        <p:tav tm="0">
                                          <p:val>
                                            <p:strVal val="#ppt_x"/>
                                          </p:val>
                                        </p:tav>
                                        <p:tav tm="100000">
                                          <p:val>
                                            <p:strVal val="#ppt_x"/>
                                          </p:val>
                                        </p:tav>
                                      </p:tavLst>
                                    </p:anim>
                                    <p:anim calcmode="lin" valueType="num">
                                      <p:cBhvr>
                                        <p:cTn id="43" dur="900" decel="100000" fill="hold"/>
                                        <p:tgtEl>
                                          <p:spTgt spid="9">
                                            <p:graphicEl>
                                              <a:dgm id="{8C2A0AB6-0E48-4FF6-8EDA-205ACE253A7D}"/>
                                            </p:graphic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graphicEl>
                                              <a:dgm id="{8C2A0AB6-0E48-4FF6-8EDA-205ACE253A7D}"/>
                                            </p:graphic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9">
                                            <p:graphicEl>
                                              <a:dgm id="{7C4AE8C1-03DF-490A-9E48-9C6DB397AF1D}"/>
                                            </p:graphicEl>
                                          </p:spTgt>
                                        </p:tgtEl>
                                        <p:attrNameLst>
                                          <p:attrName>style.visibility</p:attrName>
                                        </p:attrNameLst>
                                      </p:cBhvr>
                                      <p:to>
                                        <p:strVal val="visible"/>
                                      </p:to>
                                    </p:set>
                                    <p:animEffect transition="in" filter="fade">
                                      <p:cBhvr>
                                        <p:cTn id="49" dur="1000"/>
                                        <p:tgtEl>
                                          <p:spTgt spid="9">
                                            <p:graphicEl>
                                              <a:dgm id="{7C4AE8C1-03DF-490A-9E48-9C6DB397AF1D}"/>
                                            </p:graphicEl>
                                          </p:spTgt>
                                        </p:tgtEl>
                                      </p:cBhvr>
                                    </p:animEffect>
                                    <p:anim calcmode="lin" valueType="num">
                                      <p:cBhvr>
                                        <p:cTn id="50" dur="1000" fill="hold"/>
                                        <p:tgtEl>
                                          <p:spTgt spid="9">
                                            <p:graphicEl>
                                              <a:dgm id="{7C4AE8C1-03DF-490A-9E48-9C6DB397AF1D}"/>
                                            </p:graphicEl>
                                          </p:spTgt>
                                        </p:tgtEl>
                                        <p:attrNameLst>
                                          <p:attrName>ppt_x</p:attrName>
                                        </p:attrNameLst>
                                      </p:cBhvr>
                                      <p:tavLst>
                                        <p:tav tm="0">
                                          <p:val>
                                            <p:strVal val="#ppt_x"/>
                                          </p:val>
                                        </p:tav>
                                        <p:tav tm="100000">
                                          <p:val>
                                            <p:strVal val="#ppt_x"/>
                                          </p:val>
                                        </p:tav>
                                      </p:tavLst>
                                    </p:anim>
                                    <p:anim calcmode="lin" valueType="num">
                                      <p:cBhvr>
                                        <p:cTn id="51" dur="900" decel="100000" fill="hold"/>
                                        <p:tgtEl>
                                          <p:spTgt spid="9">
                                            <p:graphicEl>
                                              <a:dgm id="{7C4AE8C1-03DF-490A-9E48-9C6DB397AF1D}"/>
                                            </p:graphic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9">
                                            <p:graphicEl>
                                              <a:dgm id="{7C4AE8C1-03DF-490A-9E48-9C6DB397AF1D}"/>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2152"/>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pic>
        <p:nvPicPr>
          <p:cNvPr id="2" name="Image 1"/>
          <p:cNvPicPr>
            <a:picLocks noChangeAspect="1"/>
          </p:cNvPicPr>
          <p:nvPr/>
        </p:nvPicPr>
        <p:blipFill>
          <a:blip r:embed="rId2"/>
          <a:stretch>
            <a:fillRect/>
          </a:stretch>
        </p:blipFill>
        <p:spPr>
          <a:xfrm>
            <a:off x="425355" y="1494004"/>
            <a:ext cx="4743450" cy="4714875"/>
          </a:xfrm>
          <a:prstGeom prst="rect">
            <a:avLst/>
          </a:prstGeom>
        </p:spPr>
      </p:pic>
      <p:sp>
        <p:nvSpPr>
          <p:cNvPr id="5" name="Rectangle 4"/>
          <p:cNvSpPr/>
          <p:nvPr/>
        </p:nvSpPr>
        <p:spPr>
          <a:xfrm>
            <a:off x="1538502" y="170565"/>
            <a:ext cx="9114996" cy="1323439"/>
          </a:xfrm>
          <a:prstGeom prst="rect">
            <a:avLst/>
          </a:prstGeom>
          <a:noFill/>
        </p:spPr>
        <p:txBody>
          <a:bodyPr wrap="none" lIns="91440" tIns="45720" rIns="91440" bIns="45720">
            <a:spAutoFit/>
          </a:bodyPr>
          <a:lstStyle/>
          <a:p>
            <a:pPr algn="ctr" rtl="1"/>
            <a:r>
              <a:rPr lang="ar-DZ"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الأول: ماهية إدارة الأعمال الدولية</a:t>
            </a:r>
            <a:endParaRPr lang="fr-FR"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8" name="ZoneTexte 7"/>
          <p:cNvSpPr txBox="1"/>
          <p:nvPr/>
        </p:nvSpPr>
        <p:spPr>
          <a:xfrm>
            <a:off x="5430505" y="1232394"/>
            <a:ext cx="6357938" cy="523220"/>
          </a:xfrm>
          <a:prstGeom prst="rect">
            <a:avLst/>
          </a:prstGeom>
          <a:noFill/>
        </p:spPr>
        <p:txBody>
          <a:bodyPr wrap="square" rtlCol="1">
            <a:spAutoFit/>
          </a:bodyPr>
          <a:lstStyle/>
          <a:p>
            <a:pPr algn="just" rtl="1"/>
            <a:r>
              <a:rPr lang="ar-DZ" sz="2800" dirty="0">
                <a:latin typeface="Arabic Typesetting" panose="03020402040406030203" pitchFamily="66" charset="-78"/>
                <a:cs typeface="Arabic Typesetting" panose="03020402040406030203" pitchFamily="66" charset="-78"/>
              </a:rPr>
              <a:t>وهناك أنواع أخرى للأعمال الدولية يمكن توضيحها فيما يلي:</a:t>
            </a:r>
          </a:p>
        </p:txBody>
      </p:sp>
      <p:graphicFrame>
        <p:nvGraphicFramePr>
          <p:cNvPr id="6" name="Diagramme 5"/>
          <p:cNvGraphicFramePr/>
          <p:nvPr>
            <p:extLst>
              <p:ext uri="{D42A27DB-BD31-4B8C-83A1-F6EECF244321}">
                <p14:modId xmlns:p14="http://schemas.microsoft.com/office/powerpoint/2010/main" val="4040495603"/>
              </p:ext>
            </p:extLst>
          </p:nvPr>
        </p:nvGraphicFramePr>
        <p:xfrm>
          <a:off x="5430505" y="1232394"/>
          <a:ext cx="640956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3317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graphicEl>
                                              <a:dgm id="{1E2F33EC-9B38-4F6A-91F5-34756F977944}"/>
                                            </p:graphicEl>
                                          </p:spTgt>
                                        </p:tgtEl>
                                        <p:attrNameLst>
                                          <p:attrName>style.visibility</p:attrName>
                                        </p:attrNameLst>
                                      </p:cBhvr>
                                      <p:to>
                                        <p:strVal val="visible"/>
                                      </p:to>
                                    </p:set>
                                    <p:animEffect transition="in" filter="fade">
                                      <p:cBhvr>
                                        <p:cTn id="12" dur="1000"/>
                                        <p:tgtEl>
                                          <p:spTgt spid="6">
                                            <p:graphicEl>
                                              <a:dgm id="{1E2F33EC-9B38-4F6A-91F5-34756F977944}"/>
                                            </p:graphicEl>
                                          </p:spTgt>
                                        </p:tgtEl>
                                      </p:cBhvr>
                                    </p:animEffect>
                                    <p:anim calcmode="lin" valueType="num">
                                      <p:cBhvr>
                                        <p:cTn id="13" dur="1000" fill="hold"/>
                                        <p:tgtEl>
                                          <p:spTgt spid="6">
                                            <p:graphicEl>
                                              <a:dgm id="{1E2F33EC-9B38-4F6A-91F5-34756F977944}"/>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1E2F33EC-9B38-4F6A-91F5-34756F977944}"/>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graphicEl>
                                              <a:dgm id="{2F7FCB2E-501C-4592-83DD-2F1637239492}"/>
                                            </p:graphicEl>
                                          </p:spTgt>
                                        </p:tgtEl>
                                        <p:attrNameLst>
                                          <p:attrName>style.visibility</p:attrName>
                                        </p:attrNameLst>
                                      </p:cBhvr>
                                      <p:to>
                                        <p:strVal val="visible"/>
                                      </p:to>
                                    </p:set>
                                    <p:animEffect transition="in" filter="fade">
                                      <p:cBhvr>
                                        <p:cTn id="19" dur="1000"/>
                                        <p:tgtEl>
                                          <p:spTgt spid="6">
                                            <p:graphicEl>
                                              <a:dgm id="{2F7FCB2E-501C-4592-83DD-2F1637239492}"/>
                                            </p:graphicEl>
                                          </p:spTgt>
                                        </p:tgtEl>
                                      </p:cBhvr>
                                    </p:animEffect>
                                    <p:anim calcmode="lin" valueType="num">
                                      <p:cBhvr>
                                        <p:cTn id="20" dur="1000" fill="hold"/>
                                        <p:tgtEl>
                                          <p:spTgt spid="6">
                                            <p:graphicEl>
                                              <a:dgm id="{2F7FCB2E-501C-4592-83DD-2F1637239492}"/>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2F7FCB2E-501C-4592-83DD-2F1637239492}"/>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graphicEl>
                                              <a:dgm id="{B4CAB99E-8673-4E0A-B6AB-0BB05BCFBD54}"/>
                                            </p:graphicEl>
                                          </p:spTgt>
                                        </p:tgtEl>
                                        <p:attrNameLst>
                                          <p:attrName>style.visibility</p:attrName>
                                        </p:attrNameLst>
                                      </p:cBhvr>
                                      <p:to>
                                        <p:strVal val="visible"/>
                                      </p:to>
                                    </p:set>
                                    <p:animEffect transition="in" filter="fade">
                                      <p:cBhvr>
                                        <p:cTn id="26" dur="1000"/>
                                        <p:tgtEl>
                                          <p:spTgt spid="6">
                                            <p:graphicEl>
                                              <a:dgm id="{B4CAB99E-8673-4E0A-B6AB-0BB05BCFBD54}"/>
                                            </p:graphicEl>
                                          </p:spTgt>
                                        </p:tgtEl>
                                      </p:cBhvr>
                                    </p:animEffect>
                                    <p:anim calcmode="lin" valueType="num">
                                      <p:cBhvr>
                                        <p:cTn id="27" dur="1000" fill="hold"/>
                                        <p:tgtEl>
                                          <p:spTgt spid="6">
                                            <p:graphicEl>
                                              <a:dgm id="{B4CAB99E-8673-4E0A-B6AB-0BB05BCFBD54}"/>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B4CAB99E-8673-4E0A-B6AB-0BB05BCFBD54}"/>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graphicEl>
                                              <a:dgm id="{4E7304BC-41AC-407A-A4C5-64A605A2AEDD}"/>
                                            </p:graphicEl>
                                          </p:spTgt>
                                        </p:tgtEl>
                                        <p:attrNameLst>
                                          <p:attrName>style.visibility</p:attrName>
                                        </p:attrNameLst>
                                      </p:cBhvr>
                                      <p:to>
                                        <p:strVal val="visible"/>
                                      </p:to>
                                    </p:set>
                                    <p:animEffect transition="in" filter="fade">
                                      <p:cBhvr>
                                        <p:cTn id="33" dur="1000"/>
                                        <p:tgtEl>
                                          <p:spTgt spid="6">
                                            <p:graphicEl>
                                              <a:dgm id="{4E7304BC-41AC-407A-A4C5-64A605A2AEDD}"/>
                                            </p:graphicEl>
                                          </p:spTgt>
                                        </p:tgtEl>
                                      </p:cBhvr>
                                    </p:animEffect>
                                    <p:anim calcmode="lin" valueType="num">
                                      <p:cBhvr>
                                        <p:cTn id="34" dur="1000" fill="hold"/>
                                        <p:tgtEl>
                                          <p:spTgt spid="6">
                                            <p:graphicEl>
                                              <a:dgm id="{4E7304BC-41AC-407A-A4C5-64A605A2AEDD}"/>
                                            </p:graphicEl>
                                          </p:spTgt>
                                        </p:tgtEl>
                                        <p:attrNameLst>
                                          <p:attrName>ppt_x</p:attrName>
                                        </p:attrNameLst>
                                      </p:cBhvr>
                                      <p:tavLst>
                                        <p:tav tm="0">
                                          <p:val>
                                            <p:strVal val="#ppt_x"/>
                                          </p:val>
                                        </p:tav>
                                        <p:tav tm="100000">
                                          <p:val>
                                            <p:strVal val="#ppt_x"/>
                                          </p:val>
                                        </p:tav>
                                      </p:tavLst>
                                    </p:anim>
                                    <p:anim calcmode="lin" valueType="num">
                                      <p:cBhvr>
                                        <p:cTn id="35" dur="1000" fill="hold"/>
                                        <p:tgtEl>
                                          <p:spTgt spid="6">
                                            <p:graphicEl>
                                              <a:dgm id="{4E7304BC-41AC-407A-A4C5-64A605A2AED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2152"/>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pic>
        <p:nvPicPr>
          <p:cNvPr id="2" name="Image 1"/>
          <p:cNvPicPr>
            <a:picLocks noChangeAspect="1"/>
          </p:cNvPicPr>
          <p:nvPr/>
        </p:nvPicPr>
        <p:blipFill>
          <a:blip r:embed="rId2"/>
          <a:stretch>
            <a:fillRect/>
          </a:stretch>
        </p:blipFill>
        <p:spPr>
          <a:xfrm>
            <a:off x="425355" y="1494004"/>
            <a:ext cx="4743450" cy="4714875"/>
          </a:xfrm>
          <a:prstGeom prst="rect">
            <a:avLst/>
          </a:prstGeom>
        </p:spPr>
      </p:pic>
      <p:sp>
        <p:nvSpPr>
          <p:cNvPr id="5" name="Rectangle 4"/>
          <p:cNvSpPr/>
          <p:nvPr/>
        </p:nvSpPr>
        <p:spPr>
          <a:xfrm>
            <a:off x="1538502" y="170565"/>
            <a:ext cx="9114996" cy="1323439"/>
          </a:xfrm>
          <a:prstGeom prst="rect">
            <a:avLst/>
          </a:prstGeom>
          <a:noFill/>
        </p:spPr>
        <p:txBody>
          <a:bodyPr wrap="none" lIns="91440" tIns="45720" rIns="91440" bIns="45720">
            <a:spAutoFit/>
          </a:bodyPr>
          <a:lstStyle/>
          <a:p>
            <a:pPr algn="ctr" rtl="1"/>
            <a:r>
              <a:rPr lang="ar-DZ"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الأول: ماهية إدارة الأعمال الدولية</a:t>
            </a:r>
            <a:endParaRPr lang="fr-FR" sz="8000" cap="none" spc="0" dirty="0">
              <a:ln w="0"/>
              <a:solidFill>
                <a:schemeClr val="tx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8" name="ZoneTexte 7"/>
          <p:cNvSpPr txBox="1"/>
          <p:nvPr/>
        </p:nvSpPr>
        <p:spPr>
          <a:xfrm>
            <a:off x="5168805" y="1217005"/>
            <a:ext cx="6886824" cy="553998"/>
          </a:xfrm>
          <a:prstGeom prst="rect">
            <a:avLst/>
          </a:prstGeom>
          <a:noFill/>
        </p:spPr>
        <p:txBody>
          <a:bodyPr wrap="square" rtlCol="1">
            <a:spAutoFit/>
          </a:bodyPr>
          <a:lstStyle/>
          <a:p>
            <a:pPr algn="just" rtl="1"/>
            <a:r>
              <a:rPr lang="ar-DZ" sz="3000" dirty="0">
                <a:solidFill>
                  <a:schemeClr val="accent5">
                    <a:lumMod val="75000"/>
                  </a:schemeClr>
                </a:solidFill>
                <a:latin typeface="Arabic Typesetting" panose="03020402040406030203" pitchFamily="66" charset="-78"/>
                <a:cs typeface="Arabic Typesetting" panose="03020402040406030203" pitchFamily="66" charset="-78"/>
              </a:rPr>
              <a:t>المطلب الثالث: الأسباب والمبررات التي جعلت المنظمات تندمج في الأعمال الدولية</a:t>
            </a:r>
          </a:p>
        </p:txBody>
      </p:sp>
      <p:graphicFrame>
        <p:nvGraphicFramePr>
          <p:cNvPr id="6" name="Diagramme 5"/>
          <p:cNvGraphicFramePr/>
          <p:nvPr>
            <p:extLst>
              <p:ext uri="{D42A27DB-BD31-4B8C-83A1-F6EECF244321}">
                <p14:modId xmlns:p14="http://schemas.microsoft.com/office/powerpoint/2010/main" val="2342966787"/>
              </p:ext>
            </p:extLst>
          </p:nvPr>
        </p:nvGraphicFramePr>
        <p:xfrm>
          <a:off x="4858511" y="1798338"/>
          <a:ext cx="7507412" cy="4735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798661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6">
                                            <p:graphicEl>
                                              <a:dgm id="{AFD22BAE-E7E5-4286-AFFC-8E7C1BD51240}"/>
                                            </p:graphicEl>
                                          </p:spTgt>
                                        </p:tgtEl>
                                        <p:attrNameLst>
                                          <p:attrName>style.visibility</p:attrName>
                                        </p:attrNameLst>
                                      </p:cBhvr>
                                      <p:to>
                                        <p:strVal val="visible"/>
                                      </p:to>
                                    </p:set>
                                    <p:anim calcmode="lin" valueType="num">
                                      <p:cBhvr additive="base">
                                        <p:cTn id="12" dur="500" fill="hold"/>
                                        <p:tgtEl>
                                          <p:spTgt spid="6">
                                            <p:graphicEl>
                                              <a:dgm id="{AFD22BAE-E7E5-4286-AFFC-8E7C1BD51240}"/>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graphicEl>
                                              <a:dgm id="{AFD22BAE-E7E5-4286-AFFC-8E7C1BD51240}"/>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6">
                                            <p:graphicEl>
                                              <a:dgm id="{1F29CA23-98FB-490A-A141-6E3747BD87FC}"/>
                                            </p:graphicEl>
                                          </p:spTgt>
                                        </p:tgtEl>
                                        <p:attrNameLst>
                                          <p:attrName>style.visibility</p:attrName>
                                        </p:attrNameLst>
                                      </p:cBhvr>
                                      <p:to>
                                        <p:strVal val="visible"/>
                                      </p:to>
                                    </p:set>
                                    <p:anim calcmode="lin" valueType="num">
                                      <p:cBhvr additive="base">
                                        <p:cTn id="18" dur="500" fill="hold"/>
                                        <p:tgtEl>
                                          <p:spTgt spid="6">
                                            <p:graphicEl>
                                              <a:dgm id="{1F29CA23-98FB-490A-A141-6E3747BD87FC}"/>
                                            </p:graphic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
                                            <p:graphicEl>
                                              <a:dgm id="{1F29CA23-98FB-490A-A141-6E3747BD87FC}"/>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6">
                                            <p:graphicEl>
                                              <a:dgm id="{B7A887A8-A105-4375-ADCD-2CF47A6D4DF0}"/>
                                            </p:graphicEl>
                                          </p:spTgt>
                                        </p:tgtEl>
                                        <p:attrNameLst>
                                          <p:attrName>style.visibility</p:attrName>
                                        </p:attrNameLst>
                                      </p:cBhvr>
                                      <p:to>
                                        <p:strVal val="visible"/>
                                      </p:to>
                                    </p:set>
                                    <p:anim calcmode="lin" valueType="num">
                                      <p:cBhvr additive="base">
                                        <p:cTn id="24" dur="500" fill="hold"/>
                                        <p:tgtEl>
                                          <p:spTgt spid="6">
                                            <p:graphicEl>
                                              <a:dgm id="{B7A887A8-A105-4375-ADCD-2CF47A6D4DF0}"/>
                                            </p:graphic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
                                            <p:graphicEl>
                                              <a:dgm id="{B7A887A8-A105-4375-ADCD-2CF47A6D4DF0}"/>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6">
                                            <p:graphicEl>
                                              <a:dgm id="{2CCFFDA5-EFDD-44F2-A496-01299FB2896F}"/>
                                            </p:graphicEl>
                                          </p:spTgt>
                                        </p:tgtEl>
                                        <p:attrNameLst>
                                          <p:attrName>style.visibility</p:attrName>
                                        </p:attrNameLst>
                                      </p:cBhvr>
                                      <p:to>
                                        <p:strVal val="visible"/>
                                      </p:to>
                                    </p:set>
                                    <p:anim calcmode="lin" valueType="num">
                                      <p:cBhvr additive="base">
                                        <p:cTn id="30" dur="500" fill="hold"/>
                                        <p:tgtEl>
                                          <p:spTgt spid="6">
                                            <p:graphicEl>
                                              <a:dgm id="{2CCFFDA5-EFDD-44F2-A496-01299FB2896F}"/>
                                            </p:graphic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
                                            <p:graphicEl>
                                              <a:dgm id="{2CCFFDA5-EFDD-44F2-A496-01299FB2896F}"/>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6">
                                            <p:graphicEl>
                                              <a:dgm id="{31F212CB-85A9-4D24-9323-1E95AE2EA01E}"/>
                                            </p:graphicEl>
                                          </p:spTgt>
                                        </p:tgtEl>
                                        <p:attrNameLst>
                                          <p:attrName>style.visibility</p:attrName>
                                        </p:attrNameLst>
                                      </p:cBhvr>
                                      <p:to>
                                        <p:strVal val="visible"/>
                                      </p:to>
                                    </p:set>
                                    <p:anim calcmode="lin" valueType="num">
                                      <p:cBhvr additive="base">
                                        <p:cTn id="36" dur="500" fill="hold"/>
                                        <p:tgtEl>
                                          <p:spTgt spid="6">
                                            <p:graphicEl>
                                              <a:dgm id="{31F212CB-85A9-4D24-9323-1E95AE2EA01E}"/>
                                            </p:graphic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6">
                                            <p:graphicEl>
                                              <a:dgm id="{31F212CB-85A9-4D24-9323-1E95AE2EA01E}"/>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grpId="0" nodeType="clickEffect">
                                  <p:stCondLst>
                                    <p:cond delay="0"/>
                                  </p:stCondLst>
                                  <p:childTnLst>
                                    <p:set>
                                      <p:cBhvr>
                                        <p:cTn id="41" dur="1" fill="hold">
                                          <p:stCondLst>
                                            <p:cond delay="0"/>
                                          </p:stCondLst>
                                        </p:cTn>
                                        <p:tgtEl>
                                          <p:spTgt spid="6">
                                            <p:graphicEl>
                                              <a:dgm id="{6C666E3D-7AA3-4EF5-999E-70C4F9CDF196}"/>
                                            </p:graphicEl>
                                          </p:spTgt>
                                        </p:tgtEl>
                                        <p:attrNameLst>
                                          <p:attrName>style.visibility</p:attrName>
                                        </p:attrNameLst>
                                      </p:cBhvr>
                                      <p:to>
                                        <p:strVal val="visible"/>
                                      </p:to>
                                    </p:set>
                                    <p:anim calcmode="lin" valueType="num">
                                      <p:cBhvr additive="base">
                                        <p:cTn id="42" dur="500" fill="hold"/>
                                        <p:tgtEl>
                                          <p:spTgt spid="6">
                                            <p:graphicEl>
                                              <a:dgm id="{6C666E3D-7AA3-4EF5-999E-70C4F9CDF196}"/>
                                            </p:graphic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6">
                                            <p:graphicEl>
                                              <a:dgm id="{6C666E3D-7AA3-4EF5-999E-70C4F9CDF19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6" grpId="0">
        <p:bldSub>
          <a:bldDgm bld="one"/>
        </p:bldSub>
      </p:bldGraphic>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1743</Words>
  <Application>Microsoft Office PowerPoint</Application>
  <PresentationFormat>Widescreen</PresentationFormat>
  <Paragraphs>106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dz</dc:creator>
  <cp:lastModifiedBy>Guest User</cp:lastModifiedBy>
  <cp:revision>46</cp:revision>
  <dcterms:created xsi:type="dcterms:W3CDTF">2024-12-04T16:12:13Z</dcterms:created>
  <dcterms:modified xsi:type="dcterms:W3CDTF">2024-12-17T09:05:21Z</dcterms:modified>
</cp:coreProperties>
</file>