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 id="2147483672" r:id="rId2"/>
  </p:sldMasterIdLst>
  <p:notesMasterIdLst>
    <p:notesMasterId r:id="rId21"/>
  </p:notesMasterIdLst>
  <p:handoutMasterIdLst>
    <p:handoutMasterId r:id="rId22"/>
  </p:handoutMasterIdLst>
  <p:sldIdLst>
    <p:sldId id="256" r:id="rId3"/>
    <p:sldId id="258" r:id="rId4"/>
    <p:sldId id="325" r:id="rId5"/>
    <p:sldId id="329" r:id="rId6"/>
    <p:sldId id="330" r:id="rId7"/>
    <p:sldId id="326" r:id="rId8"/>
    <p:sldId id="331" r:id="rId9"/>
    <p:sldId id="332" r:id="rId10"/>
    <p:sldId id="333" r:id="rId11"/>
    <p:sldId id="272" r:id="rId12"/>
    <p:sldId id="273" r:id="rId13"/>
    <p:sldId id="266" r:id="rId14"/>
    <p:sldId id="267" r:id="rId15"/>
    <p:sldId id="269" r:id="rId16"/>
    <p:sldId id="270" r:id="rId17"/>
    <p:sldId id="271" r:id="rId18"/>
    <p:sldId id="311" r:id="rId19"/>
    <p:sldId id="308" r:id="rId20"/>
  </p:sldIdLst>
  <p:sldSz cx="9144000" cy="6858000" type="screen4x3"/>
  <p:notesSz cx="9869488" cy="6735763"/>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000" autoAdjust="0"/>
    <p:restoredTop sz="94718" autoAdjust="0"/>
  </p:normalViewPr>
  <p:slideViewPr>
    <p:cSldViewPr>
      <p:cViewPr varScale="1">
        <p:scale>
          <a:sx n="61" d="100"/>
          <a:sy n="61" d="100"/>
        </p:scale>
        <p:origin x="1596" y="60"/>
      </p:cViewPr>
      <p:guideLst>
        <p:guide orient="horz" pos="2160"/>
        <p:guide pos="2880"/>
      </p:guideLst>
    </p:cSldViewPr>
  </p:slideViewPr>
  <p:outlineViewPr>
    <p:cViewPr>
      <p:scale>
        <a:sx n="33" d="100"/>
        <a:sy n="33" d="100"/>
      </p:scale>
      <p:origin x="0" y="1909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592711" y="0"/>
            <a:ext cx="4276779" cy="336788"/>
          </a:xfrm>
          <a:prstGeom prst="rect">
            <a:avLst/>
          </a:prstGeom>
        </p:spPr>
        <p:txBody>
          <a:bodyPr vert="horz" lIns="91440" tIns="45720" rIns="91440" bIns="45720" rtlCol="1"/>
          <a:lstStyle>
            <a:lvl1pPr algn="r">
              <a:defRPr sz="1200"/>
            </a:lvl1pPr>
          </a:lstStyle>
          <a:p>
            <a:r>
              <a:rPr lang="ar-SA"/>
              <a:t>قسم التسيير - -إدارة أعمال </a:t>
            </a:r>
          </a:p>
        </p:txBody>
      </p:sp>
      <p:sp>
        <p:nvSpPr>
          <p:cNvPr id="3" name="Date Placeholder 2"/>
          <p:cNvSpPr>
            <a:spLocks noGrp="1"/>
          </p:cNvSpPr>
          <p:nvPr>
            <p:ph type="dt" sz="quarter" idx="1"/>
          </p:nvPr>
        </p:nvSpPr>
        <p:spPr>
          <a:xfrm>
            <a:off x="2288" y="0"/>
            <a:ext cx="4276779" cy="336788"/>
          </a:xfrm>
          <a:prstGeom prst="rect">
            <a:avLst/>
          </a:prstGeom>
        </p:spPr>
        <p:txBody>
          <a:bodyPr vert="horz" lIns="91440" tIns="45720" rIns="91440" bIns="45720" rtlCol="1"/>
          <a:lstStyle>
            <a:lvl1pPr algn="l">
              <a:defRPr sz="1200"/>
            </a:lvl1pPr>
          </a:lstStyle>
          <a:p>
            <a:fld id="{16B85B38-5553-404D-B2B8-8C597A9483BC}" type="datetime1">
              <a:rPr lang="en-US" smtClean="0"/>
              <a:t>3/15/2025</a:t>
            </a:fld>
            <a:endParaRPr lang="ar-SA"/>
          </a:p>
        </p:txBody>
      </p:sp>
      <p:sp>
        <p:nvSpPr>
          <p:cNvPr id="4" name="Footer Placeholder 3"/>
          <p:cNvSpPr>
            <a:spLocks noGrp="1"/>
          </p:cNvSpPr>
          <p:nvPr>
            <p:ph type="ftr" sz="quarter" idx="2"/>
          </p:nvPr>
        </p:nvSpPr>
        <p:spPr>
          <a:xfrm>
            <a:off x="5592711" y="6397806"/>
            <a:ext cx="4276779" cy="336788"/>
          </a:xfrm>
          <a:prstGeom prst="rect">
            <a:avLst/>
          </a:prstGeom>
        </p:spPr>
        <p:txBody>
          <a:bodyPr vert="horz" lIns="91440" tIns="45720" rIns="91440" bIns="45720" rtlCol="1" anchor="b"/>
          <a:lstStyle>
            <a:lvl1pPr algn="r">
              <a:defRPr sz="1200"/>
            </a:lvl1pPr>
          </a:lstStyle>
          <a:p>
            <a:r>
              <a:rPr lang="ar-SA"/>
              <a:t>الأستاذ الدكتور بوداح عبدالجليل</a:t>
            </a:r>
          </a:p>
        </p:txBody>
      </p:sp>
      <p:sp>
        <p:nvSpPr>
          <p:cNvPr id="5" name="Slide Number Placeholder 4"/>
          <p:cNvSpPr>
            <a:spLocks noGrp="1"/>
          </p:cNvSpPr>
          <p:nvPr>
            <p:ph type="sldNum" sz="quarter" idx="3"/>
          </p:nvPr>
        </p:nvSpPr>
        <p:spPr>
          <a:xfrm>
            <a:off x="2288" y="6397806"/>
            <a:ext cx="4276779" cy="336788"/>
          </a:xfrm>
          <a:prstGeom prst="rect">
            <a:avLst/>
          </a:prstGeom>
        </p:spPr>
        <p:txBody>
          <a:bodyPr vert="horz" lIns="91440" tIns="45720" rIns="91440" bIns="45720" rtlCol="1" anchor="b"/>
          <a:lstStyle>
            <a:lvl1pPr algn="l">
              <a:defRPr sz="1200"/>
            </a:lvl1pPr>
          </a:lstStyle>
          <a:p>
            <a:fld id="{C6395E4D-6E97-482B-84FD-30E28AD351DD}" type="slidenum">
              <a:rPr lang="ar-SA" smtClean="0"/>
              <a:pPr/>
              <a:t>‹N°›</a:t>
            </a:fld>
            <a:endParaRPr lang="ar-SA"/>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592711" y="0"/>
            <a:ext cx="4276779" cy="336788"/>
          </a:xfrm>
          <a:prstGeom prst="rect">
            <a:avLst/>
          </a:prstGeom>
        </p:spPr>
        <p:txBody>
          <a:bodyPr vert="horz" lIns="91440" tIns="45720" rIns="91440" bIns="45720" rtlCol="1"/>
          <a:lstStyle>
            <a:lvl1pPr algn="r">
              <a:defRPr sz="1200"/>
            </a:lvl1pPr>
          </a:lstStyle>
          <a:p>
            <a:r>
              <a:rPr lang="ar-SA"/>
              <a:t>قسم التسيير - -إدارة أعمال </a:t>
            </a:r>
          </a:p>
        </p:txBody>
      </p:sp>
      <p:sp>
        <p:nvSpPr>
          <p:cNvPr id="3" name="Date Placeholder 2"/>
          <p:cNvSpPr>
            <a:spLocks noGrp="1"/>
          </p:cNvSpPr>
          <p:nvPr>
            <p:ph type="dt" idx="1"/>
          </p:nvPr>
        </p:nvSpPr>
        <p:spPr>
          <a:xfrm>
            <a:off x="2288" y="0"/>
            <a:ext cx="4276779" cy="336788"/>
          </a:xfrm>
          <a:prstGeom prst="rect">
            <a:avLst/>
          </a:prstGeom>
        </p:spPr>
        <p:txBody>
          <a:bodyPr vert="horz" lIns="91440" tIns="45720" rIns="91440" bIns="45720" rtlCol="1"/>
          <a:lstStyle>
            <a:lvl1pPr algn="l">
              <a:defRPr sz="1200"/>
            </a:lvl1pPr>
          </a:lstStyle>
          <a:p>
            <a:fld id="{D7FDB62C-406D-4D99-8769-A10B01FE66AB}" type="datetime1">
              <a:rPr lang="en-US" smtClean="0"/>
              <a:t>3/15/2025</a:t>
            </a:fld>
            <a:endParaRPr lang="ar-SA"/>
          </a:p>
        </p:txBody>
      </p:sp>
      <p:sp>
        <p:nvSpPr>
          <p:cNvPr id="4" name="Slide Image Placeholder 3"/>
          <p:cNvSpPr>
            <a:spLocks noGrp="1" noRot="1" noChangeAspect="1"/>
          </p:cNvSpPr>
          <p:nvPr>
            <p:ph type="sldImg" idx="2"/>
          </p:nvPr>
        </p:nvSpPr>
        <p:spPr>
          <a:xfrm>
            <a:off x="3249613" y="504825"/>
            <a:ext cx="3370262" cy="25273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986950" y="3199487"/>
            <a:ext cx="7895590" cy="3031094"/>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6" name="Footer Placeholder 5"/>
          <p:cNvSpPr>
            <a:spLocks noGrp="1"/>
          </p:cNvSpPr>
          <p:nvPr>
            <p:ph type="ftr" sz="quarter" idx="4"/>
          </p:nvPr>
        </p:nvSpPr>
        <p:spPr>
          <a:xfrm>
            <a:off x="5592711" y="6397806"/>
            <a:ext cx="4276779" cy="336788"/>
          </a:xfrm>
          <a:prstGeom prst="rect">
            <a:avLst/>
          </a:prstGeom>
        </p:spPr>
        <p:txBody>
          <a:bodyPr vert="horz" lIns="91440" tIns="45720" rIns="91440" bIns="45720" rtlCol="1" anchor="b"/>
          <a:lstStyle>
            <a:lvl1pPr algn="r">
              <a:defRPr sz="1200"/>
            </a:lvl1pPr>
          </a:lstStyle>
          <a:p>
            <a:r>
              <a:rPr lang="ar-SA"/>
              <a:t>الأستاذ الدكتور بوداح عبدالجليل</a:t>
            </a:r>
          </a:p>
        </p:txBody>
      </p:sp>
      <p:sp>
        <p:nvSpPr>
          <p:cNvPr id="7" name="Slide Number Placeholder 6"/>
          <p:cNvSpPr>
            <a:spLocks noGrp="1"/>
          </p:cNvSpPr>
          <p:nvPr>
            <p:ph type="sldNum" sz="quarter" idx="5"/>
          </p:nvPr>
        </p:nvSpPr>
        <p:spPr>
          <a:xfrm>
            <a:off x="2288" y="6397806"/>
            <a:ext cx="4276779" cy="336788"/>
          </a:xfrm>
          <a:prstGeom prst="rect">
            <a:avLst/>
          </a:prstGeom>
        </p:spPr>
        <p:txBody>
          <a:bodyPr vert="horz" lIns="91440" tIns="45720" rIns="91440" bIns="45720" rtlCol="1" anchor="b"/>
          <a:lstStyle>
            <a:lvl1pPr algn="l">
              <a:defRPr sz="1200"/>
            </a:lvl1pPr>
          </a:lstStyle>
          <a:p>
            <a:fld id="{2F576C64-1989-487D-A6AB-C06D0AEDBD91}" type="slidenum">
              <a:rPr lang="ar-SA" smtClean="0"/>
              <a:pPr/>
              <a:t>‹N°›</a:t>
            </a:fld>
            <a:endParaRPr lang="ar-SA"/>
          </a:p>
        </p:txBody>
      </p:sp>
    </p:spTree>
  </p:cSld>
  <p:clrMap bg1="lt1" tx1="dk1" bg2="lt2" tx2="dk2" accent1="accent1" accent2="accent2" accent3="accent3" accent4="accent4" accent5="accent5" accent6="accent6" hlink="hlink" folHlink="folHlink"/>
  <p:hf/>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F576C64-1989-487D-A6AB-C06D0AEDBD91}" type="slidenum">
              <a:rPr lang="ar-SA" smtClean="0"/>
              <a:pPr/>
              <a:t>1</a:t>
            </a:fld>
            <a:endParaRPr lang="ar-SA"/>
          </a:p>
        </p:txBody>
      </p:sp>
      <p:sp>
        <p:nvSpPr>
          <p:cNvPr id="5" name="Date Placeholder 4"/>
          <p:cNvSpPr>
            <a:spLocks noGrp="1"/>
          </p:cNvSpPr>
          <p:nvPr>
            <p:ph type="dt" idx="11"/>
          </p:nvPr>
        </p:nvSpPr>
        <p:spPr/>
        <p:txBody>
          <a:bodyPr/>
          <a:lstStyle/>
          <a:p>
            <a:fld id="{282D8000-7CF3-4B71-A5D6-92407A0EEFA4}" type="datetime1">
              <a:rPr lang="en-US" smtClean="0"/>
              <a:t>3/15/2025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Header Placeholder 6"/>
          <p:cNvSpPr>
            <a:spLocks noGrp="1"/>
          </p:cNvSpPr>
          <p:nvPr>
            <p:ph type="hdr" sz="quarter" idx="13"/>
          </p:nvPr>
        </p:nvSpPr>
        <p:spPr/>
        <p:txBody>
          <a:bodyPr/>
          <a:lstStyle/>
          <a:p>
            <a:r>
              <a:rPr lang="ar-SA"/>
              <a:t>قسم التسيير - -إدارة أعمال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التسيير - -إدارة أعمال </a:t>
            </a:r>
          </a:p>
        </p:txBody>
      </p:sp>
      <p:sp>
        <p:nvSpPr>
          <p:cNvPr id="5" name="Date Placeholder 4"/>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42A7882E-A65E-4799-AB02-4C45A9D2C58B}"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3/15/2025</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10</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19275741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التسيير - -إدارة أعمال </a:t>
            </a:r>
          </a:p>
        </p:txBody>
      </p:sp>
      <p:sp>
        <p:nvSpPr>
          <p:cNvPr id="5" name="Date Placeholder 4"/>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0B64C4D0-FBC5-4DCB-A969-CE7E0F732F89}"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3/15/2025</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11</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35742170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E3C2D59F-D9BF-403F-94AC-ADCDE7997D6C}" type="datetime1">
              <a:rPr lang="en-US" smtClean="0"/>
              <a:t>3/15/2025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12</a:t>
            </a:fld>
            <a:endParaRPr lang="ar-S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3D10B960-8167-467A-858A-FFA5D35DFF17}" type="datetime1">
              <a:rPr lang="en-US" smtClean="0"/>
              <a:t>3/15/2025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13</a:t>
            </a:fld>
            <a:endParaRPr lang="ar-S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F53550AD-5D79-44BB-B88D-287310C71B71}" type="datetime1">
              <a:rPr lang="en-US" smtClean="0"/>
              <a:t>3/15/2025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14</a:t>
            </a:fld>
            <a:endParaRPr lang="ar-SA"/>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9B3FC57F-B693-4B6F-AFC9-FE75ACBA6E0C}" type="datetime1">
              <a:rPr lang="en-US" smtClean="0"/>
              <a:t>3/15/2025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15</a:t>
            </a:fld>
            <a:endParaRPr lang="ar-SA"/>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D99B6EDF-E932-408D-9B94-AD7BF3E6123D}" type="datetime1">
              <a:rPr lang="en-US" smtClean="0"/>
              <a:t>3/15/2025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16</a:t>
            </a:fld>
            <a:endParaRPr lang="ar-SA"/>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التسيير - -إدارة أعمال </a:t>
            </a:r>
          </a:p>
        </p:txBody>
      </p:sp>
      <p:sp>
        <p:nvSpPr>
          <p:cNvPr id="5" name="Date Placeholder 4"/>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FC7422-E66C-42DB-A973-32FECA17F538}"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t>3/15/2025</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17</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25415271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التسيير - -إدارة أعمال </a:t>
            </a:r>
          </a:p>
        </p:txBody>
      </p:sp>
      <p:sp>
        <p:nvSpPr>
          <p:cNvPr id="5" name="Date Placeholder 4"/>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715246E0-5833-4C5C-A95F-602A6D6C51ED}"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t>3/15/2025</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18</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2281432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7C8A5372-B516-4815-A081-F05A8708C6E3}" type="datetime1">
              <a:rPr lang="en-US" smtClean="0"/>
              <a:t>3/15/2025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a:t>
            </a:fld>
            <a:endParaRPr lang="ar-S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4CD447-0095-33F7-B179-FE74DA5E28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E59B63-B21A-6198-3A27-E3066FE828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7CC7CF-5681-CC91-64FD-361B5C5E9E50}"/>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1C1DF39E-892C-F78D-F703-12879752FF05}"/>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7AB32506-34B0-A8AD-23C4-0EDFADCD893C}"/>
              </a:ext>
            </a:extLst>
          </p:cNvPr>
          <p:cNvSpPr>
            <a:spLocks noGrp="1"/>
          </p:cNvSpPr>
          <p:nvPr>
            <p:ph type="dt" idx="11"/>
          </p:nvPr>
        </p:nvSpPr>
        <p:spPr/>
        <p:txBody>
          <a:bodyPr/>
          <a:lstStyle/>
          <a:p>
            <a:fld id="{7C8A5372-B516-4815-A081-F05A8708C6E3}" type="datetime1">
              <a:rPr lang="en-US" smtClean="0"/>
              <a:t>3/15/2025</a:t>
            </a:fld>
            <a:endParaRPr lang="ar-SA"/>
          </a:p>
        </p:txBody>
      </p:sp>
      <p:sp>
        <p:nvSpPr>
          <p:cNvPr id="6" name="Footer Placeholder 5">
            <a:extLst>
              <a:ext uri="{FF2B5EF4-FFF2-40B4-BE49-F238E27FC236}">
                <a16:creationId xmlns:a16="http://schemas.microsoft.com/office/drawing/2014/main" id="{F557E6DC-C4E5-3F2D-4D55-4CAF45E6FA06}"/>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4467D443-DF6F-FD8E-B2F2-F43641C83E4E}"/>
              </a:ext>
            </a:extLst>
          </p:cNvPr>
          <p:cNvSpPr>
            <a:spLocks noGrp="1"/>
          </p:cNvSpPr>
          <p:nvPr>
            <p:ph type="sldNum" sz="quarter" idx="13"/>
          </p:nvPr>
        </p:nvSpPr>
        <p:spPr/>
        <p:txBody>
          <a:bodyPr/>
          <a:lstStyle/>
          <a:p>
            <a:fld id="{2F576C64-1989-487D-A6AB-C06D0AEDBD91}" type="slidenum">
              <a:rPr lang="ar-SA" smtClean="0"/>
              <a:pPr/>
              <a:t>3</a:t>
            </a:fld>
            <a:endParaRPr lang="ar-SA"/>
          </a:p>
        </p:txBody>
      </p:sp>
    </p:spTree>
    <p:extLst>
      <p:ext uri="{BB962C8B-B14F-4D97-AF65-F5344CB8AC3E}">
        <p14:creationId xmlns:p14="http://schemas.microsoft.com/office/powerpoint/2010/main" val="3813302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3BA8F9-8E84-2D05-D42D-DBFC8B641D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C0D511-C8AF-E899-FD18-A4A24066DE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0792F5-CB91-BCC5-E63B-95EA2AC62949}"/>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2EE91098-E5D4-1A75-48D8-C7142EBD9E7B}"/>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7747FBB4-A7D2-E50D-2215-96EA66205091}"/>
              </a:ext>
            </a:extLst>
          </p:cNvPr>
          <p:cNvSpPr>
            <a:spLocks noGrp="1"/>
          </p:cNvSpPr>
          <p:nvPr>
            <p:ph type="dt" idx="11"/>
          </p:nvPr>
        </p:nvSpPr>
        <p:spPr/>
        <p:txBody>
          <a:bodyPr/>
          <a:lstStyle/>
          <a:p>
            <a:fld id="{7C8A5372-B516-4815-A081-F05A8708C6E3}" type="datetime1">
              <a:rPr lang="en-US" smtClean="0"/>
              <a:t>3/15/2025</a:t>
            </a:fld>
            <a:endParaRPr lang="ar-SA"/>
          </a:p>
        </p:txBody>
      </p:sp>
      <p:sp>
        <p:nvSpPr>
          <p:cNvPr id="6" name="Footer Placeholder 5">
            <a:extLst>
              <a:ext uri="{FF2B5EF4-FFF2-40B4-BE49-F238E27FC236}">
                <a16:creationId xmlns:a16="http://schemas.microsoft.com/office/drawing/2014/main" id="{59128789-D31D-25E3-2533-874A92E273EC}"/>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859F3E3E-7360-4173-867B-C90DE2815E96}"/>
              </a:ext>
            </a:extLst>
          </p:cNvPr>
          <p:cNvSpPr>
            <a:spLocks noGrp="1"/>
          </p:cNvSpPr>
          <p:nvPr>
            <p:ph type="sldNum" sz="quarter" idx="13"/>
          </p:nvPr>
        </p:nvSpPr>
        <p:spPr/>
        <p:txBody>
          <a:bodyPr/>
          <a:lstStyle/>
          <a:p>
            <a:fld id="{2F576C64-1989-487D-A6AB-C06D0AEDBD91}" type="slidenum">
              <a:rPr lang="ar-SA" smtClean="0"/>
              <a:pPr/>
              <a:t>4</a:t>
            </a:fld>
            <a:endParaRPr lang="ar-SA"/>
          </a:p>
        </p:txBody>
      </p:sp>
    </p:spTree>
    <p:extLst>
      <p:ext uri="{BB962C8B-B14F-4D97-AF65-F5344CB8AC3E}">
        <p14:creationId xmlns:p14="http://schemas.microsoft.com/office/powerpoint/2010/main" val="4951225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A6CE7-7647-817D-0784-8D1C3851BE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A734DA-E57D-0CD4-A22E-060767C21F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8DBA14-604C-FC65-375A-E3A1BCDB68F6}"/>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3B00A9A5-FB3B-CF1F-D149-56AB17BBA10A}"/>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F36C6F4E-6998-BB69-79BA-93F2BD7A154C}"/>
              </a:ext>
            </a:extLst>
          </p:cNvPr>
          <p:cNvSpPr>
            <a:spLocks noGrp="1"/>
          </p:cNvSpPr>
          <p:nvPr>
            <p:ph type="dt" idx="11"/>
          </p:nvPr>
        </p:nvSpPr>
        <p:spPr/>
        <p:txBody>
          <a:bodyPr/>
          <a:lstStyle/>
          <a:p>
            <a:fld id="{7C8A5372-B516-4815-A081-F05A8708C6E3}" type="datetime1">
              <a:rPr lang="en-US" smtClean="0"/>
              <a:t>3/15/2025</a:t>
            </a:fld>
            <a:endParaRPr lang="ar-SA"/>
          </a:p>
        </p:txBody>
      </p:sp>
      <p:sp>
        <p:nvSpPr>
          <p:cNvPr id="6" name="Footer Placeholder 5">
            <a:extLst>
              <a:ext uri="{FF2B5EF4-FFF2-40B4-BE49-F238E27FC236}">
                <a16:creationId xmlns:a16="http://schemas.microsoft.com/office/drawing/2014/main" id="{6C147484-7AE8-0524-5D27-EE48FD9D92F4}"/>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1CE03C0F-1F8B-EB07-3003-2DFEEB906403}"/>
              </a:ext>
            </a:extLst>
          </p:cNvPr>
          <p:cNvSpPr>
            <a:spLocks noGrp="1"/>
          </p:cNvSpPr>
          <p:nvPr>
            <p:ph type="sldNum" sz="quarter" idx="13"/>
          </p:nvPr>
        </p:nvSpPr>
        <p:spPr/>
        <p:txBody>
          <a:bodyPr/>
          <a:lstStyle/>
          <a:p>
            <a:fld id="{2F576C64-1989-487D-A6AB-C06D0AEDBD91}" type="slidenum">
              <a:rPr lang="ar-SA" smtClean="0"/>
              <a:pPr/>
              <a:t>5</a:t>
            </a:fld>
            <a:endParaRPr lang="ar-SA"/>
          </a:p>
        </p:txBody>
      </p:sp>
    </p:spTree>
    <p:extLst>
      <p:ext uri="{BB962C8B-B14F-4D97-AF65-F5344CB8AC3E}">
        <p14:creationId xmlns:p14="http://schemas.microsoft.com/office/powerpoint/2010/main" val="21382515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5822B-0234-9C79-8DE4-3AD382E1C3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573B5D-A005-DB3A-A96A-402C7594A3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1AA14E-5E21-7894-6CF9-3BC1D05BA704}"/>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15F08E1C-F6C5-255D-C3ED-FE525CE3BCC3}"/>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AD8B7552-52F2-0B65-8239-F752DA059EB0}"/>
              </a:ext>
            </a:extLst>
          </p:cNvPr>
          <p:cNvSpPr>
            <a:spLocks noGrp="1"/>
          </p:cNvSpPr>
          <p:nvPr>
            <p:ph type="dt" idx="11"/>
          </p:nvPr>
        </p:nvSpPr>
        <p:spPr/>
        <p:txBody>
          <a:bodyPr/>
          <a:lstStyle/>
          <a:p>
            <a:fld id="{7C8A5372-B516-4815-A081-F05A8708C6E3}" type="datetime1">
              <a:rPr lang="en-US" smtClean="0"/>
              <a:t>3/15/2025</a:t>
            </a:fld>
            <a:endParaRPr lang="ar-SA"/>
          </a:p>
        </p:txBody>
      </p:sp>
      <p:sp>
        <p:nvSpPr>
          <p:cNvPr id="6" name="Footer Placeholder 5">
            <a:extLst>
              <a:ext uri="{FF2B5EF4-FFF2-40B4-BE49-F238E27FC236}">
                <a16:creationId xmlns:a16="http://schemas.microsoft.com/office/drawing/2014/main" id="{07FDE53C-B129-7FD5-EA36-19255F276927}"/>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69AEEAFC-777F-24BB-5140-30513AF7F966}"/>
              </a:ext>
            </a:extLst>
          </p:cNvPr>
          <p:cNvSpPr>
            <a:spLocks noGrp="1"/>
          </p:cNvSpPr>
          <p:nvPr>
            <p:ph type="sldNum" sz="quarter" idx="13"/>
          </p:nvPr>
        </p:nvSpPr>
        <p:spPr/>
        <p:txBody>
          <a:bodyPr/>
          <a:lstStyle/>
          <a:p>
            <a:fld id="{2F576C64-1989-487D-A6AB-C06D0AEDBD91}" type="slidenum">
              <a:rPr lang="ar-SA" smtClean="0"/>
              <a:pPr/>
              <a:t>6</a:t>
            </a:fld>
            <a:endParaRPr lang="ar-SA"/>
          </a:p>
        </p:txBody>
      </p:sp>
    </p:spTree>
    <p:extLst>
      <p:ext uri="{BB962C8B-B14F-4D97-AF65-F5344CB8AC3E}">
        <p14:creationId xmlns:p14="http://schemas.microsoft.com/office/powerpoint/2010/main" val="32833553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5B520-24D8-4020-0202-E3943F0107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CF942D-F935-739F-ABAF-AB2D67BD4C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345778-2CF2-7EEA-A851-C5A598A669E0}"/>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12DFE80B-59FC-9DA8-F031-E91D2C4467F0}"/>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5F8D10D5-06EC-8E9B-125A-495F5E20B5E9}"/>
              </a:ext>
            </a:extLst>
          </p:cNvPr>
          <p:cNvSpPr>
            <a:spLocks noGrp="1"/>
          </p:cNvSpPr>
          <p:nvPr>
            <p:ph type="dt" idx="11"/>
          </p:nvPr>
        </p:nvSpPr>
        <p:spPr/>
        <p:txBody>
          <a:bodyPr/>
          <a:lstStyle/>
          <a:p>
            <a:fld id="{7C8A5372-B516-4815-A081-F05A8708C6E3}" type="datetime1">
              <a:rPr lang="en-US" smtClean="0"/>
              <a:t>3/15/2025</a:t>
            </a:fld>
            <a:endParaRPr lang="ar-SA"/>
          </a:p>
        </p:txBody>
      </p:sp>
      <p:sp>
        <p:nvSpPr>
          <p:cNvPr id="6" name="Footer Placeholder 5">
            <a:extLst>
              <a:ext uri="{FF2B5EF4-FFF2-40B4-BE49-F238E27FC236}">
                <a16:creationId xmlns:a16="http://schemas.microsoft.com/office/drawing/2014/main" id="{0CA856C5-BC91-C62E-514F-38C6A319B866}"/>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78071EC7-5B8C-CA8F-F8DE-67A9D2067E13}"/>
              </a:ext>
            </a:extLst>
          </p:cNvPr>
          <p:cNvSpPr>
            <a:spLocks noGrp="1"/>
          </p:cNvSpPr>
          <p:nvPr>
            <p:ph type="sldNum" sz="quarter" idx="13"/>
          </p:nvPr>
        </p:nvSpPr>
        <p:spPr/>
        <p:txBody>
          <a:bodyPr/>
          <a:lstStyle/>
          <a:p>
            <a:fld id="{2F576C64-1989-487D-A6AB-C06D0AEDBD91}" type="slidenum">
              <a:rPr lang="ar-SA" smtClean="0"/>
              <a:pPr/>
              <a:t>7</a:t>
            </a:fld>
            <a:endParaRPr lang="ar-SA"/>
          </a:p>
        </p:txBody>
      </p:sp>
    </p:spTree>
    <p:extLst>
      <p:ext uri="{BB962C8B-B14F-4D97-AF65-F5344CB8AC3E}">
        <p14:creationId xmlns:p14="http://schemas.microsoft.com/office/powerpoint/2010/main" val="10586299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AE6E5-6D9A-7434-D49B-9276BA8423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974654-3E79-A029-9AFE-95BF6FBCC3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7A89F5-0AB4-4CB0-8F29-B7FE921AAD63}"/>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D5A2E5D9-CD51-5F59-1628-EACC2941A72D}"/>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643D00C7-83A3-CA09-DD28-24C2BD671100}"/>
              </a:ext>
            </a:extLst>
          </p:cNvPr>
          <p:cNvSpPr>
            <a:spLocks noGrp="1"/>
          </p:cNvSpPr>
          <p:nvPr>
            <p:ph type="dt" idx="11"/>
          </p:nvPr>
        </p:nvSpPr>
        <p:spPr/>
        <p:txBody>
          <a:bodyPr/>
          <a:lstStyle/>
          <a:p>
            <a:fld id="{7C8A5372-B516-4815-A081-F05A8708C6E3}" type="datetime1">
              <a:rPr lang="en-US" smtClean="0"/>
              <a:t>3/15/2025</a:t>
            </a:fld>
            <a:endParaRPr lang="ar-SA"/>
          </a:p>
        </p:txBody>
      </p:sp>
      <p:sp>
        <p:nvSpPr>
          <p:cNvPr id="6" name="Footer Placeholder 5">
            <a:extLst>
              <a:ext uri="{FF2B5EF4-FFF2-40B4-BE49-F238E27FC236}">
                <a16:creationId xmlns:a16="http://schemas.microsoft.com/office/drawing/2014/main" id="{85B823F2-A677-0E15-1A8C-538CD2983B7B}"/>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D8A87381-0F86-BDD7-4D38-3769E0ED61FB}"/>
              </a:ext>
            </a:extLst>
          </p:cNvPr>
          <p:cNvSpPr>
            <a:spLocks noGrp="1"/>
          </p:cNvSpPr>
          <p:nvPr>
            <p:ph type="sldNum" sz="quarter" idx="13"/>
          </p:nvPr>
        </p:nvSpPr>
        <p:spPr/>
        <p:txBody>
          <a:bodyPr/>
          <a:lstStyle/>
          <a:p>
            <a:fld id="{2F576C64-1989-487D-A6AB-C06D0AEDBD91}" type="slidenum">
              <a:rPr lang="ar-SA" smtClean="0"/>
              <a:pPr/>
              <a:t>8</a:t>
            </a:fld>
            <a:endParaRPr lang="ar-SA"/>
          </a:p>
        </p:txBody>
      </p:sp>
    </p:spTree>
    <p:extLst>
      <p:ext uri="{BB962C8B-B14F-4D97-AF65-F5344CB8AC3E}">
        <p14:creationId xmlns:p14="http://schemas.microsoft.com/office/powerpoint/2010/main" val="37313230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620988-BFFC-13CD-68C4-7B9E669787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F61F52-9466-17AB-5D74-BEC5171F4B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B829C8-C920-14E7-03A2-712C4245E4C9}"/>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147C0F72-31E0-72CD-54E4-76662068B7C5}"/>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B52A39B3-13EF-0DD9-2506-5B36A0E1ADA4}"/>
              </a:ext>
            </a:extLst>
          </p:cNvPr>
          <p:cNvSpPr>
            <a:spLocks noGrp="1"/>
          </p:cNvSpPr>
          <p:nvPr>
            <p:ph type="dt" idx="11"/>
          </p:nvPr>
        </p:nvSpPr>
        <p:spPr/>
        <p:txBody>
          <a:bodyPr/>
          <a:lstStyle/>
          <a:p>
            <a:fld id="{7C8A5372-B516-4815-A081-F05A8708C6E3}" type="datetime1">
              <a:rPr lang="en-US" smtClean="0"/>
              <a:t>3/15/2025</a:t>
            </a:fld>
            <a:endParaRPr lang="ar-SA"/>
          </a:p>
        </p:txBody>
      </p:sp>
      <p:sp>
        <p:nvSpPr>
          <p:cNvPr id="6" name="Footer Placeholder 5">
            <a:extLst>
              <a:ext uri="{FF2B5EF4-FFF2-40B4-BE49-F238E27FC236}">
                <a16:creationId xmlns:a16="http://schemas.microsoft.com/office/drawing/2014/main" id="{120EC8C9-8A04-3D49-8592-499B0C9B8603}"/>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7B11E601-6723-577B-38EB-970C9273169E}"/>
              </a:ext>
            </a:extLst>
          </p:cNvPr>
          <p:cNvSpPr>
            <a:spLocks noGrp="1"/>
          </p:cNvSpPr>
          <p:nvPr>
            <p:ph type="sldNum" sz="quarter" idx="13"/>
          </p:nvPr>
        </p:nvSpPr>
        <p:spPr/>
        <p:txBody>
          <a:bodyPr/>
          <a:lstStyle/>
          <a:p>
            <a:fld id="{2F576C64-1989-487D-A6AB-C06D0AEDBD91}" type="slidenum">
              <a:rPr lang="ar-SA" smtClean="0"/>
              <a:pPr/>
              <a:t>9</a:t>
            </a:fld>
            <a:endParaRPr lang="ar-SA"/>
          </a:p>
        </p:txBody>
      </p:sp>
    </p:spTree>
    <p:extLst>
      <p:ext uri="{BB962C8B-B14F-4D97-AF65-F5344CB8AC3E}">
        <p14:creationId xmlns:p14="http://schemas.microsoft.com/office/powerpoint/2010/main" val="3183341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C62D6400-F3AD-4D3C-9BBD-D35498F668D8}" type="datetime3">
              <a:rPr lang="en-US" smtClean="0"/>
              <a:t>15 March 2025</a:t>
            </a:fld>
            <a:endParaRPr lang="ar-SA"/>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4231B69-FBD1-4C22-85BF-9904F0109019}" type="slidenum">
              <a:rPr lang="ar-SA" smtClean="0"/>
              <a:pPr/>
              <a:t>‹N°›</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48DB8EE-4A8A-4F92-AE99-38D12C7B0385}" type="datetime3">
              <a:rPr lang="en-US" smtClean="0"/>
              <a:t>15 March 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2470289-6247-4B83-85D3-EB2DCE3C1167}" type="datetime3">
              <a:rPr lang="en-US" smtClean="0"/>
              <a:t>15 March 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4CDB3E86-836F-4E8D-A878-B9CA28981926}" type="datetime3">
              <a:rPr lang="en-US" smtClean="0"/>
              <a:t>15 March 2025</a:t>
            </a:fld>
            <a:endParaRPr lang="ar-SA"/>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263267149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95A7B4DD-6F3E-4A53-96D0-DCD346F49CBE}" type="datetime3">
              <a:rPr lang="en-US" smtClean="0"/>
              <a:t>15 March 2025</a:t>
            </a:fld>
            <a:endParaRPr lang="ar-SA"/>
          </a:p>
        </p:txBody>
      </p:sp>
      <p:sp>
        <p:nvSpPr>
          <p:cNvPr id="9" name="Slide Number Placeholder 8"/>
          <p:cNvSpPr>
            <a:spLocks noGrp="1"/>
          </p:cNvSpPr>
          <p:nvPr>
            <p:ph type="sldNum" sz="quarter" idx="15"/>
          </p:nvPr>
        </p:nvSpPr>
        <p:spPr/>
        <p:txBody>
          <a:bodyPr rtlCol="0"/>
          <a:lstStyle/>
          <a:p>
            <a:fld id="{A4231B69-FBD1-4C22-85BF-9904F0109019}" type="slidenum">
              <a:rPr lang="ar-SA" smtClean="0"/>
              <a:pPr/>
              <a:t>‹N°›</a:t>
            </a:fld>
            <a:endParaRPr lang="ar-SA"/>
          </a:p>
        </p:txBody>
      </p:sp>
      <p:sp>
        <p:nvSpPr>
          <p:cNvPr id="10" name="Footer Placeholder 9"/>
          <p:cNvSpPr>
            <a:spLocks noGrp="1"/>
          </p:cNvSpPr>
          <p:nvPr>
            <p:ph type="ftr" sz="quarter" idx="16"/>
          </p:nvPr>
        </p:nvSpPr>
        <p:spPr/>
        <p:txBody>
          <a:bodyPr rtlCol="0"/>
          <a:lstStyle/>
          <a:p>
            <a:r>
              <a:rPr lang="ar-SA"/>
              <a:t>جامعة أم البواقي-  - كلية الاقتصاد والتسيير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17878955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2D992D0-F903-4231-B005-3290283D3E18}" type="datetime3">
              <a:rPr lang="en-US" smtClean="0"/>
              <a:t>15 March 2025</a:t>
            </a:fld>
            <a:endParaRPr lang="ar-SA"/>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3677912698"/>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4E5842BA-EB24-40F7-9902-B81A5F2B82CC}" type="datetime3">
              <a:rPr lang="en-US" smtClean="0"/>
              <a:t>15 March 2025</a:t>
            </a:fld>
            <a:endParaRPr lang="ar-SA"/>
          </a:p>
        </p:txBody>
      </p:sp>
      <p:sp>
        <p:nvSpPr>
          <p:cNvPr id="6" name="Footer Placeholder 5"/>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7" name="Slide Number Placeholder 6"/>
          <p:cNvSpPr>
            <a:spLocks noGrp="1"/>
          </p:cNvSpPr>
          <p:nvPr>
            <p:ph type="sldNum" sz="quarter" idx="12"/>
          </p:nvPr>
        </p:nvSpPr>
        <p:spPr/>
        <p:txBody>
          <a:bodyPr/>
          <a:lstStyle/>
          <a:p>
            <a:fld id="{A4231B69-FBD1-4C22-85BF-9904F0109019}" type="slidenum">
              <a:rPr lang="ar-SA" smtClean="0"/>
              <a:pPr/>
              <a:t>‹N°›</a:t>
            </a:fld>
            <a:endParaRPr lang="ar-S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4306369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3DF62B7C-39C4-481D-8644-8C67BCF06915}" type="datetime3">
              <a:rPr lang="en-US" smtClean="0"/>
              <a:t>15 March 2025</a:t>
            </a:fld>
            <a:endParaRPr lang="ar-SA"/>
          </a:p>
        </p:txBody>
      </p:sp>
      <p:sp>
        <p:nvSpPr>
          <p:cNvPr id="8" name="Footer Placeholder 7"/>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9" name="Slide Number Placeholder 8"/>
          <p:cNvSpPr>
            <a:spLocks noGrp="1"/>
          </p:cNvSpPr>
          <p:nvPr>
            <p:ph type="sldNum" sz="quarter" idx="12"/>
          </p:nvPr>
        </p:nvSpPr>
        <p:spPr/>
        <p:txBody>
          <a:bodyPr/>
          <a:lstStyle/>
          <a:p>
            <a:fld id="{A4231B69-FBD1-4C22-85BF-9904F0109019}" type="slidenum">
              <a:rPr lang="ar-SA" smtClean="0"/>
              <a:pPr/>
              <a:t>‹N°›</a:t>
            </a:fld>
            <a:endParaRPr lang="ar-S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extLst>
      <p:ext uri="{BB962C8B-B14F-4D97-AF65-F5344CB8AC3E}">
        <p14:creationId xmlns:p14="http://schemas.microsoft.com/office/powerpoint/2010/main" val="35102841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F74251C1-7CDD-4157-9178-3FB6D99680A0}" type="datetime3">
              <a:rPr lang="en-US" smtClean="0"/>
              <a:t>15 March 2025</a:t>
            </a:fld>
            <a:endParaRPr lang="ar-SA"/>
          </a:p>
        </p:txBody>
      </p:sp>
      <p:sp>
        <p:nvSpPr>
          <p:cNvPr id="7" name="Slide Number Placeholder 6"/>
          <p:cNvSpPr>
            <a:spLocks noGrp="1"/>
          </p:cNvSpPr>
          <p:nvPr>
            <p:ph type="sldNum" sz="quarter" idx="11"/>
          </p:nvPr>
        </p:nvSpPr>
        <p:spPr/>
        <p:txBody>
          <a:bodyPr rtlCol="0"/>
          <a:lstStyle/>
          <a:p>
            <a:fld id="{A4231B69-FBD1-4C22-85BF-9904F0109019}" type="slidenum">
              <a:rPr lang="ar-SA" smtClean="0"/>
              <a:pPr/>
              <a:t>‹N°›</a:t>
            </a:fld>
            <a:endParaRPr lang="ar-SA"/>
          </a:p>
        </p:txBody>
      </p:sp>
      <p:sp>
        <p:nvSpPr>
          <p:cNvPr id="8" name="Footer Placeholder 7"/>
          <p:cNvSpPr>
            <a:spLocks noGrp="1"/>
          </p:cNvSpPr>
          <p:nvPr>
            <p:ph type="ftr" sz="quarter" idx="12"/>
          </p:nvPr>
        </p:nvSpPr>
        <p:spPr/>
        <p:txBody>
          <a:bodyPr rtlCol="0"/>
          <a:lstStyle/>
          <a:p>
            <a:r>
              <a:rPr lang="ar-SA"/>
              <a:t>جامعة أم البواقي-  - كلية الاقتصاد والتسيير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777768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3D4ABE-0AE7-4EDF-9816-42F253EE8272}" type="datetime3">
              <a:rPr lang="en-US" smtClean="0"/>
              <a:t>15 March 2025</a:t>
            </a:fld>
            <a:endParaRPr lang="ar-SA"/>
          </a:p>
        </p:txBody>
      </p:sp>
      <p:sp>
        <p:nvSpPr>
          <p:cNvPr id="3" name="Footer Placeholder 2"/>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4" name="Slide Number Placeholder 3"/>
          <p:cNvSpPr>
            <a:spLocks noGrp="1"/>
          </p:cNvSpPr>
          <p:nvPr>
            <p:ph type="sldNum" sz="quarter" idx="12"/>
          </p:nvPr>
        </p:nvSpPr>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42180086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8F2C7DF5-FE7A-44C2-840C-E4425A7CCF6F}" type="datetime3">
              <a:rPr lang="en-US" smtClean="0"/>
              <a:t>15 March 2025</a:t>
            </a:fld>
            <a:endParaRPr lang="ar-SA"/>
          </a:p>
        </p:txBody>
      </p:sp>
      <p:sp>
        <p:nvSpPr>
          <p:cNvPr id="22" name="Slide Number Placeholder 21"/>
          <p:cNvSpPr>
            <a:spLocks noGrp="1"/>
          </p:cNvSpPr>
          <p:nvPr>
            <p:ph type="sldNum" sz="quarter" idx="15"/>
          </p:nvPr>
        </p:nvSpPr>
        <p:spPr/>
        <p:txBody>
          <a:bodyPr rtlCol="0"/>
          <a:lstStyle/>
          <a:p>
            <a:fld id="{A4231B69-FBD1-4C22-85BF-9904F0109019}" type="slidenum">
              <a:rPr lang="ar-SA" smtClean="0"/>
              <a:pPr/>
              <a:t>‹N°›</a:t>
            </a:fld>
            <a:endParaRPr lang="ar-SA"/>
          </a:p>
        </p:txBody>
      </p:sp>
      <p:sp>
        <p:nvSpPr>
          <p:cNvPr id="23" name="Footer Placeholder 22"/>
          <p:cNvSpPr>
            <a:spLocks noGrp="1"/>
          </p:cNvSpPr>
          <p:nvPr>
            <p:ph type="ftr" sz="quarter" idx="16"/>
          </p:nvPr>
        </p:nvSpPr>
        <p:spPr/>
        <p:txBody>
          <a:bodyPr rtlCol="0"/>
          <a:lstStyle/>
          <a:p>
            <a:r>
              <a:rPr lang="ar-SA"/>
              <a:t>جامعة أم البواقي-  - كلية الاقتصاد والتسيير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203438041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052A0B04-A939-4A84-9460-4F068FD2DABF}" type="datetime3">
              <a:rPr lang="en-US" smtClean="0"/>
              <a:t>15 March 2025</a:t>
            </a:fld>
            <a:endParaRPr lang="ar-SA"/>
          </a:p>
        </p:txBody>
      </p:sp>
      <p:sp>
        <p:nvSpPr>
          <p:cNvPr id="9" name="Slide Number Placeholder 8"/>
          <p:cNvSpPr>
            <a:spLocks noGrp="1"/>
          </p:cNvSpPr>
          <p:nvPr>
            <p:ph type="sldNum" sz="quarter" idx="15"/>
          </p:nvPr>
        </p:nvSpPr>
        <p:spPr/>
        <p:txBody>
          <a:bodyPr rtlCol="0"/>
          <a:lstStyle/>
          <a:p>
            <a:fld id="{A4231B69-FBD1-4C22-85BF-9904F0109019}" type="slidenum">
              <a:rPr lang="ar-SA" smtClean="0"/>
              <a:pPr/>
              <a:t>‹N°›</a:t>
            </a:fld>
            <a:endParaRPr lang="ar-SA"/>
          </a:p>
        </p:txBody>
      </p:sp>
      <p:sp>
        <p:nvSpPr>
          <p:cNvPr id="10" name="Footer Placeholder 9"/>
          <p:cNvSpPr>
            <a:spLocks noGrp="1"/>
          </p:cNvSpPr>
          <p:nvPr>
            <p:ph type="ftr" sz="quarter" idx="16"/>
          </p:nvPr>
        </p:nvSpPr>
        <p:spPr/>
        <p:txBody>
          <a:bodyPr rtlCol="0"/>
          <a:lstStyle/>
          <a:p>
            <a:r>
              <a:rPr lang="ar-SA"/>
              <a:t>جامعة أم البواقي-  - كلية الاقتصاد والتسيير والتجارة – قسم المحاسبة والعلوم المالية  سنة ثانية .. محاسبة ومالية</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4AF0E5B7-6387-446A-B0EC-4AE2E873B709}" type="datetime3">
              <a:rPr lang="en-US" smtClean="0"/>
              <a:t>15 March 2025</a:t>
            </a:fld>
            <a:endParaRPr lang="ar-SA"/>
          </a:p>
        </p:txBody>
      </p:sp>
      <p:sp>
        <p:nvSpPr>
          <p:cNvPr id="18" name="Slide Number Placeholder 17"/>
          <p:cNvSpPr>
            <a:spLocks noGrp="1"/>
          </p:cNvSpPr>
          <p:nvPr>
            <p:ph type="sldNum" sz="quarter" idx="11"/>
          </p:nvPr>
        </p:nvSpPr>
        <p:spPr/>
        <p:txBody>
          <a:bodyPr rtlCol="0"/>
          <a:lstStyle/>
          <a:p>
            <a:fld id="{A4231B69-FBD1-4C22-85BF-9904F0109019}" type="slidenum">
              <a:rPr lang="ar-SA" smtClean="0"/>
              <a:pPr/>
              <a:t>‹N°›</a:t>
            </a:fld>
            <a:endParaRPr lang="ar-SA"/>
          </a:p>
        </p:txBody>
      </p:sp>
      <p:sp>
        <p:nvSpPr>
          <p:cNvPr id="21" name="Footer Placeholder 20"/>
          <p:cNvSpPr>
            <a:spLocks noGrp="1"/>
          </p:cNvSpPr>
          <p:nvPr>
            <p:ph type="ftr" sz="quarter" idx="12"/>
          </p:nvPr>
        </p:nvSpPr>
        <p:spPr/>
        <p:txBody>
          <a:bodyPr rtlCol="0"/>
          <a:lstStyle/>
          <a:p>
            <a:r>
              <a:rPr lang="ar-SA"/>
              <a:t>جامعة أم البواقي-  - كلية الاقتصاد والتسيير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35998227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714270C-6CE0-4208-9D74-21778057F0A1}" type="datetime3">
              <a:rPr lang="en-US" smtClean="0"/>
              <a:t>15 March 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24414099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AD37EC1-0130-4126-90CD-B78FC11DE174}" type="datetime3">
              <a:rPr lang="en-US" smtClean="0"/>
              <a:t>15 March 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2175962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F763D019-9880-4B6F-82D4-8AA3BD3E9EB7}" type="datetime3">
              <a:rPr lang="en-US" smtClean="0"/>
              <a:t>15 March 2025</a:t>
            </a:fld>
            <a:endParaRPr lang="ar-SA"/>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4231B69-FBD1-4C22-85BF-9904F0109019}" type="slidenum">
              <a:rPr lang="ar-SA" smtClean="0"/>
              <a:pPr/>
              <a:t>‹N°›</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70EB6111-2D33-4F4D-8C16-A19C6FC77E92}" type="datetime3">
              <a:rPr lang="en-US" smtClean="0"/>
              <a:t>15 March 2025</a:t>
            </a:fld>
            <a:endParaRPr lang="ar-SA"/>
          </a:p>
        </p:txBody>
      </p:sp>
      <p:sp>
        <p:nvSpPr>
          <p:cNvPr id="6" name="Footer Placeholder 5"/>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7" name="Slide Number Placeholder 6"/>
          <p:cNvSpPr>
            <a:spLocks noGrp="1"/>
          </p:cNvSpPr>
          <p:nvPr>
            <p:ph type="sldNum" sz="quarter" idx="12"/>
          </p:nvPr>
        </p:nvSpPr>
        <p:spPr/>
        <p:txBody>
          <a:bodyPr/>
          <a:lstStyle/>
          <a:p>
            <a:fld id="{A4231B69-FBD1-4C22-85BF-9904F0109019}" type="slidenum">
              <a:rPr lang="ar-SA" smtClean="0"/>
              <a:pPr/>
              <a:t>‹N°›</a:t>
            </a:fld>
            <a:endParaRPr lang="ar-S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70FC5648-1EF3-4A42-A917-2BA1AB217A03}" type="datetime3">
              <a:rPr lang="en-US" smtClean="0"/>
              <a:t>15 March 2025</a:t>
            </a:fld>
            <a:endParaRPr lang="ar-SA"/>
          </a:p>
        </p:txBody>
      </p:sp>
      <p:sp>
        <p:nvSpPr>
          <p:cNvPr id="8" name="Footer Placeholder 7"/>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9" name="Slide Number Placeholder 8"/>
          <p:cNvSpPr>
            <a:spLocks noGrp="1"/>
          </p:cNvSpPr>
          <p:nvPr>
            <p:ph type="sldNum" sz="quarter" idx="12"/>
          </p:nvPr>
        </p:nvSpPr>
        <p:spPr/>
        <p:txBody>
          <a:bodyPr/>
          <a:lstStyle/>
          <a:p>
            <a:fld id="{A4231B69-FBD1-4C22-85BF-9904F0109019}" type="slidenum">
              <a:rPr lang="ar-SA" smtClean="0"/>
              <a:pPr/>
              <a:t>‹N°›</a:t>
            </a:fld>
            <a:endParaRPr lang="ar-S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ECD155F6-CF0A-435C-86D4-BEB8ECE63349}" type="datetime3">
              <a:rPr lang="en-US" smtClean="0"/>
              <a:t>15 March 2025</a:t>
            </a:fld>
            <a:endParaRPr lang="ar-SA"/>
          </a:p>
        </p:txBody>
      </p:sp>
      <p:sp>
        <p:nvSpPr>
          <p:cNvPr id="7" name="Slide Number Placeholder 6"/>
          <p:cNvSpPr>
            <a:spLocks noGrp="1"/>
          </p:cNvSpPr>
          <p:nvPr>
            <p:ph type="sldNum" sz="quarter" idx="11"/>
          </p:nvPr>
        </p:nvSpPr>
        <p:spPr/>
        <p:txBody>
          <a:bodyPr rtlCol="0"/>
          <a:lstStyle/>
          <a:p>
            <a:fld id="{A4231B69-FBD1-4C22-85BF-9904F0109019}" type="slidenum">
              <a:rPr lang="ar-SA" smtClean="0"/>
              <a:pPr/>
              <a:t>‹N°›</a:t>
            </a:fld>
            <a:endParaRPr lang="ar-SA"/>
          </a:p>
        </p:txBody>
      </p:sp>
      <p:sp>
        <p:nvSpPr>
          <p:cNvPr id="8" name="Footer Placeholder 7"/>
          <p:cNvSpPr>
            <a:spLocks noGrp="1"/>
          </p:cNvSpPr>
          <p:nvPr>
            <p:ph type="ftr" sz="quarter" idx="12"/>
          </p:nvPr>
        </p:nvSpPr>
        <p:spPr/>
        <p:txBody>
          <a:bodyPr rtlCol="0"/>
          <a:lstStyle/>
          <a:p>
            <a:r>
              <a:rPr lang="ar-SA"/>
              <a:t>جامعة أم البواقي-  - كلية الاقتصاد والتسيير والتجارة – قسم المحاسبة والعلوم المالية  سنة ثانية .. محاسبة ومالية</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18E18F-0F21-4727-8883-C9FF76CB01DC}" type="datetime3">
              <a:rPr lang="en-US" smtClean="0"/>
              <a:t>15 March 2025</a:t>
            </a:fld>
            <a:endParaRPr lang="ar-SA"/>
          </a:p>
        </p:txBody>
      </p:sp>
      <p:sp>
        <p:nvSpPr>
          <p:cNvPr id="3" name="Footer Placeholder 2"/>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4" name="Slide Number Placeholder 3"/>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9E9551C2-EF19-45E0-A8CE-42801585EFA2}" type="datetime3">
              <a:rPr lang="en-US" smtClean="0"/>
              <a:t>15 March 2025</a:t>
            </a:fld>
            <a:endParaRPr lang="ar-SA"/>
          </a:p>
        </p:txBody>
      </p:sp>
      <p:sp>
        <p:nvSpPr>
          <p:cNvPr id="22" name="Slide Number Placeholder 21"/>
          <p:cNvSpPr>
            <a:spLocks noGrp="1"/>
          </p:cNvSpPr>
          <p:nvPr>
            <p:ph type="sldNum" sz="quarter" idx="15"/>
          </p:nvPr>
        </p:nvSpPr>
        <p:spPr/>
        <p:txBody>
          <a:bodyPr rtlCol="0"/>
          <a:lstStyle/>
          <a:p>
            <a:fld id="{A4231B69-FBD1-4C22-85BF-9904F0109019}" type="slidenum">
              <a:rPr lang="ar-SA" smtClean="0"/>
              <a:pPr/>
              <a:t>‹N°›</a:t>
            </a:fld>
            <a:endParaRPr lang="ar-SA"/>
          </a:p>
        </p:txBody>
      </p:sp>
      <p:sp>
        <p:nvSpPr>
          <p:cNvPr id="23" name="Footer Placeholder 22"/>
          <p:cNvSpPr>
            <a:spLocks noGrp="1"/>
          </p:cNvSpPr>
          <p:nvPr>
            <p:ph type="ftr" sz="quarter" idx="16"/>
          </p:nvPr>
        </p:nvSpPr>
        <p:spPr/>
        <p:txBody>
          <a:bodyPr rtlCol="0"/>
          <a:lstStyle/>
          <a:p>
            <a:r>
              <a:rPr lang="ar-SA"/>
              <a:t>جامعة أم البواقي-  - كلية الاقتصاد والتسيير والتجارة – قسم المحاسبة والعلوم المالية  سنة ثانية .. محاسبة ومالية</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4C21EC2C-7FC2-4F32-90D3-F953EDAD4D6B}" type="datetime3">
              <a:rPr lang="en-US" smtClean="0"/>
              <a:t>15 March 2025</a:t>
            </a:fld>
            <a:endParaRPr lang="ar-SA"/>
          </a:p>
        </p:txBody>
      </p:sp>
      <p:sp>
        <p:nvSpPr>
          <p:cNvPr id="18" name="Slide Number Placeholder 17"/>
          <p:cNvSpPr>
            <a:spLocks noGrp="1"/>
          </p:cNvSpPr>
          <p:nvPr>
            <p:ph type="sldNum" sz="quarter" idx="11"/>
          </p:nvPr>
        </p:nvSpPr>
        <p:spPr/>
        <p:txBody>
          <a:bodyPr rtlCol="0"/>
          <a:lstStyle/>
          <a:p>
            <a:fld id="{A4231B69-FBD1-4C22-85BF-9904F0109019}" type="slidenum">
              <a:rPr lang="ar-SA" smtClean="0"/>
              <a:pPr/>
              <a:t>‹N°›</a:t>
            </a:fld>
            <a:endParaRPr lang="ar-SA"/>
          </a:p>
        </p:txBody>
      </p:sp>
      <p:sp>
        <p:nvSpPr>
          <p:cNvPr id="21" name="Footer Placeholder 20"/>
          <p:cNvSpPr>
            <a:spLocks noGrp="1"/>
          </p:cNvSpPr>
          <p:nvPr>
            <p:ph type="ftr" sz="quarter" idx="12"/>
          </p:nvPr>
        </p:nvSpPr>
        <p:spPr/>
        <p:txBody>
          <a:bodyPr rtlCol="0"/>
          <a:lstStyle/>
          <a:p>
            <a:r>
              <a:rPr lang="ar-SA"/>
              <a:t>جامعة أم البواقي-  - كلية الاقتصاد والتسيير والتجارة – قسم المحاسبة والعلوم المالية  سنة ثانية .. محاسبة ومالية</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DC3CB2D-D94C-4028-932D-AE1F3C72E21F}" type="datetime3">
              <a:rPr lang="en-US" smtClean="0"/>
              <a:t>15 March 2025</a:t>
            </a:fld>
            <a:endParaRPr lang="ar-S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ar-SA"/>
              <a:t>جامعة أم البواقي-  - كلية الاقتصاد والتسيير والتجارة – قسم المحاسبة والعلوم المالية  سنة ثانية .. محاسبة ومالية</a:t>
            </a: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4231B69-FBD1-4C22-85BF-9904F0109019}" type="slidenum">
              <a:rPr lang="ar-SA" smtClean="0"/>
              <a:pPr/>
              <a:t>‹N°›</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4D7EB1D7-E308-4640-BACA-D2BADD68C278}" type="datetime3">
              <a:rPr lang="en-US" smtClean="0"/>
              <a:t>15 March 2025</a:t>
            </a:fld>
            <a:endParaRPr lang="ar-S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ar-SA"/>
              <a:t>جامعة أم البواقي-  - كلية الاقتصاد والتسيير والتجارة – قسم المحاسبة والعلوم المالية  سنة ثانية .. محاسبة ومالية</a:t>
            </a: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4231B69-FBD1-4C22-85BF-9904F0109019}" type="slidenum">
              <a:rPr lang="ar-SA" smtClean="0"/>
              <a:pPr/>
              <a:t>‹N°›</a:t>
            </a:fld>
            <a:endParaRPr lang="ar-SA"/>
          </a:p>
        </p:txBody>
      </p:sp>
    </p:spTree>
    <p:extLst>
      <p:ext uri="{BB962C8B-B14F-4D97-AF65-F5344CB8AC3E}">
        <p14:creationId xmlns:p14="http://schemas.microsoft.com/office/powerpoint/2010/main" val="33847459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23728" y="2204864"/>
            <a:ext cx="6172200" cy="1894362"/>
          </a:xfrm>
          <a:solidFill>
            <a:schemeClr val="bg2"/>
          </a:solidFill>
        </p:spPr>
        <p:style>
          <a:lnRef idx="2">
            <a:schemeClr val="accent3"/>
          </a:lnRef>
          <a:fillRef idx="1">
            <a:schemeClr val="lt1"/>
          </a:fillRef>
          <a:effectRef idx="0">
            <a:schemeClr val="accent3"/>
          </a:effectRef>
          <a:fontRef idx="minor">
            <a:schemeClr val="dk1"/>
          </a:fontRef>
        </p:style>
        <p:txBody>
          <a:bodyPr anchor="ctr">
            <a:normAutofit/>
          </a:bodyPr>
          <a:lstStyle/>
          <a:p>
            <a:pPr algn="ctr"/>
            <a:r>
              <a:rPr lang="ar-DZ" sz="4000" dirty="0">
                <a:latin typeface="Calibri" panose="020F0502020204030204" pitchFamily="34" charset="0"/>
                <a:cs typeface="Calibri" panose="020F0502020204030204" pitchFamily="34" charset="0"/>
              </a:rPr>
              <a:t>مقياس: مالية المؤسسة</a:t>
            </a:r>
            <a:endParaRPr lang="ar-SA" sz="4000" dirty="0">
              <a:latin typeface="Calibri" panose="020F0502020204030204" pitchFamily="34" charset="0"/>
              <a:cs typeface="Calibri" panose="020F0502020204030204" pitchFamily="34" charset="0"/>
            </a:endParaRPr>
          </a:p>
        </p:txBody>
      </p:sp>
      <p:sp>
        <p:nvSpPr>
          <p:cNvPr id="7" name="Date Placeholder 6"/>
          <p:cNvSpPr>
            <a:spLocks noGrp="1"/>
          </p:cNvSpPr>
          <p:nvPr>
            <p:ph type="dt" sz="half" idx="10"/>
          </p:nvPr>
        </p:nvSpPr>
        <p:spPr>
          <a:xfrm>
            <a:off x="3923928" y="6301592"/>
            <a:ext cx="2304256" cy="381000"/>
          </a:xfrm>
        </p:spPr>
        <p:txBody>
          <a:bodyPr/>
          <a:lstStyle/>
          <a:p>
            <a:pPr algn="ctr" rtl="0"/>
            <a:fld id="{FBC4CA5A-4557-474D-B83B-0422CCEE7897}" type="datetime3">
              <a:rPr lang="en-US" sz="1600" b="1" smtClean="0">
                <a:solidFill>
                  <a:schemeClr val="tx1"/>
                </a:solidFill>
              </a:rPr>
              <a:t>15 March 2025</a:t>
            </a:fld>
            <a:endParaRPr lang="ar-SA" b="1" dirty="0">
              <a:solidFill>
                <a:schemeClr val="tx1"/>
              </a:solidFill>
            </a:endParaRPr>
          </a:p>
        </p:txBody>
      </p:sp>
      <p:sp>
        <p:nvSpPr>
          <p:cNvPr id="8" name="Slide Number Placeholder 7"/>
          <p:cNvSpPr>
            <a:spLocks noGrp="1"/>
          </p:cNvSpPr>
          <p:nvPr>
            <p:ph type="sldNum" sz="quarter" idx="12"/>
          </p:nvPr>
        </p:nvSpPr>
        <p:spPr/>
        <p:txBody>
          <a:bodyPr/>
          <a:lstStyle/>
          <a:p>
            <a:fld id="{A4231B69-FBD1-4C22-85BF-9904F0109019}" type="slidenum">
              <a:rPr lang="ar-SA" smtClean="0"/>
              <a:pPr/>
              <a:t>1</a:t>
            </a:fld>
            <a:endParaRPr lang="ar-SA"/>
          </a:p>
        </p:txBody>
      </p:sp>
      <p:sp>
        <p:nvSpPr>
          <p:cNvPr id="9" name="Footer Placeholder 8"/>
          <p:cNvSpPr>
            <a:spLocks noGrp="1"/>
          </p:cNvSpPr>
          <p:nvPr>
            <p:ph type="ftr" sz="quarter" idx="11"/>
          </p:nvPr>
        </p:nvSpPr>
        <p:spPr>
          <a:xfrm>
            <a:off x="2267744" y="4253544"/>
            <a:ext cx="6028184" cy="1695736"/>
          </a:xfrm>
        </p:spPr>
        <p:style>
          <a:lnRef idx="2">
            <a:schemeClr val="dk1"/>
          </a:lnRef>
          <a:fillRef idx="1">
            <a:schemeClr val="lt1"/>
          </a:fillRef>
          <a:effectRef idx="0">
            <a:schemeClr val="dk1"/>
          </a:effectRef>
          <a:fontRef idx="minor">
            <a:schemeClr val="dk1"/>
          </a:fontRef>
        </p:style>
        <p:txBody>
          <a:bodyPr/>
          <a:lstStyle/>
          <a:p>
            <a:pPr algn="ctr"/>
            <a:r>
              <a:rPr lang="ar-SA" sz="1600" b="1" dirty="0">
                <a:solidFill>
                  <a:schemeClr val="tx1"/>
                </a:solidFill>
                <a:latin typeface="Calibri" panose="020F0502020204030204" pitchFamily="34" charset="0"/>
                <a:cs typeface="Calibri" panose="020F0502020204030204" pitchFamily="34" charset="0"/>
              </a:rPr>
              <a:t>جامعة أم البواقي-  - كلية الاقتصاد والتسيير والتجارة – قسم المحاسبة والعلوم المالية  سنة </a:t>
            </a:r>
            <a:r>
              <a:rPr lang="ar-DZ" sz="1600" b="1" dirty="0">
                <a:solidFill>
                  <a:schemeClr val="tx1"/>
                </a:solidFill>
                <a:latin typeface="Calibri" panose="020F0502020204030204" pitchFamily="34" charset="0"/>
                <a:cs typeface="Calibri" panose="020F0502020204030204" pitchFamily="34" charset="0"/>
              </a:rPr>
              <a:t>ثانية </a:t>
            </a:r>
            <a:r>
              <a:rPr lang="ar-SA" sz="1600" b="1" dirty="0">
                <a:solidFill>
                  <a:schemeClr val="tx1"/>
                </a:solidFill>
                <a:latin typeface="Calibri" panose="020F0502020204030204" pitchFamily="34" charset="0"/>
                <a:cs typeface="Calibri" panose="020F0502020204030204" pitchFamily="34" charset="0"/>
              </a:rPr>
              <a:t>.. محاسبة </a:t>
            </a:r>
            <a:r>
              <a:rPr lang="ar-DZ" sz="1600" b="1" dirty="0">
                <a:solidFill>
                  <a:schemeClr val="tx1"/>
                </a:solidFill>
                <a:latin typeface="Calibri" panose="020F0502020204030204" pitchFamily="34" charset="0"/>
                <a:cs typeface="Calibri" panose="020F0502020204030204" pitchFamily="34" charset="0"/>
              </a:rPr>
              <a:t>ومالية</a:t>
            </a:r>
            <a:endParaRPr lang="ar-SA" sz="1600" b="1" dirty="0">
              <a:solidFill>
                <a:schemeClr val="tx1"/>
              </a:solidFill>
              <a:latin typeface="Calibri" panose="020F0502020204030204" pitchFamily="34" charset="0"/>
              <a:cs typeface="Calibri" panose="020F0502020204030204" pitchFamily="34" charset="0"/>
            </a:endParaRPr>
          </a:p>
        </p:txBody>
      </p:sp>
      <p:pic>
        <p:nvPicPr>
          <p:cNvPr id="3" name="Picture 2">
            <a:extLst>
              <a:ext uri="{FF2B5EF4-FFF2-40B4-BE49-F238E27FC236}">
                <a16:creationId xmlns:a16="http://schemas.microsoft.com/office/drawing/2014/main" id="{7DA2ABF2-5D06-4343-9938-651824D45180}"/>
              </a:ext>
            </a:extLst>
          </p:cNvPr>
          <p:cNvPicPr>
            <a:picLocks noChangeAspect="1"/>
          </p:cNvPicPr>
          <p:nvPr/>
        </p:nvPicPr>
        <p:blipFill>
          <a:blip r:embed="rId3"/>
          <a:stretch>
            <a:fillRect/>
          </a:stretch>
        </p:blipFill>
        <p:spPr>
          <a:xfrm>
            <a:off x="3405124" y="538606"/>
            <a:ext cx="3103133" cy="151193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الأول</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SA"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مدخل إلى العلوم المالية</a:t>
            </a:r>
            <a:br>
              <a:rPr lang="ar-SA" sz="2800" b="1" dirty="0"/>
            </a:br>
            <a:br>
              <a:rPr lang="ar-SA" sz="2400" dirty="0"/>
            </a:br>
            <a:endParaRPr lang="ar-SA" sz="1800" dirty="0"/>
          </a:p>
        </p:txBody>
      </p:sp>
      <p:sp>
        <p:nvSpPr>
          <p:cNvPr id="16" name="Content Placeholder 15"/>
          <p:cNvSpPr>
            <a:spLocks noGrp="1"/>
          </p:cNvSpPr>
          <p:nvPr>
            <p:ph sz="quarter" idx="1"/>
          </p:nvPr>
        </p:nvSpPr>
        <p:spPr>
          <a:xfrm>
            <a:off x="457200" y="1600200"/>
            <a:ext cx="7467600" cy="4133850"/>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pPr algn="just">
              <a:buFont typeface="Wingdings" panose="05000000000000000000" pitchFamily="2" charset="2"/>
              <a:buChar char="Ø"/>
            </a:pPr>
            <a:r>
              <a:rPr lang="ar-DZ" sz="2800" b="1" dirty="0"/>
              <a:t>ظهور النظرية المالية الحديثة (نظرة عامة حول موقع النظرية المالية من النظرية الاقتصادية وبداية تشكل النظرية المالية الحديثة).</a:t>
            </a:r>
          </a:p>
          <a:p>
            <a:pPr marL="0" indent="0">
              <a:buNone/>
            </a:pPr>
            <a:r>
              <a:rPr lang="ar-DZ" sz="2800" b="1" dirty="0"/>
              <a:t> - </a:t>
            </a:r>
            <a:r>
              <a:rPr lang="ar-SA" sz="2800" b="1" dirty="0"/>
              <a:t>تطور </a:t>
            </a:r>
            <a:r>
              <a:rPr lang="ar-DZ" sz="2800" b="1" dirty="0"/>
              <a:t>ال</a:t>
            </a:r>
            <a:r>
              <a:rPr lang="ar-SA" sz="2800" b="1" dirty="0"/>
              <a:t>مجال </a:t>
            </a:r>
            <a:r>
              <a:rPr lang="ar-DZ" sz="2800" b="1" dirty="0"/>
              <a:t>الفكري ل</a:t>
            </a:r>
            <a:r>
              <a:rPr lang="ar-SA" sz="2800" b="1" dirty="0"/>
              <a:t>لمالية</a:t>
            </a:r>
          </a:p>
          <a:p>
            <a:pPr marL="273050" indent="168275" algn="just">
              <a:buFont typeface="Wingdings" pitchFamily="2" charset="2"/>
              <a:buChar char="ü"/>
            </a:pPr>
            <a:r>
              <a:rPr lang="ar-SA" dirty="0"/>
              <a:t> في منتصف الخمسينات</a:t>
            </a:r>
            <a:r>
              <a:rPr lang="ar-DZ" dirty="0"/>
              <a:t> من القرن الماضي</a:t>
            </a:r>
            <a:r>
              <a:rPr lang="ar-SA" dirty="0"/>
              <a:t> تطور مفهوم المالية </a:t>
            </a:r>
            <a:r>
              <a:rPr lang="ar-DZ" dirty="0"/>
              <a:t>لينتقل </a:t>
            </a:r>
            <a:r>
              <a:rPr lang="ar-SA" dirty="0"/>
              <a:t>من القضايا الوصفية</a:t>
            </a:r>
            <a:r>
              <a:rPr lang="ar-DZ" dirty="0"/>
              <a:t> </a:t>
            </a:r>
            <a:r>
              <a:rPr lang="ar-SA" dirty="0"/>
              <a:t>والتعريفية إلى المجالات التحليلية ذات العلاقة باتخاذ القرار للأموال الموجهة لاقتناء الأصول المادية. أيضا، فقد شكلت مجالات إدارة المخزونات والنقدية ، وتركيبة رأس المال</a:t>
            </a:r>
            <a:r>
              <a:rPr lang="ar-DZ" dirty="0"/>
              <a:t> (هيكل التمويل)</a:t>
            </a:r>
            <a:r>
              <a:rPr lang="ar-SA" dirty="0"/>
              <a:t>، سياسات توزيع الأرباح اهتمامات المختصين</a:t>
            </a:r>
            <a:r>
              <a:rPr lang="ar-DZ" dirty="0"/>
              <a:t>،</a:t>
            </a:r>
            <a:r>
              <a:rPr lang="ar-SA" dirty="0"/>
              <a:t> من خارج المؤسسة ومن داخلها</a:t>
            </a:r>
            <a:r>
              <a:rPr lang="ar-DZ" dirty="0"/>
              <a:t>،</a:t>
            </a:r>
            <a:r>
              <a:rPr lang="ar-SA" dirty="0"/>
              <a:t> على اعتبار أن قرارات المدير المالي قد أصبحت أكثر ارتباطا بتحقيق الأداء المالي للمؤسسة المعبر عن</a:t>
            </a:r>
            <a:r>
              <a:rPr lang="ar-DZ" dirty="0"/>
              <a:t>ه</a:t>
            </a:r>
            <a:r>
              <a:rPr lang="ar-SA" dirty="0"/>
              <a:t> </a:t>
            </a:r>
            <a:r>
              <a:rPr lang="ar-DZ" dirty="0" err="1"/>
              <a:t>با</a:t>
            </a:r>
            <a:r>
              <a:rPr lang="ar-SA" dirty="0"/>
              <a:t>لنمو،</a:t>
            </a:r>
            <a:r>
              <a:rPr lang="ar-DZ" dirty="0"/>
              <a:t> </a:t>
            </a:r>
            <a:r>
              <a:rPr lang="ar-SA" dirty="0"/>
              <a:t>المساعد على رسم آفاق المستقبل في مجالات الاستثمار والتشغيل. </a:t>
            </a:r>
          </a:p>
        </p:txBody>
      </p:sp>
      <p:sp>
        <p:nvSpPr>
          <p:cNvPr id="4" name="Date Placeholder 3"/>
          <p:cNvSpPr>
            <a:spLocks noGrp="1"/>
          </p:cNvSpPr>
          <p:nvPr>
            <p:ph type="dt" sz="half" idx="14"/>
          </p:nvPr>
        </p:nvSpPr>
        <p:spPr>
          <a:xfrm>
            <a:off x="457200" y="5962148"/>
            <a:ext cx="2520280" cy="432048"/>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ABFA5D8-B6C2-44A5-9521-7307A31350C4}" type="datetime3">
              <a:rPr kumimoji="0" lang="en-US" sz="1200" b="1" i="0" u="none" strike="noStrike" kern="1200" cap="none" spc="0" normalizeH="0" baseline="0" noProof="0" smtClean="0">
                <a:ln>
                  <a:noFill/>
                </a:ln>
                <a:solidFill>
                  <a:srgbClr val="575F6D"/>
                </a:solidFill>
                <a:effectLst/>
                <a:uLnTx/>
                <a:uFillTx/>
                <a:latin typeface="Century Schoolbook"/>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 March 2025</a:t>
            </a:fld>
            <a:endParaRPr kumimoji="0" lang="ar-SA" sz="12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10</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p:cNvSpPr>
            <a:spLocks noGrp="1"/>
          </p:cNvSpPr>
          <p:nvPr>
            <p:ph type="ftr" sz="quarter" idx="16"/>
          </p:nvPr>
        </p:nvSpPr>
        <p:spPr>
          <a:xfrm>
            <a:off x="2494215" y="5898789"/>
            <a:ext cx="5544616" cy="653792"/>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200" b="1" i="0" u="none" strike="noStrike" kern="1200" cap="none" spc="0" normalizeH="0" baseline="0" noProof="0">
                <a:ln>
                  <a:noFill/>
                </a:ln>
                <a:solidFill>
                  <a:prstClr val="black"/>
                </a:solidFill>
                <a:effectLst/>
                <a:uLnTx/>
                <a:uFillTx/>
                <a:latin typeface="Century Schoolbook"/>
                <a:ea typeface="+mn-ea"/>
                <a:cs typeface="Times New Roman" panose="02020603050405020304" pitchFamily="18" charset="0"/>
              </a:rPr>
              <a:t>جامعة أم البواقي-  - كلية الاقتصاد والتسيير والتجارة – قسم المحاسبة والعلوم المالية  سنة ثانية .. محاسبة ومالية</a:t>
            </a:r>
            <a:endParaRPr kumimoji="0" lang="ar-SA" sz="12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endParaRPr>
          </a:p>
        </p:txBody>
      </p:sp>
    </p:spTree>
    <p:extLst>
      <p:ext uri="{BB962C8B-B14F-4D97-AF65-F5344CB8AC3E}">
        <p14:creationId xmlns:p14="http://schemas.microsoft.com/office/powerpoint/2010/main" val="2595282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الأول</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SA"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مدخل إلى العلوم المالية</a:t>
            </a:r>
            <a:endParaRPr lang="ar-SA" sz="1800" dirty="0"/>
          </a:p>
        </p:txBody>
      </p:sp>
      <p:sp>
        <p:nvSpPr>
          <p:cNvPr id="16" name="Content Placeholder 15"/>
          <p:cNvSpPr>
            <a:spLocks noGrp="1"/>
          </p:cNvSpPr>
          <p:nvPr>
            <p:ph sz="quarter" idx="1"/>
          </p:nvPr>
        </p:nvSpPr>
        <p:spPr>
          <a:xfrm>
            <a:off x="457200" y="1600200"/>
            <a:ext cx="7467600" cy="4349080"/>
          </a:xfrm>
        </p:spPr>
        <p:style>
          <a:lnRef idx="2">
            <a:schemeClr val="dk1"/>
          </a:lnRef>
          <a:fillRef idx="1">
            <a:schemeClr val="lt1"/>
          </a:fillRef>
          <a:effectRef idx="0">
            <a:schemeClr val="dk1"/>
          </a:effectRef>
          <a:fontRef idx="minor">
            <a:schemeClr val="dk1"/>
          </a:fontRef>
        </p:style>
        <p:txBody>
          <a:bodyPr>
            <a:normAutofit lnSpcReduction="10000"/>
          </a:bodyPr>
          <a:lstStyle/>
          <a:p>
            <a:pPr marL="0" indent="0" algn="just">
              <a:buNone/>
            </a:pPr>
            <a:endParaRPr lang="ar-DZ" dirty="0"/>
          </a:p>
          <a:p>
            <a:pPr marL="0" indent="0" algn="just">
              <a:buNone/>
            </a:pPr>
            <a:r>
              <a:rPr lang="ar-SA" dirty="0"/>
              <a:t>ومن القضايا الحديثة التي أسهمت بشكل واضح في تطوير المجال المالي على مستوى المؤسسة، تطور الفكر المالي والشبكات. أما الفكر المالي فقد أسهمت النظرية المالية من خلال رواد هذا المجال أمثال </a:t>
            </a:r>
            <a:r>
              <a:rPr lang="en-US" sz="2000" b="1" dirty="0"/>
              <a:t>Harry</a:t>
            </a:r>
            <a:r>
              <a:rPr lang="en-US" sz="2000" dirty="0"/>
              <a:t> </a:t>
            </a:r>
            <a:r>
              <a:rPr lang="en-US" sz="2000" b="1" dirty="0"/>
              <a:t>Markowitz</a:t>
            </a:r>
            <a:r>
              <a:rPr lang="ar-SA" sz="2000" dirty="0"/>
              <a:t> </a:t>
            </a:r>
            <a:r>
              <a:rPr lang="ar-SA" dirty="0"/>
              <a:t>في مجال تطوير نظرية المحفظة ذات العلاقة بالعائد والمخاطرة، و</a:t>
            </a:r>
            <a:r>
              <a:rPr lang="en-US" sz="2000" b="1" dirty="0"/>
              <a:t>Merton</a:t>
            </a:r>
            <a:r>
              <a:rPr lang="en-US" sz="2000" dirty="0"/>
              <a:t> </a:t>
            </a:r>
            <a:r>
              <a:rPr lang="en-US" sz="2000" b="1" dirty="0"/>
              <a:t>Miller</a:t>
            </a:r>
            <a:r>
              <a:rPr lang="en-US" sz="2000" dirty="0"/>
              <a:t> </a:t>
            </a:r>
            <a:r>
              <a:rPr lang="ar-SA" sz="2000" dirty="0"/>
              <a:t> </a:t>
            </a:r>
            <a:r>
              <a:rPr lang="ar-SA" dirty="0"/>
              <a:t>في مجال تطوير نظرية هيكل رأس المال</a:t>
            </a:r>
            <a:r>
              <a:rPr lang="ar-DZ" dirty="0"/>
              <a:t> (الهيكل المالي) </a:t>
            </a:r>
            <a:r>
              <a:rPr lang="ar-SA" dirty="0"/>
              <a:t>. أما الجانب التنظيمي المتثمل أساسا في استخدامات الحواسيب والشبكات العنكبوتية (الانترنت)، ابتداءً من بداية التسعينات</a:t>
            </a:r>
            <a:r>
              <a:rPr lang="ar-DZ" dirty="0"/>
              <a:t> من القرن الماضي</a:t>
            </a:r>
            <a:r>
              <a:rPr lang="ar-SA" dirty="0"/>
              <a:t>، </a:t>
            </a:r>
            <a:r>
              <a:rPr lang="ar-DZ" dirty="0"/>
              <a:t>ف</a:t>
            </a:r>
            <a:r>
              <a:rPr lang="ar-SA" dirty="0"/>
              <a:t>قد ساعدت عل</a:t>
            </a:r>
            <a:r>
              <a:rPr lang="ar-DZ" dirty="0"/>
              <a:t>ى</a:t>
            </a:r>
            <a:r>
              <a:rPr lang="ar-SA" dirty="0"/>
              <a:t> تطوير المفاهيم في مجال الاستخدامات التنظيمية للمؤسسات. فانتشار التجارة الإلكترونية عبر نماذج </a:t>
            </a:r>
            <a:r>
              <a:rPr lang="en-US" sz="1900" b="1" dirty="0"/>
              <a:t>B2C</a:t>
            </a:r>
            <a:r>
              <a:rPr lang="ar-SA" sz="1900" dirty="0"/>
              <a:t> </a:t>
            </a:r>
            <a:r>
              <a:rPr lang="ar-SA" dirty="0"/>
              <a:t>، و</a:t>
            </a:r>
            <a:r>
              <a:rPr lang="en-US" sz="1900" b="1" dirty="0"/>
              <a:t>B2B</a:t>
            </a:r>
            <a:r>
              <a:rPr lang="ar-SA" sz="1900" dirty="0"/>
              <a:t> </a:t>
            </a:r>
            <a:r>
              <a:rPr lang="ar-SA" dirty="0"/>
              <a:t>قد أثر بشكل ملفت على أساليب الإدارة المالية، أين أصبح المدير المالي أكثر تقيدا بالتطورات الحاصلة في هذا المجال.</a:t>
            </a:r>
          </a:p>
        </p:txBody>
      </p:sp>
      <p:sp>
        <p:nvSpPr>
          <p:cNvPr id="4" name="Date Placeholder 3"/>
          <p:cNvSpPr>
            <a:spLocks noGrp="1"/>
          </p:cNvSpPr>
          <p:nvPr>
            <p:ph type="dt" sz="half" idx="14"/>
          </p:nvPr>
        </p:nvSpPr>
        <p:spPr>
          <a:xfrm>
            <a:off x="539552" y="6171024"/>
            <a:ext cx="2664296" cy="36004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4661C36-1035-4C95-B046-090F24EB032B}" type="datetime3">
              <a:rPr kumimoji="0" lang="en-US" sz="1200" b="1" i="0" u="none" strike="noStrike" kern="1200" cap="none" spc="0" normalizeH="0" baseline="0" noProof="0" smtClean="0">
                <a:ln>
                  <a:noFill/>
                </a:ln>
                <a:solidFill>
                  <a:srgbClr val="575F6D"/>
                </a:solidFill>
                <a:effectLst/>
                <a:uLnTx/>
                <a:uFillTx/>
                <a:latin typeface="Century Schoolbook"/>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 March 2025</a:t>
            </a:fld>
            <a:endParaRPr kumimoji="0" lang="ar-SA" sz="12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11</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p:cNvSpPr>
            <a:spLocks noGrp="1"/>
          </p:cNvSpPr>
          <p:nvPr>
            <p:ph type="ftr" sz="quarter" idx="16"/>
          </p:nvPr>
        </p:nvSpPr>
        <p:spPr>
          <a:xfrm>
            <a:off x="2380184" y="6131842"/>
            <a:ext cx="5544616" cy="581784"/>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200" b="1" i="0" u="none" strike="noStrike" kern="1200" cap="none" spc="0" normalizeH="0" baseline="0" noProof="0">
                <a:ln>
                  <a:noFill/>
                </a:ln>
                <a:solidFill>
                  <a:prstClr val="black"/>
                </a:solidFill>
                <a:effectLst/>
                <a:uLnTx/>
                <a:uFillTx/>
                <a:latin typeface="Century Schoolbook"/>
                <a:ea typeface="+mn-ea"/>
                <a:cs typeface="Times New Roman" panose="02020603050405020304" pitchFamily="18" charset="0"/>
              </a:rPr>
              <a:t>جامعة أم البواقي-  - كلية الاقتصاد والتسيير والتجارة – قسم المحاسبة والعلوم المالية  سنة ثانية .. محاسبة ومالية</a:t>
            </a:r>
            <a:endParaRPr kumimoji="0" lang="ar-SA" sz="12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endParaRPr>
          </a:p>
        </p:txBody>
      </p:sp>
    </p:spTree>
    <p:extLst>
      <p:ext uri="{BB962C8B-B14F-4D97-AF65-F5344CB8AC3E}">
        <p14:creationId xmlns:p14="http://schemas.microsoft.com/office/powerpoint/2010/main" val="2159845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الأول</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SA"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مدخل إلى العلوم المالية</a:t>
            </a:r>
            <a:endParaRPr lang="ar-SA" sz="1800" dirty="0"/>
          </a:p>
        </p:txBody>
      </p:sp>
      <p:sp>
        <p:nvSpPr>
          <p:cNvPr id="16" name="Content Placeholder 15"/>
          <p:cNvSpPr>
            <a:spLocks noGrp="1"/>
          </p:cNvSpPr>
          <p:nvPr>
            <p:ph sz="quarter" idx="1"/>
          </p:nvPr>
        </p:nvSpPr>
        <p:spPr>
          <a:xfrm>
            <a:off x="457200" y="1600199"/>
            <a:ext cx="7467600" cy="4440819"/>
          </a:xfrm>
        </p:spPr>
        <p:style>
          <a:lnRef idx="2">
            <a:schemeClr val="dk1"/>
          </a:lnRef>
          <a:fillRef idx="1">
            <a:schemeClr val="lt1"/>
          </a:fillRef>
          <a:effectRef idx="0">
            <a:schemeClr val="dk1"/>
          </a:effectRef>
          <a:fontRef idx="minor">
            <a:schemeClr val="dk1"/>
          </a:fontRef>
        </p:style>
        <p:txBody>
          <a:bodyPr>
            <a:normAutofit/>
          </a:bodyPr>
          <a:lstStyle/>
          <a:p>
            <a:pPr>
              <a:buFont typeface="Wingdings" panose="05000000000000000000" pitchFamily="2" charset="2"/>
              <a:buChar char="Ø"/>
            </a:pPr>
            <a:r>
              <a:rPr lang="ar-DZ" sz="3000" b="1" dirty="0"/>
              <a:t> </a:t>
            </a:r>
            <a:r>
              <a:rPr lang="ar-SA" sz="3000" b="1" dirty="0"/>
              <a:t>نطاق المالية (الامتدادات والاستخدامات)</a:t>
            </a:r>
          </a:p>
          <a:p>
            <a:pPr marL="182563" indent="258763">
              <a:buFont typeface="Wingdings" pitchFamily="2" charset="2"/>
              <a:buChar char="ü"/>
            </a:pPr>
            <a:r>
              <a:rPr lang="ar-SA" b="1" dirty="0"/>
              <a:t>لماذا المالية ؟</a:t>
            </a:r>
          </a:p>
          <a:p>
            <a:pPr marL="363538" indent="1588">
              <a:buFont typeface="Wingdings" pitchFamily="2" charset="2"/>
              <a:buChar char="§"/>
              <a:tabLst>
                <a:tab pos="1798638" algn="l"/>
                <a:tab pos="1965325" algn="l"/>
              </a:tabLst>
            </a:pPr>
            <a:r>
              <a:rPr lang="ar-SA" dirty="0"/>
              <a:t> </a:t>
            </a:r>
            <a:r>
              <a:rPr lang="ar-SA" b="1" dirty="0"/>
              <a:t>يمكن الإجابة على هذا السؤال من خلال المقاربات التالية:</a:t>
            </a:r>
          </a:p>
          <a:p>
            <a:pPr marL="441325" indent="92075" algn="just" defTabSz="155575">
              <a:buFont typeface="Wingdings" pitchFamily="2" charset="2"/>
              <a:buChar char="Ø"/>
            </a:pPr>
            <a:r>
              <a:rPr lang="ar-SA" dirty="0"/>
              <a:t> شخص لا يمتلك فائضا من الأموال ولا يمتلك أفكارا لتكوين الفائض </a:t>
            </a:r>
            <a:r>
              <a:rPr lang="ar-DZ" dirty="0"/>
              <a:t>           </a:t>
            </a:r>
            <a:r>
              <a:rPr lang="ar-SA" dirty="0"/>
              <a:t>والاستثمار.  </a:t>
            </a:r>
          </a:p>
          <a:p>
            <a:pPr marL="441325" indent="92075" algn="just" defTabSz="155575">
              <a:buFont typeface="Wingdings" pitchFamily="2" charset="2"/>
              <a:buChar char="Ø"/>
            </a:pPr>
            <a:r>
              <a:rPr lang="ar-SA" dirty="0"/>
              <a:t> شخص يمتلك فائضا من الأموال ولكن ليس لديه أفكارا للاستثمار.</a:t>
            </a:r>
          </a:p>
          <a:p>
            <a:pPr marL="441325" indent="92075" algn="just" defTabSz="155575">
              <a:buFont typeface="Wingdings" pitchFamily="2" charset="2"/>
              <a:buChar char="Ø"/>
            </a:pPr>
            <a:r>
              <a:rPr lang="ar-SA" dirty="0"/>
              <a:t> شخص لديه أفكار ممتازة ولكن لا يمتلك أموال للاستثمار بشكل كافي.</a:t>
            </a:r>
          </a:p>
          <a:p>
            <a:pPr marL="441325" indent="92075" algn="just" defTabSz="155575">
              <a:buFont typeface="Wingdings" pitchFamily="2" charset="2"/>
              <a:buChar char="Ø"/>
            </a:pPr>
            <a:r>
              <a:rPr lang="ar-SA" dirty="0"/>
              <a:t> شخص يمتلك فائض من الأموال وأيضا أفكار ممتازة.</a:t>
            </a:r>
            <a:endParaRPr lang="ar-DZ" dirty="0"/>
          </a:p>
          <a:p>
            <a:pPr marL="441325" indent="0" algn="just" defTabSz="155575">
              <a:buNone/>
            </a:pPr>
            <a:r>
              <a:rPr lang="ar-SA" b="1" dirty="0"/>
              <a:t>إن اختيار الإجابة الأكثر ملاءمة ستكون من خلال المقاربة الثالثة</a:t>
            </a:r>
            <a:r>
              <a:rPr lang="ar-DZ" b="1" dirty="0"/>
              <a:t>       </a:t>
            </a:r>
            <a:r>
              <a:rPr lang="ar-SA" b="1" dirty="0"/>
              <a:t> و الرابعة.</a:t>
            </a:r>
          </a:p>
        </p:txBody>
      </p:sp>
      <p:sp>
        <p:nvSpPr>
          <p:cNvPr id="4" name="Date Placeholder 3"/>
          <p:cNvSpPr>
            <a:spLocks noGrp="1"/>
          </p:cNvSpPr>
          <p:nvPr>
            <p:ph type="dt" sz="half" idx="14"/>
          </p:nvPr>
        </p:nvSpPr>
        <p:spPr>
          <a:xfrm>
            <a:off x="381029" y="6151891"/>
            <a:ext cx="2808312" cy="432048"/>
          </a:xfrm>
        </p:spPr>
        <p:txBody>
          <a:bodyPr/>
          <a:lstStyle/>
          <a:p>
            <a:pPr algn="l" rtl="0"/>
            <a:fld id="{E6F09500-0A34-47FA-BEB8-12BF2A7B74D9}" type="datetime3">
              <a:rPr lang="en-US" b="1" smtClean="0"/>
              <a:t>15 March 2025</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12</a:t>
            </a:fld>
            <a:endParaRPr lang="ar-SA"/>
          </a:p>
        </p:txBody>
      </p:sp>
      <p:sp>
        <p:nvSpPr>
          <p:cNvPr id="6" name="Footer Placeholder 5"/>
          <p:cNvSpPr>
            <a:spLocks noGrp="1"/>
          </p:cNvSpPr>
          <p:nvPr>
            <p:ph type="ftr" sz="quarter" idx="16"/>
          </p:nvPr>
        </p:nvSpPr>
        <p:spPr>
          <a:xfrm>
            <a:off x="2051720" y="6041019"/>
            <a:ext cx="6077296" cy="653792"/>
          </a:xfrm>
        </p:spPr>
        <p:txBody>
          <a:bodyPr/>
          <a:lstStyle/>
          <a:p>
            <a:pPr algn="ctr"/>
            <a:r>
              <a:rPr lang="ar-SA" b="1">
                <a:solidFill>
                  <a:schemeClr val="tx1"/>
                </a:solidFill>
              </a:rPr>
              <a:t>جامعة أم البواقي-  - كلية الاقتصاد والتسيير والتجارة – قسم المحاسبة والعلوم المالية  سنة ثانية .. محاسبة ومالية</a:t>
            </a:r>
            <a:endParaRPr lang="ar-SA" b="1"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الأول</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SA"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مدخل إلى العلوم المالية</a:t>
            </a:r>
            <a:br>
              <a:rPr lang="ar-SA" sz="2400" dirty="0"/>
            </a:br>
            <a:br>
              <a:rPr lang="ar-SA" sz="2400" dirty="0"/>
            </a:br>
            <a:endParaRPr lang="ar-SA" sz="1800" dirty="0"/>
          </a:p>
        </p:txBody>
      </p:sp>
      <p:sp>
        <p:nvSpPr>
          <p:cNvPr id="16" name="Content Placeholder 15"/>
          <p:cNvSpPr>
            <a:spLocks noGrp="1"/>
          </p:cNvSpPr>
          <p:nvPr>
            <p:ph sz="quarter" idx="1"/>
          </p:nvPr>
        </p:nvSpPr>
        <p:spPr>
          <a:xfrm>
            <a:off x="471052" y="1823495"/>
            <a:ext cx="7467600" cy="4266458"/>
          </a:xfrm>
        </p:spPr>
        <p:style>
          <a:lnRef idx="2">
            <a:schemeClr val="dk1"/>
          </a:lnRef>
          <a:fillRef idx="1">
            <a:schemeClr val="lt1"/>
          </a:fillRef>
          <a:effectRef idx="0">
            <a:schemeClr val="dk1"/>
          </a:effectRef>
          <a:fontRef idx="minor">
            <a:schemeClr val="dk1"/>
          </a:fontRef>
        </p:style>
        <p:txBody>
          <a:bodyPr>
            <a:normAutofit/>
          </a:bodyPr>
          <a:lstStyle/>
          <a:p>
            <a:pPr>
              <a:buFont typeface="Wingdings" panose="05000000000000000000" pitchFamily="2" charset="2"/>
              <a:buChar char="Ø"/>
            </a:pPr>
            <a:r>
              <a:rPr lang="ar-SA" sz="2800" b="1" dirty="0"/>
              <a:t>نطاق المالية</a:t>
            </a:r>
            <a:r>
              <a:rPr lang="ar-DZ" sz="2800" b="1" dirty="0"/>
              <a:t> </a:t>
            </a:r>
            <a:r>
              <a:rPr lang="ar-SA" sz="2800" b="1" dirty="0"/>
              <a:t>(الامتدادات والاستخدام</a:t>
            </a:r>
            <a:r>
              <a:rPr lang="ar-DZ" sz="2800" b="1" dirty="0"/>
              <a:t>ات)                       </a:t>
            </a:r>
            <a:r>
              <a:rPr lang="ar-SA" b="1" dirty="0"/>
              <a:t>المجالات التي تندرج ضمن نطاق المالية؟</a:t>
            </a:r>
          </a:p>
          <a:p>
            <a:pPr marL="441325" indent="92075" algn="just" defTabSz="155575">
              <a:buFont typeface="Wingdings" pitchFamily="2" charset="2"/>
              <a:buChar char="Ø"/>
            </a:pPr>
            <a:r>
              <a:rPr lang="ar-SA" dirty="0"/>
              <a:t> الاستثمار.  </a:t>
            </a:r>
          </a:p>
          <a:p>
            <a:pPr marL="441325" indent="92075" algn="just" defTabSz="155575">
              <a:buFont typeface="Wingdings" pitchFamily="2" charset="2"/>
              <a:buChar char="Ø"/>
            </a:pPr>
            <a:r>
              <a:rPr lang="ar-SA" dirty="0"/>
              <a:t> التمويل (الربط بين المستثمرين والمشروعات).</a:t>
            </a:r>
          </a:p>
          <a:p>
            <a:pPr marL="441325" indent="92075" algn="just" defTabSz="155575">
              <a:buFont typeface="Wingdings" pitchFamily="2" charset="2"/>
              <a:buChar char="Ø"/>
            </a:pPr>
            <a:r>
              <a:rPr lang="ar-SA" dirty="0"/>
              <a:t> الأسواق والمؤسسات المالية. (ربط وحدات العجز بوحدات الفائض)</a:t>
            </a:r>
          </a:p>
          <a:p>
            <a:pPr marL="441325" indent="92075" algn="just" defTabSz="155575">
              <a:buFont typeface="Wingdings" pitchFamily="2" charset="2"/>
              <a:buChar char="Ø"/>
            </a:pPr>
            <a:r>
              <a:rPr lang="ar-SA" dirty="0"/>
              <a:t> المالية الدولية.</a:t>
            </a:r>
          </a:p>
        </p:txBody>
      </p:sp>
      <p:sp>
        <p:nvSpPr>
          <p:cNvPr id="4" name="Date Placeholder 3"/>
          <p:cNvSpPr>
            <a:spLocks noGrp="1"/>
          </p:cNvSpPr>
          <p:nvPr>
            <p:ph type="dt" sz="half" idx="14"/>
          </p:nvPr>
        </p:nvSpPr>
        <p:spPr>
          <a:xfrm>
            <a:off x="405384" y="6168103"/>
            <a:ext cx="2160240" cy="432048"/>
          </a:xfrm>
        </p:spPr>
        <p:txBody>
          <a:bodyPr/>
          <a:lstStyle/>
          <a:p>
            <a:pPr algn="l" rtl="0"/>
            <a:fld id="{F39B2AF9-1F88-49AA-BEF7-C9E33550375F}" type="datetime3">
              <a:rPr lang="en-US" b="1" smtClean="0"/>
              <a:t>15 March 2025</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13</a:t>
            </a:fld>
            <a:endParaRPr lang="ar-SA"/>
          </a:p>
        </p:txBody>
      </p:sp>
      <p:sp>
        <p:nvSpPr>
          <p:cNvPr id="6" name="Footer Placeholder 5"/>
          <p:cNvSpPr>
            <a:spLocks noGrp="1"/>
          </p:cNvSpPr>
          <p:nvPr>
            <p:ph type="ftr" sz="quarter" idx="16"/>
          </p:nvPr>
        </p:nvSpPr>
        <p:spPr>
          <a:xfrm>
            <a:off x="2394036" y="6089953"/>
            <a:ext cx="5544616" cy="653792"/>
          </a:xfrm>
        </p:spPr>
        <p:txBody>
          <a:bodyPr/>
          <a:lstStyle/>
          <a:p>
            <a:pPr algn="ctr"/>
            <a:r>
              <a:rPr lang="ar-SA" b="1">
                <a:solidFill>
                  <a:schemeClr val="tx1"/>
                </a:solidFill>
              </a:rPr>
              <a:t>جامعة أم البواقي-  - كلية الاقتصاد والتسيير والتجارة – قسم المحاسبة والعلوم المالية  سنة ثانية .. محاسبة ومالية</a:t>
            </a:r>
            <a:endParaRPr lang="ar-SA" b="1"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الأول</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SA"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مدخل إلى العلوم المالية</a:t>
            </a:r>
            <a:endParaRPr lang="ar-SA" sz="1800" dirty="0"/>
          </a:p>
        </p:txBody>
      </p:sp>
      <p:sp>
        <p:nvSpPr>
          <p:cNvPr id="16" name="Content Placeholder 15"/>
          <p:cNvSpPr>
            <a:spLocks noGrp="1"/>
          </p:cNvSpPr>
          <p:nvPr>
            <p:ph sz="quarter" idx="1"/>
          </p:nvPr>
        </p:nvSpPr>
        <p:spPr>
          <a:xfrm>
            <a:off x="457200" y="1600200"/>
            <a:ext cx="7467600" cy="4433314"/>
          </a:xfrm>
        </p:spPr>
        <p:style>
          <a:lnRef idx="2">
            <a:schemeClr val="dk1"/>
          </a:lnRef>
          <a:fillRef idx="1">
            <a:schemeClr val="lt1"/>
          </a:fillRef>
          <a:effectRef idx="0">
            <a:schemeClr val="dk1"/>
          </a:effectRef>
          <a:fontRef idx="minor">
            <a:schemeClr val="dk1"/>
          </a:fontRef>
        </p:style>
        <p:txBody>
          <a:bodyPr>
            <a:normAutofit/>
          </a:bodyPr>
          <a:lstStyle/>
          <a:p>
            <a:pPr>
              <a:buFont typeface="Wingdings" panose="05000000000000000000" pitchFamily="2" charset="2"/>
              <a:buChar char="Ø"/>
            </a:pPr>
            <a:r>
              <a:rPr lang="ar-SA" sz="2800" b="1" dirty="0"/>
              <a:t>نطاق المالية (الامتدادات والاستخدامات) </a:t>
            </a:r>
            <a:endParaRPr lang="ar-DZ" sz="2800" b="1" dirty="0"/>
          </a:p>
          <a:p>
            <a:pPr marL="0" indent="0">
              <a:buNone/>
            </a:pPr>
            <a:r>
              <a:rPr lang="ar-SA" b="1" dirty="0"/>
              <a:t>ماهي المجالات التي تندرج ضمن نطاق </a:t>
            </a:r>
            <a:r>
              <a:rPr lang="ar-DZ" b="1" dirty="0"/>
              <a:t>ال</a:t>
            </a:r>
            <a:r>
              <a:rPr lang="ar-SA" b="1" dirty="0"/>
              <a:t>مالية؟</a:t>
            </a:r>
          </a:p>
          <a:p>
            <a:pPr marL="441325" indent="92075" algn="just" defTabSz="155575">
              <a:buFont typeface="Wingdings" pitchFamily="2" charset="2"/>
              <a:buChar char="Ø"/>
            </a:pPr>
            <a:r>
              <a:rPr lang="ar-SA" dirty="0"/>
              <a:t> </a:t>
            </a:r>
            <a:r>
              <a:rPr lang="ar-DZ" dirty="0"/>
              <a:t>ماهي مصادر </a:t>
            </a:r>
            <a:r>
              <a:rPr lang="ar-SA" dirty="0"/>
              <a:t>الحصول على الموارد المالية؟</a:t>
            </a:r>
          </a:p>
          <a:p>
            <a:pPr marL="441325" indent="92075" algn="just" defTabSz="155575">
              <a:buFont typeface="Wingdings" pitchFamily="2" charset="2"/>
              <a:buChar char="Ø"/>
            </a:pPr>
            <a:r>
              <a:rPr lang="ar-SA" dirty="0"/>
              <a:t> كيف يتم استخدام الموارد المالية في حالة الحصو</a:t>
            </a:r>
            <a:r>
              <a:rPr lang="ar-DZ" dirty="0"/>
              <a:t>ل عليها</a:t>
            </a:r>
            <a:r>
              <a:rPr lang="en-US" dirty="0"/>
              <a:t> </a:t>
            </a:r>
            <a:r>
              <a:rPr lang="ar-SA" dirty="0"/>
              <a:t>؟</a:t>
            </a:r>
          </a:p>
          <a:p>
            <a:pPr marL="441325" indent="92075" algn="just" defTabSz="155575">
              <a:buFont typeface="Wingdings" pitchFamily="2" charset="2"/>
              <a:buChar char="Ø"/>
            </a:pPr>
            <a:r>
              <a:rPr lang="ar-SA" dirty="0"/>
              <a:t> ماهي البدائل الاستثمارية المتاحة ؟ </a:t>
            </a:r>
            <a:r>
              <a:rPr lang="ar-DZ" dirty="0"/>
              <a:t>وكيف يتم الاختيار بينها ؟</a:t>
            </a:r>
            <a:endParaRPr lang="ar-SA" dirty="0"/>
          </a:p>
          <a:p>
            <a:pPr marL="441325" indent="92075" algn="just" defTabSz="155575">
              <a:buFont typeface="Wingdings" pitchFamily="2" charset="2"/>
              <a:buChar char="Ø"/>
            </a:pPr>
            <a:r>
              <a:rPr lang="ar-SA" dirty="0"/>
              <a:t> ماهي المردوية المرغوبة التي تحقق هدف المنشأة؟</a:t>
            </a:r>
          </a:p>
        </p:txBody>
      </p:sp>
      <p:sp>
        <p:nvSpPr>
          <p:cNvPr id="4" name="Date Placeholder 3"/>
          <p:cNvSpPr>
            <a:spLocks noGrp="1"/>
          </p:cNvSpPr>
          <p:nvPr>
            <p:ph type="dt" sz="half" idx="14"/>
          </p:nvPr>
        </p:nvSpPr>
        <p:spPr>
          <a:xfrm>
            <a:off x="457200" y="6255258"/>
            <a:ext cx="2664296" cy="432048"/>
          </a:xfrm>
        </p:spPr>
        <p:txBody>
          <a:bodyPr/>
          <a:lstStyle/>
          <a:p>
            <a:pPr algn="l" rtl="0"/>
            <a:fld id="{0ACA6F1D-E139-491E-B80D-6FBB140D7F16}" type="datetime3">
              <a:rPr lang="en-US" b="1" smtClean="0"/>
              <a:t>15 March 2025</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14</a:t>
            </a:fld>
            <a:endParaRPr lang="ar-SA"/>
          </a:p>
        </p:txBody>
      </p:sp>
      <p:sp>
        <p:nvSpPr>
          <p:cNvPr id="6" name="Footer Placeholder 5"/>
          <p:cNvSpPr>
            <a:spLocks noGrp="1"/>
          </p:cNvSpPr>
          <p:nvPr>
            <p:ph type="ftr" sz="quarter" idx="16"/>
          </p:nvPr>
        </p:nvSpPr>
        <p:spPr>
          <a:xfrm>
            <a:off x="2557361" y="6099016"/>
            <a:ext cx="5544616" cy="653792"/>
          </a:xfrm>
        </p:spPr>
        <p:txBody>
          <a:bodyPr/>
          <a:lstStyle/>
          <a:p>
            <a:pPr algn="ctr"/>
            <a:r>
              <a:rPr lang="ar-SA" b="1">
                <a:solidFill>
                  <a:schemeClr val="tx1"/>
                </a:solidFill>
              </a:rPr>
              <a:t>جامعة أم البواقي-  - كلية الاقتصاد والتسيير والتجارة – قسم المحاسبة والعلوم المالية  سنة ثانية .. محاسبة ومالية</a:t>
            </a:r>
            <a:endParaRPr lang="ar-SA" b="1"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الأول</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SA" sz="240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مدخل إلى العلوم المالية</a:t>
            </a:r>
            <a:endParaRPr lang="ar-SA" sz="1800" dirty="0"/>
          </a:p>
        </p:txBody>
      </p:sp>
      <p:sp>
        <p:nvSpPr>
          <p:cNvPr id="16" name="Content Placeholder 15"/>
          <p:cNvSpPr>
            <a:spLocks noGrp="1"/>
          </p:cNvSpPr>
          <p:nvPr>
            <p:ph sz="quarter" idx="1"/>
          </p:nvPr>
        </p:nvSpPr>
        <p:spPr>
          <a:xfrm>
            <a:off x="457200" y="1600200"/>
            <a:ext cx="7467600" cy="4544186"/>
          </a:xfrm>
        </p:spPr>
        <p:style>
          <a:lnRef idx="2">
            <a:schemeClr val="dk1"/>
          </a:lnRef>
          <a:fillRef idx="1">
            <a:schemeClr val="lt1"/>
          </a:fillRef>
          <a:effectRef idx="0">
            <a:schemeClr val="dk1"/>
          </a:effectRef>
          <a:fontRef idx="minor">
            <a:schemeClr val="dk1"/>
          </a:fontRef>
        </p:style>
        <p:txBody>
          <a:bodyPr>
            <a:normAutofit lnSpcReduction="10000"/>
          </a:bodyPr>
          <a:lstStyle/>
          <a:p>
            <a:pPr>
              <a:buFont typeface="Wingdings" panose="05000000000000000000" pitchFamily="2" charset="2"/>
              <a:buChar char="Ø"/>
            </a:pPr>
            <a:r>
              <a:rPr lang="ar-SA" sz="3000" b="1" dirty="0"/>
              <a:t>نطاق المالية (الامتدادات والاستخدامات) </a:t>
            </a:r>
            <a:endParaRPr lang="ar-DZ" sz="3000" b="1" dirty="0"/>
          </a:p>
          <a:p>
            <a:pPr>
              <a:buFont typeface="Wingdings" panose="05000000000000000000" pitchFamily="2" charset="2"/>
              <a:buChar char="Ø"/>
            </a:pPr>
            <a:r>
              <a:rPr lang="ar-DZ" b="1" dirty="0"/>
              <a:t> </a:t>
            </a:r>
            <a:r>
              <a:rPr lang="ar-SA" b="1" dirty="0"/>
              <a:t>ماهي المجالات الأخرى ذات العلاقة بالمالية؟ (الاقتصاد والمحاسبة المالية)</a:t>
            </a:r>
          </a:p>
          <a:p>
            <a:pPr marL="441325" indent="92075" algn="just" defTabSz="155575">
              <a:buFont typeface="Wingdings" pitchFamily="2" charset="2"/>
              <a:buChar char="Ø"/>
            </a:pPr>
            <a:r>
              <a:rPr lang="ar-SA" dirty="0"/>
              <a:t> </a:t>
            </a:r>
            <a:r>
              <a:rPr lang="ar-SA" b="1" dirty="0"/>
              <a:t>الاقتصاد: </a:t>
            </a:r>
            <a:r>
              <a:rPr lang="ar-SA" dirty="0"/>
              <a:t>تناول موضوع نشاط المؤسسة من منظور اقتصادي معناه الاهتمام بمجالات اتخاذ القرار عند تحليل العائد والمخاطرة، أو دراسة نظرية السعر في إطار علاقة العرض بالطلب، وكذلك الاهتمام بمتغيرات المحيط الاقتصادي بالشكل الذي يسمح للمدير المالي الاستفادة منها عند وضع النماذج المساعدة على اتخاذ القرارات المالية. والمقصود بالمتغيرات الاقتصادية (الناتج المحلي الخام </a:t>
            </a:r>
            <a:r>
              <a:rPr lang="en-US" sz="1600" dirty="0"/>
              <a:t>GDP</a:t>
            </a:r>
            <a:r>
              <a:rPr lang="ar-SA" sz="1600" dirty="0"/>
              <a:t> </a:t>
            </a:r>
            <a:r>
              <a:rPr lang="ar-SA" dirty="0"/>
              <a:t>، التضخم، البطالة، الإنتاج الصناعي، مستويات الدخل، معدل الضرائب، أسعار الفائدة). ومن القضايا التي تشكل مجال اهتمام المديرالمالي سياسات البنك المركزي وتوجهات المنظومة البنكية والمالية في الاقتصاد. </a:t>
            </a:r>
          </a:p>
          <a:p>
            <a:pPr marL="441325" indent="92075" algn="just" defTabSz="155575">
              <a:buFont typeface="Wingdings" pitchFamily="2" charset="2"/>
              <a:buChar char="Ø"/>
            </a:pPr>
            <a:endParaRPr lang="ar-SA" dirty="0"/>
          </a:p>
        </p:txBody>
      </p:sp>
      <p:sp>
        <p:nvSpPr>
          <p:cNvPr id="4" name="Date Placeholder 3"/>
          <p:cNvSpPr>
            <a:spLocks noGrp="1"/>
          </p:cNvSpPr>
          <p:nvPr>
            <p:ph type="dt" sz="half" idx="14"/>
          </p:nvPr>
        </p:nvSpPr>
        <p:spPr>
          <a:xfrm>
            <a:off x="483169" y="6255258"/>
            <a:ext cx="2592288" cy="432048"/>
          </a:xfrm>
        </p:spPr>
        <p:txBody>
          <a:bodyPr/>
          <a:lstStyle/>
          <a:p>
            <a:pPr algn="l" rtl="0"/>
            <a:fld id="{936DB82D-F992-4B75-AC0C-E39C68237158}" type="datetime3">
              <a:rPr lang="en-US" b="1" smtClean="0"/>
              <a:t>15 March 2025</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15</a:t>
            </a:fld>
            <a:endParaRPr lang="ar-SA"/>
          </a:p>
        </p:txBody>
      </p:sp>
      <p:sp>
        <p:nvSpPr>
          <p:cNvPr id="6" name="Footer Placeholder 5"/>
          <p:cNvSpPr>
            <a:spLocks noGrp="1"/>
          </p:cNvSpPr>
          <p:nvPr>
            <p:ph type="ftr" sz="quarter" idx="16"/>
          </p:nvPr>
        </p:nvSpPr>
        <p:spPr>
          <a:xfrm>
            <a:off x="2360749" y="6204208"/>
            <a:ext cx="5544616" cy="653792"/>
          </a:xfrm>
        </p:spPr>
        <p:txBody>
          <a:bodyPr/>
          <a:lstStyle/>
          <a:p>
            <a:pPr algn="ctr"/>
            <a:r>
              <a:rPr lang="ar-SA" b="1">
                <a:solidFill>
                  <a:schemeClr val="tx1"/>
                </a:solidFill>
              </a:rPr>
              <a:t>جامعة أم البواقي-  - كلية الاقتصاد والتسيير والتجارة – قسم المحاسبة والعلوم المالية  سنة ثانية .. محاسبة ومالية</a:t>
            </a:r>
            <a:endParaRPr lang="ar-SA" b="1" dirty="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الأول</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SA"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مدخل إلى العلوم المالية</a:t>
            </a:r>
            <a:br>
              <a:rPr lang="ar-SA" sz="2400" dirty="0"/>
            </a:br>
            <a:br>
              <a:rPr lang="ar-SA" sz="2400" dirty="0"/>
            </a:br>
            <a:endParaRPr lang="ar-SA" sz="1800" dirty="0"/>
          </a:p>
        </p:txBody>
      </p:sp>
      <p:sp>
        <p:nvSpPr>
          <p:cNvPr id="16" name="Content Placeholder 15"/>
          <p:cNvSpPr>
            <a:spLocks noGrp="1"/>
          </p:cNvSpPr>
          <p:nvPr>
            <p:ph sz="quarter" idx="1"/>
          </p:nvPr>
        </p:nvSpPr>
        <p:spPr>
          <a:xfrm>
            <a:off x="457200" y="1600200"/>
            <a:ext cx="7467600" cy="4328162"/>
          </a:xfrm>
        </p:spPr>
        <p:style>
          <a:lnRef idx="2">
            <a:schemeClr val="dk1"/>
          </a:lnRef>
          <a:fillRef idx="1">
            <a:schemeClr val="lt1"/>
          </a:fillRef>
          <a:effectRef idx="0">
            <a:schemeClr val="dk1"/>
          </a:effectRef>
          <a:fontRef idx="minor">
            <a:schemeClr val="dk1"/>
          </a:fontRef>
        </p:style>
        <p:txBody>
          <a:bodyPr>
            <a:normAutofit/>
          </a:bodyPr>
          <a:lstStyle/>
          <a:p>
            <a:pPr>
              <a:buFont typeface="Wingdings" panose="05000000000000000000" pitchFamily="2" charset="2"/>
              <a:buChar char="Ø"/>
            </a:pPr>
            <a:r>
              <a:rPr lang="ar-SA" sz="2800" b="1" dirty="0"/>
              <a:t>نطاق المالية (الامتدادات والاستخدامات) </a:t>
            </a:r>
            <a:endParaRPr lang="ar-DZ" sz="2800" b="1" dirty="0"/>
          </a:p>
          <a:p>
            <a:pPr>
              <a:buFont typeface="Wingdings" panose="05000000000000000000" pitchFamily="2" charset="2"/>
              <a:buChar char="Ø"/>
            </a:pPr>
            <a:r>
              <a:rPr lang="ar-SA" b="1" dirty="0"/>
              <a:t>ماهي المجالات الأخرى ذات العلاقة بالمالية؟</a:t>
            </a:r>
          </a:p>
          <a:p>
            <a:pPr marL="441325" indent="92075" algn="just" defTabSz="155575">
              <a:buFont typeface="Wingdings" pitchFamily="2" charset="2"/>
              <a:buChar char="Ø"/>
            </a:pPr>
            <a:r>
              <a:rPr lang="ar-SA" dirty="0"/>
              <a:t> </a:t>
            </a:r>
            <a:r>
              <a:rPr lang="ar-SA" b="1" dirty="0"/>
              <a:t>المحاسبة المالية: </a:t>
            </a:r>
            <a:r>
              <a:rPr lang="ar-SA" dirty="0"/>
              <a:t>يسمى مصطلح المحاسبة المالية أحيانا بلغة المالية، إذ توفر القوائم المالية كل البيانات الضرورية حول نشاط المؤسسة وخاصة </a:t>
            </a:r>
            <a:r>
              <a:rPr lang="ar-SA" b="1" dirty="0"/>
              <a:t>في مايتعلق بالتدفقات النقدية بعد المعالجات المختلفة التي يقوم بها المحلل المالي</a:t>
            </a:r>
            <a:r>
              <a:rPr lang="ar-SA" dirty="0"/>
              <a:t>. لذلك </a:t>
            </a:r>
            <a:r>
              <a:rPr lang="ar-DZ" dirty="0"/>
              <a:t>يتطلب من</a:t>
            </a:r>
            <a:r>
              <a:rPr lang="ar-SA" dirty="0"/>
              <a:t> المدير المالي أن يكون على دراية كبيرة بالقضايا المحاسبية التي تسمح له بمعرفة قضايا تحصيل الموارد </a:t>
            </a:r>
            <a:r>
              <a:rPr lang="ar-DZ" dirty="0"/>
              <a:t>           </a:t>
            </a:r>
            <a:r>
              <a:rPr lang="ar-SA" dirty="0"/>
              <a:t>وتخصيصها بالطريقة التي تحقق أهداف المؤسسة من الربحية </a:t>
            </a:r>
            <a:r>
              <a:rPr lang="ar-DZ" dirty="0"/>
              <a:t>             </a:t>
            </a:r>
            <a:r>
              <a:rPr lang="ar-SA" dirty="0"/>
              <a:t>أوالمردودية الاقتصادية والاستثمار، وكذلك السيولة اللازمة لإدارة عمليات التشغيل (عمليات الاستغلال).</a:t>
            </a:r>
          </a:p>
          <a:p>
            <a:pPr marL="441325" indent="92075" algn="just" defTabSz="155575">
              <a:buFont typeface="Wingdings" pitchFamily="2" charset="2"/>
              <a:buChar char="Ø"/>
            </a:pPr>
            <a:endParaRPr lang="ar-SA" dirty="0"/>
          </a:p>
        </p:txBody>
      </p:sp>
      <p:sp>
        <p:nvSpPr>
          <p:cNvPr id="4" name="Date Placeholder 3"/>
          <p:cNvSpPr>
            <a:spLocks noGrp="1"/>
          </p:cNvSpPr>
          <p:nvPr>
            <p:ph type="dt" sz="half" idx="14"/>
          </p:nvPr>
        </p:nvSpPr>
        <p:spPr>
          <a:xfrm>
            <a:off x="457200" y="6150106"/>
            <a:ext cx="2448272" cy="432048"/>
          </a:xfrm>
        </p:spPr>
        <p:txBody>
          <a:bodyPr/>
          <a:lstStyle/>
          <a:p>
            <a:pPr algn="l" rtl="0"/>
            <a:fld id="{2F4B9FD1-01B0-4389-AFEF-EE5D201AFFD4}" type="datetime3">
              <a:rPr lang="en-US" b="1" smtClean="0"/>
              <a:t>15 March 2025</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16</a:t>
            </a:fld>
            <a:endParaRPr lang="ar-SA"/>
          </a:p>
        </p:txBody>
      </p:sp>
      <p:sp>
        <p:nvSpPr>
          <p:cNvPr id="6" name="Footer Placeholder 5"/>
          <p:cNvSpPr>
            <a:spLocks noGrp="1"/>
          </p:cNvSpPr>
          <p:nvPr>
            <p:ph type="ftr" sz="quarter" idx="16"/>
          </p:nvPr>
        </p:nvSpPr>
        <p:spPr>
          <a:xfrm>
            <a:off x="2374929" y="6039234"/>
            <a:ext cx="5544616" cy="653792"/>
          </a:xfrm>
        </p:spPr>
        <p:txBody>
          <a:bodyPr/>
          <a:lstStyle/>
          <a:p>
            <a:pPr algn="ctr"/>
            <a:r>
              <a:rPr lang="ar-SA" b="1">
                <a:solidFill>
                  <a:schemeClr val="tx1"/>
                </a:solidFill>
              </a:rPr>
              <a:t>جامعة أم البواقي-  - كلية الاقتصاد والتسيير والتجارة – قسم المحاسبة والعلوم المالية  سنة ثانية .. محاسبة ومالية</a:t>
            </a:r>
            <a:endParaRPr lang="ar-SA" b="1"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7"/>
            <a:ext cx="7467600" cy="878977"/>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DZ" sz="2800" b="1" dirty="0">
                <a:solidFill>
                  <a:schemeClr val="tx1"/>
                </a:solidFill>
              </a:rPr>
            </a:br>
            <a:r>
              <a:rPr lang="ar-SA" sz="2800" b="1" dirty="0">
                <a:solidFill>
                  <a:schemeClr val="tx1"/>
                </a:solidFill>
              </a:rPr>
              <a:t>الفصـــــــل الأول</a:t>
            </a:r>
            <a:r>
              <a:rPr lang="ar-DZ" sz="2800" b="1" dirty="0">
                <a:solidFill>
                  <a:schemeClr val="tx1"/>
                </a:solidFill>
              </a:rPr>
              <a:t>: </a:t>
            </a:r>
            <a:r>
              <a:rPr lang="ar-DZ" sz="2800" dirty="0">
                <a:solidFill>
                  <a:schemeClr val="tx1"/>
                </a:solidFill>
              </a:rPr>
              <a:t>أهداف وأدوات التحليل المالي</a:t>
            </a:r>
            <a:br>
              <a:rPr lang="ar-SA" sz="2000" dirty="0">
                <a:solidFill>
                  <a:schemeClr val="tx1"/>
                </a:solidFill>
              </a:rPr>
            </a:br>
            <a:endParaRPr lang="ar-SA" sz="1800" dirty="0"/>
          </a:p>
        </p:txBody>
      </p:sp>
      <p:sp>
        <p:nvSpPr>
          <p:cNvPr id="16" name="Content Placeholder 15"/>
          <p:cNvSpPr>
            <a:spLocks noGrp="1"/>
          </p:cNvSpPr>
          <p:nvPr>
            <p:ph sz="quarter" idx="1"/>
          </p:nvPr>
        </p:nvSpPr>
        <p:spPr>
          <a:xfrm>
            <a:off x="457200" y="1340768"/>
            <a:ext cx="7467600" cy="4377608"/>
          </a:xfr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a:noAutofit/>
          </a:bodyPr>
          <a:lstStyle/>
          <a:p>
            <a:pPr marL="0" marR="0" lvl="0" indent="0" algn="just" defTabSz="914400" rtl="0" eaLnBrk="1" fontAlgn="auto" latinLnBrk="0" hangingPunct="1">
              <a:lnSpc>
                <a:spcPct val="100000"/>
              </a:lnSpc>
              <a:spcBef>
                <a:spcPct val="20000"/>
              </a:spcBef>
              <a:spcAft>
                <a:spcPts val="0"/>
              </a:spcAft>
              <a:buClr>
                <a:srgbClr val="D16349"/>
              </a:buClr>
              <a:buSzPct val="85000"/>
              <a:buFont typeface="Wingdings" pitchFamily="2" charset="2"/>
              <a:buChar char="q"/>
              <a:tabLst/>
              <a:defRPr/>
            </a:pPr>
            <a:r>
              <a:rPr kumimoji="0" lang="en-US" sz="2900" b="1" i="0" u="none" strike="noStrike" kern="1200" cap="all" spc="250" normalizeH="0" baseline="0" noProof="0" dirty="0">
                <a:ln>
                  <a:noFill/>
                </a:ln>
                <a:solidFill>
                  <a:prstClr val="black"/>
                </a:solidFill>
                <a:effectLst/>
                <a:uLnTx/>
                <a:uFillTx/>
                <a:latin typeface="Georgia"/>
                <a:ea typeface="+mn-ea"/>
                <a:cs typeface="+mn-cs"/>
              </a:rPr>
              <a:t> </a:t>
            </a:r>
            <a:r>
              <a:rPr kumimoji="0" lang="en-US" sz="1400" b="0" i="0" u="none"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albouy,m</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a:t>
            </a:r>
            <a:r>
              <a:rPr kumimoji="0" lang="en-US" sz="1400" b="1"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a:t>
            </a:r>
            <a:r>
              <a:rPr kumimoji="0" lang="en-US" sz="1400" b="1" i="0" u="sng"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decisions financière et creation de </a:t>
            </a:r>
            <a:r>
              <a:rPr kumimoji="0" lang="en-US" sz="1400" b="1" i="0" u="sng"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valeur</a:t>
            </a:r>
            <a:r>
              <a:rPr kumimoji="0" lang="en-US" sz="1400" b="1"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a:t>
            </a:r>
            <a:r>
              <a:rPr kumimoji="0" lang="en-US" sz="1400" b="0" i="0" u="none"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economica</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Paris, 2003</a:t>
            </a:r>
            <a:r>
              <a:rPr kumimoji="0" lang="en-US" sz="1400" b="1"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a:t>
            </a:r>
          </a:p>
          <a:p>
            <a:pPr marL="0" marR="0" lvl="0" indent="0" algn="just" defTabSz="914400" rtl="0" eaLnBrk="1" fontAlgn="auto" latinLnBrk="0" hangingPunct="1">
              <a:lnSpc>
                <a:spcPct val="100000"/>
              </a:lnSpc>
              <a:spcBef>
                <a:spcPct val="20000"/>
              </a:spcBef>
              <a:spcAft>
                <a:spcPts val="0"/>
              </a:spcAft>
              <a:buClr>
                <a:srgbClr val="D16349"/>
              </a:buClr>
              <a:buSzPct val="85000"/>
              <a:buFont typeface="Wingdings" pitchFamily="2" charset="2"/>
              <a:buChar char="q"/>
              <a:tabLst/>
              <a:defRPr/>
            </a:pPr>
            <a:r>
              <a:rPr kumimoji="0" lang="en-US" sz="1400" b="1"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a:t>
            </a:r>
            <a:r>
              <a:rPr kumimoji="0" lang="en-US" sz="1400" b="0" i="0" u="none"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brealey&amp;myers</a:t>
            </a:r>
            <a:r>
              <a:rPr kumimoji="0" lang="en-US" sz="1400" b="1"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a:t>
            </a:r>
            <a:r>
              <a:rPr kumimoji="0" lang="en-US" sz="1400" b="1" i="0" u="sng"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Principes</a:t>
            </a:r>
            <a:r>
              <a:rPr kumimoji="0" lang="en-US" sz="1400" b="1" i="0" u="sng"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de gestion  financière</a:t>
            </a:r>
            <a:r>
              <a:rPr kumimoji="0" lang="en-US" sz="1400" b="0" i="0" u="sng"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Pearson education, </a:t>
            </a:r>
            <a:r>
              <a:rPr kumimoji="0" lang="en-US" sz="1400" b="0" i="0" u="none"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paris</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2008</a:t>
            </a:r>
          </a:p>
          <a:p>
            <a:pPr marL="0" marR="0" lvl="0" indent="0" algn="just" defTabSz="914400" rtl="0" eaLnBrk="1" fontAlgn="auto" latinLnBrk="0" hangingPunct="1">
              <a:lnSpc>
                <a:spcPct val="100000"/>
              </a:lnSpc>
              <a:spcBef>
                <a:spcPct val="20000"/>
              </a:spcBef>
              <a:spcAft>
                <a:spcPts val="0"/>
              </a:spcAft>
              <a:buClr>
                <a:srgbClr val="D16349"/>
              </a:buClr>
              <a:buSzPct val="85000"/>
              <a:buFont typeface="Wingdings" pitchFamily="2" charset="2"/>
              <a:buChar char="q"/>
              <a:tabLst/>
              <a:defRPr/>
            </a:pP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a:t>
            </a:r>
            <a:r>
              <a:rPr kumimoji="0" lang="en-US" sz="1400" b="0" i="0" u="none"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brigham&amp;myers</a:t>
            </a:r>
            <a:r>
              <a:rPr kumimoji="0" lang="en-US" sz="1400" b="1"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a:t>
            </a:r>
            <a:r>
              <a:rPr kumimoji="0" lang="en-US" sz="1400" b="1" i="0" u="sng"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Fundamentals of financial management</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10</a:t>
            </a:r>
            <a:r>
              <a:rPr kumimoji="0" lang="en-US" sz="1400" b="0" i="0" u="none" strike="noStrike" kern="1200" cap="all" spc="250" normalizeH="0" baseline="30000" noProof="0" dirty="0">
                <a:ln>
                  <a:noFill/>
                </a:ln>
                <a:solidFill>
                  <a:prstClr val="black"/>
                </a:solidFill>
                <a:effectLst/>
                <a:uLnTx/>
                <a:uFillTx/>
                <a:latin typeface="Adobe Gurmukhi" pitchFamily="50" charset="0"/>
                <a:ea typeface="+mn-ea"/>
                <a:cs typeface="Adobe Gurmukhi" pitchFamily="50" charset="0"/>
              </a:rPr>
              <a:t>th</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edition, NY, 2008.</a:t>
            </a:r>
          </a:p>
          <a:p>
            <a:pPr marL="0" marR="0" lvl="0" indent="0" algn="just" defTabSz="914400" rtl="0" eaLnBrk="1" fontAlgn="auto" latinLnBrk="0" hangingPunct="1">
              <a:lnSpc>
                <a:spcPct val="100000"/>
              </a:lnSpc>
              <a:spcBef>
                <a:spcPct val="20000"/>
              </a:spcBef>
              <a:spcAft>
                <a:spcPts val="0"/>
              </a:spcAft>
              <a:buClr>
                <a:srgbClr val="D16349"/>
              </a:buClr>
              <a:buSzPct val="85000"/>
              <a:buFont typeface="Wingdings" pitchFamily="2" charset="2"/>
              <a:buChar char="q"/>
              <a:tabLst/>
              <a:defRPr/>
            </a:pP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Stephane Griffiths, </a:t>
            </a:r>
            <a:r>
              <a:rPr kumimoji="0" lang="en-US" sz="1400" b="1" i="0" u="sng"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Gestion financière</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a:t>
            </a:r>
            <a:r>
              <a:rPr kumimoji="0" lang="en-US" sz="1400" b="0" i="0" u="none"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chihab</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a:t>
            </a:r>
            <a:r>
              <a:rPr kumimoji="0" lang="en-US" sz="1400" b="0" i="0" u="none"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eyrolles</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1996</a:t>
            </a:r>
          </a:p>
          <a:p>
            <a:pPr marL="0" marR="0" lvl="0" indent="0" algn="just" defTabSz="914400" rtl="0" eaLnBrk="1" fontAlgn="auto" latinLnBrk="0" hangingPunct="1">
              <a:lnSpc>
                <a:spcPct val="100000"/>
              </a:lnSpc>
              <a:spcBef>
                <a:spcPct val="20000"/>
              </a:spcBef>
              <a:spcAft>
                <a:spcPts val="0"/>
              </a:spcAft>
              <a:buClr>
                <a:srgbClr val="D16349"/>
              </a:buClr>
              <a:buSzPct val="85000"/>
              <a:buFont typeface="Wingdings" pitchFamily="2" charset="2"/>
              <a:buChar char="q"/>
              <a:tabLst/>
              <a:defRPr/>
            </a:pP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Stanley block, Geoffrey </a:t>
            </a:r>
            <a:r>
              <a:rPr kumimoji="0" lang="en-US" sz="1400" b="0" i="0" u="none"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hirt</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and </a:t>
            </a:r>
            <a:r>
              <a:rPr kumimoji="0" lang="en-US" sz="1400" b="0" i="0" u="none"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bartley</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Danielsen, </a:t>
            </a:r>
            <a:r>
              <a:rPr kumimoji="0" lang="en-US" sz="1400" b="1" i="0" u="sng"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foundation of financial management</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2ed., </a:t>
            </a:r>
            <a:r>
              <a:rPr kumimoji="0" lang="en-US" sz="1400" b="0" i="0" u="none"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mcgraw-hill</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Irwin, 2010.</a:t>
            </a:r>
          </a:p>
          <a:p>
            <a:pPr marL="0" marR="0" lvl="0" indent="0" algn="just" defTabSz="914400" rtl="0" eaLnBrk="1" fontAlgn="auto" latinLnBrk="0" hangingPunct="1">
              <a:lnSpc>
                <a:spcPct val="100000"/>
              </a:lnSpc>
              <a:spcBef>
                <a:spcPct val="20000"/>
              </a:spcBef>
              <a:spcAft>
                <a:spcPts val="0"/>
              </a:spcAft>
              <a:buClr>
                <a:srgbClr val="D16349"/>
              </a:buClr>
              <a:buSzPct val="85000"/>
              <a:buFont typeface="Wingdings" pitchFamily="2" charset="2"/>
              <a:buChar char="q"/>
              <a:tabLst/>
              <a:defRPr/>
            </a:pP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Elie Cohen, </a:t>
            </a:r>
            <a:r>
              <a:rPr kumimoji="0" lang="en-US" sz="1400" b="1" i="0" u="sng"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analyse</a:t>
            </a:r>
            <a:r>
              <a:rPr kumimoji="0" lang="en-US" sz="1400" b="1" i="0" u="sng"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financière</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,2ed, </a:t>
            </a:r>
            <a:r>
              <a:rPr kumimoji="0" lang="en-US" sz="1400" b="0" i="0" u="none"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economica</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1990 </a:t>
            </a:r>
          </a:p>
          <a:p>
            <a:pPr marL="0" marR="0" lvl="0" indent="0" algn="just" defTabSz="914400" rtl="1" eaLnBrk="1" fontAlgn="auto" latinLnBrk="0" hangingPunct="1">
              <a:lnSpc>
                <a:spcPct val="100000"/>
              </a:lnSpc>
              <a:spcBef>
                <a:spcPct val="20000"/>
              </a:spcBef>
              <a:spcAft>
                <a:spcPts val="0"/>
              </a:spcAft>
              <a:buClr>
                <a:srgbClr val="D16349"/>
              </a:buClr>
              <a:buSzPct val="85000"/>
              <a:buFont typeface="Wingdings" pitchFamily="2" charset="2"/>
              <a:buChar char="q"/>
              <a:tabLst/>
              <a:defRPr/>
            </a:pPr>
            <a:r>
              <a:rPr kumimoji="0" lang="ar-SA" sz="1400" b="0" i="0" u="none" strike="noStrike" kern="1200" cap="all" spc="250" normalizeH="0" baseline="0" noProof="0" dirty="0">
                <a:ln>
                  <a:noFill/>
                </a:ln>
                <a:solidFill>
                  <a:prstClr val="black"/>
                </a:solidFill>
                <a:effectLst/>
                <a:uLnTx/>
                <a:uFillTx/>
                <a:latin typeface="Adobe Gurmukhi" pitchFamily="50" charset="0"/>
                <a:ea typeface="+mn-ea"/>
                <a:cs typeface="Times New Roman" panose="02020603050405020304" pitchFamily="18" charset="0"/>
              </a:rPr>
              <a:t> </a:t>
            </a:r>
            <a:r>
              <a:rPr kumimoji="0" lang="ar-SA" sz="1400" b="1" i="0" u="none"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مفلح محمد عقل ، </a:t>
            </a:r>
            <a:r>
              <a:rPr kumimoji="0" lang="ar-SA" sz="1400" b="1" i="0" u="sng"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مقدمة في الإدارة المالية</a:t>
            </a:r>
            <a:r>
              <a:rPr kumimoji="0" lang="ar-SA" sz="1400" b="1" i="0" u="none"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 مكتبة المجتمع العربي للنشر والتوزيع، عمان، ط1، 2009.</a:t>
            </a:r>
          </a:p>
          <a:p>
            <a:pPr marL="0" marR="0" lvl="0" indent="0" algn="just" defTabSz="914400" rtl="1" eaLnBrk="1" fontAlgn="auto" latinLnBrk="0" hangingPunct="1">
              <a:lnSpc>
                <a:spcPct val="100000"/>
              </a:lnSpc>
              <a:spcBef>
                <a:spcPct val="20000"/>
              </a:spcBef>
              <a:spcAft>
                <a:spcPts val="0"/>
              </a:spcAft>
              <a:buClr>
                <a:srgbClr val="D16349"/>
              </a:buClr>
              <a:buSzPct val="85000"/>
              <a:buFont typeface="Wingdings" pitchFamily="2" charset="2"/>
              <a:buChar char="q"/>
              <a:tabLst/>
              <a:defRPr/>
            </a:pPr>
            <a:r>
              <a:rPr kumimoji="0" lang="ar-SA" sz="1400" b="1" i="0" u="none"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 دريد كامل آل الشيب، </a:t>
            </a:r>
            <a:r>
              <a:rPr kumimoji="0" lang="ar-SA" sz="1400" b="1" i="0" u="sng"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مقدمة في الإدارة المالية المعاصرة</a:t>
            </a:r>
            <a:r>
              <a:rPr kumimoji="0" lang="ar-SA" sz="1400" b="1" i="0" u="none"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 دار المسيرة، ط2، عمان، 2007.</a:t>
            </a:r>
            <a:endParaRPr kumimoji="0" lang="ar-DZ" sz="1400" b="1" i="0" u="none"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endParaRPr>
          </a:p>
          <a:p>
            <a:pPr marL="0" marR="0" lvl="0" indent="0" algn="just" defTabSz="914400" rtl="1" eaLnBrk="1" fontAlgn="auto" latinLnBrk="0" hangingPunct="1">
              <a:lnSpc>
                <a:spcPct val="100000"/>
              </a:lnSpc>
              <a:spcBef>
                <a:spcPct val="20000"/>
              </a:spcBef>
              <a:spcAft>
                <a:spcPts val="0"/>
              </a:spcAft>
              <a:buClr>
                <a:srgbClr val="D16349"/>
              </a:buClr>
              <a:buSzPct val="85000"/>
              <a:buFont typeface="Wingdings" pitchFamily="2" charset="2"/>
              <a:buChar char="q"/>
              <a:tabLst/>
              <a:defRPr/>
            </a:pPr>
            <a:r>
              <a:rPr kumimoji="0" lang="ar-DZ" sz="1400" b="1" i="0" u="none"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 عبدالقادر محمد عبدالله، وخالد عبدالعزيز السهلاوي، </a:t>
            </a:r>
            <a:r>
              <a:rPr kumimoji="0" lang="ar-DZ" sz="1400" b="1" i="0" u="sng"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أساسيات الإدارة المالية</a:t>
            </a:r>
            <a:r>
              <a:rPr kumimoji="0" lang="ar-DZ" sz="1400" b="1" i="0" u="none"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 مطابع السروات، ط 3 ، المملكة العربية السعودية، 2011 .</a:t>
            </a:r>
          </a:p>
          <a:p>
            <a:pPr marL="0" marR="0" lvl="0" indent="0" algn="just" defTabSz="914400" rtl="1" eaLnBrk="1" fontAlgn="auto" latinLnBrk="0" hangingPunct="1">
              <a:lnSpc>
                <a:spcPct val="100000"/>
              </a:lnSpc>
              <a:spcBef>
                <a:spcPct val="20000"/>
              </a:spcBef>
              <a:spcAft>
                <a:spcPts val="0"/>
              </a:spcAft>
              <a:buClr>
                <a:srgbClr val="D16349"/>
              </a:buClr>
              <a:buSzPct val="85000"/>
              <a:buFont typeface="Wingdings" pitchFamily="2" charset="2"/>
              <a:buChar char="q"/>
              <a:tabLst/>
              <a:defRPr/>
            </a:pPr>
            <a:r>
              <a:rPr kumimoji="0" lang="ar-DZ" sz="1400" b="1" i="0" u="none"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 الجريدة الرسمية للجمهورية الجزائرية، </a:t>
            </a:r>
            <a:r>
              <a:rPr kumimoji="0" lang="ar-DZ" sz="1400" b="1" i="0" u="sng"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النظام المحاسبي المالي (</a:t>
            </a:r>
            <a:r>
              <a:rPr kumimoji="0" lang="en-US" sz="1400" b="1" i="0" u="sng" strike="noStrike" kern="1200" cap="all" spc="0" normalizeH="0" baseline="0" noProof="0" dirty="0" err="1">
                <a:ln>
                  <a:noFill/>
                </a:ln>
                <a:solidFill>
                  <a:prstClr val="black"/>
                </a:solidFill>
                <a:effectLst/>
                <a:uLnTx/>
                <a:uFillTx/>
                <a:latin typeface="Adobe Gurmukhi" pitchFamily="50" charset="0"/>
                <a:ea typeface="+mn-ea"/>
                <a:cs typeface="+mn-cs"/>
              </a:rPr>
              <a:t>scf</a:t>
            </a:r>
            <a:r>
              <a:rPr kumimoji="0" lang="ar-DZ" sz="1400" b="1" i="0" u="sng"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 </a:t>
            </a:r>
            <a:r>
              <a:rPr kumimoji="0" lang="ar-DZ" sz="1400" b="1" i="0" u="none"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 العدد 19 ، الصادر 25 مارس 2009 .</a:t>
            </a:r>
          </a:p>
          <a:p>
            <a:pPr marL="809625" indent="0" algn="l">
              <a:buNone/>
            </a:pPr>
            <a:endParaRPr lang="ar-SA" sz="1400" b="1" dirty="0"/>
          </a:p>
          <a:p>
            <a:pPr marL="809625" lvl="0" indent="0" algn="ctr">
              <a:buNone/>
            </a:pPr>
            <a:endParaRPr lang="ar-DZ" sz="1400" b="1" dirty="0"/>
          </a:p>
          <a:p>
            <a:pPr marL="809625" lvl="0" indent="0" algn="ctr">
              <a:buNone/>
            </a:pPr>
            <a:endParaRPr lang="ar-DZ" sz="1400" b="1" dirty="0"/>
          </a:p>
          <a:p>
            <a:pPr marL="809625" indent="265113">
              <a:buNone/>
            </a:pPr>
            <a:r>
              <a:rPr lang="ar-SA" sz="1400" dirty="0"/>
              <a:t> </a:t>
            </a:r>
          </a:p>
        </p:txBody>
      </p:sp>
      <p:sp>
        <p:nvSpPr>
          <p:cNvPr id="4" name="Date Placeholder 3"/>
          <p:cNvSpPr>
            <a:spLocks noGrp="1"/>
          </p:cNvSpPr>
          <p:nvPr>
            <p:ph type="dt" sz="half" idx="14"/>
          </p:nvPr>
        </p:nvSpPr>
        <p:spPr>
          <a:xfrm>
            <a:off x="179512" y="5755254"/>
            <a:ext cx="2026568" cy="576858"/>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B444488-1A5F-4CBB-838C-00439169186C}" type="datetime3">
              <a:rPr kumimoji="0" lang="en-US" sz="1600" b="1" i="0" u="none" strike="noStrike" kern="1200" cap="none" spc="0" normalizeH="0" baseline="0" noProof="0" smtClean="0">
                <a:ln>
                  <a:noFill/>
                </a:ln>
                <a:solidFill>
                  <a:srgbClr val="575F6D"/>
                </a:solidFill>
                <a:effectLst/>
                <a:uLnTx/>
                <a:uFillTx/>
                <a:latin typeface="Century Schoolbook"/>
                <a:ea typeface="+mn-ea"/>
                <a:cs typeface="+mn-cs"/>
              </a:rPr>
              <a:t>15 March 2025</a:t>
            </a:fld>
            <a:endParaRPr kumimoji="0" lang="ar-SA" sz="18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17</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p:cNvSpPr>
            <a:spLocks noGrp="1"/>
          </p:cNvSpPr>
          <p:nvPr>
            <p:ph type="ftr" sz="quarter" idx="16"/>
          </p:nvPr>
        </p:nvSpPr>
        <p:spPr>
          <a:xfrm>
            <a:off x="2123728" y="5736815"/>
            <a:ext cx="5801072" cy="576858"/>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kern="1200" cap="none" spc="0" normalizeH="0" baseline="0" noProof="0">
                <a:ln>
                  <a:noFill/>
                </a:ln>
                <a:solidFill>
                  <a:prstClr val="black"/>
                </a:solidFill>
                <a:effectLst/>
                <a:uLnTx/>
                <a:uFillTx/>
                <a:latin typeface="Century Schoolbook"/>
                <a:ea typeface="+mn-ea"/>
                <a:cs typeface="Times New Roman" panose="02020603050405020304" pitchFamily="18" charset="0"/>
              </a:rPr>
              <a:t>جامعة أم البواقي-  - كلية الاقتصاد والتسيير والتجارة – قسم المحاسبة والعلوم المالية  سنة ثانية .. محاسبة ومالية</a:t>
            </a:r>
            <a:endParaRPr kumimoji="0" lang="ar-SA" sz="15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endParaRPr>
          </a:p>
        </p:txBody>
      </p:sp>
    </p:spTree>
    <p:extLst>
      <p:ext uri="{BB962C8B-B14F-4D97-AF65-F5344CB8AC3E}">
        <p14:creationId xmlns:p14="http://schemas.microsoft.com/office/powerpoint/2010/main" val="11596366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7"/>
            <a:ext cx="7467600" cy="1093543"/>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DZ"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DZ" sz="2400" dirty="0">
                <a:solidFill>
                  <a:schemeClr val="tx1"/>
                </a:solidFill>
              </a:rPr>
              <a:t>قراءة وتحليل القوائم المالية : نظرة عامة حول أدوات وأساليب التحليل</a:t>
            </a:r>
            <a:br>
              <a:rPr lang="ar-SA" sz="2000" dirty="0">
                <a:solidFill>
                  <a:schemeClr val="tx1"/>
                </a:solidFill>
              </a:rPr>
            </a:br>
            <a:endParaRPr lang="ar-SA" sz="1800" dirty="0"/>
          </a:p>
        </p:txBody>
      </p:sp>
      <p:sp>
        <p:nvSpPr>
          <p:cNvPr id="16" name="Content Placeholder 15"/>
          <p:cNvSpPr>
            <a:spLocks noGrp="1"/>
          </p:cNvSpPr>
          <p:nvPr>
            <p:ph sz="quarter" idx="1"/>
          </p:nvPr>
        </p:nvSpPr>
        <p:spPr>
          <a:xfrm>
            <a:off x="457200" y="1600200"/>
            <a:ext cx="7467600" cy="3412976"/>
          </a:xfr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a:normAutofit/>
          </a:bodyPr>
          <a:lstStyle/>
          <a:p>
            <a:pPr marL="809625" indent="0">
              <a:buNone/>
            </a:pPr>
            <a:endParaRPr lang="ar-SA" b="1" dirty="0"/>
          </a:p>
          <a:p>
            <a:pPr marL="809625" lvl="0" indent="0" algn="ctr">
              <a:buNone/>
            </a:pPr>
            <a:endParaRPr lang="ar-DZ" b="1" dirty="0"/>
          </a:p>
          <a:p>
            <a:pPr marL="809625" lvl="0" indent="0" algn="ctr">
              <a:buNone/>
            </a:pPr>
            <a:endParaRPr lang="ar-DZ" b="1" dirty="0"/>
          </a:p>
          <a:p>
            <a:pPr marL="809625" lvl="0" indent="0" algn="ctr">
              <a:buNone/>
            </a:pPr>
            <a:r>
              <a:rPr lang="ar-DZ" sz="3600" b="1" dirty="0">
                <a:latin typeface="Calibri" panose="020F0502020204030204" pitchFamily="34" charset="0"/>
                <a:cs typeface="Calibri" panose="020F0502020204030204" pitchFamily="34" charset="0"/>
              </a:rPr>
              <a:t>انتهـــــــــــــــــــــــــــــــى</a:t>
            </a:r>
            <a:endParaRPr lang="en-US" dirty="0">
              <a:latin typeface="Calibri" panose="020F0502020204030204" pitchFamily="34" charset="0"/>
              <a:cs typeface="Calibri" panose="020F0502020204030204" pitchFamily="34" charset="0"/>
            </a:endParaRPr>
          </a:p>
          <a:p>
            <a:pPr marL="809625" indent="265113">
              <a:buNone/>
            </a:pPr>
            <a:r>
              <a:rPr lang="ar-SA" dirty="0"/>
              <a:t> </a:t>
            </a:r>
          </a:p>
        </p:txBody>
      </p:sp>
      <p:sp>
        <p:nvSpPr>
          <p:cNvPr id="4" name="Date Placeholder 3"/>
          <p:cNvSpPr>
            <a:spLocks noGrp="1"/>
          </p:cNvSpPr>
          <p:nvPr>
            <p:ph type="dt" sz="half" idx="14"/>
          </p:nvPr>
        </p:nvSpPr>
        <p:spPr>
          <a:xfrm>
            <a:off x="457200" y="4926951"/>
            <a:ext cx="2026568" cy="576858"/>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15E9AC4-18B9-4CE5-B6AC-AC8F8F57C690}" type="datetime3">
              <a:rPr kumimoji="0" lang="en-US" sz="1600" b="1" i="0" u="none" strike="noStrike" kern="1200" cap="none" spc="0" normalizeH="0" baseline="0" noProof="0" smtClean="0">
                <a:ln>
                  <a:noFill/>
                </a:ln>
                <a:solidFill>
                  <a:srgbClr val="575F6D"/>
                </a:solidFill>
                <a:effectLst/>
                <a:uLnTx/>
                <a:uFillTx/>
                <a:latin typeface="Century Schoolbook"/>
                <a:ea typeface="+mn-ea"/>
                <a:cs typeface="+mn-cs"/>
              </a:rPr>
              <a:t>15 March 2025</a:t>
            </a:fld>
            <a:endParaRPr kumimoji="0" lang="ar-SA" sz="18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18</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p:cNvSpPr>
            <a:spLocks noGrp="1"/>
          </p:cNvSpPr>
          <p:nvPr>
            <p:ph type="ftr" sz="quarter" idx="16"/>
          </p:nvPr>
        </p:nvSpPr>
        <p:spPr>
          <a:xfrm>
            <a:off x="2123728" y="5007838"/>
            <a:ext cx="5801072" cy="576858"/>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kern="1200" cap="none" spc="0" normalizeH="0" baseline="0" noProof="0">
                <a:ln>
                  <a:noFill/>
                </a:ln>
                <a:solidFill>
                  <a:prstClr val="black"/>
                </a:solidFill>
                <a:effectLst/>
                <a:uLnTx/>
                <a:uFillTx/>
                <a:latin typeface="Century Schoolbook"/>
                <a:ea typeface="+mn-ea"/>
                <a:cs typeface="Times New Roman" panose="02020603050405020304" pitchFamily="18" charset="0"/>
              </a:rPr>
              <a:t>جامعة أم البواقي-  - كلية الاقتصاد والتسيير والتجارة – قسم المحاسبة والعلوم المالية  سنة ثانية .. محاسبة ومالية</a:t>
            </a:r>
            <a:endParaRPr kumimoji="0" lang="ar-SA" sz="15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endParaRPr>
          </a:p>
        </p:txBody>
      </p:sp>
    </p:spTree>
    <p:extLst>
      <p:ext uri="{BB962C8B-B14F-4D97-AF65-F5344CB8AC3E}">
        <p14:creationId xmlns:p14="http://schemas.microsoft.com/office/powerpoint/2010/main" val="423371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الأول</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SA"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مدخل إلى العلوم المالية</a:t>
            </a:r>
            <a:endParaRPr lang="ar-SA" sz="1800" b="1" dirty="0"/>
          </a:p>
        </p:txBody>
      </p:sp>
      <p:sp>
        <p:nvSpPr>
          <p:cNvPr id="16" name="Content Placeholder 15"/>
          <p:cNvSpPr>
            <a:spLocks noGrp="1"/>
          </p:cNvSpPr>
          <p:nvPr>
            <p:ph sz="quarter" idx="1"/>
          </p:nvPr>
        </p:nvSpPr>
        <p:spPr>
          <a:xfrm>
            <a:off x="457200" y="1772816"/>
            <a:ext cx="7467600" cy="3574790"/>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a:bodyPr>
          <a:lstStyle/>
          <a:p>
            <a:pPr>
              <a:buFont typeface="Wingdings" panose="05000000000000000000" pitchFamily="2" charset="2"/>
              <a:buChar char="Ø"/>
              <a:tabLst>
                <a:tab pos="442913" algn="l"/>
              </a:tabLst>
            </a:pPr>
            <a:r>
              <a:rPr lang="ar-SA" sz="2800" b="1" dirty="0"/>
              <a:t>	التعريف بمفهوم "المالية"،</a:t>
            </a:r>
          </a:p>
          <a:p>
            <a:pPr algn="just">
              <a:buFont typeface="Wingdings" panose="05000000000000000000" pitchFamily="2" charset="2"/>
              <a:buChar char="Ø"/>
              <a:tabLst>
                <a:tab pos="354013" algn="l"/>
              </a:tabLst>
            </a:pPr>
            <a:r>
              <a:rPr lang="ar-SA" sz="2800" b="1" dirty="0"/>
              <a:t>	 أهمية العلوم المالية من حيث (إدارة الثروة، التعامل مع عالم الأعمال، فهم الوظيفة المالية، واتخاذ القرارات،).</a:t>
            </a:r>
          </a:p>
          <a:p>
            <a:pPr algn="just">
              <a:buFont typeface="Wingdings" panose="05000000000000000000" pitchFamily="2" charset="2"/>
              <a:buChar char="Ø"/>
            </a:pPr>
            <a:r>
              <a:rPr lang="ar-SA" sz="2800" b="1" dirty="0"/>
              <a:t>ظهور النظرية المالية الحديثة (نظرة عامة حول موقع النظرية المالية من النظرية الاقتصادية وبداية تشكل النظرية المالية الحديثة).</a:t>
            </a:r>
            <a:endParaRPr lang="ar-DZ" sz="2800" b="1" dirty="0"/>
          </a:p>
          <a:p>
            <a:pPr algn="just">
              <a:buFont typeface="Wingdings" panose="05000000000000000000" pitchFamily="2" charset="2"/>
              <a:buChar char="Ø"/>
            </a:pPr>
            <a:r>
              <a:rPr lang="ar-DZ" sz="2800" b="1" dirty="0"/>
              <a:t> نطاق المالية (الامتدادات والاستخدامات)</a:t>
            </a:r>
            <a:endParaRPr lang="ar-SA" sz="2800" b="1" dirty="0"/>
          </a:p>
          <a:p>
            <a:pPr>
              <a:buFont typeface="Wingdings" panose="05000000000000000000" pitchFamily="2" charset="2"/>
              <a:buChar char="Ø"/>
            </a:pPr>
            <a:endParaRPr lang="ar-SA" sz="2800" b="1" dirty="0"/>
          </a:p>
        </p:txBody>
      </p:sp>
      <p:sp>
        <p:nvSpPr>
          <p:cNvPr id="4" name="Date Placeholder 3"/>
          <p:cNvSpPr>
            <a:spLocks noGrp="1"/>
          </p:cNvSpPr>
          <p:nvPr>
            <p:ph type="dt" sz="half" idx="14"/>
          </p:nvPr>
        </p:nvSpPr>
        <p:spPr>
          <a:xfrm>
            <a:off x="405384" y="5554030"/>
            <a:ext cx="2664296" cy="360040"/>
          </a:xfrm>
        </p:spPr>
        <p:txBody>
          <a:bodyPr/>
          <a:lstStyle/>
          <a:p>
            <a:pPr algn="l" rtl="0"/>
            <a:fld id="{1D4354D4-1516-4B33-B3B7-EB67BA77BC82}" type="datetime3">
              <a:rPr lang="en-US" b="1" smtClean="0"/>
              <a:t>15 March 2025</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2</a:t>
            </a:fld>
            <a:endParaRPr lang="ar-SA"/>
          </a:p>
        </p:txBody>
      </p:sp>
      <p:sp>
        <p:nvSpPr>
          <p:cNvPr id="6" name="Footer Placeholder 5"/>
          <p:cNvSpPr>
            <a:spLocks noGrp="1"/>
          </p:cNvSpPr>
          <p:nvPr>
            <p:ph type="ftr" sz="quarter" idx="16"/>
          </p:nvPr>
        </p:nvSpPr>
        <p:spPr>
          <a:xfrm>
            <a:off x="1763688" y="5443555"/>
            <a:ext cx="6365328" cy="580990"/>
          </a:xfrm>
        </p:spPr>
        <p:txBody>
          <a:bodyPr/>
          <a:lstStyle/>
          <a:p>
            <a:pPr algn="ctr"/>
            <a:r>
              <a:rPr lang="ar-SA" sz="1400" b="1" dirty="0">
                <a:solidFill>
                  <a:schemeClr val="tx1"/>
                </a:solidFill>
              </a:rPr>
              <a:t>جامعة أم البواقي-  - كلية الاقتصاد </a:t>
            </a:r>
            <a:r>
              <a:rPr lang="ar-DZ" sz="1400" b="1" dirty="0">
                <a:solidFill>
                  <a:schemeClr val="tx1"/>
                </a:solidFill>
              </a:rPr>
              <a:t>و</a:t>
            </a:r>
            <a:r>
              <a:rPr lang="ar-SA" sz="1400" b="1" dirty="0">
                <a:solidFill>
                  <a:schemeClr val="tx1"/>
                </a:solidFill>
              </a:rPr>
              <a:t>التسيير والتجارة – قسم المحاسبة والعلوم المالية  سنة ثانية .. محاسبة ومالية</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99C35D-E20A-1024-1368-932D15343D2E}"/>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56E0FE49-A170-4493-8201-282561F406F1}"/>
              </a:ext>
            </a:extLst>
          </p:cNvPr>
          <p:cNvSpPr>
            <a:spLocks noGrp="1"/>
          </p:cNvSpPr>
          <p:nvPr>
            <p:ph type="title"/>
          </p:nvPr>
        </p:nvSpPr>
        <p:spPr>
          <a:xfrm>
            <a:off x="457200" y="260648"/>
            <a:ext cx="7467600" cy="108012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الأول</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SA"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مدخل إلى العلوم المالية</a:t>
            </a:r>
            <a:br>
              <a:rPr lang="ar-SA" sz="2400" b="1" dirty="0"/>
            </a:br>
            <a:endParaRPr lang="ar-SA" sz="1800" b="1" dirty="0"/>
          </a:p>
        </p:txBody>
      </p:sp>
      <p:sp>
        <p:nvSpPr>
          <p:cNvPr id="16" name="Content Placeholder 15">
            <a:extLst>
              <a:ext uri="{FF2B5EF4-FFF2-40B4-BE49-F238E27FC236}">
                <a16:creationId xmlns:a16="http://schemas.microsoft.com/office/drawing/2014/main" id="{C75857F8-F794-0A71-B2C1-ECF3A0F7F90E}"/>
              </a:ext>
            </a:extLst>
          </p:cNvPr>
          <p:cNvSpPr>
            <a:spLocks noGrp="1"/>
          </p:cNvSpPr>
          <p:nvPr>
            <p:ph sz="quarter" idx="1"/>
          </p:nvPr>
        </p:nvSpPr>
        <p:spPr>
          <a:xfrm>
            <a:off x="457200" y="1484784"/>
            <a:ext cx="7467600" cy="4464496"/>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fontScale="92500" lnSpcReduction="10000"/>
          </a:bodyPr>
          <a:lstStyle/>
          <a:p>
            <a:pPr>
              <a:buFont typeface="Wingdings" panose="05000000000000000000" pitchFamily="2" charset="2"/>
              <a:buChar char="Ø"/>
              <a:tabLst>
                <a:tab pos="442913" algn="l"/>
              </a:tabLst>
            </a:pPr>
            <a:r>
              <a:rPr lang="ar-SA" sz="2800" b="1" dirty="0"/>
              <a:t>	التعريف بمفهوم</a:t>
            </a:r>
            <a:r>
              <a:rPr lang="ar-DZ" sz="2800" b="1" dirty="0"/>
              <a:t> </a:t>
            </a:r>
            <a:r>
              <a:rPr lang="ar-SA" sz="2800" b="1" dirty="0"/>
              <a:t>المالي</a:t>
            </a:r>
            <a:r>
              <a:rPr lang="ar-DZ" sz="2800" b="1" dirty="0"/>
              <a:t>ة</a:t>
            </a:r>
          </a:p>
          <a:p>
            <a:pPr marL="0" indent="0" algn="just">
              <a:buNone/>
              <a:tabLst>
                <a:tab pos="442913" algn="l"/>
              </a:tabLst>
            </a:pPr>
            <a:r>
              <a:rPr lang="ar-DZ" dirty="0"/>
              <a:t>بالتعريف البسيط ينظر إلى المالية من كونها تهتم بالشأن المالي من حيث إدارة الموارد المالية تحصيلا وإنفاقا. لكن الملاحظ، أن المالية مع مرور الوقت أصبحت أكثر تفصيلا من حيث المضمون ومجالات التطبيق. فالمالية العامة مثلا غير مالية المؤسسة، غير مالية الأفراد </a:t>
            </a:r>
            <a:r>
              <a:rPr lang="en-GB" sz="2000" dirty="0"/>
              <a:t>Personal Finance</a:t>
            </a:r>
            <a:r>
              <a:rPr lang="ar-DZ" sz="2000" dirty="0"/>
              <a:t> </a:t>
            </a:r>
            <a:r>
              <a:rPr lang="ar-DZ" dirty="0"/>
              <a:t>من جانب الهدف والآليات المستخدمة. </a:t>
            </a:r>
          </a:p>
          <a:p>
            <a:pPr marL="0" indent="0" algn="just">
              <a:buNone/>
              <a:tabLst>
                <a:tab pos="442913" algn="l"/>
              </a:tabLst>
            </a:pPr>
            <a:r>
              <a:rPr lang="ar-DZ" dirty="0"/>
              <a:t>فالمالية العامة (العمومية)، تهتم بالإيرادات من الموارد المالية ، والنفقات من جانب إيجاد أوجه الإنفاق المختلفة في الاقتصاد. فهي على علاقة وطيدة بالشأن الاقتصادي. ففي الدراسات الأكاديمية يربط هذا الموضوع بتخصصات شتى، مثل العلوم السياسية، والاقتصاد السياسي، والاقتصاد العمومي. ويبرز الدور الحكومي، من جهة ، فيما تمارسه الحكومة من نشاط على هذا المستوى، تحقق من خلاله الأهداف التالية</a:t>
            </a:r>
          </a:p>
          <a:p>
            <a:pPr marL="0" indent="0" algn="just">
              <a:buNone/>
              <a:tabLst>
                <a:tab pos="442913" algn="l"/>
              </a:tabLst>
            </a:pPr>
            <a:r>
              <a:rPr lang="ar-DZ" dirty="0"/>
              <a:t>-  الفعالية في تخصيص الموارد،- التوزيع العادل للدخل من الموارد، - وتحقيق الاستقرار الاقتصادي. </a:t>
            </a:r>
          </a:p>
          <a:p>
            <a:pPr marL="0" indent="0" algn="just">
              <a:buNone/>
              <a:tabLst>
                <a:tab pos="442913" algn="l"/>
              </a:tabLst>
            </a:pPr>
            <a:endParaRPr lang="ar-DZ" dirty="0"/>
          </a:p>
          <a:p>
            <a:pPr marL="0" indent="0">
              <a:buNone/>
              <a:tabLst>
                <a:tab pos="442913" algn="l"/>
              </a:tabLst>
            </a:pPr>
            <a:endParaRPr lang="ar-SA" sz="2800" b="1" dirty="0"/>
          </a:p>
          <a:p>
            <a:pPr marL="0" indent="0">
              <a:buNone/>
              <a:tabLst>
                <a:tab pos="354013" algn="l"/>
              </a:tabLst>
            </a:pPr>
            <a:endParaRPr lang="ar-SA" sz="2800" b="1" dirty="0"/>
          </a:p>
        </p:txBody>
      </p:sp>
      <p:sp>
        <p:nvSpPr>
          <p:cNvPr id="4" name="Date Placeholder 3">
            <a:extLst>
              <a:ext uri="{FF2B5EF4-FFF2-40B4-BE49-F238E27FC236}">
                <a16:creationId xmlns:a16="http://schemas.microsoft.com/office/drawing/2014/main" id="{A7C073D8-1C4A-A660-7C71-11E7223E5175}"/>
              </a:ext>
            </a:extLst>
          </p:cNvPr>
          <p:cNvSpPr>
            <a:spLocks noGrp="1"/>
          </p:cNvSpPr>
          <p:nvPr>
            <p:ph type="dt" sz="half" idx="14"/>
          </p:nvPr>
        </p:nvSpPr>
        <p:spPr>
          <a:xfrm>
            <a:off x="539552" y="6021288"/>
            <a:ext cx="1358304" cy="360040"/>
          </a:xfrm>
        </p:spPr>
        <p:txBody>
          <a:bodyPr/>
          <a:lstStyle/>
          <a:p>
            <a:pPr algn="l" rtl="0"/>
            <a:fld id="{1D4354D4-1516-4B33-B3B7-EB67BA77BC82}" type="datetime3">
              <a:rPr lang="en-US" b="1" smtClean="0"/>
              <a:t>15 March 2025</a:t>
            </a:fld>
            <a:endParaRPr lang="ar-SA" b="1" dirty="0"/>
          </a:p>
        </p:txBody>
      </p:sp>
      <p:sp>
        <p:nvSpPr>
          <p:cNvPr id="5" name="Slide Number Placeholder 4">
            <a:extLst>
              <a:ext uri="{FF2B5EF4-FFF2-40B4-BE49-F238E27FC236}">
                <a16:creationId xmlns:a16="http://schemas.microsoft.com/office/drawing/2014/main" id="{F5F1DB01-138D-E379-6C2D-50C21D47B4B6}"/>
              </a:ext>
            </a:extLst>
          </p:cNvPr>
          <p:cNvSpPr>
            <a:spLocks noGrp="1"/>
          </p:cNvSpPr>
          <p:nvPr>
            <p:ph type="sldNum" sz="quarter" idx="15"/>
          </p:nvPr>
        </p:nvSpPr>
        <p:spPr/>
        <p:txBody>
          <a:bodyPr/>
          <a:lstStyle/>
          <a:p>
            <a:fld id="{A4231B69-FBD1-4C22-85BF-9904F0109019}" type="slidenum">
              <a:rPr lang="ar-SA" smtClean="0"/>
              <a:pPr/>
              <a:t>3</a:t>
            </a:fld>
            <a:endParaRPr lang="ar-SA"/>
          </a:p>
        </p:txBody>
      </p:sp>
      <p:sp>
        <p:nvSpPr>
          <p:cNvPr id="6" name="Footer Placeholder 5">
            <a:extLst>
              <a:ext uri="{FF2B5EF4-FFF2-40B4-BE49-F238E27FC236}">
                <a16:creationId xmlns:a16="http://schemas.microsoft.com/office/drawing/2014/main" id="{30799770-C0BA-359A-837C-3F86AA5C6631}"/>
              </a:ext>
            </a:extLst>
          </p:cNvPr>
          <p:cNvSpPr>
            <a:spLocks noGrp="1"/>
          </p:cNvSpPr>
          <p:nvPr>
            <p:ph type="ftr" sz="quarter" idx="16"/>
          </p:nvPr>
        </p:nvSpPr>
        <p:spPr>
          <a:xfrm>
            <a:off x="2051720" y="6021288"/>
            <a:ext cx="5904656" cy="580990"/>
          </a:xfrm>
        </p:spPr>
        <p:txBody>
          <a:bodyPr/>
          <a:lstStyle/>
          <a:p>
            <a:pPr algn="ctr"/>
            <a:r>
              <a:rPr lang="ar-SA" sz="1400" b="1" dirty="0">
                <a:solidFill>
                  <a:schemeClr val="tx1"/>
                </a:solidFill>
              </a:rPr>
              <a:t>جامعة أم البواقي-  - كلية الاقتصاد والتسيير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366363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A28361-654D-2401-9B98-B55498401270}"/>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AC48EFE6-0FE3-9D03-F7B0-4E9C92B45882}"/>
              </a:ext>
            </a:extLst>
          </p:cNvPr>
          <p:cNvSpPr>
            <a:spLocks noGrp="1"/>
          </p:cNvSpPr>
          <p:nvPr>
            <p:ph type="title"/>
          </p:nvPr>
        </p:nvSpPr>
        <p:spPr>
          <a:xfrm>
            <a:off x="457200" y="260648"/>
            <a:ext cx="7467600" cy="1008112"/>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الأول</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SA"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مدخل إلى العلوم المالية</a:t>
            </a:r>
            <a:br>
              <a:rPr lang="ar-SA" sz="2400" b="1" dirty="0"/>
            </a:br>
            <a:endParaRPr lang="ar-SA" sz="1800" b="1" dirty="0"/>
          </a:p>
        </p:txBody>
      </p:sp>
      <p:sp>
        <p:nvSpPr>
          <p:cNvPr id="16" name="Content Placeholder 15">
            <a:extLst>
              <a:ext uri="{FF2B5EF4-FFF2-40B4-BE49-F238E27FC236}">
                <a16:creationId xmlns:a16="http://schemas.microsoft.com/office/drawing/2014/main" id="{83AE8E6A-24C0-FB69-8801-984432947D05}"/>
              </a:ext>
            </a:extLst>
          </p:cNvPr>
          <p:cNvSpPr>
            <a:spLocks noGrp="1"/>
          </p:cNvSpPr>
          <p:nvPr>
            <p:ph sz="quarter" idx="1"/>
          </p:nvPr>
        </p:nvSpPr>
        <p:spPr>
          <a:xfrm>
            <a:off x="457200" y="1484784"/>
            <a:ext cx="7467600" cy="4464496"/>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fontScale="92500"/>
          </a:bodyPr>
          <a:lstStyle/>
          <a:p>
            <a:pPr>
              <a:buFont typeface="Wingdings" panose="05000000000000000000" pitchFamily="2" charset="2"/>
              <a:buChar char="Ø"/>
              <a:tabLst>
                <a:tab pos="442913" algn="l"/>
              </a:tabLst>
            </a:pPr>
            <a:r>
              <a:rPr lang="ar-SA" sz="2800" b="1" dirty="0"/>
              <a:t>	التعريف بمفهوم</a:t>
            </a:r>
            <a:r>
              <a:rPr lang="ar-DZ" sz="2800" b="1" dirty="0"/>
              <a:t> </a:t>
            </a:r>
            <a:r>
              <a:rPr lang="ar-SA" sz="2800" b="1" dirty="0"/>
              <a:t>المالي</a:t>
            </a:r>
            <a:r>
              <a:rPr lang="ar-DZ" sz="2800" b="1" dirty="0"/>
              <a:t>ة</a:t>
            </a:r>
          </a:p>
          <a:p>
            <a:pPr marL="0" indent="0" algn="just">
              <a:buNone/>
              <a:tabLst>
                <a:tab pos="442913" algn="l"/>
              </a:tabLst>
            </a:pPr>
            <a:r>
              <a:rPr lang="ar-DZ" dirty="0"/>
              <a:t>وتتحدد إيرادات الدولة أو الحكومة من مصادر متعددة يمكن تلخيصها أساسا في ثلاثة عناصر مهمة: - الضرائب والرسوم، مداخيل الثروات الطبيعية غير الخاضعة للضريبة، أو تلك الخاصة بالممتلكات العمومية من المؤسسات الاقتصادية،  الاقتراضات بمختلف أنواعها (الديون)، - وطباعة النقود.</a:t>
            </a:r>
          </a:p>
          <a:p>
            <a:pPr marL="0" indent="0" algn="just">
              <a:buNone/>
              <a:tabLst>
                <a:tab pos="442913" algn="l"/>
              </a:tabLst>
            </a:pPr>
            <a:r>
              <a:rPr lang="ar-DZ" dirty="0"/>
              <a:t> من جهة أخرى ، فإن موضوع مالية المؤسسة له أهميته الخاصة في العملية الاقتصادية. فالمؤسسة الاقتصادية تركز اهتماماتها على إيجاد المنافذ الممكنة لتمويل مشاريعها الاستثمارية ونشاطاتها العملياتية (الاستغلالية) . ويمكن تلخيص الأنشطة  المالية للمؤسسة الاقتصادية فيما يلي: - العمل على تعظيم الأرباح وتخفيض التكاليف، - أيضا، العمل على إدارة التدفقات النقدية للنشاط العملياتي اليومي، وإعداد القوائم المالية بما يتناسب وأهداف المؤسسة المالية، وأخيرا وليس آخرا، العمل على  تصميم الهيكل التمويلي الأمثل، وتحديد سياسة توزيع الأرباح على المساهمين.  </a:t>
            </a:r>
          </a:p>
          <a:p>
            <a:pPr marL="0" indent="0" algn="just">
              <a:buNone/>
              <a:tabLst>
                <a:tab pos="442913" algn="l"/>
              </a:tabLst>
            </a:pPr>
            <a:endParaRPr lang="ar-DZ" dirty="0"/>
          </a:p>
          <a:p>
            <a:pPr marL="0" indent="0">
              <a:buNone/>
              <a:tabLst>
                <a:tab pos="442913" algn="l"/>
              </a:tabLst>
            </a:pPr>
            <a:endParaRPr lang="ar-SA" sz="2800" b="1" dirty="0"/>
          </a:p>
          <a:p>
            <a:pPr marL="0" indent="0">
              <a:buNone/>
              <a:tabLst>
                <a:tab pos="354013" algn="l"/>
              </a:tabLst>
            </a:pPr>
            <a:endParaRPr lang="ar-SA" sz="2800" b="1" dirty="0"/>
          </a:p>
        </p:txBody>
      </p:sp>
      <p:sp>
        <p:nvSpPr>
          <p:cNvPr id="4" name="Date Placeholder 3">
            <a:extLst>
              <a:ext uri="{FF2B5EF4-FFF2-40B4-BE49-F238E27FC236}">
                <a16:creationId xmlns:a16="http://schemas.microsoft.com/office/drawing/2014/main" id="{92DCC8BF-BC1C-6749-5045-F70DABE00173}"/>
              </a:ext>
            </a:extLst>
          </p:cNvPr>
          <p:cNvSpPr>
            <a:spLocks noGrp="1"/>
          </p:cNvSpPr>
          <p:nvPr>
            <p:ph type="dt" sz="half" idx="14"/>
          </p:nvPr>
        </p:nvSpPr>
        <p:spPr>
          <a:xfrm>
            <a:off x="539552" y="6021288"/>
            <a:ext cx="1358304" cy="360040"/>
          </a:xfrm>
        </p:spPr>
        <p:txBody>
          <a:bodyPr/>
          <a:lstStyle/>
          <a:p>
            <a:pPr algn="l" rtl="0"/>
            <a:fld id="{1D4354D4-1516-4B33-B3B7-EB67BA77BC82}" type="datetime3">
              <a:rPr lang="en-US" b="1" smtClean="0"/>
              <a:t>15 March 2025</a:t>
            </a:fld>
            <a:endParaRPr lang="ar-SA" b="1" dirty="0"/>
          </a:p>
        </p:txBody>
      </p:sp>
      <p:sp>
        <p:nvSpPr>
          <p:cNvPr id="5" name="Slide Number Placeholder 4">
            <a:extLst>
              <a:ext uri="{FF2B5EF4-FFF2-40B4-BE49-F238E27FC236}">
                <a16:creationId xmlns:a16="http://schemas.microsoft.com/office/drawing/2014/main" id="{FB055C1F-BE45-443E-07D0-8B1BD069565C}"/>
              </a:ext>
            </a:extLst>
          </p:cNvPr>
          <p:cNvSpPr>
            <a:spLocks noGrp="1"/>
          </p:cNvSpPr>
          <p:nvPr>
            <p:ph type="sldNum" sz="quarter" idx="15"/>
          </p:nvPr>
        </p:nvSpPr>
        <p:spPr/>
        <p:txBody>
          <a:bodyPr/>
          <a:lstStyle/>
          <a:p>
            <a:fld id="{A4231B69-FBD1-4C22-85BF-9904F0109019}" type="slidenum">
              <a:rPr lang="ar-SA" smtClean="0"/>
              <a:pPr/>
              <a:t>4</a:t>
            </a:fld>
            <a:endParaRPr lang="ar-SA"/>
          </a:p>
        </p:txBody>
      </p:sp>
      <p:sp>
        <p:nvSpPr>
          <p:cNvPr id="6" name="Footer Placeholder 5">
            <a:extLst>
              <a:ext uri="{FF2B5EF4-FFF2-40B4-BE49-F238E27FC236}">
                <a16:creationId xmlns:a16="http://schemas.microsoft.com/office/drawing/2014/main" id="{77A9900B-A933-1F62-B68E-DB84B4FB9372}"/>
              </a:ext>
            </a:extLst>
          </p:cNvPr>
          <p:cNvSpPr>
            <a:spLocks noGrp="1"/>
          </p:cNvSpPr>
          <p:nvPr>
            <p:ph type="ftr" sz="quarter" idx="16"/>
          </p:nvPr>
        </p:nvSpPr>
        <p:spPr>
          <a:xfrm>
            <a:off x="2051720" y="6021288"/>
            <a:ext cx="5904656" cy="580990"/>
          </a:xfrm>
        </p:spPr>
        <p:txBody>
          <a:bodyPr/>
          <a:lstStyle/>
          <a:p>
            <a:pPr algn="ctr"/>
            <a:r>
              <a:rPr lang="ar-SA" sz="1400" b="1" dirty="0">
                <a:solidFill>
                  <a:schemeClr val="tx1"/>
                </a:solidFill>
              </a:rPr>
              <a:t>جامعة أم البواقي-  - كلية الاقتصاد والتسيير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2037647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01915B-B7BD-415A-73E3-CB0FD2C393F1}"/>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1E5FB5EF-F65D-5A79-5633-9DF5A91649EB}"/>
              </a:ext>
            </a:extLst>
          </p:cNvPr>
          <p:cNvSpPr>
            <a:spLocks noGrp="1"/>
          </p:cNvSpPr>
          <p:nvPr>
            <p:ph type="title"/>
          </p:nvPr>
        </p:nvSpPr>
        <p:spPr>
          <a:xfrm>
            <a:off x="457200" y="260648"/>
            <a:ext cx="7467600" cy="108012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الأول</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SA"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مدخل إلى العلوم المالية</a:t>
            </a:r>
            <a:br>
              <a:rPr lang="ar-SA" sz="2400" b="1" dirty="0"/>
            </a:br>
            <a:endParaRPr lang="ar-SA" sz="1800" b="1" dirty="0"/>
          </a:p>
        </p:txBody>
      </p:sp>
      <p:sp>
        <p:nvSpPr>
          <p:cNvPr id="16" name="Content Placeholder 15">
            <a:extLst>
              <a:ext uri="{FF2B5EF4-FFF2-40B4-BE49-F238E27FC236}">
                <a16:creationId xmlns:a16="http://schemas.microsoft.com/office/drawing/2014/main" id="{5EEEA169-DBDE-D4B3-C6E8-7764CB480AF1}"/>
              </a:ext>
            </a:extLst>
          </p:cNvPr>
          <p:cNvSpPr>
            <a:spLocks noGrp="1"/>
          </p:cNvSpPr>
          <p:nvPr>
            <p:ph sz="quarter" idx="1"/>
          </p:nvPr>
        </p:nvSpPr>
        <p:spPr>
          <a:xfrm>
            <a:off x="457200" y="1484784"/>
            <a:ext cx="7467600" cy="4464496"/>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a:bodyPr>
          <a:lstStyle/>
          <a:p>
            <a:pPr>
              <a:buFont typeface="Wingdings" panose="05000000000000000000" pitchFamily="2" charset="2"/>
              <a:buChar char="Ø"/>
              <a:tabLst>
                <a:tab pos="442913" algn="l"/>
              </a:tabLst>
            </a:pPr>
            <a:r>
              <a:rPr lang="ar-SA" sz="2800" b="1" dirty="0"/>
              <a:t>	التعريف بمفهوم</a:t>
            </a:r>
            <a:r>
              <a:rPr lang="ar-DZ" sz="2800" b="1" dirty="0"/>
              <a:t> </a:t>
            </a:r>
            <a:r>
              <a:rPr lang="ar-SA" sz="2800" b="1" dirty="0"/>
              <a:t>المالي</a:t>
            </a:r>
            <a:r>
              <a:rPr lang="ar-DZ" sz="2800" b="1" dirty="0"/>
              <a:t>ة</a:t>
            </a:r>
          </a:p>
          <a:p>
            <a:pPr marL="0" indent="0" algn="just">
              <a:buNone/>
              <a:tabLst>
                <a:tab pos="442913" algn="l"/>
              </a:tabLst>
            </a:pPr>
            <a:r>
              <a:rPr lang="ar-DZ" dirty="0"/>
              <a:t>أخيرا، فإن التمويل الشخصي يعبر عن دور الفرد في إدارة ميزانية الموارد النقدية للأسرة وادخارها وإنفاقها بمرور الوقت ، مع مراعاة المخاطر المالية المختلفة وأحداث الحياة المستقبلية. ويشكل هذا الموضوع أحد أهم فروع المالية بشكل عام لما له من سمات خاصة، ولما له من علاقة مباشرة وغير مباشرة بمالية المؤسسة.  </a:t>
            </a:r>
          </a:p>
          <a:p>
            <a:pPr marL="0" indent="0">
              <a:buNone/>
              <a:tabLst>
                <a:tab pos="442913" algn="l"/>
              </a:tabLst>
            </a:pPr>
            <a:endParaRPr lang="ar-SA" sz="2800" b="1" dirty="0"/>
          </a:p>
          <a:p>
            <a:pPr marL="0" indent="0">
              <a:buNone/>
              <a:tabLst>
                <a:tab pos="354013" algn="l"/>
              </a:tabLst>
            </a:pPr>
            <a:endParaRPr lang="ar-SA" sz="2800" b="1" dirty="0"/>
          </a:p>
        </p:txBody>
      </p:sp>
      <p:sp>
        <p:nvSpPr>
          <p:cNvPr id="4" name="Date Placeholder 3">
            <a:extLst>
              <a:ext uri="{FF2B5EF4-FFF2-40B4-BE49-F238E27FC236}">
                <a16:creationId xmlns:a16="http://schemas.microsoft.com/office/drawing/2014/main" id="{5C2F9D65-C027-BA41-9E8E-989FE506D1C7}"/>
              </a:ext>
            </a:extLst>
          </p:cNvPr>
          <p:cNvSpPr>
            <a:spLocks noGrp="1"/>
          </p:cNvSpPr>
          <p:nvPr>
            <p:ph type="dt" sz="half" idx="14"/>
          </p:nvPr>
        </p:nvSpPr>
        <p:spPr>
          <a:xfrm>
            <a:off x="539552" y="6021288"/>
            <a:ext cx="1358304" cy="360040"/>
          </a:xfrm>
        </p:spPr>
        <p:txBody>
          <a:bodyPr/>
          <a:lstStyle/>
          <a:p>
            <a:pPr algn="l" rtl="0"/>
            <a:fld id="{1D4354D4-1516-4B33-B3B7-EB67BA77BC82}" type="datetime3">
              <a:rPr lang="en-US" b="1" smtClean="0"/>
              <a:t>15 March 2025</a:t>
            </a:fld>
            <a:endParaRPr lang="ar-SA" b="1" dirty="0"/>
          </a:p>
        </p:txBody>
      </p:sp>
      <p:sp>
        <p:nvSpPr>
          <p:cNvPr id="5" name="Slide Number Placeholder 4">
            <a:extLst>
              <a:ext uri="{FF2B5EF4-FFF2-40B4-BE49-F238E27FC236}">
                <a16:creationId xmlns:a16="http://schemas.microsoft.com/office/drawing/2014/main" id="{F21E82F5-15EF-BC12-A72A-8E6D8143C362}"/>
              </a:ext>
            </a:extLst>
          </p:cNvPr>
          <p:cNvSpPr>
            <a:spLocks noGrp="1"/>
          </p:cNvSpPr>
          <p:nvPr>
            <p:ph type="sldNum" sz="quarter" idx="15"/>
          </p:nvPr>
        </p:nvSpPr>
        <p:spPr/>
        <p:txBody>
          <a:bodyPr/>
          <a:lstStyle/>
          <a:p>
            <a:fld id="{A4231B69-FBD1-4C22-85BF-9904F0109019}" type="slidenum">
              <a:rPr lang="ar-SA" smtClean="0"/>
              <a:pPr/>
              <a:t>5</a:t>
            </a:fld>
            <a:endParaRPr lang="ar-SA"/>
          </a:p>
        </p:txBody>
      </p:sp>
      <p:sp>
        <p:nvSpPr>
          <p:cNvPr id="6" name="Footer Placeholder 5">
            <a:extLst>
              <a:ext uri="{FF2B5EF4-FFF2-40B4-BE49-F238E27FC236}">
                <a16:creationId xmlns:a16="http://schemas.microsoft.com/office/drawing/2014/main" id="{C230BCBC-6B1E-977C-7AED-648834882208}"/>
              </a:ext>
            </a:extLst>
          </p:cNvPr>
          <p:cNvSpPr>
            <a:spLocks noGrp="1"/>
          </p:cNvSpPr>
          <p:nvPr>
            <p:ph type="ftr" sz="quarter" idx="16"/>
          </p:nvPr>
        </p:nvSpPr>
        <p:spPr>
          <a:xfrm>
            <a:off x="2051720" y="6021288"/>
            <a:ext cx="5904656" cy="580990"/>
          </a:xfrm>
        </p:spPr>
        <p:txBody>
          <a:bodyPr/>
          <a:lstStyle/>
          <a:p>
            <a:pPr algn="ctr"/>
            <a:r>
              <a:rPr lang="ar-SA" sz="1400" b="1" dirty="0">
                <a:solidFill>
                  <a:schemeClr val="tx1"/>
                </a:solidFill>
              </a:rPr>
              <a:t>جامعة أم البواقي-  - كلية الاقتصاد والتسيير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2677512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C72C8-250E-8DAE-7F45-6D737AB7FC5C}"/>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07633F2E-A3FE-8D87-1E03-F86E8393FB13}"/>
              </a:ext>
            </a:extLst>
          </p:cNvPr>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الأول</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SA"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مدخل إلى العلوم المالية</a:t>
            </a:r>
            <a:br>
              <a:rPr lang="ar-SA" sz="2400" b="1" dirty="0"/>
            </a:br>
            <a:endParaRPr lang="ar-SA" sz="1800" b="1" dirty="0"/>
          </a:p>
        </p:txBody>
      </p:sp>
      <p:sp>
        <p:nvSpPr>
          <p:cNvPr id="16" name="Content Placeholder 15">
            <a:extLst>
              <a:ext uri="{FF2B5EF4-FFF2-40B4-BE49-F238E27FC236}">
                <a16:creationId xmlns:a16="http://schemas.microsoft.com/office/drawing/2014/main" id="{B7810A08-EB65-9FB7-88FC-D1CC92F66E36}"/>
              </a:ext>
            </a:extLst>
          </p:cNvPr>
          <p:cNvSpPr>
            <a:spLocks noGrp="1"/>
          </p:cNvSpPr>
          <p:nvPr>
            <p:ph sz="quarter" idx="1"/>
          </p:nvPr>
        </p:nvSpPr>
        <p:spPr>
          <a:xfrm>
            <a:off x="457200" y="1772816"/>
            <a:ext cx="7467600" cy="3574790"/>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fontScale="92500"/>
          </a:bodyPr>
          <a:lstStyle/>
          <a:p>
            <a:pPr>
              <a:buFont typeface="Wingdings" panose="05000000000000000000" pitchFamily="2" charset="2"/>
              <a:buChar char="Ø"/>
              <a:tabLst>
                <a:tab pos="354013" algn="l"/>
              </a:tabLst>
            </a:pPr>
            <a:r>
              <a:rPr lang="ar-SA" sz="2800" b="1" dirty="0"/>
              <a:t>	 أهمية العلوم المالية من حيث (إدارة الثروة، التعامل مع عالم الأعمال، فهم الوظيفة المالية، واتخاذ القرارات،).</a:t>
            </a:r>
            <a:endParaRPr lang="ar-DZ" sz="2800" b="1" dirty="0"/>
          </a:p>
          <a:p>
            <a:pPr marL="0" indent="0" algn="just">
              <a:buNone/>
              <a:tabLst>
                <a:tab pos="354013" algn="l"/>
              </a:tabLst>
            </a:pPr>
            <a:r>
              <a:rPr lang="ar-DZ" sz="2800" b="1" dirty="0"/>
              <a:t> إدارة الثروة: </a:t>
            </a:r>
            <a:r>
              <a:rPr lang="ar-DZ" dirty="0"/>
              <a:t>تكمن أهمية العلوم المالية من جانب إدارة الثروة فيما يعرف في الأدبيات المالية بتعظيم ثروة ملاك الشركة، ويتم تعظيم الثروة في هذه الحالة من خلال قدرة المؤسسة أو الشركة وخاصة تلك المدرجة في البورصة، على توليد الأرباح وبطريقين: أما الأول فيتمثل في النشاط العملياتي المولد للأرباح التشغيلية، وأما الثاني فيتمثل في النشاط المولد للأرباح الرأسمالية.  ونتاج هذه الأخيرة  الأرباح التي يحققها الفرد المستثمر أو الشركة في الأوراق المالية، وتعرف بالأرباح النجمة عن الفرق بين القيمة السوقية للأوراق المالية والقيمة الإسمية لها. </a:t>
            </a:r>
            <a:endParaRPr lang="ar-SA" sz="2800" dirty="0"/>
          </a:p>
          <a:p>
            <a:pPr marL="0" indent="0">
              <a:buNone/>
            </a:pPr>
            <a:endParaRPr lang="ar-SA" sz="2800" b="1" dirty="0"/>
          </a:p>
        </p:txBody>
      </p:sp>
      <p:sp>
        <p:nvSpPr>
          <p:cNvPr id="4" name="Date Placeholder 3">
            <a:extLst>
              <a:ext uri="{FF2B5EF4-FFF2-40B4-BE49-F238E27FC236}">
                <a16:creationId xmlns:a16="http://schemas.microsoft.com/office/drawing/2014/main" id="{A9527ED7-CFA4-03A4-D9E3-37CB96699081}"/>
              </a:ext>
            </a:extLst>
          </p:cNvPr>
          <p:cNvSpPr>
            <a:spLocks noGrp="1"/>
          </p:cNvSpPr>
          <p:nvPr>
            <p:ph type="dt" sz="half" idx="14"/>
          </p:nvPr>
        </p:nvSpPr>
        <p:spPr>
          <a:xfrm>
            <a:off x="405384" y="5554030"/>
            <a:ext cx="2664296" cy="360040"/>
          </a:xfrm>
        </p:spPr>
        <p:txBody>
          <a:bodyPr/>
          <a:lstStyle/>
          <a:p>
            <a:pPr algn="l" rtl="0"/>
            <a:fld id="{1D4354D4-1516-4B33-B3B7-EB67BA77BC82}" type="datetime3">
              <a:rPr lang="en-US" b="1" smtClean="0"/>
              <a:t>15 March 2025</a:t>
            </a:fld>
            <a:endParaRPr lang="ar-SA" b="1" dirty="0"/>
          </a:p>
        </p:txBody>
      </p:sp>
      <p:sp>
        <p:nvSpPr>
          <p:cNvPr id="5" name="Slide Number Placeholder 4">
            <a:extLst>
              <a:ext uri="{FF2B5EF4-FFF2-40B4-BE49-F238E27FC236}">
                <a16:creationId xmlns:a16="http://schemas.microsoft.com/office/drawing/2014/main" id="{FFD5CEF8-89A9-88F5-BC3D-61F08DC0160A}"/>
              </a:ext>
            </a:extLst>
          </p:cNvPr>
          <p:cNvSpPr>
            <a:spLocks noGrp="1"/>
          </p:cNvSpPr>
          <p:nvPr>
            <p:ph type="sldNum" sz="quarter" idx="15"/>
          </p:nvPr>
        </p:nvSpPr>
        <p:spPr/>
        <p:txBody>
          <a:bodyPr/>
          <a:lstStyle/>
          <a:p>
            <a:fld id="{A4231B69-FBD1-4C22-85BF-9904F0109019}" type="slidenum">
              <a:rPr lang="ar-SA" smtClean="0"/>
              <a:pPr/>
              <a:t>6</a:t>
            </a:fld>
            <a:endParaRPr lang="ar-SA"/>
          </a:p>
        </p:txBody>
      </p:sp>
      <p:sp>
        <p:nvSpPr>
          <p:cNvPr id="6" name="Footer Placeholder 5">
            <a:extLst>
              <a:ext uri="{FF2B5EF4-FFF2-40B4-BE49-F238E27FC236}">
                <a16:creationId xmlns:a16="http://schemas.microsoft.com/office/drawing/2014/main" id="{12CAB7BD-17CF-7B3F-5C08-4AA7F35436E0}"/>
              </a:ext>
            </a:extLst>
          </p:cNvPr>
          <p:cNvSpPr>
            <a:spLocks noGrp="1"/>
          </p:cNvSpPr>
          <p:nvPr>
            <p:ph type="ftr" sz="quarter" idx="16"/>
          </p:nvPr>
        </p:nvSpPr>
        <p:spPr>
          <a:xfrm>
            <a:off x="2224360" y="5443555"/>
            <a:ext cx="5904656" cy="580990"/>
          </a:xfrm>
        </p:spPr>
        <p:txBody>
          <a:bodyPr/>
          <a:lstStyle/>
          <a:p>
            <a:pPr algn="ctr"/>
            <a:r>
              <a:rPr lang="ar-SA" sz="1400" b="1">
                <a:solidFill>
                  <a:schemeClr val="tx1"/>
                </a:solidFill>
              </a:rPr>
              <a:t>جامعة أم البواقي-  - كلية الاقتصاد والتسيير والتجارة – قسم المحاسبة والعلوم المالية  سنة ثانية .. محاسبة ومالية</a:t>
            </a:r>
            <a:endParaRPr lang="ar-SA" sz="1400" b="1" dirty="0">
              <a:solidFill>
                <a:schemeClr val="tx1"/>
              </a:solidFill>
            </a:endParaRPr>
          </a:p>
        </p:txBody>
      </p:sp>
    </p:spTree>
    <p:extLst>
      <p:ext uri="{BB962C8B-B14F-4D97-AF65-F5344CB8AC3E}">
        <p14:creationId xmlns:p14="http://schemas.microsoft.com/office/powerpoint/2010/main" val="2510958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AF638E-DA50-1CA3-C073-69DE7E25464C}"/>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446403C4-2083-77B1-CAF4-33199F5AFF93}"/>
              </a:ext>
            </a:extLst>
          </p:cNvPr>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الأول</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SA"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مدخل إلى العلوم المالية</a:t>
            </a:r>
            <a:br>
              <a:rPr lang="ar-SA" sz="2400" b="1" dirty="0"/>
            </a:br>
            <a:endParaRPr lang="ar-SA" sz="1800" b="1" dirty="0"/>
          </a:p>
        </p:txBody>
      </p:sp>
      <p:sp>
        <p:nvSpPr>
          <p:cNvPr id="16" name="Content Placeholder 15">
            <a:extLst>
              <a:ext uri="{FF2B5EF4-FFF2-40B4-BE49-F238E27FC236}">
                <a16:creationId xmlns:a16="http://schemas.microsoft.com/office/drawing/2014/main" id="{1619CCA2-DE5D-B1FF-94BD-F54FE7A5E31A}"/>
              </a:ext>
            </a:extLst>
          </p:cNvPr>
          <p:cNvSpPr>
            <a:spLocks noGrp="1"/>
          </p:cNvSpPr>
          <p:nvPr>
            <p:ph sz="quarter" idx="1"/>
          </p:nvPr>
        </p:nvSpPr>
        <p:spPr>
          <a:xfrm>
            <a:off x="457200" y="1772816"/>
            <a:ext cx="7467600" cy="4032448"/>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lnSpcReduction="10000"/>
          </a:bodyPr>
          <a:lstStyle/>
          <a:p>
            <a:pPr>
              <a:buFont typeface="Wingdings" panose="05000000000000000000" pitchFamily="2" charset="2"/>
              <a:buChar char="Ø"/>
              <a:tabLst>
                <a:tab pos="354013" algn="l"/>
              </a:tabLst>
            </a:pPr>
            <a:r>
              <a:rPr lang="ar-SA" sz="2800" b="1" dirty="0"/>
              <a:t>	 أهمية العلوم المالية من حيث (إدارة الثروة، التعامل مع عالم الأعمال، فهم الوظيفة المالية، واتخاذ القرارات،).</a:t>
            </a:r>
            <a:endParaRPr lang="ar-DZ" sz="2800" b="1" dirty="0"/>
          </a:p>
          <a:p>
            <a:pPr marL="0" indent="0" algn="just">
              <a:buNone/>
              <a:tabLst>
                <a:tab pos="354013" algn="l"/>
              </a:tabLst>
            </a:pPr>
            <a:r>
              <a:rPr lang="ar-DZ" sz="2800" b="1" dirty="0"/>
              <a:t> عالم الأعمال: </a:t>
            </a:r>
            <a:r>
              <a:rPr lang="ar-DZ" sz="2600" dirty="0"/>
              <a:t>يتميز </a:t>
            </a:r>
            <a:r>
              <a:rPr lang="ar-DZ" dirty="0"/>
              <a:t>عالم الأعمال بالخوض في مختلف الأنشطة المساعدة على تحقيق الربح . وبالتالي العمل على تعظيم الثروة. وتعتبر شركات الأموال ركيزة أساسية في عالم الأعمال، حيث تقدم نموذجًا فاعلًا لجمع التمويل وتنفيذ المشاريع الكبرى. من خلال فهم الأنواع المختلفة لهذه الشركات، كما يمكن لرواد الأعمال اتخاذ قرارات مستنيرة بشأن الكيانات الأنسب لأعمالهم. وطبقًا لتقرير صادر عن </a:t>
            </a:r>
            <a:r>
              <a:rPr lang="fr-FR" sz="2000" dirty="0"/>
              <a:t>International Finance Corporation </a:t>
            </a:r>
            <a:r>
              <a:rPr lang="ar-DZ" sz="2000" dirty="0"/>
              <a:t> </a:t>
            </a:r>
            <a:r>
              <a:rPr lang="ar-DZ" dirty="0"/>
              <a:t>في عام 2023، أظهرت الدراسة أن 70% من الشركات الناشئة تعتمد على نموذج شركات الأموال بسبب المرونة والحماية التي توفرها.  </a:t>
            </a:r>
            <a:endParaRPr lang="ar-SA" sz="2800" b="1" dirty="0"/>
          </a:p>
        </p:txBody>
      </p:sp>
      <p:sp>
        <p:nvSpPr>
          <p:cNvPr id="4" name="Date Placeholder 3">
            <a:extLst>
              <a:ext uri="{FF2B5EF4-FFF2-40B4-BE49-F238E27FC236}">
                <a16:creationId xmlns:a16="http://schemas.microsoft.com/office/drawing/2014/main" id="{6C40D08C-082B-8C1D-2574-2D15B5FC329E}"/>
              </a:ext>
            </a:extLst>
          </p:cNvPr>
          <p:cNvSpPr>
            <a:spLocks noGrp="1"/>
          </p:cNvSpPr>
          <p:nvPr>
            <p:ph type="dt" sz="half" idx="14"/>
          </p:nvPr>
        </p:nvSpPr>
        <p:spPr>
          <a:xfrm>
            <a:off x="467544" y="6093296"/>
            <a:ext cx="1358304" cy="360040"/>
          </a:xfrm>
        </p:spPr>
        <p:txBody>
          <a:bodyPr/>
          <a:lstStyle/>
          <a:p>
            <a:pPr algn="l" rtl="0"/>
            <a:fld id="{1D4354D4-1516-4B33-B3B7-EB67BA77BC82}" type="datetime3">
              <a:rPr lang="en-US" b="1" smtClean="0"/>
              <a:t>15 March 2025</a:t>
            </a:fld>
            <a:endParaRPr lang="ar-SA" b="1" dirty="0"/>
          </a:p>
        </p:txBody>
      </p:sp>
      <p:sp>
        <p:nvSpPr>
          <p:cNvPr id="5" name="Slide Number Placeholder 4">
            <a:extLst>
              <a:ext uri="{FF2B5EF4-FFF2-40B4-BE49-F238E27FC236}">
                <a16:creationId xmlns:a16="http://schemas.microsoft.com/office/drawing/2014/main" id="{B3114F19-79AD-B2B8-953F-BC07EC08142D}"/>
              </a:ext>
            </a:extLst>
          </p:cNvPr>
          <p:cNvSpPr>
            <a:spLocks noGrp="1"/>
          </p:cNvSpPr>
          <p:nvPr>
            <p:ph type="sldNum" sz="quarter" idx="15"/>
          </p:nvPr>
        </p:nvSpPr>
        <p:spPr/>
        <p:txBody>
          <a:bodyPr/>
          <a:lstStyle/>
          <a:p>
            <a:fld id="{A4231B69-FBD1-4C22-85BF-9904F0109019}" type="slidenum">
              <a:rPr lang="ar-SA" smtClean="0"/>
              <a:pPr/>
              <a:t>7</a:t>
            </a:fld>
            <a:endParaRPr lang="ar-SA"/>
          </a:p>
        </p:txBody>
      </p:sp>
      <p:sp>
        <p:nvSpPr>
          <p:cNvPr id="6" name="Footer Placeholder 5">
            <a:extLst>
              <a:ext uri="{FF2B5EF4-FFF2-40B4-BE49-F238E27FC236}">
                <a16:creationId xmlns:a16="http://schemas.microsoft.com/office/drawing/2014/main" id="{65007C25-5A64-79BA-FF9B-8150213FCA34}"/>
              </a:ext>
            </a:extLst>
          </p:cNvPr>
          <p:cNvSpPr>
            <a:spLocks noGrp="1"/>
          </p:cNvSpPr>
          <p:nvPr>
            <p:ph type="ftr" sz="quarter" idx="16"/>
          </p:nvPr>
        </p:nvSpPr>
        <p:spPr>
          <a:xfrm>
            <a:off x="2123728" y="6093296"/>
            <a:ext cx="5904656" cy="580990"/>
          </a:xfrm>
        </p:spPr>
        <p:txBody>
          <a:bodyPr/>
          <a:lstStyle/>
          <a:p>
            <a:pPr algn="ctr"/>
            <a:r>
              <a:rPr lang="ar-SA" sz="1400" b="1" dirty="0">
                <a:solidFill>
                  <a:schemeClr val="tx1"/>
                </a:solidFill>
              </a:rPr>
              <a:t>جامعة أم البواقي-  - كلية الاقتصاد والتسيير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3087364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9DD156-B828-F785-3590-8ED1DFA3B492}"/>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A3EB4265-3799-66F4-81B5-C521BF857116}"/>
              </a:ext>
            </a:extLst>
          </p:cNvPr>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الأول</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SA"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مدخل إلى العلوم المالية</a:t>
            </a:r>
            <a:br>
              <a:rPr lang="ar-SA" sz="2400" b="1" dirty="0"/>
            </a:br>
            <a:endParaRPr lang="ar-SA" sz="1800" b="1" dirty="0"/>
          </a:p>
        </p:txBody>
      </p:sp>
      <p:sp>
        <p:nvSpPr>
          <p:cNvPr id="16" name="Content Placeholder 15">
            <a:extLst>
              <a:ext uri="{FF2B5EF4-FFF2-40B4-BE49-F238E27FC236}">
                <a16:creationId xmlns:a16="http://schemas.microsoft.com/office/drawing/2014/main" id="{6DB34D71-187B-1047-54E7-DB097164E2ED}"/>
              </a:ext>
            </a:extLst>
          </p:cNvPr>
          <p:cNvSpPr>
            <a:spLocks noGrp="1"/>
          </p:cNvSpPr>
          <p:nvPr>
            <p:ph sz="quarter" idx="1"/>
          </p:nvPr>
        </p:nvSpPr>
        <p:spPr>
          <a:xfrm>
            <a:off x="457200" y="1556792"/>
            <a:ext cx="7467600" cy="4392488"/>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lnSpcReduction="10000"/>
          </a:bodyPr>
          <a:lstStyle/>
          <a:p>
            <a:pPr>
              <a:buFont typeface="Wingdings" panose="05000000000000000000" pitchFamily="2" charset="2"/>
              <a:buChar char="Ø"/>
              <a:tabLst>
                <a:tab pos="354013" algn="l"/>
              </a:tabLst>
            </a:pPr>
            <a:r>
              <a:rPr lang="ar-SA" sz="2800" b="1" dirty="0"/>
              <a:t>	 أهمية العلوم المالية من حيث (إدارة الثروة، التعامل مع عالم الأعمال، فهم الوظيفة المالية، واتخاذ القرارات،).</a:t>
            </a:r>
            <a:endParaRPr lang="ar-DZ" sz="2800" b="1" dirty="0"/>
          </a:p>
          <a:p>
            <a:pPr marL="0" indent="0" algn="just">
              <a:buNone/>
              <a:tabLst>
                <a:tab pos="354013" algn="l"/>
              </a:tabLst>
            </a:pPr>
            <a:r>
              <a:rPr lang="ar-DZ" sz="2800" b="1" dirty="0"/>
              <a:t> فهم الوظيفة المالية: </a:t>
            </a:r>
            <a:r>
              <a:rPr lang="ar-DZ" sz="2600" dirty="0"/>
              <a:t>تعتبر الوظيفة المالية  </a:t>
            </a:r>
            <a:r>
              <a:rPr lang="ar-DZ" dirty="0"/>
              <a:t>المحور الأساس للمفهوم الكلاسيكي الخاص بالوظيفة الحقيقية للمشروع، حيث تقسم وظائف المؤسسة إلى أربعة أقسام أساسية : وظيفة التسويق، ووظيفة الإنتاج، والوظيفة المالية، ووظيفة الموارد البشرية. فكل الوظائف المؤداة داخل المؤسسة لا تتم بشكل مباشر أو غير مباشر إلا من خلال ضرورة تواجد موارد مالية تساعد على إتمام الأنشطة. فإدارة الإنتاج من حيث الاستمرارية أو التوسع لا يمكن لها أن ترسم خططها الإنتاجية إلا بعدما يتم التأكد من إمكانية وجود تمويل لذلك. ونفس الشيء يقال إذا ما تعلق الأمر بإدارة الموارد البشرية، التي تحتاج إلى تمويل دائم للأنشطة العملياتية من خلال عمليات التوظيف المختلفة للكفاءات من الأفراد.</a:t>
            </a:r>
            <a:endParaRPr lang="ar-SA" sz="2800" b="1" dirty="0"/>
          </a:p>
        </p:txBody>
      </p:sp>
      <p:sp>
        <p:nvSpPr>
          <p:cNvPr id="4" name="Date Placeholder 3">
            <a:extLst>
              <a:ext uri="{FF2B5EF4-FFF2-40B4-BE49-F238E27FC236}">
                <a16:creationId xmlns:a16="http://schemas.microsoft.com/office/drawing/2014/main" id="{67C04735-6F9E-4963-26BF-DBE33712E9AA}"/>
              </a:ext>
            </a:extLst>
          </p:cNvPr>
          <p:cNvSpPr>
            <a:spLocks noGrp="1"/>
          </p:cNvSpPr>
          <p:nvPr>
            <p:ph type="dt" sz="half" idx="14"/>
          </p:nvPr>
        </p:nvSpPr>
        <p:spPr>
          <a:xfrm>
            <a:off x="467544" y="6093296"/>
            <a:ext cx="1358304" cy="360040"/>
          </a:xfrm>
        </p:spPr>
        <p:txBody>
          <a:bodyPr/>
          <a:lstStyle/>
          <a:p>
            <a:pPr algn="l" rtl="0"/>
            <a:fld id="{1D4354D4-1516-4B33-B3B7-EB67BA77BC82}" type="datetime3">
              <a:rPr lang="en-US" b="1" smtClean="0"/>
              <a:t>15 March 2025</a:t>
            </a:fld>
            <a:endParaRPr lang="ar-SA" b="1" dirty="0"/>
          </a:p>
        </p:txBody>
      </p:sp>
      <p:sp>
        <p:nvSpPr>
          <p:cNvPr id="5" name="Slide Number Placeholder 4">
            <a:extLst>
              <a:ext uri="{FF2B5EF4-FFF2-40B4-BE49-F238E27FC236}">
                <a16:creationId xmlns:a16="http://schemas.microsoft.com/office/drawing/2014/main" id="{EDD7BFCB-5537-129B-7FC9-73AB8AA06296}"/>
              </a:ext>
            </a:extLst>
          </p:cNvPr>
          <p:cNvSpPr>
            <a:spLocks noGrp="1"/>
          </p:cNvSpPr>
          <p:nvPr>
            <p:ph type="sldNum" sz="quarter" idx="15"/>
          </p:nvPr>
        </p:nvSpPr>
        <p:spPr/>
        <p:txBody>
          <a:bodyPr/>
          <a:lstStyle/>
          <a:p>
            <a:fld id="{A4231B69-FBD1-4C22-85BF-9904F0109019}" type="slidenum">
              <a:rPr lang="ar-SA" smtClean="0"/>
              <a:pPr/>
              <a:t>8</a:t>
            </a:fld>
            <a:endParaRPr lang="ar-SA"/>
          </a:p>
        </p:txBody>
      </p:sp>
      <p:sp>
        <p:nvSpPr>
          <p:cNvPr id="6" name="Footer Placeholder 5">
            <a:extLst>
              <a:ext uri="{FF2B5EF4-FFF2-40B4-BE49-F238E27FC236}">
                <a16:creationId xmlns:a16="http://schemas.microsoft.com/office/drawing/2014/main" id="{7642B831-60F2-5080-5537-191932C201BC}"/>
              </a:ext>
            </a:extLst>
          </p:cNvPr>
          <p:cNvSpPr>
            <a:spLocks noGrp="1"/>
          </p:cNvSpPr>
          <p:nvPr>
            <p:ph type="ftr" sz="quarter" idx="16"/>
          </p:nvPr>
        </p:nvSpPr>
        <p:spPr>
          <a:xfrm>
            <a:off x="2123728" y="6093296"/>
            <a:ext cx="5904656" cy="580990"/>
          </a:xfrm>
        </p:spPr>
        <p:txBody>
          <a:bodyPr/>
          <a:lstStyle/>
          <a:p>
            <a:pPr algn="ctr"/>
            <a:r>
              <a:rPr lang="ar-SA" sz="1400" b="1" dirty="0">
                <a:solidFill>
                  <a:schemeClr val="tx1"/>
                </a:solidFill>
              </a:rPr>
              <a:t>جامعة أم البواقي-  - كلية الاقتصاد والتسيير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1437889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2CFC46-B329-B25A-8DB2-5D60289B19BB}"/>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C7513266-1630-C5ED-460F-EF3E3A6E2872}"/>
              </a:ext>
            </a:extLst>
          </p:cNvPr>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الأول</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SA"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مدخل إلى العلوم المالية</a:t>
            </a:r>
            <a:br>
              <a:rPr lang="ar-SA" sz="2400" b="1" dirty="0"/>
            </a:br>
            <a:endParaRPr lang="ar-SA" sz="1800" b="1" dirty="0"/>
          </a:p>
        </p:txBody>
      </p:sp>
      <p:sp>
        <p:nvSpPr>
          <p:cNvPr id="16" name="Content Placeholder 15">
            <a:extLst>
              <a:ext uri="{FF2B5EF4-FFF2-40B4-BE49-F238E27FC236}">
                <a16:creationId xmlns:a16="http://schemas.microsoft.com/office/drawing/2014/main" id="{3EFB95F7-5E7A-D8DB-B446-9573194A1D2C}"/>
              </a:ext>
            </a:extLst>
          </p:cNvPr>
          <p:cNvSpPr>
            <a:spLocks noGrp="1"/>
          </p:cNvSpPr>
          <p:nvPr>
            <p:ph sz="quarter" idx="1"/>
          </p:nvPr>
        </p:nvSpPr>
        <p:spPr>
          <a:xfrm>
            <a:off x="467544" y="1556792"/>
            <a:ext cx="7467600" cy="4392488"/>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lnSpcReduction="10000"/>
          </a:bodyPr>
          <a:lstStyle/>
          <a:p>
            <a:pPr>
              <a:buFont typeface="Wingdings" panose="05000000000000000000" pitchFamily="2" charset="2"/>
              <a:buChar char="Ø"/>
              <a:tabLst>
                <a:tab pos="354013" algn="l"/>
              </a:tabLst>
            </a:pPr>
            <a:r>
              <a:rPr lang="ar-SA" sz="2800" b="1" dirty="0"/>
              <a:t>	 أهمية العلوم المالية من حيث (إدارة الثروة، التعامل مع عالم الأعمال، فهم الوظيفة المالية، واتخاذ القرارات،).</a:t>
            </a:r>
            <a:endParaRPr lang="ar-DZ" sz="2800" b="1" dirty="0"/>
          </a:p>
          <a:p>
            <a:pPr marL="0" indent="0" algn="just">
              <a:buNone/>
              <a:tabLst>
                <a:tab pos="354013" algn="l"/>
              </a:tabLst>
            </a:pPr>
            <a:r>
              <a:rPr lang="ar-DZ" sz="2800" b="1" dirty="0"/>
              <a:t> اتخاذ القرارات: </a:t>
            </a:r>
            <a:r>
              <a:rPr lang="ar-DZ" sz="2600" dirty="0"/>
              <a:t>يتجلى محور العملية المالية من خلال الإدارة المالية فيما يتخذ من قرارات مالية ترتبط بالكيفيات المختلفة لتمويل المؤسسة الاقتصادية، أو في العمليات الاستثمارية التي تقوم بها. فانطلاقا من طبيعة نشاط المشروع الذي تقوم به المؤسسة، تتحدد مصادر التمويل من كونها داخلية أو خارجية، أو هي في الآجال الطويلة أو المتوسطة أو القصيرة. وهنا يبرز بشكل واضح أهمية اتخاذ القرار المالي، فتحديد مصدر التمويل يتطلب اتخاذ القرار على أساس التكلفة، أي أنه يتم اختيار المزيج التمويلي بناءً على الكلفة الأقل، وعلى المشروع الذي يحقق أكبر مردود. </a:t>
            </a:r>
            <a:endParaRPr lang="ar-SA" sz="2800" b="1" dirty="0"/>
          </a:p>
        </p:txBody>
      </p:sp>
      <p:sp>
        <p:nvSpPr>
          <p:cNvPr id="4" name="Date Placeholder 3">
            <a:extLst>
              <a:ext uri="{FF2B5EF4-FFF2-40B4-BE49-F238E27FC236}">
                <a16:creationId xmlns:a16="http://schemas.microsoft.com/office/drawing/2014/main" id="{78BD61E9-6E09-F6AE-E98A-6E88162A40B2}"/>
              </a:ext>
            </a:extLst>
          </p:cNvPr>
          <p:cNvSpPr>
            <a:spLocks noGrp="1"/>
          </p:cNvSpPr>
          <p:nvPr>
            <p:ph type="dt" sz="half" idx="14"/>
          </p:nvPr>
        </p:nvSpPr>
        <p:spPr>
          <a:xfrm>
            <a:off x="467544" y="6093296"/>
            <a:ext cx="1358304" cy="360040"/>
          </a:xfrm>
        </p:spPr>
        <p:txBody>
          <a:bodyPr/>
          <a:lstStyle/>
          <a:p>
            <a:pPr algn="l" rtl="0"/>
            <a:fld id="{1D4354D4-1516-4B33-B3B7-EB67BA77BC82}" type="datetime3">
              <a:rPr lang="en-US" b="1" smtClean="0"/>
              <a:t>15 March 2025</a:t>
            </a:fld>
            <a:endParaRPr lang="ar-SA" b="1" dirty="0"/>
          </a:p>
        </p:txBody>
      </p:sp>
      <p:sp>
        <p:nvSpPr>
          <p:cNvPr id="5" name="Slide Number Placeholder 4">
            <a:extLst>
              <a:ext uri="{FF2B5EF4-FFF2-40B4-BE49-F238E27FC236}">
                <a16:creationId xmlns:a16="http://schemas.microsoft.com/office/drawing/2014/main" id="{AD23C708-7989-3B13-25C7-2C90C9726AC5}"/>
              </a:ext>
            </a:extLst>
          </p:cNvPr>
          <p:cNvSpPr>
            <a:spLocks noGrp="1"/>
          </p:cNvSpPr>
          <p:nvPr>
            <p:ph type="sldNum" sz="quarter" idx="15"/>
          </p:nvPr>
        </p:nvSpPr>
        <p:spPr/>
        <p:txBody>
          <a:bodyPr/>
          <a:lstStyle/>
          <a:p>
            <a:fld id="{A4231B69-FBD1-4C22-85BF-9904F0109019}" type="slidenum">
              <a:rPr lang="ar-SA" smtClean="0"/>
              <a:pPr/>
              <a:t>9</a:t>
            </a:fld>
            <a:endParaRPr lang="ar-SA"/>
          </a:p>
        </p:txBody>
      </p:sp>
      <p:sp>
        <p:nvSpPr>
          <p:cNvPr id="6" name="Footer Placeholder 5">
            <a:extLst>
              <a:ext uri="{FF2B5EF4-FFF2-40B4-BE49-F238E27FC236}">
                <a16:creationId xmlns:a16="http://schemas.microsoft.com/office/drawing/2014/main" id="{5C881B81-E26B-31D9-CF72-B95D2B73A0BF}"/>
              </a:ext>
            </a:extLst>
          </p:cNvPr>
          <p:cNvSpPr>
            <a:spLocks noGrp="1"/>
          </p:cNvSpPr>
          <p:nvPr>
            <p:ph type="ftr" sz="quarter" idx="16"/>
          </p:nvPr>
        </p:nvSpPr>
        <p:spPr>
          <a:xfrm>
            <a:off x="2123728" y="6093296"/>
            <a:ext cx="5904656" cy="580990"/>
          </a:xfrm>
        </p:spPr>
        <p:txBody>
          <a:bodyPr/>
          <a:lstStyle/>
          <a:p>
            <a:pPr algn="ctr"/>
            <a:r>
              <a:rPr lang="ar-SA" sz="1400" b="1" dirty="0">
                <a:solidFill>
                  <a:schemeClr val="tx1"/>
                </a:solidFill>
              </a:rPr>
              <a:t>جامعة أم البواقي-  - كلية الاقتصاد والتسيير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7274136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1_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38252</TotalTime>
  <Words>2429</Words>
  <Application>Microsoft Office PowerPoint</Application>
  <PresentationFormat>Affichage à l'écran (4:3)</PresentationFormat>
  <Paragraphs>216</Paragraphs>
  <Slides>18</Slides>
  <Notes>18</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18</vt:i4>
      </vt:variant>
    </vt:vector>
  </HeadingPairs>
  <TitlesOfParts>
    <vt:vector size="26" baseType="lpstr">
      <vt:lpstr>Adobe Gurmukhi</vt:lpstr>
      <vt:lpstr>Calibri</vt:lpstr>
      <vt:lpstr>Century Schoolbook</vt:lpstr>
      <vt:lpstr>Georgia</vt:lpstr>
      <vt:lpstr>Wingdings</vt:lpstr>
      <vt:lpstr>Wingdings 2</vt:lpstr>
      <vt:lpstr>Oriel</vt:lpstr>
      <vt:lpstr>1_Oriel</vt:lpstr>
      <vt:lpstr>مقياس: مالية المؤسسة</vt:lpstr>
      <vt:lpstr>الفصـــــــل الأول مدخل إلى العلوم المالية</vt:lpstr>
      <vt:lpstr> الفصـــــــل الأول مدخل إلى العلوم المالية </vt:lpstr>
      <vt:lpstr> الفصـــــــل الأول مدخل إلى العلوم المالية </vt:lpstr>
      <vt:lpstr> الفصـــــــل الأول مدخل إلى العلوم المالية </vt:lpstr>
      <vt:lpstr> الفصـــــــل الأول مدخل إلى العلوم المالية </vt:lpstr>
      <vt:lpstr> الفصـــــــل الأول مدخل إلى العلوم المالية </vt:lpstr>
      <vt:lpstr> الفصـــــــل الأول مدخل إلى العلوم المالية </vt:lpstr>
      <vt:lpstr> الفصـــــــل الأول مدخل إلى العلوم المالية </vt:lpstr>
      <vt:lpstr> الفصـــــــل الأول مدخل إلى العلوم المالية  </vt:lpstr>
      <vt:lpstr>الفصـــــــل الأول مدخل إلى العلوم المالية</vt:lpstr>
      <vt:lpstr>الفصـــــــل الأول مدخل إلى العلوم المالية</vt:lpstr>
      <vt:lpstr> الفصـــــــل الأول مدخل إلى العلوم المالية  </vt:lpstr>
      <vt:lpstr>الفصـــــــل الأول مدخل إلى العلوم المالية</vt:lpstr>
      <vt:lpstr>الفصـــــــل الأول مدخل إلى العلوم المالية</vt:lpstr>
      <vt:lpstr> الفصـــــــل الأول مدخل إلى العلوم المالية  </vt:lpstr>
      <vt:lpstr> الفصـــــــل الأول: أهداف وأدوات التحليل المالي </vt:lpstr>
      <vt:lpstr> الفصـــــــل الأول قراءة وتحليل القوائم المالية : نظرة عامة حول أدوات وأساليب التحليل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مالــــــــــــية المؤسسة</dc:title>
  <dc:creator>AVAS</dc:creator>
  <cp:lastModifiedBy>Abdeldjelil BOUDAH</cp:lastModifiedBy>
  <cp:revision>59</cp:revision>
  <cp:lastPrinted>2022-03-07T05:18:59Z</cp:lastPrinted>
  <dcterms:created xsi:type="dcterms:W3CDTF">2015-11-01T07:31:46Z</dcterms:created>
  <dcterms:modified xsi:type="dcterms:W3CDTF">2025-03-15T21:14:09Z</dcterms:modified>
</cp:coreProperties>
</file>