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3"/>
  </p:notesMasterIdLst>
  <p:sldIdLst>
    <p:sldId id="257" r:id="rId2"/>
    <p:sldId id="258" r:id="rId3"/>
    <p:sldId id="259" r:id="rId4"/>
    <p:sldId id="260" r:id="rId5"/>
    <p:sldId id="261" r:id="rId6"/>
    <p:sldId id="312" r:id="rId7"/>
    <p:sldId id="262" r:id="rId8"/>
    <p:sldId id="263" r:id="rId9"/>
    <p:sldId id="264" r:id="rId10"/>
    <p:sldId id="270" r:id="rId11"/>
    <p:sldId id="265" r:id="rId12"/>
    <p:sldId id="269" r:id="rId13"/>
    <p:sldId id="319" r:id="rId14"/>
    <p:sldId id="271" r:id="rId15"/>
    <p:sldId id="272" r:id="rId16"/>
    <p:sldId id="320" r:id="rId17"/>
    <p:sldId id="321" r:id="rId18"/>
    <p:sldId id="322" r:id="rId19"/>
    <p:sldId id="323" r:id="rId20"/>
    <p:sldId id="267" r:id="rId21"/>
    <p:sldId id="313" r:id="rId22"/>
    <p:sldId id="314" r:id="rId23"/>
    <p:sldId id="315" r:id="rId24"/>
    <p:sldId id="316" r:id="rId25"/>
    <p:sldId id="317" r:id="rId26"/>
    <p:sldId id="318" r:id="rId27"/>
    <p:sldId id="278" r:id="rId28"/>
    <p:sldId id="279" r:id="rId29"/>
    <p:sldId id="293" r:id="rId30"/>
    <p:sldId id="294" r:id="rId31"/>
    <p:sldId id="295" r:id="rId32"/>
    <p:sldId id="296" r:id="rId33"/>
    <p:sldId id="297" r:id="rId34"/>
    <p:sldId id="298" r:id="rId35"/>
    <p:sldId id="299" r:id="rId36"/>
    <p:sldId id="300" r:id="rId37"/>
    <p:sldId id="280" r:id="rId38"/>
    <p:sldId id="281" r:id="rId39"/>
    <p:sldId id="282" r:id="rId40"/>
    <p:sldId id="311" r:id="rId41"/>
    <p:sldId id="325" r:id="rId42"/>
    <p:sldId id="324" r:id="rId43"/>
    <p:sldId id="283" r:id="rId44"/>
    <p:sldId id="285" r:id="rId45"/>
    <p:sldId id="286" r:id="rId46"/>
    <p:sldId id="287" r:id="rId47"/>
    <p:sldId id="288" r:id="rId48"/>
    <p:sldId id="284" r:id="rId49"/>
    <p:sldId id="289" r:id="rId50"/>
    <p:sldId id="290" r:id="rId51"/>
    <p:sldId id="291" r:id="rId52"/>
    <p:sldId id="292" r:id="rId53"/>
    <p:sldId id="310" r:id="rId54"/>
    <p:sldId id="302" r:id="rId55"/>
    <p:sldId id="303" r:id="rId56"/>
    <p:sldId id="304" r:id="rId57"/>
    <p:sldId id="305" r:id="rId58"/>
    <p:sldId id="306" r:id="rId59"/>
    <p:sldId id="307" r:id="rId60"/>
    <p:sldId id="308" r:id="rId61"/>
    <p:sldId id="309" r:id="rId6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A6618CB-513A-4008-A4DE-5A9E18832412}"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fr-FR"/>
        </a:p>
      </dgm:t>
    </dgm:pt>
    <dgm:pt modelId="{D144D356-E9D7-4457-B2A5-FBF4A38030E9}">
      <dgm:prSet phldrT="[Texte]"/>
      <dgm:spPr>
        <a:solidFill>
          <a:schemeClr val="bg2"/>
        </a:solidFill>
      </dgm:spPr>
      <dgm:t>
        <a:bodyPr/>
        <a:lstStyle/>
        <a:p>
          <a:r>
            <a:rPr lang="fr-FR" b="1" u="sng" dirty="0" smtClean="0">
              <a:solidFill>
                <a:schemeClr val="tx1"/>
              </a:solidFill>
            </a:rPr>
            <a:t>contrat</a:t>
          </a:r>
          <a:r>
            <a:rPr lang="fr-FR" b="1" u="sng" dirty="0" smtClean="0"/>
            <a:t> </a:t>
          </a:r>
          <a:r>
            <a:rPr lang="fr-FR" b="1" u="sng" dirty="0" smtClean="0">
              <a:solidFill>
                <a:schemeClr val="tx1"/>
              </a:solidFill>
            </a:rPr>
            <a:t>électronique</a:t>
          </a:r>
        </a:p>
      </dgm:t>
    </dgm:pt>
    <dgm:pt modelId="{1DD46D11-258F-42FE-BBDB-8C1703C7F64E}" type="parTrans" cxnId="{F3AA5C61-2122-4089-9C19-72FBD91E86F2}">
      <dgm:prSet/>
      <dgm:spPr/>
      <dgm:t>
        <a:bodyPr/>
        <a:lstStyle/>
        <a:p>
          <a:endParaRPr lang="fr-FR"/>
        </a:p>
      </dgm:t>
    </dgm:pt>
    <dgm:pt modelId="{502515DB-E660-4457-9196-992F033FB070}" type="sibTrans" cxnId="{F3AA5C61-2122-4089-9C19-72FBD91E86F2}">
      <dgm:prSet/>
      <dgm:spPr/>
      <dgm:t>
        <a:bodyPr/>
        <a:lstStyle/>
        <a:p>
          <a:endParaRPr lang="fr-FR"/>
        </a:p>
      </dgm:t>
    </dgm:pt>
    <dgm:pt modelId="{6894EE56-5FB0-4481-B1CF-1822E1E7A1C0}">
      <dgm:prSet phldrT="[Texte]"/>
      <dgm:spPr>
        <a:solidFill>
          <a:schemeClr val="bg2"/>
        </a:solidFill>
      </dgm:spPr>
      <dgm:t>
        <a:bodyPr/>
        <a:lstStyle/>
        <a:p>
          <a:r>
            <a:rPr lang="fr-FR" b="1" u="sng" dirty="0" smtClean="0">
              <a:solidFill>
                <a:schemeClr val="tx1"/>
              </a:solidFill>
            </a:rPr>
            <a:t>1. Phase de formation</a:t>
          </a:r>
        </a:p>
      </dgm:t>
    </dgm:pt>
    <dgm:pt modelId="{C96B78DA-E864-4E5B-8623-C24157A31804}" type="parTrans" cxnId="{8AA45BBD-FFC7-4046-B6EA-F64DB7D724F3}">
      <dgm:prSet/>
      <dgm:spPr/>
      <dgm:t>
        <a:bodyPr/>
        <a:lstStyle/>
        <a:p>
          <a:endParaRPr lang="fr-FR"/>
        </a:p>
      </dgm:t>
    </dgm:pt>
    <dgm:pt modelId="{22B0A0A5-27A7-4A5F-A27A-A2E1AA76573E}" type="sibTrans" cxnId="{8AA45BBD-FFC7-4046-B6EA-F64DB7D724F3}">
      <dgm:prSet/>
      <dgm:spPr/>
      <dgm:t>
        <a:bodyPr/>
        <a:lstStyle/>
        <a:p>
          <a:endParaRPr lang="fr-FR"/>
        </a:p>
      </dgm:t>
    </dgm:pt>
    <dgm:pt modelId="{BE2C18AB-EE40-4F32-9A43-118973B1955F}">
      <dgm:prSet phldrT="[Texte]"/>
      <dgm:spPr>
        <a:solidFill>
          <a:schemeClr val="bg2"/>
        </a:solidFill>
      </dgm:spPr>
      <dgm:t>
        <a:bodyPr/>
        <a:lstStyle/>
        <a:p>
          <a:r>
            <a:rPr lang="fr-FR" b="1" u="sng" dirty="0" smtClean="0">
              <a:solidFill>
                <a:schemeClr val="tx1"/>
              </a:solidFill>
            </a:rPr>
            <a:t>2. Phase d’exécution</a:t>
          </a:r>
        </a:p>
      </dgm:t>
    </dgm:pt>
    <dgm:pt modelId="{5650EBFA-C6CA-4216-8434-B6C0FC805F3E}" type="parTrans" cxnId="{E096F53C-A4B6-485A-8325-AEAAA6CACF94}">
      <dgm:prSet/>
      <dgm:spPr/>
      <dgm:t>
        <a:bodyPr/>
        <a:lstStyle/>
        <a:p>
          <a:endParaRPr lang="fr-FR"/>
        </a:p>
      </dgm:t>
    </dgm:pt>
    <dgm:pt modelId="{E161416A-3EEA-424B-9F28-BAD4CBEC7548}" type="sibTrans" cxnId="{E096F53C-A4B6-485A-8325-AEAAA6CACF94}">
      <dgm:prSet/>
      <dgm:spPr/>
      <dgm:t>
        <a:bodyPr/>
        <a:lstStyle/>
        <a:p>
          <a:endParaRPr lang="fr-FR"/>
        </a:p>
      </dgm:t>
    </dgm:pt>
    <dgm:pt modelId="{4A07BBF8-EACD-4862-B0F8-817C2F67613C}" type="pres">
      <dgm:prSet presAssocID="{0A6618CB-513A-4008-A4DE-5A9E18832412}" presName="diagram" presStyleCnt="0">
        <dgm:presLayoutVars>
          <dgm:chPref val="1"/>
          <dgm:dir/>
          <dgm:animOne val="branch"/>
          <dgm:animLvl val="lvl"/>
          <dgm:resizeHandles val="exact"/>
        </dgm:presLayoutVars>
      </dgm:prSet>
      <dgm:spPr/>
      <dgm:t>
        <a:bodyPr/>
        <a:lstStyle/>
        <a:p>
          <a:endParaRPr lang="fr-FR"/>
        </a:p>
      </dgm:t>
    </dgm:pt>
    <dgm:pt modelId="{327BC7A9-490B-45BD-B2D3-E8BC132592AE}" type="pres">
      <dgm:prSet presAssocID="{D144D356-E9D7-4457-B2A5-FBF4A38030E9}" presName="root1" presStyleCnt="0"/>
      <dgm:spPr/>
    </dgm:pt>
    <dgm:pt modelId="{6658C41F-A099-4A22-9B67-A41FE0D7370A}" type="pres">
      <dgm:prSet presAssocID="{D144D356-E9D7-4457-B2A5-FBF4A38030E9}" presName="LevelOneTextNode" presStyleLbl="node0" presStyleIdx="0" presStyleCnt="1">
        <dgm:presLayoutVars>
          <dgm:chPref val="3"/>
        </dgm:presLayoutVars>
      </dgm:prSet>
      <dgm:spPr/>
      <dgm:t>
        <a:bodyPr/>
        <a:lstStyle/>
        <a:p>
          <a:endParaRPr lang="fr-FR"/>
        </a:p>
      </dgm:t>
    </dgm:pt>
    <dgm:pt modelId="{13C35AC8-7A4A-499F-A756-597D09EE9E2C}" type="pres">
      <dgm:prSet presAssocID="{D144D356-E9D7-4457-B2A5-FBF4A38030E9}" presName="level2hierChild" presStyleCnt="0"/>
      <dgm:spPr/>
    </dgm:pt>
    <dgm:pt modelId="{9279E941-2802-4DC3-A690-284B7DFC9D07}" type="pres">
      <dgm:prSet presAssocID="{C96B78DA-E864-4E5B-8623-C24157A31804}" presName="conn2-1" presStyleLbl="parChTrans1D2" presStyleIdx="0" presStyleCnt="2"/>
      <dgm:spPr/>
      <dgm:t>
        <a:bodyPr/>
        <a:lstStyle/>
        <a:p>
          <a:endParaRPr lang="fr-FR"/>
        </a:p>
      </dgm:t>
    </dgm:pt>
    <dgm:pt modelId="{87C52081-6F5F-4A29-A2F3-B09B8654A0D0}" type="pres">
      <dgm:prSet presAssocID="{C96B78DA-E864-4E5B-8623-C24157A31804}" presName="connTx" presStyleLbl="parChTrans1D2" presStyleIdx="0" presStyleCnt="2"/>
      <dgm:spPr/>
      <dgm:t>
        <a:bodyPr/>
        <a:lstStyle/>
        <a:p>
          <a:endParaRPr lang="fr-FR"/>
        </a:p>
      </dgm:t>
    </dgm:pt>
    <dgm:pt modelId="{905DC6E1-D8CD-4C05-8F03-50975C2CD266}" type="pres">
      <dgm:prSet presAssocID="{6894EE56-5FB0-4481-B1CF-1822E1E7A1C0}" presName="root2" presStyleCnt="0"/>
      <dgm:spPr/>
    </dgm:pt>
    <dgm:pt modelId="{0335463A-DD59-423C-AFE2-927B1CA3EA3C}" type="pres">
      <dgm:prSet presAssocID="{6894EE56-5FB0-4481-B1CF-1822E1E7A1C0}" presName="LevelTwoTextNode" presStyleLbl="node2" presStyleIdx="0" presStyleCnt="2">
        <dgm:presLayoutVars>
          <dgm:chPref val="3"/>
        </dgm:presLayoutVars>
      </dgm:prSet>
      <dgm:spPr/>
      <dgm:t>
        <a:bodyPr/>
        <a:lstStyle/>
        <a:p>
          <a:endParaRPr lang="fr-FR"/>
        </a:p>
      </dgm:t>
    </dgm:pt>
    <dgm:pt modelId="{8A364552-8718-4E40-A359-8990EA017FB3}" type="pres">
      <dgm:prSet presAssocID="{6894EE56-5FB0-4481-B1CF-1822E1E7A1C0}" presName="level3hierChild" presStyleCnt="0"/>
      <dgm:spPr/>
    </dgm:pt>
    <dgm:pt modelId="{B7571951-B61C-427E-A491-B89C71A85AFA}" type="pres">
      <dgm:prSet presAssocID="{5650EBFA-C6CA-4216-8434-B6C0FC805F3E}" presName="conn2-1" presStyleLbl="parChTrans1D2" presStyleIdx="1" presStyleCnt="2"/>
      <dgm:spPr/>
      <dgm:t>
        <a:bodyPr/>
        <a:lstStyle/>
        <a:p>
          <a:endParaRPr lang="fr-FR"/>
        </a:p>
      </dgm:t>
    </dgm:pt>
    <dgm:pt modelId="{F18FFD54-B2C8-43F5-ACAA-231959BA1A64}" type="pres">
      <dgm:prSet presAssocID="{5650EBFA-C6CA-4216-8434-B6C0FC805F3E}" presName="connTx" presStyleLbl="parChTrans1D2" presStyleIdx="1" presStyleCnt="2"/>
      <dgm:spPr/>
      <dgm:t>
        <a:bodyPr/>
        <a:lstStyle/>
        <a:p>
          <a:endParaRPr lang="fr-FR"/>
        </a:p>
      </dgm:t>
    </dgm:pt>
    <dgm:pt modelId="{A9E69294-F031-4CF7-B87E-EA6075CA350F}" type="pres">
      <dgm:prSet presAssocID="{BE2C18AB-EE40-4F32-9A43-118973B1955F}" presName="root2" presStyleCnt="0"/>
      <dgm:spPr/>
    </dgm:pt>
    <dgm:pt modelId="{4CA6E857-5F1E-4673-843D-C72C1729FDA7}" type="pres">
      <dgm:prSet presAssocID="{BE2C18AB-EE40-4F32-9A43-118973B1955F}" presName="LevelTwoTextNode" presStyleLbl="node2" presStyleIdx="1" presStyleCnt="2">
        <dgm:presLayoutVars>
          <dgm:chPref val="3"/>
        </dgm:presLayoutVars>
      </dgm:prSet>
      <dgm:spPr/>
      <dgm:t>
        <a:bodyPr/>
        <a:lstStyle/>
        <a:p>
          <a:endParaRPr lang="fr-FR"/>
        </a:p>
      </dgm:t>
    </dgm:pt>
    <dgm:pt modelId="{882512D7-EAC1-40A6-A2CC-2D5C0E55280B}" type="pres">
      <dgm:prSet presAssocID="{BE2C18AB-EE40-4F32-9A43-118973B1955F}" presName="level3hierChild" presStyleCnt="0"/>
      <dgm:spPr/>
    </dgm:pt>
  </dgm:ptLst>
  <dgm:cxnLst>
    <dgm:cxn modelId="{E096F53C-A4B6-485A-8325-AEAAA6CACF94}" srcId="{D144D356-E9D7-4457-B2A5-FBF4A38030E9}" destId="{BE2C18AB-EE40-4F32-9A43-118973B1955F}" srcOrd="1" destOrd="0" parTransId="{5650EBFA-C6CA-4216-8434-B6C0FC805F3E}" sibTransId="{E161416A-3EEA-424B-9F28-BAD4CBEC7548}"/>
    <dgm:cxn modelId="{19866BF5-6E66-40A8-A1B2-68F71EC235C3}" type="presOf" srcId="{0A6618CB-513A-4008-A4DE-5A9E18832412}" destId="{4A07BBF8-EACD-4862-B0F8-817C2F67613C}" srcOrd="0" destOrd="0" presId="urn:microsoft.com/office/officeart/2005/8/layout/hierarchy2"/>
    <dgm:cxn modelId="{F3AA5C61-2122-4089-9C19-72FBD91E86F2}" srcId="{0A6618CB-513A-4008-A4DE-5A9E18832412}" destId="{D144D356-E9D7-4457-B2A5-FBF4A38030E9}" srcOrd="0" destOrd="0" parTransId="{1DD46D11-258F-42FE-BBDB-8C1703C7F64E}" sibTransId="{502515DB-E660-4457-9196-992F033FB070}"/>
    <dgm:cxn modelId="{3645F296-99D3-4331-BE52-671AAC42D699}" type="presOf" srcId="{C96B78DA-E864-4E5B-8623-C24157A31804}" destId="{87C52081-6F5F-4A29-A2F3-B09B8654A0D0}" srcOrd="1" destOrd="0" presId="urn:microsoft.com/office/officeart/2005/8/layout/hierarchy2"/>
    <dgm:cxn modelId="{CF1C18F6-54A7-434B-AB03-259E208D9D0A}" type="presOf" srcId="{5650EBFA-C6CA-4216-8434-B6C0FC805F3E}" destId="{B7571951-B61C-427E-A491-B89C71A85AFA}" srcOrd="0" destOrd="0" presId="urn:microsoft.com/office/officeart/2005/8/layout/hierarchy2"/>
    <dgm:cxn modelId="{8AA45BBD-FFC7-4046-B6EA-F64DB7D724F3}" srcId="{D144D356-E9D7-4457-B2A5-FBF4A38030E9}" destId="{6894EE56-5FB0-4481-B1CF-1822E1E7A1C0}" srcOrd="0" destOrd="0" parTransId="{C96B78DA-E864-4E5B-8623-C24157A31804}" sibTransId="{22B0A0A5-27A7-4A5F-A27A-A2E1AA76573E}"/>
    <dgm:cxn modelId="{AFD087E5-D917-41E7-93BD-8DA27AAC5481}" type="presOf" srcId="{C96B78DA-E864-4E5B-8623-C24157A31804}" destId="{9279E941-2802-4DC3-A690-284B7DFC9D07}" srcOrd="0" destOrd="0" presId="urn:microsoft.com/office/officeart/2005/8/layout/hierarchy2"/>
    <dgm:cxn modelId="{7BD5E3EC-6889-4C99-B6BC-7B6D67D23E2D}" type="presOf" srcId="{6894EE56-5FB0-4481-B1CF-1822E1E7A1C0}" destId="{0335463A-DD59-423C-AFE2-927B1CA3EA3C}" srcOrd="0" destOrd="0" presId="urn:microsoft.com/office/officeart/2005/8/layout/hierarchy2"/>
    <dgm:cxn modelId="{DA404449-15BF-43B7-AE7A-59F1CDE32D8D}" type="presOf" srcId="{D144D356-E9D7-4457-B2A5-FBF4A38030E9}" destId="{6658C41F-A099-4A22-9B67-A41FE0D7370A}" srcOrd="0" destOrd="0" presId="urn:microsoft.com/office/officeart/2005/8/layout/hierarchy2"/>
    <dgm:cxn modelId="{A1C2D6A4-1D85-4BE5-95C1-923B1229F2E3}" type="presOf" srcId="{BE2C18AB-EE40-4F32-9A43-118973B1955F}" destId="{4CA6E857-5F1E-4673-843D-C72C1729FDA7}" srcOrd="0" destOrd="0" presId="urn:microsoft.com/office/officeart/2005/8/layout/hierarchy2"/>
    <dgm:cxn modelId="{2A7492F8-2147-4ADD-A24C-6B149AC2BC10}" type="presOf" srcId="{5650EBFA-C6CA-4216-8434-B6C0FC805F3E}" destId="{F18FFD54-B2C8-43F5-ACAA-231959BA1A64}" srcOrd="1" destOrd="0" presId="urn:microsoft.com/office/officeart/2005/8/layout/hierarchy2"/>
    <dgm:cxn modelId="{7668A477-944C-443A-A659-68731CAA8BD1}" type="presParOf" srcId="{4A07BBF8-EACD-4862-B0F8-817C2F67613C}" destId="{327BC7A9-490B-45BD-B2D3-E8BC132592AE}" srcOrd="0" destOrd="0" presId="urn:microsoft.com/office/officeart/2005/8/layout/hierarchy2"/>
    <dgm:cxn modelId="{89EBA6FC-1054-4EE5-8B96-4B608D221D4E}" type="presParOf" srcId="{327BC7A9-490B-45BD-B2D3-E8BC132592AE}" destId="{6658C41F-A099-4A22-9B67-A41FE0D7370A}" srcOrd="0" destOrd="0" presId="urn:microsoft.com/office/officeart/2005/8/layout/hierarchy2"/>
    <dgm:cxn modelId="{B1EA3038-00F1-498D-A5BE-698E41B73F02}" type="presParOf" srcId="{327BC7A9-490B-45BD-B2D3-E8BC132592AE}" destId="{13C35AC8-7A4A-499F-A756-597D09EE9E2C}" srcOrd="1" destOrd="0" presId="urn:microsoft.com/office/officeart/2005/8/layout/hierarchy2"/>
    <dgm:cxn modelId="{7FB06209-7C8B-4CD5-82F2-EE6A257EDD8D}" type="presParOf" srcId="{13C35AC8-7A4A-499F-A756-597D09EE9E2C}" destId="{9279E941-2802-4DC3-A690-284B7DFC9D07}" srcOrd="0" destOrd="0" presId="urn:microsoft.com/office/officeart/2005/8/layout/hierarchy2"/>
    <dgm:cxn modelId="{BB97DAFB-3BC7-4985-9A03-0A4AFE25D259}" type="presParOf" srcId="{9279E941-2802-4DC3-A690-284B7DFC9D07}" destId="{87C52081-6F5F-4A29-A2F3-B09B8654A0D0}" srcOrd="0" destOrd="0" presId="urn:microsoft.com/office/officeart/2005/8/layout/hierarchy2"/>
    <dgm:cxn modelId="{CF047DE8-7980-4D9A-AE59-CDC92F413CEB}" type="presParOf" srcId="{13C35AC8-7A4A-499F-A756-597D09EE9E2C}" destId="{905DC6E1-D8CD-4C05-8F03-50975C2CD266}" srcOrd="1" destOrd="0" presId="urn:microsoft.com/office/officeart/2005/8/layout/hierarchy2"/>
    <dgm:cxn modelId="{B7C69F0D-AAA5-45AC-A448-D97B59A81C1B}" type="presParOf" srcId="{905DC6E1-D8CD-4C05-8F03-50975C2CD266}" destId="{0335463A-DD59-423C-AFE2-927B1CA3EA3C}" srcOrd="0" destOrd="0" presId="urn:microsoft.com/office/officeart/2005/8/layout/hierarchy2"/>
    <dgm:cxn modelId="{C44DD18C-A12D-4C40-A662-EBCFF46C8C8B}" type="presParOf" srcId="{905DC6E1-D8CD-4C05-8F03-50975C2CD266}" destId="{8A364552-8718-4E40-A359-8990EA017FB3}" srcOrd="1" destOrd="0" presId="urn:microsoft.com/office/officeart/2005/8/layout/hierarchy2"/>
    <dgm:cxn modelId="{180A9924-0E0C-4E1F-BCAA-CBA43F251AC2}" type="presParOf" srcId="{13C35AC8-7A4A-499F-A756-597D09EE9E2C}" destId="{B7571951-B61C-427E-A491-B89C71A85AFA}" srcOrd="2" destOrd="0" presId="urn:microsoft.com/office/officeart/2005/8/layout/hierarchy2"/>
    <dgm:cxn modelId="{AC294961-99CB-4382-8335-41FDEC7E79D1}" type="presParOf" srcId="{B7571951-B61C-427E-A491-B89C71A85AFA}" destId="{F18FFD54-B2C8-43F5-ACAA-231959BA1A64}" srcOrd="0" destOrd="0" presId="urn:microsoft.com/office/officeart/2005/8/layout/hierarchy2"/>
    <dgm:cxn modelId="{43F12DD2-D4A4-4510-ACCD-3AD4F462448B}" type="presParOf" srcId="{13C35AC8-7A4A-499F-A756-597D09EE9E2C}" destId="{A9E69294-F031-4CF7-B87E-EA6075CA350F}" srcOrd="3" destOrd="0" presId="urn:microsoft.com/office/officeart/2005/8/layout/hierarchy2"/>
    <dgm:cxn modelId="{91E101A7-1218-4188-AFB8-4B22ABC28CEE}" type="presParOf" srcId="{A9E69294-F031-4CF7-B87E-EA6075CA350F}" destId="{4CA6E857-5F1E-4673-843D-C72C1729FDA7}" srcOrd="0" destOrd="0" presId="urn:microsoft.com/office/officeart/2005/8/layout/hierarchy2"/>
    <dgm:cxn modelId="{A5CC750E-D5C4-4AD2-BBC5-A1CAC5CBB54B}" type="presParOf" srcId="{A9E69294-F031-4CF7-B87E-EA6075CA350F}" destId="{882512D7-EAC1-40A6-A2CC-2D5C0E55280B}"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E6DC3DD-3650-4E62-ACB4-B083D3635F43}"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fr-FR"/>
        </a:p>
      </dgm:t>
    </dgm:pt>
    <dgm:pt modelId="{FCD68B63-DBE2-41DA-87A1-D5F312721C37}">
      <dgm:prSet phldrT="[Texte]"/>
      <dgm:spPr/>
      <dgm:t>
        <a:bodyPr/>
        <a:lstStyle/>
        <a:p>
          <a:r>
            <a:rPr lang="fr-FR" b="1" dirty="0" smtClean="0"/>
            <a:t>Exécution du contrat</a:t>
          </a:r>
          <a:endParaRPr lang="fr-FR" b="1" dirty="0"/>
        </a:p>
      </dgm:t>
    </dgm:pt>
    <dgm:pt modelId="{E1AED17F-348C-480B-B557-D22F0BD53775}" type="parTrans" cxnId="{8BA52474-AD45-4FA1-A671-0791E5022BE0}">
      <dgm:prSet/>
      <dgm:spPr/>
      <dgm:t>
        <a:bodyPr/>
        <a:lstStyle/>
        <a:p>
          <a:endParaRPr lang="fr-FR"/>
        </a:p>
      </dgm:t>
    </dgm:pt>
    <dgm:pt modelId="{FB088BB0-06CD-495E-A78D-BD810BC12913}" type="sibTrans" cxnId="{8BA52474-AD45-4FA1-A671-0791E5022BE0}">
      <dgm:prSet/>
      <dgm:spPr/>
      <dgm:t>
        <a:bodyPr/>
        <a:lstStyle/>
        <a:p>
          <a:endParaRPr lang="fr-FR"/>
        </a:p>
      </dgm:t>
    </dgm:pt>
    <dgm:pt modelId="{A5FDA8B6-9034-40CC-8E23-6AB1ECEE8418}">
      <dgm:prSet phldrT="[Texte]"/>
      <dgm:spPr/>
      <dgm:t>
        <a:bodyPr/>
        <a:lstStyle/>
        <a:p>
          <a:r>
            <a:rPr lang="fr-FR" b="1" dirty="0" smtClean="0"/>
            <a:t>Obligations du cyber marchand </a:t>
          </a:r>
          <a:endParaRPr lang="fr-FR" b="1" dirty="0"/>
        </a:p>
      </dgm:t>
    </dgm:pt>
    <dgm:pt modelId="{D71C0C4F-09A8-44DA-952B-D45F794D358B}" type="parTrans" cxnId="{D1D94804-C65B-434F-A524-5A3827E59537}">
      <dgm:prSet/>
      <dgm:spPr/>
      <dgm:t>
        <a:bodyPr/>
        <a:lstStyle/>
        <a:p>
          <a:endParaRPr lang="fr-FR"/>
        </a:p>
      </dgm:t>
    </dgm:pt>
    <dgm:pt modelId="{86044642-0C65-4F00-B2FF-2E6BC25DA5EC}" type="sibTrans" cxnId="{D1D94804-C65B-434F-A524-5A3827E59537}">
      <dgm:prSet/>
      <dgm:spPr/>
      <dgm:t>
        <a:bodyPr/>
        <a:lstStyle/>
        <a:p>
          <a:endParaRPr lang="fr-FR"/>
        </a:p>
      </dgm:t>
    </dgm:pt>
    <dgm:pt modelId="{1352149B-D057-4413-80E9-CFB6A95ACFC2}">
      <dgm:prSet phldrT="[Texte]"/>
      <dgm:spPr/>
      <dgm:t>
        <a:bodyPr/>
        <a:lstStyle/>
        <a:p>
          <a:r>
            <a:rPr lang="fr-FR" b="1" dirty="0" smtClean="0"/>
            <a:t>Obligations du cyber acheteur</a:t>
          </a:r>
          <a:endParaRPr lang="fr-FR" b="1" dirty="0"/>
        </a:p>
      </dgm:t>
    </dgm:pt>
    <dgm:pt modelId="{FBA653E1-2F54-4A58-B3D3-4E0BB1E14122}" type="parTrans" cxnId="{89664F1B-7CF3-4559-B077-58B5ACB6617A}">
      <dgm:prSet/>
      <dgm:spPr/>
      <dgm:t>
        <a:bodyPr/>
        <a:lstStyle/>
        <a:p>
          <a:endParaRPr lang="fr-FR"/>
        </a:p>
      </dgm:t>
    </dgm:pt>
    <dgm:pt modelId="{BAAD0CF1-9A7F-49D8-8FA1-C5608ECBB7C7}" type="sibTrans" cxnId="{89664F1B-7CF3-4559-B077-58B5ACB6617A}">
      <dgm:prSet/>
      <dgm:spPr/>
      <dgm:t>
        <a:bodyPr/>
        <a:lstStyle/>
        <a:p>
          <a:endParaRPr lang="fr-FR"/>
        </a:p>
      </dgm:t>
    </dgm:pt>
    <dgm:pt modelId="{E6AB5FDB-A1C4-4DF8-B0E4-9C1EEFDF679B}">
      <dgm:prSet/>
      <dgm:spPr/>
      <dgm:t>
        <a:bodyPr/>
        <a:lstStyle/>
        <a:p>
          <a:r>
            <a:rPr lang="fr-FR" b="1" dirty="0" smtClean="0"/>
            <a:t>Responsabilité du cyber marchand </a:t>
          </a:r>
          <a:endParaRPr lang="fr-FR" b="1" dirty="0"/>
        </a:p>
      </dgm:t>
    </dgm:pt>
    <dgm:pt modelId="{8442D70C-C0D5-498E-BE04-0533DA5513D2}" type="parTrans" cxnId="{BC6479E3-5215-43B1-8143-22B82FBB11B2}">
      <dgm:prSet/>
      <dgm:spPr/>
      <dgm:t>
        <a:bodyPr/>
        <a:lstStyle/>
        <a:p>
          <a:endParaRPr lang="fr-FR"/>
        </a:p>
      </dgm:t>
    </dgm:pt>
    <dgm:pt modelId="{5F31B222-A8EA-4F4C-9323-F77A534BCD0C}" type="sibTrans" cxnId="{BC6479E3-5215-43B1-8143-22B82FBB11B2}">
      <dgm:prSet/>
      <dgm:spPr/>
      <dgm:t>
        <a:bodyPr/>
        <a:lstStyle/>
        <a:p>
          <a:endParaRPr lang="fr-FR"/>
        </a:p>
      </dgm:t>
    </dgm:pt>
    <dgm:pt modelId="{07E22B6B-5AFE-4B63-8973-385E6B3C050F}">
      <dgm:prSet/>
      <dgm:spPr/>
      <dgm:t>
        <a:bodyPr/>
        <a:lstStyle/>
        <a:p>
          <a:r>
            <a:rPr lang="fr-FR" b="1" dirty="0" smtClean="0"/>
            <a:t>Règlement des litiges</a:t>
          </a:r>
          <a:endParaRPr lang="fr-FR" b="1" dirty="0"/>
        </a:p>
      </dgm:t>
    </dgm:pt>
    <dgm:pt modelId="{DAAB9570-EE13-4646-BFD9-866EAD5C5E7B}" type="parTrans" cxnId="{A3530EE7-3DAD-4DEE-882F-AA67BEEF29D8}">
      <dgm:prSet/>
      <dgm:spPr/>
      <dgm:t>
        <a:bodyPr/>
        <a:lstStyle/>
        <a:p>
          <a:endParaRPr lang="fr-FR"/>
        </a:p>
      </dgm:t>
    </dgm:pt>
    <dgm:pt modelId="{766AF8A0-0F76-4B06-A512-7F9E4951CBF2}" type="sibTrans" cxnId="{A3530EE7-3DAD-4DEE-882F-AA67BEEF29D8}">
      <dgm:prSet/>
      <dgm:spPr/>
      <dgm:t>
        <a:bodyPr/>
        <a:lstStyle/>
        <a:p>
          <a:endParaRPr lang="fr-FR"/>
        </a:p>
      </dgm:t>
    </dgm:pt>
    <dgm:pt modelId="{ABED47C7-6B8A-4ECC-9E42-67E25A0590A4}">
      <dgm:prSet/>
      <dgm:spPr/>
      <dgm:t>
        <a:bodyPr/>
        <a:lstStyle/>
        <a:p>
          <a:r>
            <a:rPr lang="fr-FR" b="1" dirty="0" smtClean="0"/>
            <a:t>Garanties</a:t>
          </a:r>
          <a:endParaRPr lang="fr-FR" b="1" dirty="0"/>
        </a:p>
      </dgm:t>
    </dgm:pt>
    <dgm:pt modelId="{D5E56622-AF0B-4DDE-AC43-500FF7C29350}" type="parTrans" cxnId="{040DA7F7-FC01-4CC3-9A3A-84C1854FAE86}">
      <dgm:prSet/>
      <dgm:spPr/>
      <dgm:t>
        <a:bodyPr/>
        <a:lstStyle/>
        <a:p>
          <a:endParaRPr lang="fr-FR"/>
        </a:p>
      </dgm:t>
    </dgm:pt>
    <dgm:pt modelId="{7A80140E-675F-4E02-A5CD-6D74A1F88DBD}" type="sibTrans" cxnId="{040DA7F7-FC01-4CC3-9A3A-84C1854FAE86}">
      <dgm:prSet/>
      <dgm:spPr/>
      <dgm:t>
        <a:bodyPr/>
        <a:lstStyle/>
        <a:p>
          <a:endParaRPr lang="fr-FR"/>
        </a:p>
      </dgm:t>
    </dgm:pt>
    <dgm:pt modelId="{2577A7A3-CCDF-448B-BB13-B03220EBA717}" type="pres">
      <dgm:prSet presAssocID="{1E6DC3DD-3650-4E62-ACB4-B083D3635F43}" presName="hierChild1" presStyleCnt="0">
        <dgm:presLayoutVars>
          <dgm:chPref val="1"/>
          <dgm:dir/>
          <dgm:animOne val="branch"/>
          <dgm:animLvl val="lvl"/>
          <dgm:resizeHandles/>
        </dgm:presLayoutVars>
      </dgm:prSet>
      <dgm:spPr/>
      <dgm:t>
        <a:bodyPr/>
        <a:lstStyle/>
        <a:p>
          <a:endParaRPr lang="fr-FR"/>
        </a:p>
      </dgm:t>
    </dgm:pt>
    <dgm:pt modelId="{544E15FC-C22D-431C-B7FA-E1103322CF17}" type="pres">
      <dgm:prSet presAssocID="{FCD68B63-DBE2-41DA-87A1-D5F312721C37}" presName="hierRoot1" presStyleCnt="0"/>
      <dgm:spPr/>
    </dgm:pt>
    <dgm:pt modelId="{B6874D97-5273-4AAA-931E-3E14D08F9625}" type="pres">
      <dgm:prSet presAssocID="{FCD68B63-DBE2-41DA-87A1-D5F312721C37}" presName="composite" presStyleCnt="0"/>
      <dgm:spPr/>
    </dgm:pt>
    <dgm:pt modelId="{ACB6E254-973E-4901-8D77-B3B4F8C13293}" type="pres">
      <dgm:prSet presAssocID="{FCD68B63-DBE2-41DA-87A1-D5F312721C37}" presName="background" presStyleLbl="node0" presStyleIdx="0" presStyleCnt="1"/>
      <dgm:spPr/>
    </dgm:pt>
    <dgm:pt modelId="{19AFF082-5DCD-4D75-BD61-F71525E7018F}" type="pres">
      <dgm:prSet presAssocID="{FCD68B63-DBE2-41DA-87A1-D5F312721C37}" presName="text" presStyleLbl="fgAcc0" presStyleIdx="0" presStyleCnt="1">
        <dgm:presLayoutVars>
          <dgm:chPref val="3"/>
        </dgm:presLayoutVars>
      </dgm:prSet>
      <dgm:spPr/>
      <dgm:t>
        <a:bodyPr/>
        <a:lstStyle/>
        <a:p>
          <a:endParaRPr lang="fr-FR"/>
        </a:p>
      </dgm:t>
    </dgm:pt>
    <dgm:pt modelId="{336AED04-8A64-4B3B-852D-C615F1B2A7DD}" type="pres">
      <dgm:prSet presAssocID="{FCD68B63-DBE2-41DA-87A1-D5F312721C37}" presName="hierChild2" presStyleCnt="0"/>
      <dgm:spPr/>
    </dgm:pt>
    <dgm:pt modelId="{D2ABA4C7-41C1-4116-943E-10989ACCB02D}" type="pres">
      <dgm:prSet presAssocID="{D71C0C4F-09A8-44DA-952B-D45F794D358B}" presName="Name10" presStyleLbl="parChTrans1D2" presStyleIdx="0" presStyleCnt="5"/>
      <dgm:spPr/>
      <dgm:t>
        <a:bodyPr/>
        <a:lstStyle/>
        <a:p>
          <a:endParaRPr lang="fr-FR"/>
        </a:p>
      </dgm:t>
    </dgm:pt>
    <dgm:pt modelId="{53749FA5-A1BF-42F6-A4D4-CF2EEC207B9C}" type="pres">
      <dgm:prSet presAssocID="{A5FDA8B6-9034-40CC-8E23-6AB1ECEE8418}" presName="hierRoot2" presStyleCnt="0"/>
      <dgm:spPr/>
    </dgm:pt>
    <dgm:pt modelId="{15F1E100-27F2-4E37-8597-18D4F0A74261}" type="pres">
      <dgm:prSet presAssocID="{A5FDA8B6-9034-40CC-8E23-6AB1ECEE8418}" presName="composite2" presStyleCnt="0"/>
      <dgm:spPr/>
    </dgm:pt>
    <dgm:pt modelId="{5FB03B4B-F208-4B75-B275-AF93A5F3C698}" type="pres">
      <dgm:prSet presAssocID="{A5FDA8B6-9034-40CC-8E23-6AB1ECEE8418}" presName="background2" presStyleLbl="node2" presStyleIdx="0" presStyleCnt="5"/>
      <dgm:spPr/>
    </dgm:pt>
    <dgm:pt modelId="{3E21A585-2096-4333-BE05-284EF075E9D6}" type="pres">
      <dgm:prSet presAssocID="{A5FDA8B6-9034-40CC-8E23-6AB1ECEE8418}" presName="text2" presStyleLbl="fgAcc2" presStyleIdx="0" presStyleCnt="5">
        <dgm:presLayoutVars>
          <dgm:chPref val="3"/>
        </dgm:presLayoutVars>
      </dgm:prSet>
      <dgm:spPr/>
      <dgm:t>
        <a:bodyPr/>
        <a:lstStyle/>
        <a:p>
          <a:endParaRPr lang="fr-FR"/>
        </a:p>
      </dgm:t>
    </dgm:pt>
    <dgm:pt modelId="{260FE4D3-8BC3-4D68-B113-B66ACFC3227A}" type="pres">
      <dgm:prSet presAssocID="{A5FDA8B6-9034-40CC-8E23-6AB1ECEE8418}" presName="hierChild3" presStyleCnt="0"/>
      <dgm:spPr/>
    </dgm:pt>
    <dgm:pt modelId="{79F437C1-C5CA-4D3C-9824-2C65507620D7}" type="pres">
      <dgm:prSet presAssocID="{FBA653E1-2F54-4A58-B3D3-4E0BB1E14122}" presName="Name10" presStyleLbl="parChTrans1D2" presStyleIdx="1" presStyleCnt="5"/>
      <dgm:spPr/>
      <dgm:t>
        <a:bodyPr/>
        <a:lstStyle/>
        <a:p>
          <a:endParaRPr lang="fr-FR"/>
        </a:p>
      </dgm:t>
    </dgm:pt>
    <dgm:pt modelId="{04CA7610-583B-45C7-88FE-AC2C2F5D7BFA}" type="pres">
      <dgm:prSet presAssocID="{1352149B-D057-4413-80E9-CFB6A95ACFC2}" presName="hierRoot2" presStyleCnt="0"/>
      <dgm:spPr/>
    </dgm:pt>
    <dgm:pt modelId="{D58B0F45-CF8D-4A40-9405-4EE4812B7BCA}" type="pres">
      <dgm:prSet presAssocID="{1352149B-D057-4413-80E9-CFB6A95ACFC2}" presName="composite2" presStyleCnt="0"/>
      <dgm:spPr/>
    </dgm:pt>
    <dgm:pt modelId="{8D2549B2-765E-41D0-A84D-5F4657862AAF}" type="pres">
      <dgm:prSet presAssocID="{1352149B-D057-4413-80E9-CFB6A95ACFC2}" presName="background2" presStyleLbl="node2" presStyleIdx="1" presStyleCnt="5"/>
      <dgm:spPr/>
    </dgm:pt>
    <dgm:pt modelId="{478A16E8-BB50-454E-A208-8696125E635D}" type="pres">
      <dgm:prSet presAssocID="{1352149B-D057-4413-80E9-CFB6A95ACFC2}" presName="text2" presStyleLbl="fgAcc2" presStyleIdx="1" presStyleCnt="5">
        <dgm:presLayoutVars>
          <dgm:chPref val="3"/>
        </dgm:presLayoutVars>
      </dgm:prSet>
      <dgm:spPr/>
      <dgm:t>
        <a:bodyPr/>
        <a:lstStyle/>
        <a:p>
          <a:endParaRPr lang="fr-FR"/>
        </a:p>
      </dgm:t>
    </dgm:pt>
    <dgm:pt modelId="{2192FE12-4E7F-4F58-A364-A37E57D19708}" type="pres">
      <dgm:prSet presAssocID="{1352149B-D057-4413-80E9-CFB6A95ACFC2}" presName="hierChild3" presStyleCnt="0"/>
      <dgm:spPr/>
    </dgm:pt>
    <dgm:pt modelId="{96EE5450-E276-4114-9688-D97678811306}" type="pres">
      <dgm:prSet presAssocID="{8442D70C-C0D5-498E-BE04-0533DA5513D2}" presName="Name10" presStyleLbl="parChTrans1D2" presStyleIdx="2" presStyleCnt="5"/>
      <dgm:spPr/>
      <dgm:t>
        <a:bodyPr/>
        <a:lstStyle/>
        <a:p>
          <a:endParaRPr lang="fr-FR"/>
        </a:p>
      </dgm:t>
    </dgm:pt>
    <dgm:pt modelId="{A2287B39-6B73-441D-9A0B-9AA5E093156F}" type="pres">
      <dgm:prSet presAssocID="{E6AB5FDB-A1C4-4DF8-B0E4-9C1EEFDF679B}" presName="hierRoot2" presStyleCnt="0"/>
      <dgm:spPr/>
    </dgm:pt>
    <dgm:pt modelId="{E21AD3B5-DC17-4885-9DB4-BC5AD5E745EB}" type="pres">
      <dgm:prSet presAssocID="{E6AB5FDB-A1C4-4DF8-B0E4-9C1EEFDF679B}" presName="composite2" presStyleCnt="0"/>
      <dgm:spPr/>
    </dgm:pt>
    <dgm:pt modelId="{4543676D-C37F-4F8F-A01C-74C5A099A199}" type="pres">
      <dgm:prSet presAssocID="{E6AB5FDB-A1C4-4DF8-B0E4-9C1EEFDF679B}" presName="background2" presStyleLbl="node2" presStyleIdx="2" presStyleCnt="5"/>
      <dgm:spPr/>
    </dgm:pt>
    <dgm:pt modelId="{CD4C4EAF-D370-41CE-B07D-96A40717AE38}" type="pres">
      <dgm:prSet presAssocID="{E6AB5FDB-A1C4-4DF8-B0E4-9C1EEFDF679B}" presName="text2" presStyleLbl="fgAcc2" presStyleIdx="2" presStyleCnt="5">
        <dgm:presLayoutVars>
          <dgm:chPref val="3"/>
        </dgm:presLayoutVars>
      </dgm:prSet>
      <dgm:spPr/>
      <dgm:t>
        <a:bodyPr/>
        <a:lstStyle/>
        <a:p>
          <a:endParaRPr lang="fr-FR"/>
        </a:p>
      </dgm:t>
    </dgm:pt>
    <dgm:pt modelId="{FCDCC98F-14A3-409C-8742-C45B3F1BF7C9}" type="pres">
      <dgm:prSet presAssocID="{E6AB5FDB-A1C4-4DF8-B0E4-9C1EEFDF679B}" presName="hierChild3" presStyleCnt="0"/>
      <dgm:spPr/>
    </dgm:pt>
    <dgm:pt modelId="{80ACEC90-ADCB-4D3A-BE9A-31683D1185C3}" type="pres">
      <dgm:prSet presAssocID="{D5E56622-AF0B-4DDE-AC43-500FF7C29350}" presName="Name10" presStyleLbl="parChTrans1D2" presStyleIdx="3" presStyleCnt="5"/>
      <dgm:spPr/>
      <dgm:t>
        <a:bodyPr/>
        <a:lstStyle/>
        <a:p>
          <a:endParaRPr lang="fr-FR"/>
        </a:p>
      </dgm:t>
    </dgm:pt>
    <dgm:pt modelId="{E2E2E524-9E65-46D7-B6A1-3810D869A7FC}" type="pres">
      <dgm:prSet presAssocID="{ABED47C7-6B8A-4ECC-9E42-67E25A0590A4}" presName="hierRoot2" presStyleCnt="0"/>
      <dgm:spPr/>
    </dgm:pt>
    <dgm:pt modelId="{3C264168-C7A1-4DD9-9B68-07628B01818B}" type="pres">
      <dgm:prSet presAssocID="{ABED47C7-6B8A-4ECC-9E42-67E25A0590A4}" presName="composite2" presStyleCnt="0"/>
      <dgm:spPr/>
    </dgm:pt>
    <dgm:pt modelId="{85FD2097-145E-46A2-85A0-8BFB8F1EA972}" type="pres">
      <dgm:prSet presAssocID="{ABED47C7-6B8A-4ECC-9E42-67E25A0590A4}" presName="background2" presStyleLbl="node2" presStyleIdx="3" presStyleCnt="5"/>
      <dgm:spPr/>
    </dgm:pt>
    <dgm:pt modelId="{EF9EBDB0-500F-4EF6-8345-BB998F62E8F2}" type="pres">
      <dgm:prSet presAssocID="{ABED47C7-6B8A-4ECC-9E42-67E25A0590A4}" presName="text2" presStyleLbl="fgAcc2" presStyleIdx="3" presStyleCnt="5">
        <dgm:presLayoutVars>
          <dgm:chPref val="3"/>
        </dgm:presLayoutVars>
      </dgm:prSet>
      <dgm:spPr/>
      <dgm:t>
        <a:bodyPr/>
        <a:lstStyle/>
        <a:p>
          <a:endParaRPr lang="fr-FR"/>
        </a:p>
      </dgm:t>
    </dgm:pt>
    <dgm:pt modelId="{F83D7145-7AD3-4560-BE2F-78718F92453B}" type="pres">
      <dgm:prSet presAssocID="{ABED47C7-6B8A-4ECC-9E42-67E25A0590A4}" presName="hierChild3" presStyleCnt="0"/>
      <dgm:spPr/>
    </dgm:pt>
    <dgm:pt modelId="{3FE4A96E-7BC4-4BD2-B822-C01124F4E5B7}" type="pres">
      <dgm:prSet presAssocID="{DAAB9570-EE13-4646-BFD9-866EAD5C5E7B}" presName="Name10" presStyleLbl="parChTrans1D2" presStyleIdx="4" presStyleCnt="5"/>
      <dgm:spPr/>
      <dgm:t>
        <a:bodyPr/>
        <a:lstStyle/>
        <a:p>
          <a:endParaRPr lang="fr-FR"/>
        </a:p>
      </dgm:t>
    </dgm:pt>
    <dgm:pt modelId="{751E4960-73C2-4D89-9348-10A44C37712A}" type="pres">
      <dgm:prSet presAssocID="{07E22B6B-5AFE-4B63-8973-385E6B3C050F}" presName="hierRoot2" presStyleCnt="0"/>
      <dgm:spPr/>
    </dgm:pt>
    <dgm:pt modelId="{ACBB46FF-B5E7-4A95-9839-004E29280C0C}" type="pres">
      <dgm:prSet presAssocID="{07E22B6B-5AFE-4B63-8973-385E6B3C050F}" presName="composite2" presStyleCnt="0"/>
      <dgm:spPr/>
    </dgm:pt>
    <dgm:pt modelId="{C471470D-645F-4BD5-92F4-518B80E4E810}" type="pres">
      <dgm:prSet presAssocID="{07E22B6B-5AFE-4B63-8973-385E6B3C050F}" presName="background2" presStyleLbl="node2" presStyleIdx="4" presStyleCnt="5"/>
      <dgm:spPr/>
    </dgm:pt>
    <dgm:pt modelId="{54A98A4F-924D-47D3-8CA8-0654B47BA03D}" type="pres">
      <dgm:prSet presAssocID="{07E22B6B-5AFE-4B63-8973-385E6B3C050F}" presName="text2" presStyleLbl="fgAcc2" presStyleIdx="4" presStyleCnt="5">
        <dgm:presLayoutVars>
          <dgm:chPref val="3"/>
        </dgm:presLayoutVars>
      </dgm:prSet>
      <dgm:spPr/>
      <dgm:t>
        <a:bodyPr/>
        <a:lstStyle/>
        <a:p>
          <a:endParaRPr lang="fr-FR"/>
        </a:p>
      </dgm:t>
    </dgm:pt>
    <dgm:pt modelId="{05E77E76-6B15-4D80-A5D1-DE12D24D3DCB}" type="pres">
      <dgm:prSet presAssocID="{07E22B6B-5AFE-4B63-8973-385E6B3C050F}" presName="hierChild3" presStyleCnt="0"/>
      <dgm:spPr/>
    </dgm:pt>
  </dgm:ptLst>
  <dgm:cxnLst>
    <dgm:cxn modelId="{8878206B-42E7-4D45-A821-CB4A83F02D00}" type="presOf" srcId="{1352149B-D057-4413-80E9-CFB6A95ACFC2}" destId="{478A16E8-BB50-454E-A208-8696125E635D}" srcOrd="0" destOrd="0" presId="urn:microsoft.com/office/officeart/2005/8/layout/hierarchy1"/>
    <dgm:cxn modelId="{CED0462D-6923-4115-9073-C9EA89F6BB5A}" type="presOf" srcId="{ABED47C7-6B8A-4ECC-9E42-67E25A0590A4}" destId="{EF9EBDB0-500F-4EF6-8345-BB998F62E8F2}" srcOrd="0" destOrd="0" presId="urn:microsoft.com/office/officeart/2005/8/layout/hierarchy1"/>
    <dgm:cxn modelId="{BC6479E3-5215-43B1-8143-22B82FBB11B2}" srcId="{FCD68B63-DBE2-41DA-87A1-D5F312721C37}" destId="{E6AB5FDB-A1C4-4DF8-B0E4-9C1EEFDF679B}" srcOrd="2" destOrd="0" parTransId="{8442D70C-C0D5-498E-BE04-0533DA5513D2}" sibTransId="{5F31B222-A8EA-4F4C-9323-F77A534BCD0C}"/>
    <dgm:cxn modelId="{B8F3D38D-5C17-46CF-ADED-ECF9EEC44B0E}" type="presOf" srcId="{FBA653E1-2F54-4A58-B3D3-4E0BB1E14122}" destId="{79F437C1-C5CA-4D3C-9824-2C65507620D7}" srcOrd="0" destOrd="0" presId="urn:microsoft.com/office/officeart/2005/8/layout/hierarchy1"/>
    <dgm:cxn modelId="{A3530EE7-3DAD-4DEE-882F-AA67BEEF29D8}" srcId="{FCD68B63-DBE2-41DA-87A1-D5F312721C37}" destId="{07E22B6B-5AFE-4B63-8973-385E6B3C050F}" srcOrd="4" destOrd="0" parTransId="{DAAB9570-EE13-4646-BFD9-866EAD5C5E7B}" sibTransId="{766AF8A0-0F76-4B06-A512-7F9E4951CBF2}"/>
    <dgm:cxn modelId="{B7591B39-B8F9-43F3-9618-5213C8F300EB}" type="presOf" srcId="{1E6DC3DD-3650-4E62-ACB4-B083D3635F43}" destId="{2577A7A3-CCDF-448B-BB13-B03220EBA717}" srcOrd="0" destOrd="0" presId="urn:microsoft.com/office/officeart/2005/8/layout/hierarchy1"/>
    <dgm:cxn modelId="{ED9220A1-2E26-45B0-A49B-0EA031984EFB}" type="presOf" srcId="{D5E56622-AF0B-4DDE-AC43-500FF7C29350}" destId="{80ACEC90-ADCB-4D3A-BE9A-31683D1185C3}" srcOrd="0" destOrd="0" presId="urn:microsoft.com/office/officeart/2005/8/layout/hierarchy1"/>
    <dgm:cxn modelId="{040DA7F7-FC01-4CC3-9A3A-84C1854FAE86}" srcId="{FCD68B63-DBE2-41DA-87A1-D5F312721C37}" destId="{ABED47C7-6B8A-4ECC-9E42-67E25A0590A4}" srcOrd="3" destOrd="0" parTransId="{D5E56622-AF0B-4DDE-AC43-500FF7C29350}" sibTransId="{7A80140E-675F-4E02-A5CD-6D74A1F88DBD}"/>
    <dgm:cxn modelId="{89664F1B-7CF3-4559-B077-58B5ACB6617A}" srcId="{FCD68B63-DBE2-41DA-87A1-D5F312721C37}" destId="{1352149B-D057-4413-80E9-CFB6A95ACFC2}" srcOrd="1" destOrd="0" parTransId="{FBA653E1-2F54-4A58-B3D3-4E0BB1E14122}" sibTransId="{BAAD0CF1-9A7F-49D8-8FA1-C5608ECBB7C7}"/>
    <dgm:cxn modelId="{92167068-4625-4988-A60D-5BA104EB140B}" type="presOf" srcId="{07E22B6B-5AFE-4B63-8973-385E6B3C050F}" destId="{54A98A4F-924D-47D3-8CA8-0654B47BA03D}" srcOrd="0" destOrd="0" presId="urn:microsoft.com/office/officeart/2005/8/layout/hierarchy1"/>
    <dgm:cxn modelId="{AF387C4F-4057-4471-B13D-15E51B7CF37F}" type="presOf" srcId="{DAAB9570-EE13-4646-BFD9-866EAD5C5E7B}" destId="{3FE4A96E-7BC4-4BD2-B822-C01124F4E5B7}" srcOrd="0" destOrd="0" presId="urn:microsoft.com/office/officeart/2005/8/layout/hierarchy1"/>
    <dgm:cxn modelId="{D1D94804-C65B-434F-A524-5A3827E59537}" srcId="{FCD68B63-DBE2-41DA-87A1-D5F312721C37}" destId="{A5FDA8B6-9034-40CC-8E23-6AB1ECEE8418}" srcOrd="0" destOrd="0" parTransId="{D71C0C4F-09A8-44DA-952B-D45F794D358B}" sibTransId="{86044642-0C65-4F00-B2FF-2E6BC25DA5EC}"/>
    <dgm:cxn modelId="{916F0A24-8AE7-4210-AB23-E1413A7F2624}" type="presOf" srcId="{FCD68B63-DBE2-41DA-87A1-D5F312721C37}" destId="{19AFF082-5DCD-4D75-BD61-F71525E7018F}" srcOrd="0" destOrd="0" presId="urn:microsoft.com/office/officeart/2005/8/layout/hierarchy1"/>
    <dgm:cxn modelId="{625F35FE-328E-49DA-85F2-9222713D42A6}" type="presOf" srcId="{E6AB5FDB-A1C4-4DF8-B0E4-9C1EEFDF679B}" destId="{CD4C4EAF-D370-41CE-B07D-96A40717AE38}" srcOrd="0" destOrd="0" presId="urn:microsoft.com/office/officeart/2005/8/layout/hierarchy1"/>
    <dgm:cxn modelId="{4B4C8B0B-EC1C-47EF-BE2B-75D372DD3971}" type="presOf" srcId="{A5FDA8B6-9034-40CC-8E23-6AB1ECEE8418}" destId="{3E21A585-2096-4333-BE05-284EF075E9D6}" srcOrd="0" destOrd="0" presId="urn:microsoft.com/office/officeart/2005/8/layout/hierarchy1"/>
    <dgm:cxn modelId="{770D52AA-6853-40FF-8CCC-6B9708DA51A9}" type="presOf" srcId="{D71C0C4F-09A8-44DA-952B-D45F794D358B}" destId="{D2ABA4C7-41C1-4116-943E-10989ACCB02D}" srcOrd="0" destOrd="0" presId="urn:microsoft.com/office/officeart/2005/8/layout/hierarchy1"/>
    <dgm:cxn modelId="{6C73DB0B-1A7A-42EF-B048-788407F74AD9}" type="presOf" srcId="{8442D70C-C0D5-498E-BE04-0533DA5513D2}" destId="{96EE5450-E276-4114-9688-D97678811306}" srcOrd="0" destOrd="0" presId="urn:microsoft.com/office/officeart/2005/8/layout/hierarchy1"/>
    <dgm:cxn modelId="{8BA52474-AD45-4FA1-A671-0791E5022BE0}" srcId="{1E6DC3DD-3650-4E62-ACB4-B083D3635F43}" destId="{FCD68B63-DBE2-41DA-87A1-D5F312721C37}" srcOrd="0" destOrd="0" parTransId="{E1AED17F-348C-480B-B557-D22F0BD53775}" sibTransId="{FB088BB0-06CD-495E-A78D-BD810BC12913}"/>
    <dgm:cxn modelId="{18773404-3262-447F-9568-2C43F19859DA}" type="presParOf" srcId="{2577A7A3-CCDF-448B-BB13-B03220EBA717}" destId="{544E15FC-C22D-431C-B7FA-E1103322CF17}" srcOrd="0" destOrd="0" presId="urn:microsoft.com/office/officeart/2005/8/layout/hierarchy1"/>
    <dgm:cxn modelId="{877270A8-25EC-41EE-8399-BC415CD40AC4}" type="presParOf" srcId="{544E15FC-C22D-431C-B7FA-E1103322CF17}" destId="{B6874D97-5273-4AAA-931E-3E14D08F9625}" srcOrd="0" destOrd="0" presId="urn:microsoft.com/office/officeart/2005/8/layout/hierarchy1"/>
    <dgm:cxn modelId="{387ECF6E-32B4-49EC-A59E-392AE35988D5}" type="presParOf" srcId="{B6874D97-5273-4AAA-931E-3E14D08F9625}" destId="{ACB6E254-973E-4901-8D77-B3B4F8C13293}" srcOrd="0" destOrd="0" presId="urn:microsoft.com/office/officeart/2005/8/layout/hierarchy1"/>
    <dgm:cxn modelId="{6E0E615A-D8A3-48A9-A87B-10B05669B292}" type="presParOf" srcId="{B6874D97-5273-4AAA-931E-3E14D08F9625}" destId="{19AFF082-5DCD-4D75-BD61-F71525E7018F}" srcOrd="1" destOrd="0" presId="urn:microsoft.com/office/officeart/2005/8/layout/hierarchy1"/>
    <dgm:cxn modelId="{F5C77E24-6BE7-4213-A228-0A7CCC75AEEE}" type="presParOf" srcId="{544E15FC-C22D-431C-B7FA-E1103322CF17}" destId="{336AED04-8A64-4B3B-852D-C615F1B2A7DD}" srcOrd="1" destOrd="0" presId="urn:microsoft.com/office/officeart/2005/8/layout/hierarchy1"/>
    <dgm:cxn modelId="{896BB990-808E-4359-A7C1-19C570B79CC9}" type="presParOf" srcId="{336AED04-8A64-4B3B-852D-C615F1B2A7DD}" destId="{D2ABA4C7-41C1-4116-943E-10989ACCB02D}" srcOrd="0" destOrd="0" presId="urn:microsoft.com/office/officeart/2005/8/layout/hierarchy1"/>
    <dgm:cxn modelId="{32E910E5-9942-4D61-A109-EF8772C87F52}" type="presParOf" srcId="{336AED04-8A64-4B3B-852D-C615F1B2A7DD}" destId="{53749FA5-A1BF-42F6-A4D4-CF2EEC207B9C}" srcOrd="1" destOrd="0" presId="urn:microsoft.com/office/officeart/2005/8/layout/hierarchy1"/>
    <dgm:cxn modelId="{E82656BF-C886-4E07-BD60-727D1952CD72}" type="presParOf" srcId="{53749FA5-A1BF-42F6-A4D4-CF2EEC207B9C}" destId="{15F1E100-27F2-4E37-8597-18D4F0A74261}" srcOrd="0" destOrd="0" presId="urn:microsoft.com/office/officeart/2005/8/layout/hierarchy1"/>
    <dgm:cxn modelId="{233D5BB4-CC06-4524-987E-0A7AD2587797}" type="presParOf" srcId="{15F1E100-27F2-4E37-8597-18D4F0A74261}" destId="{5FB03B4B-F208-4B75-B275-AF93A5F3C698}" srcOrd="0" destOrd="0" presId="urn:microsoft.com/office/officeart/2005/8/layout/hierarchy1"/>
    <dgm:cxn modelId="{2998D3B1-D22B-48E4-B223-AB6D05B2D5E7}" type="presParOf" srcId="{15F1E100-27F2-4E37-8597-18D4F0A74261}" destId="{3E21A585-2096-4333-BE05-284EF075E9D6}" srcOrd="1" destOrd="0" presId="urn:microsoft.com/office/officeart/2005/8/layout/hierarchy1"/>
    <dgm:cxn modelId="{93219F29-0694-441E-93AF-10A36B8F99AD}" type="presParOf" srcId="{53749FA5-A1BF-42F6-A4D4-CF2EEC207B9C}" destId="{260FE4D3-8BC3-4D68-B113-B66ACFC3227A}" srcOrd="1" destOrd="0" presId="urn:microsoft.com/office/officeart/2005/8/layout/hierarchy1"/>
    <dgm:cxn modelId="{9B46ECB8-6817-4561-92D1-7059015B268D}" type="presParOf" srcId="{336AED04-8A64-4B3B-852D-C615F1B2A7DD}" destId="{79F437C1-C5CA-4D3C-9824-2C65507620D7}" srcOrd="2" destOrd="0" presId="urn:microsoft.com/office/officeart/2005/8/layout/hierarchy1"/>
    <dgm:cxn modelId="{75ACF1E3-348B-4A38-80B3-9B030A32785A}" type="presParOf" srcId="{336AED04-8A64-4B3B-852D-C615F1B2A7DD}" destId="{04CA7610-583B-45C7-88FE-AC2C2F5D7BFA}" srcOrd="3" destOrd="0" presId="urn:microsoft.com/office/officeart/2005/8/layout/hierarchy1"/>
    <dgm:cxn modelId="{E0ECDFB8-2805-478C-960E-924D58A8A67F}" type="presParOf" srcId="{04CA7610-583B-45C7-88FE-AC2C2F5D7BFA}" destId="{D58B0F45-CF8D-4A40-9405-4EE4812B7BCA}" srcOrd="0" destOrd="0" presId="urn:microsoft.com/office/officeart/2005/8/layout/hierarchy1"/>
    <dgm:cxn modelId="{5979B6C3-BAC9-400D-A8D1-D02AE96BE834}" type="presParOf" srcId="{D58B0F45-CF8D-4A40-9405-4EE4812B7BCA}" destId="{8D2549B2-765E-41D0-A84D-5F4657862AAF}" srcOrd="0" destOrd="0" presId="urn:microsoft.com/office/officeart/2005/8/layout/hierarchy1"/>
    <dgm:cxn modelId="{A6BABE0A-E988-48C6-BBD9-42E168F04BDE}" type="presParOf" srcId="{D58B0F45-CF8D-4A40-9405-4EE4812B7BCA}" destId="{478A16E8-BB50-454E-A208-8696125E635D}" srcOrd="1" destOrd="0" presId="urn:microsoft.com/office/officeart/2005/8/layout/hierarchy1"/>
    <dgm:cxn modelId="{FD2E1147-2B41-4413-BF84-74305A7DEF1E}" type="presParOf" srcId="{04CA7610-583B-45C7-88FE-AC2C2F5D7BFA}" destId="{2192FE12-4E7F-4F58-A364-A37E57D19708}" srcOrd="1" destOrd="0" presId="urn:microsoft.com/office/officeart/2005/8/layout/hierarchy1"/>
    <dgm:cxn modelId="{B3F07F27-4C94-42A9-AC26-1D50A7D5EA82}" type="presParOf" srcId="{336AED04-8A64-4B3B-852D-C615F1B2A7DD}" destId="{96EE5450-E276-4114-9688-D97678811306}" srcOrd="4" destOrd="0" presId="urn:microsoft.com/office/officeart/2005/8/layout/hierarchy1"/>
    <dgm:cxn modelId="{B18AE0E3-DE87-4C01-BBC9-FFA68DC70610}" type="presParOf" srcId="{336AED04-8A64-4B3B-852D-C615F1B2A7DD}" destId="{A2287B39-6B73-441D-9A0B-9AA5E093156F}" srcOrd="5" destOrd="0" presId="urn:microsoft.com/office/officeart/2005/8/layout/hierarchy1"/>
    <dgm:cxn modelId="{B0B9A58E-0050-449C-9E65-564017AE7053}" type="presParOf" srcId="{A2287B39-6B73-441D-9A0B-9AA5E093156F}" destId="{E21AD3B5-DC17-4885-9DB4-BC5AD5E745EB}" srcOrd="0" destOrd="0" presId="urn:microsoft.com/office/officeart/2005/8/layout/hierarchy1"/>
    <dgm:cxn modelId="{2C173431-00B2-4C0D-831B-30F1DF7A775D}" type="presParOf" srcId="{E21AD3B5-DC17-4885-9DB4-BC5AD5E745EB}" destId="{4543676D-C37F-4F8F-A01C-74C5A099A199}" srcOrd="0" destOrd="0" presId="urn:microsoft.com/office/officeart/2005/8/layout/hierarchy1"/>
    <dgm:cxn modelId="{1F4B55EB-C4F4-4DBE-A34D-DCF4B57E3C62}" type="presParOf" srcId="{E21AD3B5-DC17-4885-9DB4-BC5AD5E745EB}" destId="{CD4C4EAF-D370-41CE-B07D-96A40717AE38}" srcOrd="1" destOrd="0" presId="urn:microsoft.com/office/officeart/2005/8/layout/hierarchy1"/>
    <dgm:cxn modelId="{59EE2186-B245-4DA1-B960-1615E4FBD4BB}" type="presParOf" srcId="{A2287B39-6B73-441D-9A0B-9AA5E093156F}" destId="{FCDCC98F-14A3-409C-8742-C45B3F1BF7C9}" srcOrd="1" destOrd="0" presId="urn:microsoft.com/office/officeart/2005/8/layout/hierarchy1"/>
    <dgm:cxn modelId="{25C93B29-6FAA-4AE2-BE7F-3269FFBDD4EA}" type="presParOf" srcId="{336AED04-8A64-4B3B-852D-C615F1B2A7DD}" destId="{80ACEC90-ADCB-4D3A-BE9A-31683D1185C3}" srcOrd="6" destOrd="0" presId="urn:microsoft.com/office/officeart/2005/8/layout/hierarchy1"/>
    <dgm:cxn modelId="{8FFEFBFB-FBF8-409B-86C1-2FB3B595505B}" type="presParOf" srcId="{336AED04-8A64-4B3B-852D-C615F1B2A7DD}" destId="{E2E2E524-9E65-46D7-B6A1-3810D869A7FC}" srcOrd="7" destOrd="0" presId="urn:microsoft.com/office/officeart/2005/8/layout/hierarchy1"/>
    <dgm:cxn modelId="{2BFA70A8-7631-4D23-B58D-294C0CCF7433}" type="presParOf" srcId="{E2E2E524-9E65-46D7-B6A1-3810D869A7FC}" destId="{3C264168-C7A1-4DD9-9B68-07628B01818B}" srcOrd="0" destOrd="0" presId="urn:microsoft.com/office/officeart/2005/8/layout/hierarchy1"/>
    <dgm:cxn modelId="{FC4AD9AB-EB88-47DC-981E-29F30542A0E1}" type="presParOf" srcId="{3C264168-C7A1-4DD9-9B68-07628B01818B}" destId="{85FD2097-145E-46A2-85A0-8BFB8F1EA972}" srcOrd="0" destOrd="0" presId="urn:microsoft.com/office/officeart/2005/8/layout/hierarchy1"/>
    <dgm:cxn modelId="{444A79DF-30A5-45E3-83E9-3427D0343668}" type="presParOf" srcId="{3C264168-C7A1-4DD9-9B68-07628B01818B}" destId="{EF9EBDB0-500F-4EF6-8345-BB998F62E8F2}" srcOrd="1" destOrd="0" presId="urn:microsoft.com/office/officeart/2005/8/layout/hierarchy1"/>
    <dgm:cxn modelId="{38C2D4E8-1DC0-4537-8B7E-F547B15AFBF8}" type="presParOf" srcId="{E2E2E524-9E65-46D7-B6A1-3810D869A7FC}" destId="{F83D7145-7AD3-4560-BE2F-78718F92453B}" srcOrd="1" destOrd="0" presId="urn:microsoft.com/office/officeart/2005/8/layout/hierarchy1"/>
    <dgm:cxn modelId="{9CF39603-F263-469F-BFD9-3F55A2814AC0}" type="presParOf" srcId="{336AED04-8A64-4B3B-852D-C615F1B2A7DD}" destId="{3FE4A96E-7BC4-4BD2-B822-C01124F4E5B7}" srcOrd="8" destOrd="0" presId="urn:microsoft.com/office/officeart/2005/8/layout/hierarchy1"/>
    <dgm:cxn modelId="{A8CEF1FC-6F5D-45D7-92F0-26E1BB97BE8E}" type="presParOf" srcId="{336AED04-8A64-4B3B-852D-C615F1B2A7DD}" destId="{751E4960-73C2-4D89-9348-10A44C37712A}" srcOrd="9" destOrd="0" presId="urn:microsoft.com/office/officeart/2005/8/layout/hierarchy1"/>
    <dgm:cxn modelId="{AF67E131-86F9-441C-87BC-D272B2C46EF7}" type="presParOf" srcId="{751E4960-73C2-4D89-9348-10A44C37712A}" destId="{ACBB46FF-B5E7-4A95-9839-004E29280C0C}" srcOrd="0" destOrd="0" presId="urn:microsoft.com/office/officeart/2005/8/layout/hierarchy1"/>
    <dgm:cxn modelId="{57D96B53-BDCC-40FB-8065-F20BF170A286}" type="presParOf" srcId="{ACBB46FF-B5E7-4A95-9839-004E29280C0C}" destId="{C471470D-645F-4BD5-92F4-518B80E4E810}" srcOrd="0" destOrd="0" presId="urn:microsoft.com/office/officeart/2005/8/layout/hierarchy1"/>
    <dgm:cxn modelId="{3BAC1BD4-796C-48BA-A8F6-C4D799DC3F40}" type="presParOf" srcId="{ACBB46FF-B5E7-4A95-9839-004E29280C0C}" destId="{54A98A4F-924D-47D3-8CA8-0654B47BA03D}" srcOrd="1" destOrd="0" presId="urn:microsoft.com/office/officeart/2005/8/layout/hierarchy1"/>
    <dgm:cxn modelId="{14BB1CAD-FB30-43FF-9990-21228168C5F3}" type="presParOf" srcId="{751E4960-73C2-4D89-9348-10A44C37712A}" destId="{05E77E76-6B15-4D80-A5D1-DE12D24D3DCB}"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58C41F-A099-4A22-9B67-A41FE0D7370A}">
      <dsp:nvSpPr>
        <dsp:cNvPr id="0" name=""/>
        <dsp:cNvSpPr/>
      </dsp:nvSpPr>
      <dsp:spPr>
        <a:xfrm>
          <a:off x="0" y="1397000"/>
          <a:ext cx="2539999" cy="1269999"/>
        </a:xfrm>
        <a:prstGeom prst="roundRect">
          <a:avLst>
            <a:gd name="adj" fmla="val 10000"/>
          </a:avLst>
        </a:prstGeom>
        <a:solidFill>
          <a:schemeClr val="bg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fr-FR" sz="2900" b="1" u="sng" kern="1200" dirty="0" smtClean="0">
              <a:solidFill>
                <a:schemeClr val="tx1"/>
              </a:solidFill>
            </a:rPr>
            <a:t>contrat</a:t>
          </a:r>
          <a:r>
            <a:rPr lang="fr-FR" sz="2900" b="1" u="sng" kern="1200" dirty="0" smtClean="0"/>
            <a:t> </a:t>
          </a:r>
          <a:r>
            <a:rPr lang="fr-FR" sz="2900" b="1" u="sng" kern="1200" dirty="0" smtClean="0">
              <a:solidFill>
                <a:schemeClr val="tx1"/>
              </a:solidFill>
            </a:rPr>
            <a:t>électronique</a:t>
          </a:r>
        </a:p>
      </dsp:txBody>
      <dsp:txXfrm>
        <a:off x="37197" y="1434197"/>
        <a:ext cx="2465605" cy="1195605"/>
      </dsp:txXfrm>
    </dsp:sp>
    <dsp:sp modelId="{9279E941-2802-4DC3-A690-284B7DFC9D07}">
      <dsp:nvSpPr>
        <dsp:cNvPr id="0" name=""/>
        <dsp:cNvSpPr/>
      </dsp:nvSpPr>
      <dsp:spPr>
        <a:xfrm rot="19457599">
          <a:off x="2422396" y="1638750"/>
          <a:ext cx="1251207" cy="56250"/>
        </a:xfrm>
        <a:custGeom>
          <a:avLst/>
          <a:gdLst/>
          <a:ahLst/>
          <a:cxnLst/>
          <a:rect l="0" t="0" r="0" b="0"/>
          <a:pathLst>
            <a:path>
              <a:moveTo>
                <a:pt x="0" y="28125"/>
              </a:moveTo>
              <a:lnTo>
                <a:pt x="1251207" y="281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3016719" y="1635594"/>
        <a:ext cx="62560" cy="62560"/>
      </dsp:txXfrm>
    </dsp:sp>
    <dsp:sp modelId="{0335463A-DD59-423C-AFE2-927B1CA3EA3C}">
      <dsp:nvSpPr>
        <dsp:cNvPr id="0" name=""/>
        <dsp:cNvSpPr/>
      </dsp:nvSpPr>
      <dsp:spPr>
        <a:xfrm>
          <a:off x="3556000" y="666750"/>
          <a:ext cx="2539999" cy="1269999"/>
        </a:xfrm>
        <a:prstGeom prst="roundRect">
          <a:avLst>
            <a:gd name="adj" fmla="val 10000"/>
          </a:avLst>
        </a:prstGeom>
        <a:solidFill>
          <a:schemeClr val="bg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fr-FR" sz="2900" b="1" u="sng" kern="1200" dirty="0" smtClean="0">
              <a:solidFill>
                <a:schemeClr val="tx1"/>
              </a:solidFill>
            </a:rPr>
            <a:t>1. Phase de formation</a:t>
          </a:r>
        </a:p>
      </dsp:txBody>
      <dsp:txXfrm>
        <a:off x="3593197" y="703947"/>
        <a:ext cx="2465605" cy="1195605"/>
      </dsp:txXfrm>
    </dsp:sp>
    <dsp:sp modelId="{B7571951-B61C-427E-A491-B89C71A85AFA}">
      <dsp:nvSpPr>
        <dsp:cNvPr id="0" name=""/>
        <dsp:cNvSpPr/>
      </dsp:nvSpPr>
      <dsp:spPr>
        <a:xfrm rot="2142401">
          <a:off x="2422396" y="2368999"/>
          <a:ext cx="1251207" cy="56250"/>
        </a:xfrm>
        <a:custGeom>
          <a:avLst/>
          <a:gdLst/>
          <a:ahLst/>
          <a:cxnLst/>
          <a:rect l="0" t="0" r="0" b="0"/>
          <a:pathLst>
            <a:path>
              <a:moveTo>
                <a:pt x="0" y="28125"/>
              </a:moveTo>
              <a:lnTo>
                <a:pt x="1251207" y="281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3016719" y="2365844"/>
        <a:ext cx="62560" cy="62560"/>
      </dsp:txXfrm>
    </dsp:sp>
    <dsp:sp modelId="{4CA6E857-5F1E-4673-843D-C72C1729FDA7}">
      <dsp:nvSpPr>
        <dsp:cNvPr id="0" name=""/>
        <dsp:cNvSpPr/>
      </dsp:nvSpPr>
      <dsp:spPr>
        <a:xfrm>
          <a:off x="3556000" y="2127250"/>
          <a:ext cx="2539999" cy="1269999"/>
        </a:xfrm>
        <a:prstGeom prst="roundRect">
          <a:avLst>
            <a:gd name="adj" fmla="val 10000"/>
          </a:avLst>
        </a:prstGeom>
        <a:solidFill>
          <a:schemeClr val="bg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fr-FR" sz="2900" b="1" u="sng" kern="1200" dirty="0" smtClean="0">
              <a:solidFill>
                <a:schemeClr val="tx1"/>
              </a:solidFill>
            </a:rPr>
            <a:t>2. Phase d’exécution</a:t>
          </a:r>
        </a:p>
      </dsp:txBody>
      <dsp:txXfrm>
        <a:off x="3593197" y="2164447"/>
        <a:ext cx="2465605" cy="119560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E4A96E-7BC4-4BD2-B822-C01124F4E5B7}">
      <dsp:nvSpPr>
        <dsp:cNvPr id="0" name=""/>
        <dsp:cNvSpPr/>
      </dsp:nvSpPr>
      <dsp:spPr>
        <a:xfrm>
          <a:off x="3851810" y="1772910"/>
          <a:ext cx="3195502" cy="380192"/>
        </a:xfrm>
        <a:custGeom>
          <a:avLst/>
          <a:gdLst/>
          <a:ahLst/>
          <a:cxnLst/>
          <a:rect l="0" t="0" r="0" b="0"/>
          <a:pathLst>
            <a:path>
              <a:moveTo>
                <a:pt x="0" y="0"/>
              </a:moveTo>
              <a:lnTo>
                <a:pt x="0" y="259089"/>
              </a:lnTo>
              <a:lnTo>
                <a:pt x="3195502" y="259089"/>
              </a:lnTo>
              <a:lnTo>
                <a:pt x="3195502" y="38019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0ACEC90-ADCB-4D3A-BE9A-31683D1185C3}">
      <dsp:nvSpPr>
        <dsp:cNvPr id="0" name=""/>
        <dsp:cNvSpPr/>
      </dsp:nvSpPr>
      <dsp:spPr>
        <a:xfrm>
          <a:off x="3851810" y="1772910"/>
          <a:ext cx="1597751" cy="380192"/>
        </a:xfrm>
        <a:custGeom>
          <a:avLst/>
          <a:gdLst/>
          <a:ahLst/>
          <a:cxnLst/>
          <a:rect l="0" t="0" r="0" b="0"/>
          <a:pathLst>
            <a:path>
              <a:moveTo>
                <a:pt x="0" y="0"/>
              </a:moveTo>
              <a:lnTo>
                <a:pt x="0" y="259089"/>
              </a:lnTo>
              <a:lnTo>
                <a:pt x="1597751" y="259089"/>
              </a:lnTo>
              <a:lnTo>
                <a:pt x="1597751" y="38019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6EE5450-E276-4114-9688-D97678811306}">
      <dsp:nvSpPr>
        <dsp:cNvPr id="0" name=""/>
        <dsp:cNvSpPr/>
      </dsp:nvSpPr>
      <dsp:spPr>
        <a:xfrm>
          <a:off x="3806090" y="1772910"/>
          <a:ext cx="91440" cy="380192"/>
        </a:xfrm>
        <a:custGeom>
          <a:avLst/>
          <a:gdLst/>
          <a:ahLst/>
          <a:cxnLst/>
          <a:rect l="0" t="0" r="0" b="0"/>
          <a:pathLst>
            <a:path>
              <a:moveTo>
                <a:pt x="45720" y="0"/>
              </a:moveTo>
              <a:lnTo>
                <a:pt x="45720" y="38019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9F437C1-C5CA-4D3C-9824-2C65507620D7}">
      <dsp:nvSpPr>
        <dsp:cNvPr id="0" name=""/>
        <dsp:cNvSpPr/>
      </dsp:nvSpPr>
      <dsp:spPr>
        <a:xfrm>
          <a:off x="2254059" y="1772910"/>
          <a:ext cx="1597751" cy="380192"/>
        </a:xfrm>
        <a:custGeom>
          <a:avLst/>
          <a:gdLst/>
          <a:ahLst/>
          <a:cxnLst/>
          <a:rect l="0" t="0" r="0" b="0"/>
          <a:pathLst>
            <a:path>
              <a:moveTo>
                <a:pt x="1597751" y="0"/>
              </a:moveTo>
              <a:lnTo>
                <a:pt x="1597751" y="259089"/>
              </a:lnTo>
              <a:lnTo>
                <a:pt x="0" y="259089"/>
              </a:lnTo>
              <a:lnTo>
                <a:pt x="0" y="38019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2ABA4C7-41C1-4116-943E-10989ACCB02D}">
      <dsp:nvSpPr>
        <dsp:cNvPr id="0" name=""/>
        <dsp:cNvSpPr/>
      </dsp:nvSpPr>
      <dsp:spPr>
        <a:xfrm>
          <a:off x="656308" y="1772910"/>
          <a:ext cx="3195502" cy="380192"/>
        </a:xfrm>
        <a:custGeom>
          <a:avLst/>
          <a:gdLst/>
          <a:ahLst/>
          <a:cxnLst/>
          <a:rect l="0" t="0" r="0" b="0"/>
          <a:pathLst>
            <a:path>
              <a:moveTo>
                <a:pt x="3195502" y="0"/>
              </a:moveTo>
              <a:lnTo>
                <a:pt x="3195502" y="259089"/>
              </a:lnTo>
              <a:lnTo>
                <a:pt x="0" y="259089"/>
              </a:lnTo>
              <a:lnTo>
                <a:pt x="0" y="38019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CB6E254-973E-4901-8D77-B3B4F8C13293}">
      <dsp:nvSpPr>
        <dsp:cNvPr id="0" name=""/>
        <dsp:cNvSpPr/>
      </dsp:nvSpPr>
      <dsp:spPr>
        <a:xfrm>
          <a:off x="3198185" y="942805"/>
          <a:ext cx="1307251" cy="83010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9AFF082-5DCD-4D75-BD61-F71525E7018F}">
      <dsp:nvSpPr>
        <dsp:cNvPr id="0" name=""/>
        <dsp:cNvSpPr/>
      </dsp:nvSpPr>
      <dsp:spPr>
        <a:xfrm>
          <a:off x="3343435" y="1080793"/>
          <a:ext cx="1307251" cy="83010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fr-FR" sz="1100" b="1" kern="1200" dirty="0" smtClean="0"/>
            <a:t>Exécution du contrat</a:t>
          </a:r>
          <a:endParaRPr lang="fr-FR" sz="1100" b="1" kern="1200" dirty="0"/>
        </a:p>
      </dsp:txBody>
      <dsp:txXfrm>
        <a:off x="3367748" y="1105106"/>
        <a:ext cx="1258625" cy="781478"/>
      </dsp:txXfrm>
    </dsp:sp>
    <dsp:sp modelId="{5FB03B4B-F208-4B75-B275-AF93A5F3C698}">
      <dsp:nvSpPr>
        <dsp:cNvPr id="0" name=""/>
        <dsp:cNvSpPr/>
      </dsp:nvSpPr>
      <dsp:spPr>
        <a:xfrm>
          <a:off x="2682" y="2153102"/>
          <a:ext cx="1307251" cy="83010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E21A585-2096-4333-BE05-284EF075E9D6}">
      <dsp:nvSpPr>
        <dsp:cNvPr id="0" name=""/>
        <dsp:cNvSpPr/>
      </dsp:nvSpPr>
      <dsp:spPr>
        <a:xfrm>
          <a:off x="147932" y="2291089"/>
          <a:ext cx="1307251" cy="83010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fr-FR" sz="1100" b="1" kern="1200" dirty="0" smtClean="0"/>
            <a:t>Obligations du cyber marchand </a:t>
          </a:r>
          <a:endParaRPr lang="fr-FR" sz="1100" b="1" kern="1200" dirty="0"/>
        </a:p>
      </dsp:txBody>
      <dsp:txXfrm>
        <a:off x="172245" y="2315402"/>
        <a:ext cx="1258625" cy="781478"/>
      </dsp:txXfrm>
    </dsp:sp>
    <dsp:sp modelId="{8D2549B2-765E-41D0-A84D-5F4657862AAF}">
      <dsp:nvSpPr>
        <dsp:cNvPr id="0" name=""/>
        <dsp:cNvSpPr/>
      </dsp:nvSpPr>
      <dsp:spPr>
        <a:xfrm>
          <a:off x="1600434" y="2153102"/>
          <a:ext cx="1307251" cy="83010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78A16E8-BB50-454E-A208-8696125E635D}">
      <dsp:nvSpPr>
        <dsp:cNvPr id="0" name=""/>
        <dsp:cNvSpPr/>
      </dsp:nvSpPr>
      <dsp:spPr>
        <a:xfrm>
          <a:off x="1745684" y="2291089"/>
          <a:ext cx="1307251" cy="83010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fr-FR" sz="1100" b="1" kern="1200" dirty="0" smtClean="0"/>
            <a:t>Obligations du cyber acheteur</a:t>
          </a:r>
          <a:endParaRPr lang="fr-FR" sz="1100" b="1" kern="1200" dirty="0"/>
        </a:p>
      </dsp:txBody>
      <dsp:txXfrm>
        <a:off x="1769997" y="2315402"/>
        <a:ext cx="1258625" cy="781478"/>
      </dsp:txXfrm>
    </dsp:sp>
    <dsp:sp modelId="{4543676D-C37F-4F8F-A01C-74C5A099A199}">
      <dsp:nvSpPr>
        <dsp:cNvPr id="0" name=""/>
        <dsp:cNvSpPr/>
      </dsp:nvSpPr>
      <dsp:spPr>
        <a:xfrm>
          <a:off x="3198185" y="2153102"/>
          <a:ext cx="1307251" cy="83010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D4C4EAF-D370-41CE-B07D-96A40717AE38}">
      <dsp:nvSpPr>
        <dsp:cNvPr id="0" name=""/>
        <dsp:cNvSpPr/>
      </dsp:nvSpPr>
      <dsp:spPr>
        <a:xfrm>
          <a:off x="3343435" y="2291089"/>
          <a:ext cx="1307251" cy="83010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fr-FR" sz="1100" b="1" kern="1200" dirty="0" smtClean="0"/>
            <a:t>Responsabilité du cyber marchand </a:t>
          </a:r>
          <a:endParaRPr lang="fr-FR" sz="1100" b="1" kern="1200" dirty="0"/>
        </a:p>
      </dsp:txBody>
      <dsp:txXfrm>
        <a:off x="3367748" y="2315402"/>
        <a:ext cx="1258625" cy="781478"/>
      </dsp:txXfrm>
    </dsp:sp>
    <dsp:sp modelId="{85FD2097-145E-46A2-85A0-8BFB8F1EA972}">
      <dsp:nvSpPr>
        <dsp:cNvPr id="0" name=""/>
        <dsp:cNvSpPr/>
      </dsp:nvSpPr>
      <dsp:spPr>
        <a:xfrm>
          <a:off x="4795936" y="2153102"/>
          <a:ext cx="1307251" cy="83010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F9EBDB0-500F-4EF6-8345-BB998F62E8F2}">
      <dsp:nvSpPr>
        <dsp:cNvPr id="0" name=""/>
        <dsp:cNvSpPr/>
      </dsp:nvSpPr>
      <dsp:spPr>
        <a:xfrm>
          <a:off x="4941186" y="2291089"/>
          <a:ext cx="1307251" cy="83010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fr-FR" sz="1100" b="1" kern="1200" dirty="0" smtClean="0"/>
            <a:t>Garanties</a:t>
          </a:r>
          <a:endParaRPr lang="fr-FR" sz="1100" b="1" kern="1200" dirty="0"/>
        </a:p>
      </dsp:txBody>
      <dsp:txXfrm>
        <a:off x="4965499" y="2315402"/>
        <a:ext cx="1258625" cy="781478"/>
      </dsp:txXfrm>
    </dsp:sp>
    <dsp:sp modelId="{C471470D-645F-4BD5-92F4-518B80E4E810}">
      <dsp:nvSpPr>
        <dsp:cNvPr id="0" name=""/>
        <dsp:cNvSpPr/>
      </dsp:nvSpPr>
      <dsp:spPr>
        <a:xfrm>
          <a:off x="6393688" y="2153102"/>
          <a:ext cx="1307251" cy="83010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4A98A4F-924D-47D3-8CA8-0654B47BA03D}">
      <dsp:nvSpPr>
        <dsp:cNvPr id="0" name=""/>
        <dsp:cNvSpPr/>
      </dsp:nvSpPr>
      <dsp:spPr>
        <a:xfrm>
          <a:off x="6538938" y="2291089"/>
          <a:ext cx="1307251" cy="83010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fr-FR" sz="1100" b="1" kern="1200" dirty="0" smtClean="0"/>
            <a:t>Règlement des litiges</a:t>
          </a:r>
          <a:endParaRPr lang="fr-FR" sz="1100" b="1" kern="1200" dirty="0"/>
        </a:p>
      </dsp:txBody>
      <dsp:txXfrm>
        <a:off x="6563251" y="2315402"/>
        <a:ext cx="1258625" cy="78147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08A5A1-6ACC-4598-84F2-615CB47A9662}" type="datetimeFigureOut">
              <a:rPr lang="fr-FR" smtClean="0"/>
              <a:pPr/>
              <a:t>18/12/2023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763479-EC65-4052-B707-F66433CA6D97}"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5215D516-22CD-4D73-A7C2-F88CE2077D2A}" type="datetime1">
              <a:rPr lang="fr-FR" smtClean="0"/>
              <a:pPr/>
              <a:t>18/12/2023</a:t>
            </a:fld>
            <a:endParaRPr lang="fr-BE"/>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fr-BE"/>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CF4668DC-857F-487D-BFFA-8C0CA5037977}" type="slidenum">
              <a:rPr lang="fr-BE" smtClean="0"/>
              <a:pPr/>
              <a:t>‹N°›</a:t>
            </a:fld>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86FDCFBA-4D76-4810-9550-0AF485B5F29C}" type="datetime1">
              <a:rPr lang="fr-FR" smtClean="0"/>
              <a:pPr/>
              <a:t>18/12/2023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0A760320-71D8-4F9D-8C84-6405815EA637}" type="datetime1">
              <a:rPr lang="fr-FR" smtClean="0"/>
              <a:pPr/>
              <a:t>18/12/2023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3CCE25BE-9C1B-4E23-9AF1-0926E672C3B7}" type="datetime1">
              <a:rPr lang="fr-FR" smtClean="0"/>
              <a:pPr/>
              <a:t>18/12/2023</a:t>
            </a:fld>
            <a:endParaRPr lang="fr-BE"/>
          </a:p>
        </p:txBody>
      </p:sp>
      <p:sp>
        <p:nvSpPr>
          <p:cNvPr id="9" name="Espace réservé du numéro de diapositive 8"/>
          <p:cNvSpPr>
            <a:spLocks noGrp="1"/>
          </p:cNvSpPr>
          <p:nvPr>
            <p:ph type="sldNum" sz="quarter" idx="15"/>
          </p:nvPr>
        </p:nvSpPr>
        <p:spPr/>
        <p:txBody>
          <a:bodyPr rtlCol="0"/>
          <a:lstStyle/>
          <a:p>
            <a:fld id="{CF4668DC-857F-487D-BFFA-8C0CA5037977}" type="slidenum">
              <a:rPr lang="fr-BE" smtClean="0"/>
              <a:pPr/>
              <a:t>‹N°›</a:t>
            </a:fld>
            <a:endParaRPr lang="fr-BE"/>
          </a:p>
        </p:txBody>
      </p:sp>
      <p:sp>
        <p:nvSpPr>
          <p:cNvPr id="10" name="Espace réservé du pied de page 9"/>
          <p:cNvSpPr>
            <a:spLocks noGrp="1"/>
          </p:cNvSpPr>
          <p:nvPr>
            <p:ph type="ftr" sz="quarter" idx="16"/>
          </p:nvPr>
        </p:nvSpPr>
        <p:spPr/>
        <p:txBody>
          <a:bodyPr rtlCol="0"/>
          <a:lstStyle/>
          <a:p>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CBFC90F2-5C8E-406D-A3BA-1702FAF46FAB}" type="datetime1">
              <a:rPr lang="fr-FR" smtClean="0"/>
              <a:pPr/>
              <a:t>18/12/2023</a:t>
            </a:fld>
            <a:endParaRPr lang="fr-BE"/>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fr-BE"/>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B90CF6C9-9410-4D49-8F6B-3C572270D086}" type="datetime1">
              <a:rPr lang="fr-FR" smtClean="0"/>
              <a:pPr/>
              <a:t>18/12/2023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fld id="{02AD6A7F-3AC6-4EDF-88B1-24DEC388A0C0}" type="datetime1">
              <a:rPr lang="fr-FR" smtClean="0"/>
              <a:pPr/>
              <a:t>18/12/2023</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6" name="Espace réservé de la date 5"/>
          <p:cNvSpPr>
            <a:spLocks noGrp="1"/>
          </p:cNvSpPr>
          <p:nvPr>
            <p:ph type="dt" sz="half" idx="10"/>
          </p:nvPr>
        </p:nvSpPr>
        <p:spPr/>
        <p:txBody>
          <a:bodyPr rtlCol="0"/>
          <a:lstStyle/>
          <a:p>
            <a:fld id="{452B05B4-E538-4567-A846-09B57EAD8743}" type="datetime1">
              <a:rPr lang="fr-FR" smtClean="0"/>
              <a:pPr/>
              <a:t>18/12/2023</a:t>
            </a:fld>
            <a:endParaRPr lang="fr-BE"/>
          </a:p>
        </p:txBody>
      </p:sp>
      <p:sp>
        <p:nvSpPr>
          <p:cNvPr id="7" name="Espace réservé du numéro de diapositive 6"/>
          <p:cNvSpPr>
            <a:spLocks noGrp="1"/>
          </p:cNvSpPr>
          <p:nvPr>
            <p:ph type="sldNum" sz="quarter" idx="11"/>
          </p:nvPr>
        </p:nvSpPr>
        <p:spPr/>
        <p:txBody>
          <a:bodyPr rtlCol="0"/>
          <a:lstStyle/>
          <a:p>
            <a:fld id="{CF4668DC-857F-487D-BFFA-8C0CA5037977}" type="slidenum">
              <a:rPr lang="fr-BE" smtClean="0"/>
              <a:pPr/>
              <a:t>‹N°›</a:t>
            </a:fld>
            <a:endParaRPr lang="fr-BE"/>
          </a:p>
        </p:txBody>
      </p:sp>
      <p:sp>
        <p:nvSpPr>
          <p:cNvPr id="8" name="Espace réservé du pied de page 7"/>
          <p:cNvSpPr>
            <a:spLocks noGrp="1"/>
          </p:cNvSpPr>
          <p:nvPr>
            <p:ph type="ftr" sz="quarter" idx="12"/>
          </p:nvPr>
        </p:nvSpPr>
        <p:spPr/>
        <p:txBody>
          <a:bodyPr rtlCol="0"/>
          <a:lstStyle/>
          <a:p>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B4EDD0D-A840-4F3D-AEF8-09E16D55AC17}" type="datetime1">
              <a:rPr lang="fr-FR" smtClean="0"/>
              <a:pPr/>
              <a:t>18/12/2023</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C64F2018-5AEA-4A0F-A19A-1602507604F7}" type="datetime1">
              <a:rPr lang="fr-FR" smtClean="0"/>
              <a:pPr/>
              <a:t>18/12/2023</a:t>
            </a:fld>
            <a:endParaRPr lang="fr-BE"/>
          </a:p>
        </p:txBody>
      </p:sp>
      <p:sp>
        <p:nvSpPr>
          <p:cNvPr id="22" name="Espace réservé du numéro de diapositive 21"/>
          <p:cNvSpPr>
            <a:spLocks noGrp="1"/>
          </p:cNvSpPr>
          <p:nvPr>
            <p:ph type="sldNum" sz="quarter" idx="15"/>
          </p:nvPr>
        </p:nvSpPr>
        <p:spPr/>
        <p:txBody>
          <a:bodyPr rtlCol="0"/>
          <a:lstStyle/>
          <a:p>
            <a:fld id="{CF4668DC-857F-487D-BFFA-8C0CA5037977}" type="slidenum">
              <a:rPr lang="fr-BE" smtClean="0"/>
              <a:pPr/>
              <a:t>‹N°›</a:t>
            </a:fld>
            <a:endParaRPr lang="fr-BE"/>
          </a:p>
        </p:txBody>
      </p:sp>
      <p:sp>
        <p:nvSpPr>
          <p:cNvPr id="23" name="Espace réservé du pied de page 22"/>
          <p:cNvSpPr>
            <a:spLocks noGrp="1"/>
          </p:cNvSpPr>
          <p:nvPr>
            <p:ph type="ftr" sz="quarter" idx="16"/>
          </p:nvPr>
        </p:nvSpPr>
        <p:spPr/>
        <p:txBody>
          <a:bodyPr rtlCol="0"/>
          <a:lstStyle/>
          <a:p>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55FCB95D-B320-4A67-A1BF-10D06C30C154}" type="datetime1">
              <a:rPr lang="fr-FR" smtClean="0"/>
              <a:pPr/>
              <a:t>18/12/2023</a:t>
            </a:fld>
            <a:endParaRPr lang="fr-BE"/>
          </a:p>
        </p:txBody>
      </p:sp>
      <p:sp>
        <p:nvSpPr>
          <p:cNvPr id="18" name="Espace réservé du numéro de diapositive 17"/>
          <p:cNvSpPr>
            <a:spLocks noGrp="1"/>
          </p:cNvSpPr>
          <p:nvPr>
            <p:ph type="sldNum" sz="quarter" idx="11"/>
          </p:nvPr>
        </p:nvSpPr>
        <p:spPr/>
        <p:txBody>
          <a:bodyPr rtlCol="0"/>
          <a:lstStyle/>
          <a:p>
            <a:fld id="{CF4668DC-857F-487D-BFFA-8C0CA5037977}" type="slidenum">
              <a:rPr lang="fr-BE" smtClean="0"/>
              <a:pPr/>
              <a:t>‹N°›</a:t>
            </a:fld>
            <a:endParaRPr lang="fr-BE"/>
          </a:p>
        </p:txBody>
      </p:sp>
      <p:sp>
        <p:nvSpPr>
          <p:cNvPr id="21" name="Espace réservé du pied de page 20"/>
          <p:cNvSpPr>
            <a:spLocks noGrp="1"/>
          </p:cNvSpPr>
          <p:nvPr>
            <p:ph type="ftr" sz="quarter" idx="12"/>
          </p:nvPr>
        </p:nvSpPr>
        <p:spPr/>
        <p:txBody>
          <a:bodyPr rtlCol="0"/>
          <a:lstStyle/>
          <a:p>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384BABDD-1A50-43CC-B049-6114C9538B04}" type="datetime1">
              <a:rPr lang="fr-FR" smtClean="0"/>
              <a:pPr/>
              <a:t>18/12/2023</a:t>
            </a:fld>
            <a:endParaRPr lang="fr-BE"/>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BE"/>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fr.wikipedia.org/wiki/Services_(%C3%A9conomie)" TargetMode="External"/><Relationship Id="rId2" Type="http://schemas.openxmlformats.org/officeDocument/2006/relationships/hyperlink" Target="https://fr.wikipedia.org/wiki/Bien_(%C3%A9conomie)" TargetMode="External"/><Relationship Id="rId1" Type="http://schemas.openxmlformats.org/officeDocument/2006/relationships/slideLayout" Target="../slideLayouts/slideLayout2.xml"/><Relationship Id="rId5" Type="http://schemas.openxmlformats.org/officeDocument/2006/relationships/hyperlink" Target="https://fr.wikipedia.org/wiki/Internet" TargetMode="External"/><Relationship Id="rId4" Type="http://schemas.openxmlformats.org/officeDocument/2006/relationships/hyperlink" Target="https://fr.wikipedia.org/wiki/R%C3%A9seau_informatiqu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www.hostinger.fr/tutoriels/comment-creer-son-entreprise-en-ligne"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fr.wikipedia.org/wiki/Web" TargetMode="External"/><Relationship Id="rId2" Type="http://schemas.openxmlformats.org/officeDocument/2006/relationships/hyperlink" Target="https://fr.wikipedia.org/wiki/Business_to_consumer"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fr.wikipedia.org/wiki/Customer_to_customer"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btob-leaders.com/ces-statistiques-que-les-marketeurs-b2b-doivent-imperativement-connaitre/"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www.wipo.int/copyright/fr/"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www.wipo.int/patents/fr/"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www.wipo.int/trademarks/fr/"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www.wipo.int/designs/fr/"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s://www.wipo.int/geo_indications/fr/"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www.wipo.int/tradesecrets/fr/"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fr.wikipedia.org/wiki/Technologies_de_l'information_et_de_la_communication"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Objectifs de l’enseignement</a:t>
            </a:r>
            <a:br>
              <a:rPr lang="fr-FR" dirty="0" smtClean="0"/>
            </a:br>
            <a:endParaRPr lang="fr-FR" dirty="0"/>
          </a:p>
        </p:txBody>
      </p:sp>
      <p:sp>
        <p:nvSpPr>
          <p:cNvPr id="3" name="Espace réservé du contenu 2"/>
          <p:cNvSpPr>
            <a:spLocks noGrp="1"/>
          </p:cNvSpPr>
          <p:nvPr>
            <p:ph sz="quarter" idx="1"/>
          </p:nvPr>
        </p:nvSpPr>
        <p:spPr/>
        <p:txBody>
          <a:bodyPr/>
          <a:lstStyle/>
          <a:p>
            <a:r>
              <a:rPr lang="fr-FR" sz="4000" dirty="0" smtClean="0"/>
              <a:t>L’objectif de cette matière et de doter l’étudiant de connaissances sur deux concepts de l’avenir proche et lointain, il s’agit de l’économie numérique et la veille stratégique.</a:t>
            </a:r>
          </a:p>
          <a:p>
            <a:endParaRPr lang="fr-FR" dirty="0"/>
          </a:p>
        </p:txBody>
      </p:sp>
      <p:sp>
        <p:nvSpPr>
          <p:cNvPr id="4" name="Espace réservé du numéro de diapositive 3"/>
          <p:cNvSpPr>
            <a:spLocks noGrp="1"/>
          </p:cNvSpPr>
          <p:nvPr>
            <p:ph type="sldNum" sz="quarter" idx="15"/>
          </p:nvPr>
        </p:nvSpPr>
        <p:spPr/>
        <p:txBody>
          <a:bodyPr/>
          <a:lstStyle/>
          <a:p>
            <a:fld id="{CF4668DC-857F-487D-BFFA-8C0CA5037977}" type="slidenum">
              <a:rPr lang="fr-BE" smtClean="0"/>
              <a:pPr/>
              <a:t>1</a:t>
            </a:fld>
            <a:endParaRPr lang="fr-BE"/>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Economie Numérique</a:t>
            </a:r>
            <a:endParaRPr lang="fr-FR" dirty="0"/>
          </a:p>
        </p:txBody>
      </p:sp>
      <p:sp>
        <p:nvSpPr>
          <p:cNvPr id="3" name="Espace réservé du contenu 2"/>
          <p:cNvSpPr>
            <a:spLocks noGrp="1"/>
          </p:cNvSpPr>
          <p:nvPr>
            <p:ph sz="quarter" idx="1"/>
          </p:nvPr>
        </p:nvSpPr>
        <p:spPr/>
        <p:txBody>
          <a:bodyPr/>
          <a:lstStyle/>
          <a:p>
            <a:pPr>
              <a:buNone/>
            </a:pPr>
            <a:r>
              <a:rPr lang="fr-FR" dirty="0" smtClean="0"/>
              <a:t>3.</a:t>
            </a:r>
            <a:r>
              <a:rPr lang="fr-FR" b="1" u="sng" dirty="0" smtClean="0"/>
              <a:t> La composition de l’économie numérique</a:t>
            </a:r>
            <a:endParaRPr lang="fr-FR" dirty="0" smtClean="0"/>
          </a:p>
          <a:p>
            <a:pPr>
              <a:buNone/>
            </a:pPr>
            <a:endParaRPr lang="fr-FR" dirty="0"/>
          </a:p>
        </p:txBody>
      </p:sp>
      <p:pic>
        <p:nvPicPr>
          <p:cNvPr id="5" name="Image 4"/>
          <p:cNvPicPr/>
          <p:nvPr/>
        </p:nvPicPr>
        <p:blipFill>
          <a:blip r:embed="rId2" cstate="print"/>
          <a:stretch>
            <a:fillRect/>
          </a:stretch>
        </p:blipFill>
        <p:spPr>
          <a:xfrm>
            <a:off x="683568" y="2204864"/>
            <a:ext cx="7632848" cy="4032448"/>
          </a:xfrm>
          <a:prstGeom prst="rect">
            <a:avLst/>
          </a:prstGeom>
        </p:spPr>
      </p:pic>
      <p:sp>
        <p:nvSpPr>
          <p:cNvPr id="6" name="Espace réservé du numéro de diapositive 5"/>
          <p:cNvSpPr>
            <a:spLocks noGrp="1"/>
          </p:cNvSpPr>
          <p:nvPr>
            <p:ph type="sldNum" sz="quarter" idx="15"/>
          </p:nvPr>
        </p:nvSpPr>
        <p:spPr/>
        <p:txBody>
          <a:bodyPr/>
          <a:lstStyle/>
          <a:p>
            <a:fld id="{CF4668DC-857F-487D-BFFA-8C0CA5037977}" type="slidenum">
              <a:rPr lang="fr-BE" smtClean="0"/>
              <a:pPr/>
              <a:t>10</a:t>
            </a:fld>
            <a:endParaRPr lang="fr-BE"/>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Economie Numérique</a:t>
            </a:r>
            <a:endParaRPr lang="fr-FR" dirty="0"/>
          </a:p>
        </p:txBody>
      </p:sp>
      <p:sp>
        <p:nvSpPr>
          <p:cNvPr id="3" name="Espace réservé du contenu 2"/>
          <p:cNvSpPr>
            <a:spLocks noGrp="1"/>
          </p:cNvSpPr>
          <p:nvPr>
            <p:ph sz="quarter" idx="1"/>
          </p:nvPr>
        </p:nvSpPr>
        <p:spPr/>
        <p:txBody>
          <a:bodyPr>
            <a:normAutofit/>
          </a:bodyPr>
          <a:lstStyle/>
          <a:p>
            <a:pPr marL="514350" indent="-514350">
              <a:buNone/>
            </a:pPr>
            <a:r>
              <a:rPr lang="fr-FR" b="1" dirty="0" smtClean="0"/>
              <a:t>4. Le commerce électronique: e-commerce</a:t>
            </a:r>
          </a:p>
          <a:p>
            <a:pPr marL="514350" indent="-514350">
              <a:buNone/>
            </a:pPr>
            <a:endParaRPr lang="fr-FR" dirty="0" smtClean="0"/>
          </a:p>
          <a:p>
            <a:pPr marL="514350" indent="-514350">
              <a:buNone/>
            </a:pPr>
            <a:r>
              <a:rPr lang="fr-FR" dirty="0" smtClean="0"/>
              <a:t>Le </a:t>
            </a:r>
            <a:r>
              <a:rPr lang="fr-FR" b="1" dirty="0" smtClean="0"/>
              <a:t>commerce en ligne</a:t>
            </a:r>
            <a:r>
              <a:rPr lang="fr-FR" baseline="30000" dirty="0" smtClean="0"/>
              <a:t> </a:t>
            </a:r>
            <a:r>
              <a:rPr lang="fr-FR" dirty="0" smtClean="0"/>
              <a:t>ou </a:t>
            </a:r>
            <a:r>
              <a:rPr lang="fr-FR" b="1" dirty="0" smtClean="0"/>
              <a:t>commerce électronique,</a:t>
            </a:r>
            <a:r>
              <a:rPr lang="fr-FR" baseline="30000" dirty="0" smtClean="0"/>
              <a:t> </a:t>
            </a:r>
            <a:r>
              <a:rPr lang="fr-FR" dirty="0" smtClean="0"/>
              <a:t>apparu en 1995,  est l'échange pécuniaire de </a:t>
            </a:r>
            <a:r>
              <a:rPr lang="fr-FR" dirty="0" smtClean="0">
                <a:hlinkClick r:id="rId2" tooltip="Bien (économie)"/>
              </a:rPr>
              <a:t>biens</a:t>
            </a:r>
            <a:r>
              <a:rPr lang="fr-FR" dirty="0" smtClean="0"/>
              <a:t>, de </a:t>
            </a:r>
            <a:r>
              <a:rPr lang="fr-FR" dirty="0" smtClean="0">
                <a:hlinkClick r:id="rId3" tooltip="Services (économie)"/>
              </a:rPr>
              <a:t>services</a:t>
            </a:r>
            <a:r>
              <a:rPr lang="fr-FR" dirty="0" smtClean="0"/>
              <a:t> ou d'informations par l'intermédiaire des </a:t>
            </a:r>
            <a:r>
              <a:rPr lang="fr-FR" dirty="0" smtClean="0">
                <a:hlinkClick r:id="rId4" tooltip="Réseau informatique"/>
              </a:rPr>
              <a:t>réseaux informatiques</a:t>
            </a:r>
            <a:r>
              <a:rPr lang="fr-FR" dirty="0" smtClean="0"/>
              <a:t>, notamment </a:t>
            </a:r>
            <a:r>
              <a:rPr lang="fr-FR" dirty="0" smtClean="0">
                <a:hlinkClick r:id="rId5" tooltip="Internet"/>
              </a:rPr>
              <a:t>Internet</a:t>
            </a:r>
            <a:r>
              <a:rPr lang="fr-FR" dirty="0" smtClean="0"/>
              <a:t>. </a:t>
            </a:r>
          </a:p>
          <a:p>
            <a:pPr marL="514350" indent="-514350">
              <a:buNone/>
            </a:pPr>
            <a:endParaRPr lang="fr-FR" dirty="0" smtClean="0"/>
          </a:p>
        </p:txBody>
      </p:sp>
      <p:sp>
        <p:nvSpPr>
          <p:cNvPr id="4" name="Espace réservé du numéro de diapositive 3"/>
          <p:cNvSpPr>
            <a:spLocks noGrp="1"/>
          </p:cNvSpPr>
          <p:nvPr>
            <p:ph type="sldNum" sz="quarter" idx="15"/>
          </p:nvPr>
        </p:nvSpPr>
        <p:spPr/>
        <p:txBody>
          <a:bodyPr/>
          <a:lstStyle/>
          <a:p>
            <a:fld id="{CF4668DC-857F-487D-BFFA-8C0CA5037977}" type="slidenum">
              <a:rPr lang="fr-BE" smtClean="0"/>
              <a:pPr/>
              <a:t>11</a:t>
            </a:fld>
            <a:endParaRPr lang="fr-B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Economie Numérique</a:t>
            </a:r>
            <a:endParaRPr lang="fr-FR" dirty="0"/>
          </a:p>
        </p:txBody>
      </p:sp>
      <p:sp>
        <p:nvSpPr>
          <p:cNvPr id="3" name="Espace réservé du contenu 2"/>
          <p:cNvSpPr>
            <a:spLocks noGrp="1"/>
          </p:cNvSpPr>
          <p:nvPr>
            <p:ph sz="quarter" idx="1"/>
          </p:nvPr>
        </p:nvSpPr>
        <p:spPr/>
        <p:txBody>
          <a:bodyPr>
            <a:normAutofit/>
          </a:bodyPr>
          <a:lstStyle/>
          <a:p>
            <a:pPr>
              <a:buNone/>
            </a:pPr>
            <a:r>
              <a:rPr lang="fr-FR" b="1" dirty="0" smtClean="0"/>
              <a:t>4.1 Types des relations vendeur-acheteur dans le commerce électronique:</a:t>
            </a:r>
          </a:p>
          <a:p>
            <a:pPr algn="just">
              <a:buNone/>
            </a:pPr>
            <a:r>
              <a:rPr lang="fr-FR" dirty="0"/>
              <a:t>Comprendre les différents types de </a:t>
            </a:r>
            <a:r>
              <a:rPr lang="fr-FR" dirty="0" err="1"/>
              <a:t>ecommerce</a:t>
            </a:r>
            <a:r>
              <a:rPr lang="fr-FR" dirty="0"/>
              <a:t> peut-être bénéfique lorsque vous </a:t>
            </a:r>
            <a:r>
              <a:rPr lang="fr-FR" dirty="0">
                <a:hlinkClick r:id="rId2"/>
              </a:rPr>
              <a:t>démarrez une entreprise de commerce électronique</a:t>
            </a:r>
            <a:r>
              <a:rPr lang="fr-FR" dirty="0"/>
              <a:t>. Cela peut vous donner un aperçu de ce à quoi vos </a:t>
            </a:r>
            <a:r>
              <a:rPr lang="fr-FR" dirty="0" smtClean="0"/>
              <a:t> </a:t>
            </a:r>
            <a:r>
              <a:rPr lang="fr-FR" dirty="0" err="1" smtClean="0"/>
              <a:t>pérations</a:t>
            </a:r>
            <a:r>
              <a:rPr lang="fr-FR" dirty="0" smtClean="0"/>
              <a:t> </a:t>
            </a:r>
            <a:r>
              <a:rPr lang="fr-FR" dirty="0"/>
              <a:t>quotidiennes peuvent ressembler, des </a:t>
            </a:r>
            <a:r>
              <a:rPr lang="fr-FR" dirty="0" smtClean="0"/>
              <a:t>opportunités </a:t>
            </a:r>
            <a:r>
              <a:rPr lang="fr-FR" dirty="0"/>
              <a:t>qui vous attendent et des défis auxquels vous devez vous préparer.</a:t>
            </a:r>
            <a:endParaRPr lang="fr-FR" dirty="0" smtClean="0"/>
          </a:p>
          <a:p>
            <a:pPr marL="442913" indent="0" algn="just">
              <a:buNone/>
            </a:pPr>
            <a:r>
              <a:rPr lang="fr-FR" dirty="0" smtClean="0"/>
              <a:t>  </a:t>
            </a:r>
          </a:p>
        </p:txBody>
      </p:sp>
      <p:sp>
        <p:nvSpPr>
          <p:cNvPr id="4" name="Espace réservé du numéro de diapositive 3"/>
          <p:cNvSpPr>
            <a:spLocks noGrp="1"/>
          </p:cNvSpPr>
          <p:nvPr>
            <p:ph type="sldNum" sz="quarter" idx="15"/>
          </p:nvPr>
        </p:nvSpPr>
        <p:spPr/>
        <p:txBody>
          <a:bodyPr/>
          <a:lstStyle/>
          <a:p>
            <a:fld id="{CF4668DC-857F-487D-BFFA-8C0CA5037977}" type="slidenum">
              <a:rPr lang="fr-BE" smtClean="0"/>
              <a:pPr/>
              <a:t>12</a:t>
            </a:fld>
            <a:endParaRPr lang="fr-BE"/>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Economie Numérique</a:t>
            </a:r>
            <a:endParaRPr lang="fr-FR" dirty="0"/>
          </a:p>
        </p:txBody>
      </p:sp>
      <p:sp>
        <p:nvSpPr>
          <p:cNvPr id="3" name="Espace réservé du contenu 2"/>
          <p:cNvSpPr>
            <a:spLocks noGrp="1"/>
          </p:cNvSpPr>
          <p:nvPr>
            <p:ph sz="quarter" idx="1"/>
          </p:nvPr>
        </p:nvSpPr>
        <p:spPr/>
        <p:txBody>
          <a:bodyPr>
            <a:normAutofit/>
          </a:bodyPr>
          <a:lstStyle/>
          <a:p>
            <a:pPr>
              <a:buNone/>
            </a:pPr>
            <a:r>
              <a:rPr lang="fr-FR" b="1" dirty="0" smtClean="0"/>
              <a:t>4.1 Types des relations vendeur-acheteur dans le commerce électronique:</a:t>
            </a:r>
          </a:p>
          <a:p>
            <a:pPr lvl="0"/>
            <a:r>
              <a:rPr lang="fr-FR" dirty="0" smtClean="0"/>
              <a:t>le commerce en ligne à destination des particuliers, ou </a:t>
            </a:r>
            <a:r>
              <a:rPr lang="fr-FR" sz="2200" b="1" dirty="0">
                <a:solidFill>
                  <a:schemeClr val="accent3">
                    <a:lumMod val="60000"/>
                    <a:lumOff val="40000"/>
                  </a:schemeClr>
                </a:solidFill>
              </a:rPr>
              <a:t>B2C</a:t>
            </a:r>
            <a:r>
              <a:rPr lang="fr-FR" dirty="0" smtClean="0"/>
              <a:t>, acronyme de l'anglais </a:t>
            </a:r>
            <a:r>
              <a:rPr lang="fr-FR" i="1" dirty="0" smtClean="0">
                <a:hlinkClick r:id="rId2" tooltip="Business to consumer"/>
              </a:rPr>
              <a:t>business to consumer</a:t>
            </a:r>
            <a:r>
              <a:rPr lang="fr-FR" dirty="0" smtClean="0"/>
              <a:t> ou </a:t>
            </a:r>
            <a:r>
              <a:rPr lang="fr-FR" i="1" dirty="0" smtClean="0"/>
              <a:t>business to client</a:t>
            </a:r>
            <a:r>
              <a:rPr lang="fr-FR" dirty="0" smtClean="0"/>
              <a:t> (« d'entreprise à consommateur » ou « d'entreprise à client ») : il s'agit de sites </a:t>
            </a:r>
            <a:r>
              <a:rPr lang="fr-FR" dirty="0" smtClean="0">
                <a:hlinkClick r:id="rId3" tooltip="Web"/>
              </a:rPr>
              <a:t>web</a:t>
            </a:r>
            <a:r>
              <a:rPr lang="fr-FR" dirty="0" smtClean="0"/>
              <a:t> marchands ;</a:t>
            </a:r>
          </a:p>
          <a:p>
            <a:pPr lvl="0"/>
            <a:r>
              <a:rPr lang="fr-FR" dirty="0" smtClean="0"/>
              <a:t>Exemple: </a:t>
            </a:r>
            <a:r>
              <a:rPr lang="fr-FR" dirty="0" err="1" smtClean="0"/>
              <a:t>Aliexpress</a:t>
            </a:r>
            <a:endParaRPr lang="fr-FR" dirty="0" smtClean="0"/>
          </a:p>
          <a:p>
            <a:pPr>
              <a:buNone/>
            </a:pPr>
            <a:endParaRPr lang="fr-FR" dirty="0" smtClean="0"/>
          </a:p>
          <a:p>
            <a:pPr marL="442913" indent="0" algn="just">
              <a:buNone/>
            </a:pPr>
            <a:r>
              <a:rPr lang="fr-FR" dirty="0" smtClean="0"/>
              <a:t>  </a:t>
            </a:r>
          </a:p>
        </p:txBody>
      </p:sp>
      <p:sp>
        <p:nvSpPr>
          <p:cNvPr id="4" name="Espace réservé du numéro de diapositive 3"/>
          <p:cNvSpPr>
            <a:spLocks noGrp="1"/>
          </p:cNvSpPr>
          <p:nvPr>
            <p:ph type="sldNum" sz="quarter" idx="15"/>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CF4668DC-857F-487D-BFFA-8C0CA5037977}" type="slidenum">
              <a:rPr kumimoji="0" lang="fr-BE" sz="1400" b="1" i="0" u="none" strike="noStrike" kern="1200" cap="none" spc="0" normalizeH="0" baseline="0" noProof="0" smtClean="0">
                <a:ln>
                  <a:noFill/>
                </a:ln>
                <a:solidFill>
                  <a:srgbClr val="FFFFFF"/>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13</a:t>
            </a:fld>
            <a:endParaRPr kumimoji="0" lang="fr-BE" sz="1400" b="1" i="0" u="none" strike="noStrike" kern="1200" cap="none" spc="0" normalizeH="0" baseline="0" noProof="0">
              <a:ln>
                <a:noFill/>
              </a:ln>
              <a:solidFill>
                <a:srgbClr val="FFFFFF"/>
              </a:solidFill>
              <a:effectLst/>
              <a:uLnTx/>
              <a:uFillTx/>
              <a:latin typeface="Century Schoolbook"/>
              <a:ea typeface="+mn-ea"/>
              <a:cs typeface="+mn-cs"/>
            </a:endParaRPr>
          </a:p>
        </p:txBody>
      </p:sp>
    </p:spTree>
    <p:extLst>
      <p:ext uri="{BB962C8B-B14F-4D97-AF65-F5344CB8AC3E}">
        <p14:creationId xmlns:p14="http://schemas.microsoft.com/office/powerpoint/2010/main" val="14915136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Economie Numérique</a:t>
            </a:r>
            <a:endParaRPr lang="fr-FR" dirty="0"/>
          </a:p>
        </p:txBody>
      </p:sp>
      <p:sp>
        <p:nvSpPr>
          <p:cNvPr id="3" name="Espace réservé du contenu 2"/>
          <p:cNvSpPr>
            <a:spLocks noGrp="1"/>
          </p:cNvSpPr>
          <p:nvPr>
            <p:ph sz="quarter" idx="1"/>
          </p:nvPr>
        </p:nvSpPr>
        <p:spPr/>
        <p:txBody>
          <a:bodyPr>
            <a:normAutofit fontScale="92500" lnSpcReduction="20000"/>
          </a:bodyPr>
          <a:lstStyle/>
          <a:p>
            <a:pPr>
              <a:buNone/>
            </a:pPr>
            <a:r>
              <a:rPr lang="fr-FR" b="1" dirty="0" smtClean="0"/>
              <a:t>4.1 Types des relations vendeur-acheteur dans le commerce électronique:</a:t>
            </a:r>
          </a:p>
          <a:p>
            <a:pPr>
              <a:buNone/>
            </a:pPr>
            <a:r>
              <a:rPr lang="fr-FR" dirty="0" smtClean="0"/>
              <a:t>Parmi les principaux biens et services vendus par Internet aux particuliers on peut citer :</a:t>
            </a:r>
          </a:p>
          <a:p>
            <a:pPr>
              <a:buNone/>
            </a:pPr>
            <a:r>
              <a:rPr lang="fr-FR" dirty="0" smtClean="0"/>
              <a:t>● les biens culturels : livres, CD et DVD, PC, électronique, hifi, etc. ;</a:t>
            </a:r>
          </a:p>
          <a:p>
            <a:pPr>
              <a:buNone/>
            </a:pPr>
            <a:r>
              <a:rPr lang="fr-FR" dirty="0" smtClean="0"/>
              <a:t>● le tourisme et les voyages : billets de train, d'avion, locations, etc. ;</a:t>
            </a:r>
          </a:p>
          <a:p>
            <a:pPr>
              <a:buNone/>
            </a:pPr>
            <a:r>
              <a:rPr lang="fr-FR" dirty="0" smtClean="0"/>
              <a:t>● les produits de grande consommation avec les supermarchés en ligne ;</a:t>
            </a:r>
          </a:p>
          <a:p>
            <a:pPr>
              <a:buNone/>
            </a:pPr>
            <a:r>
              <a:rPr lang="fr-FR" dirty="0" smtClean="0"/>
              <a:t>● les produits d'habitats, vêtements,  etc.</a:t>
            </a:r>
          </a:p>
          <a:p>
            <a:pPr>
              <a:buNone/>
            </a:pPr>
            <a:r>
              <a:rPr lang="fr-FR" dirty="0" smtClean="0"/>
              <a:t>● les prestations de services à domicile : ménage, travaux, bricolage, coiffure, etc.</a:t>
            </a:r>
          </a:p>
          <a:p>
            <a:pPr>
              <a:buNone/>
            </a:pPr>
            <a:r>
              <a:rPr lang="fr-FR" dirty="0" smtClean="0"/>
              <a:t>● développement de photographies numériques…etc.</a:t>
            </a:r>
          </a:p>
          <a:p>
            <a:pPr marL="442913" indent="0" algn="just">
              <a:buNone/>
            </a:pPr>
            <a:r>
              <a:rPr lang="fr-FR" dirty="0" smtClean="0"/>
              <a:t>  </a:t>
            </a:r>
          </a:p>
        </p:txBody>
      </p:sp>
      <p:sp>
        <p:nvSpPr>
          <p:cNvPr id="4" name="Espace réservé du numéro de diapositive 3"/>
          <p:cNvSpPr>
            <a:spLocks noGrp="1"/>
          </p:cNvSpPr>
          <p:nvPr>
            <p:ph type="sldNum" sz="quarter" idx="15"/>
          </p:nvPr>
        </p:nvSpPr>
        <p:spPr/>
        <p:txBody>
          <a:bodyPr/>
          <a:lstStyle/>
          <a:p>
            <a:fld id="{CF4668DC-857F-487D-BFFA-8C0CA5037977}" type="slidenum">
              <a:rPr lang="fr-BE" smtClean="0"/>
              <a:pPr/>
              <a:t>14</a:t>
            </a:fld>
            <a:endParaRPr lang="fr-BE"/>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Economie Numérique</a:t>
            </a:r>
            <a:endParaRPr lang="fr-FR" dirty="0"/>
          </a:p>
        </p:txBody>
      </p:sp>
      <p:sp>
        <p:nvSpPr>
          <p:cNvPr id="3" name="Espace réservé du contenu 2"/>
          <p:cNvSpPr>
            <a:spLocks noGrp="1"/>
          </p:cNvSpPr>
          <p:nvPr>
            <p:ph sz="quarter" idx="1"/>
          </p:nvPr>
        </p:nvSpPr>
        <p:spPr/>
        <p:txBody>
          <a:bodyPr>
            <a:normAutofit/>
          </a:bodyPr>
          <a:lstStyle/>
          <a:p>
            <a:pPr>
              <a:buNone/>
            </a:pPr>
            <a:r>
              <a:rPr lang="fr-FR" b="1" dirty="0" smtClean="0"/>
              <a:t>4.1 Types des relations vendeur-acheteur dans le commerce électronique:</a:t>
            </a:r>
          </a:p>
          <a:p>
            <a:pPr lvl="0"/>
            <a:r>
              <a:rPr lang="fr-FR" dirty="0" smtClean="0"/>
              <a:t>le commerce en ligne entre particuliers, ou </a:t>
            </a:r>
            <a:r>
              <a:rPr lang="fr-FR" i="1" dirty="0" smtClean="0">
                <a:hlinkClick r:id="rId2" tooltip="Customer to customer"/>
              </a:rPr>
              <a:t>C2C</a:t>
            </a:r>
            <a:r>
              <a:rPr lang="fr-FR" dirty="0" smtClean="0"/>
              <a:t> , acronyme de l'anglais </a:t>
            </a:r>
            <a:r>
              <a:rPr lang="fr-FR" i="1" dirty="0" smtClean="0"/>
              <a:t>consumer to consumer</a:t>
            </a:r>
            <a:r>
              <a:rPr lang="fr-FR" dirty="0" smtClean="0"/>
              <a:t> : il s'agit de sites web de vente entre particuliers</a:t>
            </a:r>
          </a:p>
          <a:p>
            <a:pPr>
              <a:buNone/>
            </a:pPr>
            <a:r>
              <a:rPr lang="fr-FR" dirty="0" smtClean="0"/>
              <a:t>Exemples:</a:t>
            </a:r>
          </a:p>
          <a:p>
            <a:pPr>
              <a:buNone/>
            </a:pPr>
            <a:r>
              <a:rPr lang="fr-FR" dirty="0" smtClean="0"/>
              <a:t>● les ventes aux enchères (EBay, </a:t>
            </a:r>
            <a:r>
              <a:rPr lang="fr-FR" dirty="0" err="1" smtClean="0"/>
              <a:t>iCollec</a:t>
            </a:r>
            <a:r>
              <a:rPr lang="fr-FR" dirty="0" smtClean="0"/>
              <a:t>, etc.) ;</a:t>
            </a:r>
          </a:p>
          <a:p>
            <a:pPr>
              <a:buNone/>
            </a:pPr>
            <a:r>
              <a:rPr lang="fr-FR" dirty="0" smtClean="0"/>
              <a:t>● les petites annonces (</a:t>
            </a:r>
            <a:r>
              <a:rPr lang="fr-FR" dirty="0" err="1" smtClean="0"/>
              <a:t>Ouedkniss</a:t>
            </a:r>
            <a:r>
              <a:rPr lang="fr-FR" dirty="0" smtClean="0"/>
              <a:t>,</a:t>
            </a:r>
            <a:r>
              <a:rPr lang="fr-FR" b="1" dirty="0"/>
              <a:t> </a:t>
            </a:r>
            <a:r>
              <a:rPr lang="fr-FR" dirty="0"/>
              <a:t>Facebook Marketplace).</a:t>
            </a:r>
          </a:p>
          <a:p>
            <a:pPr>
              <a:buNone/>
            </a:pPr>
            <a:endParaRPr lang="fr-FR" dirty="0" smtClean="0"/>
          </a:p>
          <a:p>
            <a:pPr marL="442913" indent="0" algn="just">
              <a:buNone/>
            </a:pPr>
            <a:r>
              <a:rPr lang="fr-FR" dirty="0" smtClean="0"/>
              <a:t>  </a:t>
            </a:r>
          </a:p>
        </p:txBody>
      </p:sp>
      <p:sp>
        <p:nvSpPr>
          <p:cNvPr id="4" name="Espace réservé du numéro de diapositive 3"/>
          <p:cNvSpPr>
            <a:spLocks noGrp="1"/>
          </p:cNvSpPr>
          <p:nvPr>
            <p:ph type="sldNum" sz="quarter" idx="15"/>
          </p:nvPr>
        </p:nvSpPr>
        <p:spPr/>
        <p:txBody>
          <a:bodyPr/>
          <a:lstStyle/>
          <a:p>
            <a:fld id="{CF4668DC-857F-487D-BFFA-8C0CA5037977}" type="slidenum">
              <a:rPr lang="fr-BE" smtClean="0"/>
              <a:pPr/>
              <a:t>15</a:t>
            </a:fld>
            <a:endParaRPr lang="fr-BE"/>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Economie Numérique</a:t>
            </a:r>
            <a:endParaRPr lang="fr-FR" dirty="0"/>
          </a:p>
        </p:txBody>
      </p:sp>
      <p:sp>
        <p:nvSpPr>
          <p:cNvPr id="3" name="Espace réservé du contenu 2"/>
          <p:cNvSpPr>
            <a:spLocks noGrp="1"/>
          </p:cNvSpPr>
          <p:nvPr>
            <p:ph sz="quarter" idx="1"/>
          </p:nvPr>
        </p:nvSpPr>
        <p:spPr>
          <a:ln>
            <a:noFill/>
          </a:ln>
        </p:spPr>
        <p:txBody>
          <a:bodyPr>
            <a:normAutofit fontScale="92500"/>
          </a:bodyPr>
          <a:lstStyle/>
          <a:p>
            <a:pPr>
              <a:buNone/>
            </a:pPr>
            <a:r>
              <a:rPr lang="fr-FR" b="1" dirty="0" smtClean="0"/>
              <a:t>4.1 Types des relations vendeur-acheteur dans le commerce électronique:</a:t>
            </a:r>
          </a:p>
          <a:p>
            <a:r>
              <a:rPr lang="fr-FR" b="1" dirty="0"/>
              <a:t>Business to Business </a:t>
            </a:r>
            <a:r>
              <a:rPr lang="fr-FR" b="1" dirty="0">
                <a:solidFill>
                  <a:schemeClr val="accent3">
                    <a:lumMod val="60000"/>
                    <a:lumOff val="40000"/>
                  </a:schemeClr>
                </a:solidFill>
              </a:rPr>
              <a:t>(B2B</a:t>
            </a:r>
            <a:r>
              <a:rPr lang="fr-FR" b="1" dirty="0" smtClean="0">
                <a:solidFill>
                  <a:schemeClr val="accent3">
                    <a:lumMod val="60000"/>
                    <a:lumOff val="40000"/>
                  </a:schemeClr>
                </a:solidFill>
              </a:rPr>
              <a:t>):</a:t>
            </a:r>
            <a:r>
              <a:rPr lang="fr-FR" dirty="0" smtClean="0"/>
              <a:t>Dans </a:t>
            </a:r>
            <a:r>
              <a:rPr lang="fr-FR" dirty="0"/>
              <a:t>le modèle B2B, les entreprises vendent à d’autres entreprises. En général, les biens et services sont destinés à un usage professionnel uniquement, par exemple pour soutenir la productivité, la collaboration, les besoins du bureau ou le processus de production. Dans de nombreux cas, l’acheteur peut également acheter l’article en gros à des fins de revente.</a:t>
            </a:r>
          </a:p>
          <a:p>
            <a:pPr>
              <a:buNone/>
            </a:pPr>
            <a:r>
              <a:rPr lang="fr-FR" dirty="0">
                <a:hlinkClick r:id="rId2"/>
              </a:rPr>
              <a:t>Exemples des </a:t>
            </a:r>
            <a:r>
              <a:rPr lang="fr-FR" dirty="0" err="1">
                <a:hlinkClick r:id="rId2"/>
              </a:rPr>
              <a:t>marketplaces</a:t>
            </a:r>
            <a:r>
              <a:rPr lang="fr-FR" dirty="0">
                <a:hlinkClick r:id="rId2"/>
              </a:rPr>
              <a:t> B2B</a:t>
            </a:r>
            <a:r>
              <a:rPr lang="fr-FR" dirty="0"/>
              <a:t> </a:t>
            </a:r>
            <a:r>
              <a:rPr lang="fr-FR" dirty="0" smtClean="0"/>
              <a:t>: </a:t>
            </a:r>
            <a:r>
              <a:rPr lang="fr-FR" dirty="0" err="1" smtClean="0"/>
              <a:t>Alibaba</a:t>
            </a:r>
            <a:r>
              <a:rPr lang="fr-FR" dirty="0" smtClean="0"/>
              <a:t> </a:t>
            </a:r>
            <a:r>
              <a:rPr lang="fr-FR" dirty="0"/>
              <a:t>et Amazon</a:t>
            </a:r>
            <a:endParaRPr lang="fr-FR" dirty="0" smtClean="0"/>
          </a:p>
          <a:p>
            <a:pPr marL="442913" indent="0" algn="just">
              <a:buNone/>
            </a:pPr>
            <a:r>
              <a:rPr lang="fr-FR" dirty="0" smtClean="0"/>
              <a:t>  </a:t>
            </a:r>
          </a:p>
        </p:txBody>
      </p:sp>
      <p:sp>
        <p:nvSpPr>
          <p:cNvPr id="4" name="Espace réservé du numéro de diapositive 3"/>
          <p:cNvSpPr>
            <a:spLocks noGrp="1"/>
          </p:cNvSpPr>
          <p:nvPr>
            <p:ph type="sldNum" sz="quarter" idx="15"/>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CF4668DC-857F-487D-BFFA-8C0CA5037977}" type="slidenum">
              <a:rPr kumimoji="0" lang="fr-BE" sz="1400" b="1" i="0" u="none" strike="noStrike" kern="1200" cap="none" spc="0" normalizeH="0" baseline="0" noProof="0" smtClean="0">
                <a:ln>
                  <a:noFill/>
                </a:ln>
                <a:solidFill>
                  <a:srgbClr val="FFFFFF"/>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16</a:t>
            </a:fld>
            <a:endParaRPr kumimoji="0" lang="fr-BE" sz="1400" b="1" i="0" u="none" strike="noStrike" kern="1200" cap="none" spc="0" normalizeH="0" baseline="0" noProof="0">
              <a:ln>
                <a:noFill/>
              </a:ln>
              <a:solidFill>
                <a:srgbClr val="FFFFFF"/>
              </a:solidFill>
              <a:effectLst/>
              <a:uLnTx/>
              <a:uFillTx/>
              <a:latin typeface="Century Schoolbook"/>
              <a:ea typeface="+mn-ea"/>
              <a:cs typeface="+mn-cs"/>
            </a:endParaRPr>
          </a:p>
        </p:txBody>
      </p:sp>
    </p:spTree>
    <p:extLst>
      <p:ext uri="{BB962C8B-B14F-4D97-AF65-F5344CB8AC3E}">
        <p14:creationId xmlns:p14="http://schemas.microsoft.com/office/powerpoint/2010/main" val="37692126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Economie Numérique</a:t>
            </a:r>
            <a:endParaRPr lang="fr-FR" dirty="0"/>
          </a:p>
        </p:txBody>
      </p:sp>
      <p:sp>
        <p:nvSpPr>
          <p:cNvPr id="3" name="Espace réservé du contenu 2"/>
          <p:cNvSpPr>
            <a:spLocks noGrp="1"/>
          </p:cNvSpPr>
          <p:nvPr>
            <p:ph sz="quarter" idx="1"/>
          </p:nvPr>
        </p:nvSpPr>
        <p:spPr/>
        <p:txBody>
          <a:bodyPr>
            <a:normAutofit/>
          </a:bodyPr>
          <a:lstStyle/>
          <a:p>
            <a:pPr>
              <a:buNone/>
            </a:pPr>
            <a:r>
              <a:rPr lang="fr-FR" b="1" dirty="0" smtClean="0"/>
              <a:t>4.1 Types des relations vendeur-acheteur dans le commerce électronique:</a:t>
            </a:r>
          </a:p>
          <a:p>
            <a:pPr algn="just"/>
            <a:r>
              <a:rPr lang="fr-FR" b="1" dirty="0"/>
              <a:t>Consumer to Business </a:t>
            </a:r>
            <a:r>
              <a:rPr lang="fr-FR" sz="2200" b="1" dirty="0">
                <a:solidFill>
                  <a:schemeClr val="accent3">
                    <a:lumMod val="60000"/>
                    <a:lumOff val="40000"/>
                  </a:schemeClr>
                </a:solidFill>
              </a:rPr>
              <a:t>(C2B): </a:t>
            </a:r>
            <a:r>
              <a:rPr lang="fr-FR" dirty="0" smtClean="0"/>
              <a:t>Dans </a:t>
            </a:r>
            <a:r>
              <a:rPr lang="fr-FR" dirty="0"/>
              <a:t>le commerce électronique C2B, les particuliers offrent leurs talents et leurs compétences aux entreprises. Les exemples les plus courants de biens ou de services dans ce modèle sont le </a:t>
            </a:r>
            <a:r>
              <a:rPr lang="fr-FR" dirty="0" err="1"/>
              <a:t>freelancing</a:t>
            </a:r>
            <a:r>
              <a:rPr lang="fr-FR" dirty="0"/>
              <a:t>, le marketing d’affiliation et les tests d’utilisateurs.</a:t>
            </a:r>
          </a:p>
          <a:p>
            <a:pPr marL="442913" indent="0" algn="just">
              <a:buNone/>
            </a:pPr>
            <a:r>
              <a:rPr lang="fr-FR" dirty="0" smtClean="0"/>
              <a:t>  </a:t>
            </a:r>
          </a:p>
        </p:txBody>
      </p:sp>
      <p:sp>
        <p:nvSpPr>
          <p:cNvPr id="4" name="Espace réservé du numéro de diapositive 3"/>
          <p:cNvSpPr>
            <a:spLocks noGrp="1"/>
          </p:cNvSpPr>
          <p:nvPr>
            <p:ph type="sldNum" sz="quarter" idx="15"/>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CF4668DC-857F-487D-BFFA-8C0CA5037977}" type="slidenum">
              <a:rPr kumimoji="0" lang="fr-BE" sz="1400" b="1" i="0" u="none" strike="noStrike" kern="1200" cap="none" spc="0" normalizeH="0" baseline="0" noProof="0" smtClean="0">
                <a:ln>
                  <a:noFill/>
                </a:ln>
                <a:solidFill>
                  <a:srgbClr val="FFFFFF"/>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17</a:t>
            </a:fld>
            <a:endParaRPr kumimoji="0" lang="fr-BE" sz="1400" b="1" i="0" u="none" strike="noStrike" kern="1200" cap="none" spc="0" normalizeH="0" baseline="0" noProof="0">
              <a:ln>
                <a:noFill/>
              </a:ln>
              <a:solidFill>
                <a:srgbClr val="FFFFFF"/>
              </a:solidFill>
              <a:effectLst/>
              <a:uLnTx/>
              <a:uFillTx/>
              <a:latin typeface="Century Schoolbook"/>
              <a:ea typeface="+mn-ea"/>
              <a:cs typeface="+mn-cs"/>
            </a:endParaRPr>
          </a:p>
        </p:txBody>
      </p:sp>
    </p:spTree>
    <p:extLst>
      <p:ext uri="{BB962C8B-B14F-4D97-AF65-F5344CB8AC3E}">
        <p14:creationId xmlns:p14="http://schemas.microsoft.com/office/powerpoint/2010/main" val="32733247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Economie Numérique</a:t>
            </a:r>
            <a:endParaRPr lang="fr-FR" dirty="0"/>
          </a:p>
        </p:txBody>
      </p:sp>
      <p:sp>
        <p:nvSpPr>
          <p:cNvPr id="3" name="Espace réservé du contenu 2"/>
          <p:cNvSpPr>
            <a:spLocks noGrp="1"/>
          </p:cNvSpPr>
          <p:nvPr>
            <p:ph sz="quarter" idx="1"/>
          </p:nvPr>
        </p:nvSpPr>
        <p:spPr/>
        <p:txBody>
          <a:bodyPr>
            <a:normAutofit/>
          </a:bodyPr>
          <a:lstStyle/>
          <a:p>
            <a:pPr>
              <a:buNone/>
            </a:pPr>
            <a:r>
              <a:rPr lang="fr-FR" b="1" dirty="0" smtClean="0"/>
              <a:t>4.1 Types des relations vendeur-acheteur dans le commerce électronique:</a:t>
            </a:r>
          </a:p>
          <a:p>
            <a:r>
              <a:rPr lang="fr-FR" b="1" dirty="0"/>
              <a:t>Business to Administration </a:t>
            </a:r>
            <a:r>
              <a:rPr lang="fr-FR" sz="2200" b="1" dirty="0">
                <a:solidFill>
                  <a:schemeClr val="accent3">
                    <a:lumMod val="60000"/>
                    <a:lumOff val="40000"/>
                  </a:schemeClr>
                </a:solidFill>
              </a:rPr>
              <a:t>(B2A):</a:t>
            </a:r>
            <a:r>
              <a:rPr lang="fr-FR" dirty="0" smtClean="0"/>
              <a:t>Ce </a:t>
            </a:r>
            <a:r>
              <a:rPr lang="fr-FR" dirty="0"/>
              <a:t>type d’entreprise de commerce électronique vend des outils en ligne aux agences gouvernementales. En général, l’entité utilise le programme pour gérer ses services, comme le traitement des demandes des citoyens ou la tenue des dossiers officiels.</a:t>
            </a:r>
          </a:p>
          <a:p>
            <a:r>
              <a:rPr lang="fr-FR" b="1" dirty="0"/>
              <a:t>Exemple de Business to Administration (B2A) – </a:t>
            </a:r>
            <a:r>
              <a:rPr lang="fr-FR" b="1" dirty="0" err="1"/>
              <a:t>OpenGov</a:t>
            </a:r>
            <a:endParaRPr lang="fr-FR" dirty="0"/>
          </a:p>
          <a:p>
            <a:pPr marL="442913" indent="0" algn="just">
              <a:buNone/>
            </a:pPr>
            <a:r>
              <a:rPr lang="fr-FR" dirty="0" smtClean="0"/>
              <a:t>  </a:t>
            </a:r>
          </a:p>
        </p:txBody>
      </p:sp>
      <p:sp>
        <p:nvSpPr>
          <p:cNvPr id="4" name="Espace réservé du numéro de diapositive 3"/>
          <p:cNvSpPr>
            <a:spLocks noGrp="1"/>
          </p:cNvSpPr>
          <p:nvPr>
            <p:ph type="sldNum" sz="quarter" idx="15"/>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CF4668DC-857F-487D-BFFA-8C0CA5037977}" type="slidenum">
              <a:rPr kumimoji="0" lang="fr-BE" sz="1400" b="1" i="0" u="none" strike="noStrike" kern="1200" cap="none" spc="0" normalizeH="0" baseline="0" noProof="0" smtClean="0">
                <a:ln>
                  <a:noFill/>
                </a:ln>
                <a:solidFill>
                  <a:srgbClr val="FFFFFF"/>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18</a:t>
            </a:fld>
            <a:endParaRPr kumimoji="0" lang="fr-BE" sz="1400" b="1" i="0" u="none" strike="noStrike" kern="1200" cap="none" spc="0" normalizeH="0" baseline="0" noProof="0">
              <a:ln>
                <a:noFill/>
              </a:ln>
              <a:solidFill>
                <a:srgbClr val="FFFFFF"/>
              </a:solidFill>
              <a:effectLst/>
              <a:uLnTx/>
              <a:uFillTx/>
              <a:latin typeface="Century Schoolbook"/>
              <a:ea typeface="+mn-ea"/>
              <a:cs typeface="+mn-cs"/>
            </a:endParaRPr>
          </a:p>
        </p:txBody>
      </p:sp>
    </p:spTree>
    <p:extLst>
      <p:ext uri="{BB962C8B-B14F-4D97-AF65-F5344CB8AC3E}">
        <p14:creationId xmlns:p14="http://schemas.microsoft.com/office/powerpoint/2010/main" val="18591898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Economie Numérique</a:t>
            </a:r>
            <a:endParaRPr lang="fr-FR" dirty="0"/>
          </a:p>
        </p:txBody>
      </p:sp>
      <p:sp>
        <p:nvSpPr>
          <p:cNvPr id="3" name="Espace réservé du contenu 2"/>
          <p:cNvSpPr>
            <a:spLocks noGrp="1"/>
          </p:cNvSpPr>
          <p:nvPr>
            <p:ph sz="quarter" idx="1"/>
          </p:nvPr>
        </p:nvSpPr>
        <p:spPr/>
        <p:txBody>
          <a:bodyPr>
            <a:normAutofit/>
          </a:bodyPr>
          <a:lstStyle/>
          <a:p>
            <a:pPr>
              <a:buNone/>
            </a:pPr>
            <a:r>
              <a:rPr lang="fr-FR" b="1" dirty="0" smtClean="0"/>
              <a:t>4.1 Types des relations vendeur-acheteur dans le commerce électronique:</a:t>
            </a:r>
          </a:p>
          <a:p>
            <a:r>
              <a:rPr lang="fr-FR" b="1" dirty="0"/>
              <a:t>Consumer to Administration </a:t>
            </a:r>
            <a:r>
              <a:rPr lang="fr-FR" sz="2200" b="1" dirty="0">
                <a:solidFill>
                  <a:schemeClr val="accent3">
                    <a:lumMod val="60000"/>
                    <a:lumOff val="40000"/>
                  </a:schemeClr>
                </a:solidFill>
              </a:rPr>
              <a:t>(C2A):</a:t>
            </a:r>
            <a:r>
              <a:rPr lang="fr-FR" dirty="0" smtClean="0"/>
              <a:t>Au-delà</a:t>
            </a:r>
            <a:r>
              <a:rPr lang="fr-FR" dirty="0"/>
              <a:t>, parmi les autres types de </a:t>
            </a:r>
            <a:r>
              <a:rPr lang="fr-FR" dirty="0" err="1"/>
              <a:t>ecommerce</a:t>
            </a:r>
            <a:r>
              <a:rPr lang="fr-FR" dirty="0"/>
              <a:t> le modèle C2A fait référence aux activités de commerce électronique entre les particuliers et le gouvernement</a:t>
            </a:r>
            <a:r>
              <a:rPr lang="fr-FR" dirty="0" smtClean="0"/>
              <a:t>. Ces </a:t>
            </a:r>
            <a:r>
              <a:rPr lang="fr-FR" dirty="0"/>
              <a:t>transactions sont généralement des paiements pour les coûts de l’administration publique, tels que les services de santé, la sécurité sociale ou les impôts.</a:t>
            </a:r>
          </a:p>
          <a:p>
            <a:r>
              <a:rPr lang="fr-FR" b="1" dirty="0" smtClean="0"/>
              <a:t>Exemple: EFTPS (</a:t>
            </a:r>
            <a:r>
              <a:rPr lang="en-US" b="1" dirty="0"/>
              <a:t>Electronic Federal Tax Payment System </a:t>
            </a:r>
            <a:r>
              <a:rPr lang="en-US" b="1" dirty="0" smtClean="0"/>
              <a:t>)</a:t>
            </a:r>
            <a:endParaRPr lang="fr-FR" dirty="0"/>
          </a:p>
        </p:txBody>
      </p:sp>
      <p:sp>
        <p:nvSpPr>
          <p:cNvPr id="4" name="Espace réservé du numéro de diapositive 3"/>
          <p:cNvSpPr>
            <a:spLocks noGrp="1"/>
          </p:cNvSpPr>
          <p:nvPr>
            <p:ph type="sldNum" sz="quarter" idx="15"/>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CF4668DC-857F-487D-BFFA-8C0CA5037977}" type="slidenum">
              <a:rPr kumimoji="0" lang="fr-BE" sz="1400" b="1" i="0" u="none" strike="noStrike" kern="1200" cap="none" spc="0" normalizeH="0" baseline="0" noProof="0" smtClean="0">
                <a:ln>
                  <a:noFill/>
                </a:ln>
                <a:solidFill>
                  <a:srgbClr val="FFFFFF"/>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19</a:t>
            </a:fld>
            <a:endParaRPr kumimoji="0" lang="fr-BE" sz="1400" b="1" i="0" u="none" strike="noStrike" kern="1200" cap="none" spc="0" normalizeH="0" baseline="0" noProof="0">
              <a:ln>
                <a:noFill/>
              </a:ln>
              <a:solidFill>
                <a:srgbClr val="FFFFFF"/>
              </a:solidFill>
              <a:effectLst/>
              <a:uLnTx/>
              <a:uFillTx/>
              <a:latin typeface="Century Schoolbook"/>
              <a:ea typeface="+mn-ea"/>
              <a:cs typeface="+mn-cs"/>
            </a:endParaRPr>
          </a:p>
        </p:txBody>
      </p:sp>
    </p:spTree>
    <p:extLst>
      <p:ext uri="{BB962C8B-B14F-4D97-AF65-F5344CB8AC3E}">
        <p14:creationId xmlns:p14="http://schemas.microsoft.com/office/powerpoint/2010/main" val="38923215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Contenu de la matière</a:t>
            </a:r>
            <a:br>
              <a:rPr lang="fr-FR" dirty="0" smtClean="0"/>
            </a:br>
            <a:endParaRPr lang="fr-FR" dirty="0"/>
          </a:p>
        </p:txBody>
      </p:sp>
      <p:sp>
        <p:nvSpPr>
          <p:cNvPr id="3" name="Espace réservé du contenu 2"/>
          <p:cNvSpPr>
            <a:spLocks noGrp="1"/>
          </p:cNvSpPr>
          <p:nvPr>
            <p:ph sz="quarter" idx="1"/>
          </p:nvPr>
        </p:nvSpPr>
        <p:spPr/>
        <p:txBody>
          <a:bodyPr/>
          <a:lstStyle/>
          <a:p>
            <a:pPr>
              <a:buNone/>
            </a:pPr>
            <a:r>
              <a:rPr lang="fr-FR" b="1" i="1" dirty="0" smtClean="0"/>
              <a:t>Chapitre 1 – Economie numérique</a:t>
            </a:r>
          </a:p>
          <a:p>
            <a:pPr>
              <a:buNone/>
            </a:pPr>
            <a:r>
              <a:rPr lang="fr-FR" dirty="0" smtClean="0"/>
              <a:t> Définition et historique</a:t>
            </a:r>
          </a:p>
          <a:p>
            <a:pPr>
              <a:buNone/>
            </a:pPr>
            <a:r>
              <a:rPr lang="fr-FR" dirty="0" smtClean="0"/>
              <a:t> Le commerce électronique</a:t>
            </a:r>
          </a:p>
          <a:p>
            <a:pPr>
              <a:buNone/>
            </a:pPr>
            <a:r>
              <a:rPr lang="fr-FR" dirty="0" smtClean="0"/>
              <a:t> Le contrat électronique et la signature électronique</a:t>
            </a:r>
          </a:p>
          <a:p>
            <a:pPr>
              <a:buNone/>
            </a:pPr>
            <a:r>
              <a:rPr lang="fr-FR" dirty="0" smtClean="0"/>
              <a:t> La prospection et la publicité par voie électronique</a:t>
            </a:r>
          </a:p>
          <a:p>
            <a:pPr>
              <a:buNone/>
            </a:pPr>
            <a:r>
              <a:rPr lang="fr-FR" dirty="0" smtClean="0"/>
              <a:t> La propriété intellectuelle et commerciale</a:t>
            </a:r>
          </a:p>
          <a:p>
            <a:pPr>
              <a:buNone/>
            </a:pPr>
            <a:endParaRPr lang="fr-FR" dirty="0" smtClean="0"/>
          </a:p>
          <a:p>
            <a:pPr>
              <a:buNone/>
            </a:pPr>
            <a:endParaRPr lang="fr-FR" dirty="0"/>
          </a:p>
        </p:txBody>
      </p:sp>
      <p:sp>
        <p:nvSpPr>
          <p:cNvPr id="4" name="Espace réservé du numéro de diapositive 3"/>
          <p:cNvSpPr>
            <a:spLocks noGrp="1"/>
          </p:cNvSpPr>
          <p:nvPr>
            <p:ph type="sldNum" sz="quarter" idx="15"/>
          </p:nvPr>
        </p:nvSpPr>
        <p:spPr/>
        <p:txBody>
          <a:bodyPr/>
          <a:lstStyle/>
          <a:p>
            <a:fld id="{CF4668DC-857F-487D-BFFA-8C0CA5037977}" type="slidenum">
              <a:rPr lang="fr-BE" smtClean="0"/>
              <a:pPr/>
              <a:t>2</a:t>
            </a:fld>
            <a:endParaRPr lang="fr-BE"/>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Economie Numérique</a:t>
            </a:r>
            <a:endParaRPr lang="fr-FR" dirty="0"/>
          </a:p>
        </p:txBody>
      </p:sp>
      <p:sp>
        <p:nvSpPr>
          <p:cNvPr id="3" name="Espace réservé du contenu 2"/>
          <p:cNvSpPr>
            <a:spLocks noGrp="1"/>
          </p:cNvSpPr>
          <p:nvPr>
            <p:ph sz="quarter" idx="1"/>
          </p:nvPr>
        </p:nvSpPr>
        <p:spPr/>
        <p:txBody>
          <a:bodyPr>
            <a:normAutofit/>
          </a:bodyPr>
          <a:lstStyle/>
          <a:p>
            <a:pPr marL="514350" indent="-514350">
              <a:buNone/>
            </a:pPr>
            <a:r>
              <a:rPr lang="fr-FR" sz="2800" b="1" dirty="0" smtClean="0"/>
              <a:t>4.2 </a:t>
            </a:r>
            <a:r>
              <a:rPr lang="fr-FR" b="1" dirty="0"/>
              <a:t>Enjeux du e-commerce : </a:t>
            </a:r>
          </a:p>
          <a:p>
            <a:pPr>
              <a:buFontTx/>
              <a:buChar char="-"/>
            </a:pPr>
            <a:r>
              <a:rPr lang="fr-FR" dirty="0" smtClean="0"/>
              <a:t>Circuit </a:t>
            </a:r>
            <a:r>
              <a:rPr lang="fr-FR" dirty="0"/>
              <a:t>traditionnel (face-à-face) VS e-commerce </a:t>
            </a:r>
            <a:r>
              <a:rPr lang="fr-FR" dirty="0" smtClean="0"/>
              <a:t>?</a:t>
            </a:r>
          </a:p>
          <a:p>
            <a:pPr marL="0" indent="0">
              <a:buNone/>
            </a:pPr>
            <a:endParaRPr lang="fr-FR" dirty="0"/>
          </a:p>
          <a:p>
            <a:r>
              <a:rPr lang="fr-FR" dirty="0" smtClean="0"/>
              <a:t> </a:t>
            </a:r>
            <a:r>
              <a:rPr lang="fr-FR" dirty="0"/>
              <a:t>Stratégies d’intégration du e -commerce</a:t>
            </a:r>
            <a:r>
              <a:rPr lang="fr-FR" dirty="0" smtClean="0"/>
              <a:t>.</a:t>
            </a:r>
          </a:p>
          <a:p>
            <a:pPr marL="0" indent="0">
              <a:buNone/>
            </a:pPr>
            <a:endParaRPr lang="fr-FR" dirty="0" smtClean="0"/>
          </a:p>
          <a:p>
            <a:r>
              <a:rPr lang="fr-FR" dirty="0" smtClean="0"/>
              <a:t> </a:t>
            </a:r>
            <a:r>
              <a:rPr lang="fr-FR" dirty="0"/>
              <a:t>Principes à respecter et facteurs clés de succès</a:t>
            </a:r>
            <a:r>
              <a:rPr lang="fr-FR" dirty="0" smtClean="0"/>
              <a:t>.</a:t>
            </a:r>
          </a:p>
          <a:p>
            <a:pPr marL="514350" indent="-514350">
              <a:buNone/>
            </a:pPr>
            <a:endParaRPr lang="fr-FR" dirty="0" smtClean="0"/>
          </a:p>
          <a:p>
            <a:r>
              <a:rPr lang="fr-FR" dirty="0" smtClean="0"/>
              <a:t> </a:t>
            </a:r>
            <a:r>
              <a:rPr lang="fr-FR" dirty="0"/>
              <a:t>Avantages et les inconvénients du e-commerce pour l’entreprise et ses </a:t>
            </a:r>
            <a:r>
              <a:rPr lang="fr-FR" dirty="0" smtClean="0"/>
              <a:t>clients  </a:t>
            </a:r>
          </a:p>
        </p:txBody>
      </p:sp>
      <p:sp>
        <p:nvSpPr>
          <p:cNvPr id="4" name="Espace réservé du numéro de diapositive 3"/>
          <p:cNvSpPr>
            <a:spLocks noGrp="1"/>
          </p:cNvSpPr>
          <p:nvPr>
            <p:ph type="sldNum" sz="quarter" idx="15"/>
          </p:nvPr>
        </p:nvSpPr>
        <p:spPr/>
        <p:txBody>
          <a:bodyPr/>
          <a:lstStyle/>
          <a:p>
            <a:fld id="{CF4668DC-857F-487D-BFFA-8C0CA5037977}" type="slidenum">
              <a:rPr lang="fr-BE" smtClean="0"/>
              <a:pPr/>
              <a:t>20</a:t>
            </a:fld>
            <a:endParaRPr lang="fr-BE"/>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Economie Numérique</a:t>
            </a:r>
            <a:endParaRPr lang="fr-FR" dirty="0"/>
          </a:p>
        </p:txBody>
      </p:sp>
      <p:sp>
        <p:nvSpPr>
          <p:cNvPr id="3" name="Espace réservé du contenu 2"/>
          <p:cNvSpPr>
            <a:spLocks noGrp="1"/>
          </p:cNvSpPr>
          <p:nvPr>
            <p:ph sz="quarter" idx="1"/>
          </p:nvPr>
        </p:nvSpPr>
        <p:spPr/>
        <p:txBody>
          <a:bodyPr>
            <a:normAutofit fontScale="92500" lnSpcReduction="10000"/>
          </a:bodyPr>
          <a:lstStyle/>
          <a:p>
            <a:pPr marL="514350" indent="-514350">
              <a:buNone/>
            </a:pPr>
            <a:r>
              <a:rPr lang="fr-FR" sz="2600" b="1" dirty="0" smtClean="0"/>
              <a:t>4.2 </a:t>
            </a:r>
            <a:r>
              <a:rPr lang="fr-FR" sz="2600" b="1" dirty="0"/>
              <a:t>Enjeux du e-commerce : </a:t>
            </a:r>
          </a:p>
          <a:p>
            <a:pPr>
              <a:buFont typeface="Wingdings" panose="05000000000000000000" pitchFamily="2" charset="2"/>
              <a:buChar char="Ø"/>
            </a:pPr>
            <a:r>
              <a:rPr lang="fr-FR" b="1" dirty="0"/>
              <a:t>Stratégies d’intégration du e-commerce</a:t>
            </a:r>
            <a:r>
              <a:rPr lang="fr-FR" b="1" dirty="0" smtClean="0"/>
              <a:t>:</a:t>
            </a:r>
          </a:p>
          <a:p>
            <a:pPr marL="0" indent="0">
              <a:buNone/>
            </a:pPr>
            <a:r>
              <a:rPr lang="fr-FR" dirty="0" smtClean="0"/>
              <a:t> </a:t>
            </a:r>
            <a:r>
              <a:rPr lang="fr-FR" b="1" dirty="0"/>
              <a:t>• Clic &amp; </a:t>
            </a:r>
            <a:r>
              <a:rPr lang="fr-FR" b="1" dirty="0" err="1"/>
              <a:t>Mortar</a:t>
            </a:r>
            <a:r>
              <a:rPr lang="fr-FR" b="1" dirty="0"/>
              <a:t>:</a:t>
            </a:r>
            <a:r>
              <a:rPr lang="fr-FR" dirty="0"/>
              <a:t> combinaison internet et commerce traditionnel</a:t>
            </a:r>
            <a:r>
              <a:rPr lang="fr-FR" dirty="0" smtClean="0"/>
              <a:t>.</a:t>
            </a:r>
          </a:p>
          <a:p>
            <a:pPr marL="0" indent="0">
              <a:buNone/>
            </a:pPr>
            <a:r>
              <a:rPr lang="fr-FR" b="1" dirty="0" smtClean="0"/>
              <a:t> </a:t>
            </a:r>
            <a:r>
              <a:rPr lang="fr-FR" b="1" dirty="0"/>
              <a:t>• Vitrine commerciale:</a:t>
            </a:r>
            <a:r>
              <a:rPr lang="fr-FR" dirty="0"/>
              <a:t> catalogue en ligne</a:t>
            </a:r>
            <a:r>
              <a:rPr lang="fr-FR" dirty="0" smtClean="0"/>
              <a:t>.</a:t>
            </a:r>
          </a:p>
          <a:p>
            <a:pPr marL="0" indent="0">
              <a:buNone/>
            </a:pPr>
            <a:r>
              <a:rPr lang="fr-FR" b="1" dirty="0" smtClean="0"/>
              <a:t> </a:t>
            </a:r>
            <a:r>
              <a:rPr lang="fr-FR" b="1" dirty="0"/>
              <a:t>• Boutique (site marchand): </a:t>
            </a:r>
            <a:r>
              <a:rPr lang="fr-FR" dirty="0"/>
              <a:t>site commercial privé pour la vente en ligne intégrant une solution de paiement. </a:t>
            </a:r>
            <a:endParaRPr lang="fr-FR" dirty="0" smtClean="0"/>
          </a:p>
          <a:p>
            <a:pPr marL="0" indent="0">
              <a:buNone/>
            </a:pPr>
            <a:r>
              <a:rPr lang="fr-FR" b="1" dirty="0" smtClean="0"/>
              <a:t>• </a:t>
            </a:r>
            <a:r>
              <a:rPr lang="fr-FR" b="1" dirty="0"/>
              <a:t>Galerie en ligne:</a:t>
            </a:r>
            <a:r>
              <a:rPr lang="fr-FR" dirty="0"/>
              <a:t> centre commercial virtuel. Plusieurs entreprises non concurrentes. Zone de chalandise et frais d’accès au réseau intéressants</a:t>
            </a:r>
            <a:r>
              <a:rPr lang="fr-FR" dirty="0" smtClean="0"/>
              <a:t>.</a:t>
            </a:r>
          </a:p>
          <a:p>
            <a:pPr marL="0" indent="0">
              <a:buNone/>
            </a:pPr>
            <a:r>
              <a:rPr lang="fr-FR" b="1" dirty="0" smtClean="0"/>
              <a:t> </a:t>
            </a:r>
            <a:r>
              <a:rPr lang="fr-FR" b="1" dirty="0"/>
              <a:t>• Plateforme télécommerce (e-</a:t>
            </a:r>
            <a:r>
              <a:rPr lang="fr-FR" b="1" dirty="0" err="1"/>
              <a:t>comptoire</a:t>
            </a:r>
            <a:r>
              <a:rPr lang="fr-FR" b="1" dirty="0"/>
              <a:t>): </a:t>
            </a:r>
            <a:r>
              <a:rPr lang="fr-FR" dirty="0"/>
              <a:t>système en faveur des très petites entreprises (droit d’entrée + commission sur les ventes)</a:t>
            </a:r>
            <a:endParaRPr lang="fr-FR" dirty="0" smtClean="0"/>
          </a:p>
        </p:txBody>
      </p:sp>
      <p:sp>
        <p:nvSpPr>
          <p:cNvPr id="4" name="Espace réservé du numéro de diapositive 3"/>
          <p:cNvSpPr>
            <a:spLocks noGrp="1"/>
          </p:cNvSpPr>
          <p:nvPr>
            <p:ph type="sldNum" sz="quarter" idx="15"/>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CF4668DC-857F-487D-BFFA-8C0CA5037977}" type="slidenum">
              <a:rPr kumimoji="0" lang="fr-BE" sz="1400" b="1" i="0" u="none" strike="noStrike" kern="1200" cap="none" spc="0" normalizeH="0" baseline="0" noProof="0" smtClean="0">
                <a:ln>
                  <a:noFill/>
                </a:ln>
                <a:solidFill>
                  <a:srgbClr val="FFFFFF"/>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21</a:t>
            </a:fld>
            <a:endParaRPr kumimoji="0" lang="fr-BE" sz="1400" b="1" i="0" u="none" strike="noStrike" kern="1200" cap="none" spc="0" normalizeH="0" baseline="0" noProof="0">
              <a:ln>
                <a:noFill/>
              </a:ln>
              <a:solidFill>
                <a:srgbClr val="FFFFFF"/>
              </a:solidFill>
              <a:effectLst/>
              <a:uLnTx/>
              <a:uFillTx/>
              <a:latin typeface="Century Schoolbook"/>
              <a:ea typeface="+mn-ea"/>
              <a:cs typeface="+mn-cs"/>
            </a:endParaRPr>
          </a:p>
        </p:txBody>
      </p:sp>
    </p:spTree>
    <p:extLst>
      <p:ext uri="{BB962C8B-B14F-4D97-AF65-F5344CB8AC3E}">
        <p14:creationId xmlns:p14="http://schemas.microsoft.com/office/powerpoint/2010/main" val="3107729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Economie Numérique</a:t>
            </a:r>
            <a:endParaRPr lang="fr-FR" dirty="0"/>
          </a:p>
        </p:txBody>
      </p:sp>
      <p:sp>
        <p:nvSpPr>
          <p:cNvPr id="3" name="Espace réservé du contenu 2"/>
          <p:cNvSpPr>
            <a:spLocks noGrp="1"/>
          </p:cNvSpPr>
          <p:nvPr>
            <p:ph sz="quarter" idx="1"/>
          </p:nvPr>
        </p:nvSpPr>
        <p:spPr/>
        <p:txBody>
          <a:bodyPr>
            <a:normAutofit/>
          </a:bodyPr>
          <a:lstStyle/>
          <a:p>
            <a:pPr marL="514350" indent="-514350">
              <a:buNone/>
            </a:pPr>
            <a:r>
              <a:rPr lang="fr-FR" sz="2800" b="1" dirty="0" smtClean="0"/>
              <a:t>4.2 </a:t>
            </a:r>
            <a:r>
              <a:rPr lang="fr-FR" b="1" dirty="0"/>
              <a:t>Enjeux du e-commerce : </a:t>
            </a:r>
          </a:p>
          <a:p>
            <a:pPr>
              <a:buFont typeface="Wingdings" panose="05000000000000000000" pitchFamily="2" charset="2"/>
              <a:buChar char="Ø"/>
            </a:pPr>
            <a:r>
              <a:rPr lang="fr-FR" b="1" dirty="0"/>
              <a:t>Principes à considérer pour le e-commerce</a:t>
            </a:r>
            <a:r>
              <a:rPr lang="fr-FR" b="1" dirty="0" smtClean="0"/>
              <a:t>:</a:t>
            </a:r>
          </a:p>
          <a:p>
            <a:pPr marL="0" indent="0">
              <a:buNone/>
            </a:pPr>
            <a:r>
              <a:rPr lang="fr-FR" b="1" dirty="0" smtClean="0"/>
              <a:t> </a:t>
            </a:r>
            <a:r>
              <a:rPr lang="fr-FR" b="1" dirty="0"/>
              <a:t>• Unicité du produit:</a:t>
            </a:r>
            <a:r>
              <a:rPr lang="fr-FR" dirty="0"/>
              <a:t> apporter un avantage distinctif complémentaire. </a:t>
            </a:r>
            <a:endParaRPr lang="fr-FR" dirty="0" smtClean="0"/>
          </a:p>
          <a:p>
            <a:pPr marL="0" indent="0">
              <a:buNone/>
            </a:pPr>
            <a:r>
              <a:rPr lang="fr-FR" b="1" dirty="0" smtClean="0"/>
              <a:t>• </a:t>
            </a:r>
            <a:r>
              <a:rPr lang="fr-FR" b="1" dirty="0"/>
              <a:t>Produit </a:t>
            </a:r>
            <a:r>
              <a:rPr lang="fr-FR" b="1" dirty="0" err="1"/>
              <a:t>dématérialisable</a:t>
            </a:r>
            <a:r>
              <a:rPr lang="fr-FR" b="1" dirty="0"/>
              <a:t>:</a:t>
            </a:r>
            <a:r>
              <a:rPr lang="fr-FR" dirty="0"/>
              <a:t> l’édition, l’information, la </a:t>
            </a:r>
            <a:r>
              <a:rPr lang="fr-FR" dirty="0" smtClean="0"/>
              <a:t>musique</a:t>
            </a:r>
            <a:r>
              <a:rPr lang="fr-FR" dirty="0"/>
              <a:t>, la vidéo, le tourisme, les voyages, les loisirs, les réservations, les ventes aux enchères... </a:t>
            </a:r>
            <a:endParaRPr lang="fr-FR" dirty="0" smtClean="0"/>
          </a:p>
          <a:p>
            <a:pPr marL="0" indent="0">
              <a:buNone/>
            </a:pPr>
            <a:r>
              <a:rPr lang="fr-FR" b="1" dirty="0" smtClean="0"/>
              <a:t>• </a:t>
            </a:r>
            <a:r>
              <a:rPr lang="fr-FR" b="1" dirty="0"/>
              <a:t>Investissement suffisant et continu en promotion</a:t>
            </a:r>
            <a:endParaRPr lang="fr-FR" b="1" dirty="0" smtClean="0"/>
          </a:p>
        </p:txBody>
      </p:sp>
      <p:sp>
        <p:nvSpPr>
          <p:cNvPr id="4" name="Espace réservé du numéro de diapositive 3"/>
          <p:cNvSpPr>
            <a:spLocks noGrp="1"/>
          </p:cNvSpPr>
          <p:nvPr>
            <p:ph type="sldNum" sz="quarter" idx="15"/>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CF4668DC-857F-487D-BFFA-8C0CA5037977}" type="slidenum">
              <a:rPr kumimoji="0" lang="fr-BE" sz="1400" b="1" i="0" u="none" strike="noStrike" kern="1200" cap="none" spc="0" normalizeH="0" baseline="0" noProof="0" smtClean="0">
                <a:ln>
                  <a:noFill/>
                </a:ln>
                <a:solidFill>
                  <a:srgbClr val="FFFFFF"/>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22</a:t>
            </a:fld>
            <a:endParaRPr kumimoji="0" lang="fr-BE" sz="1400" b="1" i="0" u="none" strike="noStrike" kern="1200" cap="none" spc="0" normalizeH="0" baseline="0" noProof="0">
              <a:ln>
                <a:noFill/>
              </a:ln>
              <a:solidFill>
                <a:srgbClr val="FFFFFF"/>
              </a:solidFill>
              <a:effectLst/>
              <a:uLnTx/>
              <a:uFillTx/>
              <a:latin typeface="Century Schoolbook"/>
              <a:ea typeface="+mn-ea"/>
              <a:cs typeface="+mn-cs"/>
            </a:endParaRPr>
          </a:p>
        </p:txBody>
      </p:sp>
    </p:spTree>
    <p:extLst>
      <p:ext uri="{BB962C8B-B14F-4D97-AF65-F5344CB8AC3E}">
        <p14:creationId xmlns:p14="http://schemas.microsoft.com/office/powerpoint/2010/main" val="40514110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Economie Numérique</a:t>
            </a:r>
            <a:endParaRPr lang="fr-FR" dirty="0"/>
          </a:p>
        </p:txBody>
      </p:sp>
      <p:sp>
        <p:nvSpPr>
          <p:cNvPr id="3" name="Espace réservé du contenu 2"/>
          <p:cNvSpPr>
            <a:spLocks noGrp="1"/>
          </p:cNvSpPr>
          <p:nvPr>
            <p:ph sz="quarter" idx="1"/>
          </p:nvPr>
        </p:nvSpPr>
        <p:spPr/>
        <p:txBody>
          <a:bodyPr>
            <a:normAutofit fontScale="92500" lnSpcReduction="20000"/>
          </a:bodyPr>
          <a:lstStyle/>
          <a:p>
            <a:pPr marL="514350" indent="-514350">
              <a:buNone/>
            </a:pPr>
            <a:r>
              <a:rPr lang="fr-FR" sz="2800" b="1" dirty="0" smtClean="0"/>
              <a:t>4.2 </a:t>
            </a:r>
            <a:r>
              <a:rPr lang="fr-FR" b="1" dirty="0"/>
              <a:t>Enjeux du e-commerce : </a:t>
            </a:r>
          </a:p>
          <a:p>
            <a:pPr>
              <a:buFont typeface="Wingdings" panose="05000000000000000000" pitchFamily="2" charset="2"/>
              <a:buChar char="Ø"/>
            </a:pPr>
            <a:r>
              <a:rPr lang="fr-FR" b="1" dirty="0"/>
              <a:t>Facteurs clés de réussite : </a:t>
            </a:r>
            <a:endParaRPr lang="fr-FR" b="1" dirty="0" smtClean="0"/>
          </a:p>
          <a:p>
            <a:pPr marL="0" indent="0">
              <a:buNone/>
            </a:pPr>
            <a:r>
              <a:rPr lang="fr-FR" b="1" dirty="0" smtClean="0"/>
              <a:t>• </a:t>
            </a:r>
            <a:r>
              <a:rPr lang="fr-FR" b="1" dirty="0"/>
              <a:t>Catalogue complet:</a:t>
            </a:r>
            <a:r>
              <a:rPr lang="fr-FR" dirty="0"/>
              <a:t> encourager la clientèle à revenir. </a:t>
            </a:r>
            <a:endParaRPr lang="fr-FR" dirty="0" smtClean="0"/>
          </a:p>
          <a:p>
            <a:pPr marL="0" indent="0">
              <a:buNone/>
            </a:pPr>
            <a:r>
              <a:rPr lang="fr-FR" b="1" dirty="0" smtClean="0"/>
              <a:t>• </a:t>
            </a:r>
            <a:r>
              <a:rPr lang="fr-FR" b="1" dirty="0"/>
              <a:t>Rassurer les clients:</a:t>
            </a:r>
            <a:r>
              <a:rPr lang="fr-FR" dirty="0"/>
              <a:t> informations confidentielles et système de paiement sécurisé</a:t>
            </a:r>
            <a:r>
              <a:rPr lang="fr-FR" dirty="0" smtClean="0"/>
              <a:t>.</a:t>
            </a:r>
          </a:p>
          <a:p>
            <a:pPr marL="0" indent="0">
              <a:buNone/>
            </a:pPr>
            <a:r>
              <a:rPr lang="fr-FR" b="1" dirty="0" smtClean="0"/>
              <a:t> </a:t>
            </a:r>
            <a:r>
              <a:rPr lang="fr-FR" b="1" dirty="0"/>
              <a:t>• Site ergonomique: </a:t>
            </a:r>
            <a:r>
              <a:rPr lang="fr-FR" dirty="0" err="1"/>
              <a:t>cyber-acheteur</a:t>
            </a:r>
            <a:r>
              <a:rPr lang="fr-FR" dirty="0"/>
              <a:t> exigent et pressé. </a:t>
            </a:r>
            <a:endParaRPr lang="fr-FR" dirty="0" smtClean="0"/>
          </a:p>
          <a:p>
            <a:pPr marL="0" indent="0">
              <a:buNone/>
            </a:pPr>
            <a:r>
              <a:rPr lang="fr-FR" b="1" dirty="0" smtClean="0"/>
              <a:t>• </a:t>
            </a:r>
            <a:r>
              <a:rPr lang="fr-FR" b="1" dirty="0"/>
              <a:t>Fidéliser le client: </a:t>
            </a:r>
            <a:r>
              <a:rPr lang="fr-FR" dirty="0"/>
              <a:t>politique de promotion offensive </a:t>
            </a:r>
            <a:r>
              <a:rPr lang="fr-FR" dirty="0" smtClean="0"/>
              <a:t>(</a:t>
            </a:r>
            <a:r>
              <a:rPr lang="fr-FR" dirty="0"/>
              <a:t>réductions sur les nouveautés, prix intéressants, programme de fidélité séduisant…). </a:t>
            </a:r>
            <a:endParaRPr lang="fr-FR" dirty="0" smtClean="0"/>
          </a:p>
          <a:p>
            <a:pPr marL="0" indent="0">
              <a:buNone/>
            </a:pPr>
            <a:r>
              <a:rPr lang="fr-FR" b="1" dirty="0" smtClean="0"/>
              <a:t>• </a:t>
            </a:r>
            <a:r>
              <a:rPr lang="fr-FR" b="1" dirty="0"/>
              <a:t>Publicité en ligne:</a:t>
            </a:r>
            <a:r>
              <a:rPr lang="fr-FR" dirty="0"/>
              <a:t> bandeaux publicitaires interactifs avec un message claire et attirant. </a:t>
            </a:r>
            <a:endParaRPr lang="fr-FR" dirty="0" smtClean="0"/>
          </a:p>
          <a:p>
            <a:pPr marL="0" indent="0">
              <a:buNone/>
            </a:pPr>
            <a:r>
              <a:rPr lang="fr-FR" b="1" dirty="0" smtClean="0"/>
              <a:t>• </a:t>
            </a:r>
            <a:r>
              <a:rPr lang="fr-FR" b="1" dirty="0"/>
              <a:t>Mobilité permanente: </a:t>
            </a:r>
            <a:r>
              <a:rPr lang="fr-FR" dirty="0"/>
              <a:t>trouver la qualité, de l’originalité, du choix et de la séduction</a:t>
            </a:r>
            <a:endParaRPr lang="fr-FR" b="1" dirty="0" smtClean="0"/>
          </a:p>
        </p:txBody>
      </p:sp>
      <p:sp>
        <p:nvSpPr>
          <p:cNvPr id="4" name="Espace réservé du numéro de diapositive 3"/>
          <p:cNvSpPr>
            <a:spLocks noGrp="1"/>
          </p:cNvSpPr>
          <p:nvPr>
            <p:ph type="sldNum" sz="quarter" idx="15"/>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CF4668DC-857F-487D-BFFA-8C0CA5037977}" type="slidenum">
              <a:rPr kumimoji="0" lang="fr-BE" sz="1400" b="1" i="0" u="none" strike="noStrike" kern="1200" cap="none" spc="0" normalizeH="0" baseline="0" noProof="0" smtClean="0">
                <a:ln>
                  <a:noFill/>
                </a:ln>
                <a:solidFill>
                  <a:srgbClr val="FFFFFF"/>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23</a:t>
            </a:fld>
            <a:endParaRPr kumimoji="0" lang="fr-BE" sz="1400" b="1" i="0" u="none" strike="noStrike" kern="1200" cap="none" spc="0" normalizeH="0" baseline="0" noProof="0">
              <a:ln>
                <a:noFill/>
              </a:ln>
              <a:solidFill>
                <a:srgbClr val="FFFFFF"/>
              </a:solidFill>
              <a:effectLst/>
              <a:uLnTx/>
              <a:uFillTx/>
              <a:latin typeface="Century Schoolbook"/>
              <a:ea typeface="+mn-ea"/>
              <a:cs typeface="+mn-cs"/>
            </a:endParaRPr>
          </a:p>
        </p:txBody>
      </p:sp>
    </p:spTree>
    <p:extLst>
      <p:ext uri="{BB962C8B-B14F-4D97-AF65-F5344CB8AC3E}">
        <p14:creationId xmlns:p14="http://schemas.microsoft.com/office/powerpoint/2010/main" val="22033643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Economie Numérique</a:t>
            </a:r>
            <a:endParaRPr lang="fr-FR" dirty="0"/>
          </a:p>
        </p:txBody>
      </p:sp>
      <p:sp>
        <p:nvSpPr>
          <p:cNvPr id="3" name="Espace réservé du contenu 2"/>
          <p:cNvSpPr>
            <a:spLocks noGrp="1"/>
          </p:cNvSpPr>
          <p:nvPr>
            <p:ph sz="quarter" idx="1"/>
          </p:nvPr>
        </p:nvSpPr>
        <p:spPr/>
        <p:txBody>
          <a:bodyPr>
            <a:normAutofit/>
          </a:bodyPr>
          <a:lstStyle/>
          <a:p>
            <a:pPr marL="514350" indent="-514350">
              <a:buNone/>
            </a:pPr>
            <a:r>
              <a:rPr lang="fr-FR" sz="2800" b="1" dirty="0" smtClean="0"/>
              <a:t>4.2 </a:t>
            </a:r>
            <a:r>
              <a:rPr lang="fr-FR" b="1" dirty="0"/>
              <a:t>Enjeux du e-commerce : </a:t>
            </a:r>
          </a:p>
          <a:p>
            <a:pPr>
              <a:buFont typeface="Wingdings" panose="05000000000000000000" pitchFamily="2" charset="2"/>
              <a:buChar char="Ø"/>
            </a:pPr>
            <a:r>
              <a:rPr lang="fr-FR" b="1" dirty="0"/>
              <a:t>Intérêts du commerce </a:t>
            </a:r>
            <a:r>
              <a:rPr lang="fr-FR" b="1" dirty="0" smtClean="0"/>
              <a:t>électronique </a:t>
            </a:r>
            <a:r>
              <a:rPr lang="fr-FR" b="1" dirty="0"/>
              <a:t>:</a:t>
            </a:r>
            <a:r>
              <a:rPr lang="fr-FR" dirty="0"/>
              <a:t> </a:t>
            </a:r>
            <a:endParaRPr lang="fr-FR" dirty="0" smtClean="0"/>
          </a:p>
          <a:p>
            <a:pPr marL="0" indent="0">
              <a:buNone/>
            </a:pPr>
            <a:r>
              <a:rPr lang="fr-FR" dirty="0" smtClean="0"/>
              <a:t>• </a:t>
            </a:r>
            <a:r>
              <a:rPr lang="fr-FR" dirty="0"/>
              <a:t>Meilleur service à la clientèle =&gt; service permanent</a:t>
            </a:r>
            <a:r>
              <a:rPr lang="fr-FR" dirty="0" smtClean="0"/>
              <a:t>.</a:t>
            </a:r>
          </a:p>
          <a:p>
            <a:pPr marL="0" indent="0">
              <a:buNone/>
            </a:pPr>
            <a:r>
              <a:rPr lang="fr-FR" dirty="0" smtClean="0"/>
              <a:t> </a:t>
            </a:r>
            <a:r>
              <a:rPr lang="fr-FR" dirty="0"/>
              <a:t>• Élimination des intermédiaires =&gt; Baisse des prix</a:t>
            </a:r>
            <a:r>
              <a:rPr lang="fr-FR" dirty="0" smtClean="0"/>
              <a:t>.</a:t>
            </a:r>
          </a:p>
          <a:p>
            <a:pPr marL="0" indent="0">
              <a:buNone/>
            </a:pPr>
            <a:r>
              <a:rPr lang="fr-FR" dirty="0" smtClean="0"/>
              <a:t> </a:t>
            </a:r>
            <a:r>
              <a:rPr lang="fr-FR" dirty="0"/>
              <a:t>• Image de professionnalisme</a:t>
            </a:r>
            <a:r>
              <a:rPr lang="fr-FR" dirty="0" smtClean="0"/>
              <a:t>.</a:t>
            </a:r>
          </a:p>
          <a:p>
            <a:pPr marL="0" indent="0">
              <a:buNone/>
            </a:pPr>
            <a:r>
              <a:rPr lang="fr-FR" dirty="0" smtClean="0"/>
              <a:t> </a:t>
            </a:r>
            <a:r>
              <a:rPr lang="fr-FR" dirty="0"/>
              <a:t>• Rayonnement accru (vitrine virtuelle</a:t>
            </a:r>
            <a:r>
              <a:rPr lang="fr-FR" dirty="0" smtClean="0"/>
              <a:t>).</a:t>
            </a:r>
          </a:p>
          <a:p>
            <a:pPr marL="0" indent="0">
              <a:buNone/>
            </a:pPr>
            <a:r>
              <a:rPr lang="fr-FR" dirty="0" smtClean="0"/>
              <a:t>• </a:t>
            </a:r>
            <a:r>
              <a:rPr lang="fr-FR" dirty="0"/>
              <a:t>Vente incitative et vente croisée. </a:t>
            </a:r>
            <a:endParaRPr lang="fr-FR" dirty="0" smtClean="0"/>
          </a:p>
          <a:p>
            <a:pPr marL="0" indent="0">
              <a:buNone/>
            </a:pPr>
            <a:r>
              <a:rPr lang="fr-FR" dirty="0" smtClean="0"/>
              <a:t>• </a:t>
            </a:r>
            <a:r>
              <a:rPr lang="fr-FR" dirty="0"/>
              <a:t>Flexibilité dans l’établissement des prix (soldes). </a:t>
            </a:r>
            <a:endParaRPr lang="fr-FR" b="1" dirty="0" smtClean="0"/>
          </a:p>
        </p:txBody>
      </p:sp>
      <p:sp>
        <p:nvSpPr>
          <p:cNvPr id="4" name="Espace réservé du numéro de diapositive 3"/>
          <p:cNvSpPr>
            <a:spLocks noGrp="1"/>
          </p:cNvSpPr>
          <p:nvPr>
            <p:ph type="sldNum" sz="quarter" idx="15"/>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CF4668DC-857F-487D-BFFA-8C0CA5037977}" type="slidenum">
              <a:rPr kumimoji="0" lang="fr-BE" sz="1400" b="1" i="0" u="none" strike="noStrike" kern="1200" cap="none" spc="0" normalizeH="0" baseline="0" noProof="0" smtClean="0">
                <a:ln>
                  <a:noFill/>
                </a:ln>
                <a:solidFill>
                  <a:srgbClr val="FFFFFF"/>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24</a:t>
            </a:fld>
            <a:endParaRPr kumimoji="0" lang="fr-BE" sz="1400" b="1" i="0" u="none" strike="noStrike" kern="1200" cap="none" spc="0" normalizeH="0" baseline="0" noProof="0">
              <a:ln>
                <a:noFill/>
              </a:ln>
              <a:solidFill>
                <a:srgbClr val="FFFFFF"/>
              </a:solidFill>
              <a:effectLst/>
              <a:uLnTx/>
              <a:uFillTx/>
              <a:latin typeface="Century Schoolbook"/>
              <a:ea typeface="+mn-ea"/>
              <a:cs typeface="+mn-cs"/>
            </a:endParaRPr>
          </a:p>
        </p:txBody>
      </p:sp>
    </p:spTree>
    <p:extLst>
      <p:ext uri="{BB962C8B-B14F-4D97-AF65-F5344CB8AC3E}">
        <p14:creationId xmlns:p14="http://schemas.microsoft.com/office/powerpoint/2010/main" val="263237620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Economie Numérique</a:t>
            </a:r>
            <a:endParaRPr lang="fr-FR" dirty="0"/>
          </a:p>
        </p:txBody>
      </p:sp>
      <p:sp>
        <p:nvSpPr>
          <p:cNvPr id="3" name="Espace réservé du contenu 2"/>
          <p:cNvSpPr>
            <a:spLocks noGrp="1"/>
          </p:cNvSpPr>
          <p:nvPr>
            <p:ph sz="quarter" idx="1"/>
          </p:nvPr>
        </p:nvSpPr>
        <p:spPr/>
        <p:txBody>
          <a:bodyPr>
            <a:normAutofit/>
          </a:bodyPr>
          <a:lstStyle/>
          <a:p>
            <a:pPr marL="514350" indent="-514350">
              <a:buNone/>
            </a:pPr>
            <a:r>
              <a:rPr lang="fr-FR" sz="2800" b="1" dirty="0" smtClean="0"/>
              <a:t>4.2 </a:t>
            </a:r>
            <a:r>
              <a:rPr lang="fr-FR" b="1" dirty="0"/>
              <a:t>Enjeux du e-commerce : </a:t>
            </a:r>
          </a:p>
          <a:p>
            <a:pPr>
              <a:buFont typeface="Wingdings" panose="05000000000000000000" pitchFamily="2" charset="2"/>
              <a:buChar char="Ø"/>
            </a:pPr>
            <a:r>
              <a:rPr lang="fr-FR" b="1" dirty="0"/>
              <a:t>Intérêts du commerce </a:t>
            </a:r>
            <a:r>
              <a:rPr lang="fr-FR" b="1" dirty="0" smtClean="0"/>
              <a:t>électronique </a:t>
            </a:r>
            <a:r>
              <a:rPr lang="fr-FR" b="1" dirty="0"/>
              <a:t>:</a:t>
            </a:r>
            <a:r>
              <a:rPr lang="fr-FR" dirty="0"/>
              <a:t> </a:t>
            </a:r>
            <a:endParaRPr lang="fr-FR" dirty="0" smtClean="0"/>
          </a:p>
          <a:p>
            <a:pPr marL="0" indent="0">
              <a:buNone/>
            </a:pPr>
            <a:r>
              <a:rPr lang="fr-FR" dirty="0"/>
              <a:t>• Automatiser le processus d'achat de fournitures. </a:t>
            </a:r>
            <a:endParaRPr lang="fr-FR" dirty="0" smtClean="0"/>
          </a:p>
          <a:p>
            <a:pPr marL="0" indent="0">
              <a:buNone/>
            </a:pPr>
            <a:r>
              <a:rPr lang="fr-FR" dirty="0" smtClean="0"/>
              <a:t> • </a:t>
            </a:r>
            <a:r>
              <a:rPr lang="fr-FR" dirty="0"/>
              <a:t>Vente de produits ou services à de nouveaux fournisseurs. </a:t>
            </a:r>
            <a:endParaRPr lang="fr-FR" dirty="0" smtClean="0"/>
          </a:p>
          <a:p>
            <a:pPr marL="0" indent="0">
              <a:buNone/>
            </a:pPr>
            <a:r>
              <a:rPr lang="fr-FR" dirty="0" smtClean="0"/>
              <a:t>• </a:t>
            </a:r>
            <a:r>
              <a:rPr lang="fr-FR" dirty="0"/>
              <a:t>Meilleure exploitation de la présence Web (clientèle d’affaires)</a:t>
            </a:r>
            <a:endParaRPr lang="fr-FR" b="1" dirty="0" smtClean="0"/>
          </a:p>
        </p:txBody>
      </p:sp>
      <p:sp>
        <p:nvSpPr>
          <p:cNvPr id="4" name="Espace réservé du numéro de diapositive 3"/>
          <p:cNvSpPr>
            <a:spLocks noGrp="1"/>
          </p:cNvSpPr>
          <p:nvPr>
            <p:ph type="sldNum" sz="quarter" idx="15"/>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CF4668DC-857F-487D-BFFA-8C0CA5037977}" type="slidenum">
              <a:rPr kumimoji="0" lang="fr-BE" sz="1400" b="1" i="0" u="none" strike="noStrike" kern="1200" cap="none" spc="0" normalizeH="0" baseline="0" noProof="0" smtClean="0">
                <a:ln>
                  <a:noFill/>
                </a:ln>
                <a:solidFill>
                  <a:srgbClr val="FFFFFF"/>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25</a:t>
            </a:fld>
            <a:endParaRPr kumimoji="0" lang="fr-BE" sz="1400" b="1" i="0" u="none" strike="noStrike" kern="1200" cap="none" spc="0" normalizeH="0" baseline="0" noProof="0">
              <a:ln>
                <a:noFill/>
              </a:ln>
              <a:solidFill>
                <a:srgbClr val="FFFFFF"/>
              </a:solidFill>
              <a:effectLst/>
              <a:uLnTx/>
              <a:uFillTx/>
              <a:latin typeface="Century Schoolbook"/>
              <a:ea typeface="+mn-ea"/>
              <a:cs typeface="+mn-cs"/>
            </a:endParaRPr>
          </a:p>
        </p:txBody>
      </p:sp>
    </p:spTree>
    <p:extLst>
      <p:ext uri="{BB962C8B-B14F-4D97-AF65-F5344CB8AC3E}">
        <p14:creationId xmlns:p14="http://schemas.microsoft.com/office/powerpoint/2010/main" val="20318124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Economie Numérique</a:t>
            </a:r>
            <a:endParaRPr lang="fr-FR" dirty="0"/>
          </a:p>
        </p:txBody>
      </p:sp>
      <p:sp>
        <p:nvSpPr>
          <p:cNvPr id="3" name="Espace réservé du contenu 2"/>
          <p:cNvSpPr>
            <a:spLocks noGrp="1"/>
          </p:cNvSpPr>
          <p:nvPr>
            <p:ph sz="quarter" idx="1"/>
          </p:nvPr>
        </p:nvSpPr>
        <p:spPr/>
        <p:txBody>
          <a:bodyPr>
            <a:normAutofit lnSpcReduction="10000"/>
          </a:bodyPr>
          <a:lstStyle/>
          <a:p>
            <a:pPr marL="514350" indent="-514350">
              <a:buNone/>
            </a:pPr>
            <a:r>
              <a:rPr lang="fr-FR" sz="2800" b="1" dirty="0" smtClean="0"/>
              <a:t>4.2 </a:t>
            </a:r>
            <a:r>
              <a:rPr lang="fr-FR" b="1" dirty="0"/>
              <a:t>Enjeux du e-commerce : </a:t>
            </a:r>
          </a:p>
          <a:p>
            <a:pPr>
              <a:buFont typeface="Wingdings" panose="05000000000000000000" pitchFamily="2" charset="2"/>
              <a:buChar char="Ø"/>
            </a:pPr>
            <a:r>
              <a:rPr lang="fr-FR" b="1" dirty="0"/>
              <a:t>Inconvénients du commerce électronique: </a:t>
            </a:r>
            <a:endParaRPr lang="fr-FR" b="1" dirty="0" smtClean="0"/>
          </a:p>
          <a:p>
            <a:pPr marL="0" indent="0">
              <a:buNone/>
            </a:pPr>
            <a:r>
              <a:rPr lang="fr-FR" dirty="0" smtClean="0"/>
              <a:t>• </a:t>
            </a:r>
            <a:r>
              <a:rPr lang="fr-FR" dirty="0"/>
              <a:t>L’incertitude et le manque de confiance autour de la sécurisation des moyens de paiement. </a:t>
            </a:r>
            <a:endParaRPr lang="fr-FR" dirty="0" smtClean="0"/>
          </a:p>
          <a:p>
            <a:pPr marL="0" indent="0">
              <a:buNone/>
            </a:pPr>
            <a:r>
              <a:rPr lang="fr-FR" dirty="0" smtClean="0"/>
              <a:t>• </a:t>
            </a:r>
            <a:r>
              <a:rPr lang="fr-FR" dirty="0"/>
              <a:t>Destruction d’emplois (grossistes, distributeurs) =&gt; perte de chiffre d’affaires. </a:t>
            </a:r>
            <a:endParaRPr lang="fr-FR" dirty="0" smtClean="0"/>
          </a:p>
          <a:p>
            <a:pPr marL="0" indent="0">
              <a:buNone/>
            </a:pPr>
            <a:r>
              <a:rPr lang="fr-FR" dirty="0" smtClean="0"/>
              <a:t>• </a:t>
            </a:r>
            <a:r>
              <a:rPr lang="fr-FR" dirty="0"/>
              <a:t>Le pistage informatique à partir des cookies</a:t>
            </a:r>
            <a:r>
              <a:rPr lang="fr-FR" dirty="0" smtClean="0"/>
              <a:t>.</a:t>
            </a:r>
          </a:p>
          <a:p>
            <a:pPr marL="0" indent="0">
              <a:buNone/>
            </a:pPr>
            <a:r>
              <a:rPr lang="fr-FR" dirty="0" smtClean="0"/>
              <a:t> • </a:t>
            </a:r>
            <a:r>
              <a:rPr lang="fr-FR" dirty="0" err="1"/>
              <a:t>cyber-marchand</a:t>
            </a:r>
            <a:r>
              <a:rPr lang="fr-FR" dirty="0"/>
              <a:t> mal honnête</a:t>
            </a:r>
            <a:r>
              <a:rPr lang="fr-FR" dirty="0" smtClean="0"/>
              <a:t>.</a:t>
            </a:r>
          </a:p>
          <a:p>
            <a:pPr marL="0" indent="0">
              <a:buNone/>
            </a:pPr>
            <a:r>
              <a:rPr lang="fr-FR" dirty="0" smtClean="0"/>
              <a:t> </a:t>
            </a:r>
            <a:r>
              <a:rPr lang="fr-FR" dirty="0"/>
              <a:t>• Manque de relation humaines. </a:t>
            </a:r>
            <a:endParaRPr lang="fr-FR" dirty="0" smtClean="0"/>
          </a:p>
          <a:p>
            <a:pPr marL="0" indent="0">
              <a:buNone/>
            </a:pPr>
            <a:r>
              <a:rPr lang="fr-FR" dirty="0" smtClean="0"/>
              <a:t>• </a:t>
            </a:r>
            <a:r>
              <a:rPr lang="fr-FR" dirty="0"/>
              <a:t>Manque de contact avec le produit</a:t>
            </a:r>
            <a:r>
              <a:rPr lang="fr-FR" dirty="0" smtClean="0"/>
              <a:t>.</a:t>
            </a:r>
          </a:p>
          <a:p>
            <a:pPr marL="0" indent="0">
              <a:buNone/>
            </a:pPr>
            <a:r>
              <a:rPr lang="fr-FR" dirty="0" smtClean="0"/>
              <a:t> </a:t>
            </a:r>
            <a:r>
              <a:rPr lang="fr-FR" dirty="0"/>
              <a:t>• Délais et tarifs de livraison, coûts des appels téléphoniques et difficultés de recours.</a:t>
            </a:r>
            <a:endParaRPr lang="fr-FR" b="1" dirty="0" smtClean="0"/>
          </a:p>
        </p:txBody>
      </p:sp>
      <p:sp>
        <p:nvSpPr>
          <p:cNvPr id="4" name="Espace réservé du numéro de diapositive 3"/>
          <p:cNvSpPr>
            <a:spLocks noGrp="1"/>
          </p:cNvSpPr>
          <p:nvPr>
            <p:ph type="sldNum" sz="quarter" idx="15"/>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CF4668DC-857F-487D-BFFA-8C0CA5037977}" type="slidenum">
              <a:rPr kumimoji="0" lang="fr-BE" sz="1400" b="1" i="0" u="none" strike="noStrike" kern="1200" cap="none" spc="0" normalizeH="0" baseline="0" noProof="0" smtClean="0">
                <a:ln>
                  <a:noFill/>
                </a:ln>
                <a:solidFill>
                  <a:srgbClr val="FFFFFF"/>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26</a:t>
            </a:fld>
            <a:endParaRPr kumimoji="0" lang="fr-BE" sz="1400" b="1" i="0" u="none" strike="noStrike" kern="1200" cap="none" spc="0" normalizeH="0" baseline="0" noProof="0">
              <a:ln>
                <a:noFill/>
              </a:ln>
              <a:solidFill>
                <a:srgbClr val="FFFFFF"/>
              </a:solidFill>
              <a:effectLst/>
              <a:uLnTx/>
              <a:uFillTx/>
              <a:latin typeface="Century Schoolbook"/>
              <a:ea typeface="+mn-ea"/>
              <a:cs typeface="+mn-cs"/>
            </a:endParaRPr>
          </a:p>
        </p:txBody>
      </p:sp>
    </p:spTree>
    <p:extLst>
      <p:ext uri="{BB962C8B-B14F-4D97-AF65-F5344CB8AC3E}">
        <p14:creationId xmlns:p14="http://schemas.microsoft.com/office/powerpoint/2010/main" val="101659415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Economie Numérique</a:t>
            </a:r>
            <a:endParaRPr lang="fr-FR" dirty="0"/>
          </a:p>
        </p:txBody>
      </p:sp>
      <p:sp>
        <p:nvSpPr>
          <p:cNvPr id="3" name="Espace réservé du contenu 2"/>
          <p:cNvSpPr>
            <a:spLocks noGrp="1"/>
          </p:cNvSpPr>
          <p:nvPr>
            <p:ph sz="quarter" idx="1"/>
          </p:nvPr>
        </p:nvSpPr>
        <p:spPr/>
        <p:txBody>
          <a:bodyPr/>
          <a:lstStyle/>
          <a:p>
            <a:pPr lvl="0">
              <a:buNone/>
            </a:pPr>
            <a:r>
              <a:rPr lang="fr-FR" b="1" u="sng" dirty="0" smtClean="0"/>
              <a:t>5. Le contrat électronique </a:t>
            </a:r>
            <a:endParaRPr lang="fr-FR" dirty="0" smtClean="0"/>
          </a:p>
          <a:p>
            <a:pPr>
              <a:buNone/>
            </a:pPr>
            <a:endParaRPr lang="fr-FR" dirty="0" smtClean="0"/>
          </a:p>
          <a:p>
            <a:pPr>
              <a:buNone/>
            </a:pPr>
            <a:r>
              <a:rPr lang="fr-FR" dirty="0" smtClean="0"/>
              <a:t>   Les contrats électroniques sont des contrats à distance, conclus sans qu’il y a ait un contact direct entre les contractants, entre le vendeur et l’acheteur. Le contrat électronique est caractérisé par un consentement mutuel sur une chose, un prix.</a:t>
            </a:r>
          </a:p>
          <a:p>
            <a:pPr>
              <a:buNone/>
            </a:pPr>
            <a:endParaRPr lang="fr-FR" dirty="0"/>
          </a:p>
        </p:txBody>
      </p:sp>
      <p:sp>
        <p:nvSpPr>
          <p:cNvPr id="4" name="Espace réservé du numéro de diapositive 3"/>
          <p:cNvSpPr>
            <a:spLocks noGrp="1"/>
          </p:cNvSpPr>
          <p:nvPr>
            <p:ph type="sldNum" sz="quarter" idx="15"/>
          </p:nvPr>
        </p:nvSpPr>
        <p:spPr/>
        <p:txBody>
          <a:bodyPr/>
          <a:lstStyle/>
          <a:p>
            <a:fld id="{CF4668DC-857F-487D-BFFA-8C0CA5037977}" type="slidenum">
              <a:rPr lang="fr-BE" smtClean="0"/>
              <a:pPr/>
              <a:t>27</a:t>
            </a:fld>
            <a:endParaRPr lang="fr-BE"/>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Economie Numérique</a:t>
            </a:r>
            <a:endParaRPr lang="fr-FR" dirty="0"/>
          </a:p>
        </p:txBody>
      </p:sp>
      <p:sp>
        <p:nvSpPr>
          <p:cNvPr id="3" name="Espace réservé du contenu 2"/>
          <p:cNvSpPr>
            <a:spLocks noGrp="1"/>
          </p:cNvSpPr>
          <p:nvPr>
            <p:ph sz="quarter" idx="1"/>
          </p:nvPr>
        </p:nvSpPr>
        <p:spPr/>
        <p:txBody>
          <a:bodyPr>
            <a:normAutofit fontScale="92500"/>
          </a:bodyPr>
          <a:lstStyle/>
          <a:p>
            <a:pPr lvl="0">
              <a:buNone/>
            </a:pPr>
            <a:r>
              <a:rPr lang="fr-FR" b="1" u="sng" dirty="0" smtClean="0"/>
              <a:t> </a:t>
            </a:r>
            <a:endParaRPr lang="fr-FR" dirty="0" smtClean="0"/>
          </a:p>
          <a:p>
            <a:pPr>
              <a:buNone/>
            </a:pPr>
            <a:r>
              <a:rPr lang="fr-FR" sz="2000" b="1" u="sng" dirty="0" smtClean="0"/>
              <a:t>5.1 Les conditions de validité du contrat électronique</a:t>
            </a:r>
            <a:endParaRPr lang="fr-FR" sz="2000" dirty="0" smtClean="0"/>
          </a:p>
          <a:p>
            <a:pPr>
              <a:buNone/>
            </a:pPr>
            <a:endParaRPr lang="fr-FR" dirty="0" smtClean="0"/>
          </a:p>
          <a:p>
            <a:pPr lvl="0" fontAlgn="base"/>
            <a:r>
              <a:rPr lang="fr-FR" dirty="0" smtClean="0"/>
              <a:t> </a:t>
            </a:r>
            <a:r>
              <a:rPr lang="fr-FR" b="1" dirty="0" smtClean="0"/>
              <a:t>Le consentement des parties</a:t>
            </a:r>
            <a:r>
              <a:rPr lang="fr-FR" dirty="0" smtClean="0"/>
              <a:t>, qui doit être exempt de vices et donner lieu à une validation par le biais du « double clic ». Dans le cadre du RGPD, ce consentement doit aussi être explicite, éclairé et libre.</a:t>
            </a:r>
          </a:p>
          <a:p>
            <a:pPr lvl="0" fontAlgn="base"/>
            <a:r>
              <a:rPr lang="fr-FR" b="1" dirty="0" smtClean="0"/>
              <a:t>La capacité</a:t>
            </a:r>
            <a:r>
              <a:rPr lang="fr-FR" dirty="0" smtClean="0"/>
              <a:t>: seule peut contracter une personne en pleine capacité.</a:t>
            </a:r>
          </a:p>
          <a:p>
            <a:pPr lvl="0" fontAlgn="base"/>
            <a:r>
              <a:rPr lang="fr-FR" b="1" dirty="0" smtClean="0"/>
              <a:t>L’objet et la cause</a:t>
            </a:r>
            <a:r>
              <a:rPr lang="fr-FR" dirty="0" smtClean="0"/>
              <a:t> : la prestation indiquée dans le contrat électronique et les raisons qui poussent les parties à contracter doivent être légales et ne pas contrevenir à l’ordre public.</a:t>
            </a:r>
          </a:p>
          <a:p>
            <a:pPr>
              <a:buNone/>
            </a:pPr>
            <a:endParaRPr lang="fr-FR" dirty="0"/>
          </a:p>
        </p:txBody>
      </p:sp>
      <p:sp>
        <p:nvSpPr>
          <p:cNvPr id="4" name="Espace réservé du numéro de diapositive 3"/>
          <p:cNvSpPr>
            <a:spLocks noGrp="1"/>
          </p:cNvSpPr>
          <p:nvPr>
            <p:ph type="sldNum" sz="quarter" idx="15"/>
          </p:nvPr>
        </p:nvSpPr>
        <p:spPr/>
        <p:txBody>
          <a:bodyPr/>
          <a:lstStyle/>
          <a:p>
            <a:fld id="{CF4668DC-857F-487D-BFFA-8C0CA5037977}" type="slidenum">
              <a:rPr lang="fr-BE" smtClean="0"/>
              <a:pPr/>
              <a:t>28</a:t>
            </a:fld>
            <a:endParaRPr lang="fr-BE"/>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Economie Numérique</a:t>
            </a:r>
            <a:endParaRPr lang="fr-FR" dirty="0"/>
          </a:p>
        </p:txBody>
      </p:sp>
      <p:sp>
        <p:nvSpPr>
          <p:cNvPr id="3" name="Espace réservé du contenu 2"/>
          <p:cNvSpPr>
            <a:spLocks noGrp="1"/>
          </p:cNvSpPr>
          <p:nvPr>
            <p:ph sz="quarter" idx="1"/>
          </p:nvPr>
        </p:nvSpPr>
        <p:spPr/>
        <p:txBody>
          <a:bodyPr>
            <a:normAutofit/>
          </a:bodyPr>
          <a:lstStyle/>
          <a:p>
            <a:pPr>
              <a:buNone/>
            </a:pPr>
            <a:r>
              <a:rPr lang="fr-FR" sz="2000" b="1" u="sng" dirty="0" smtClean="0"/>
              <a:t>5.2 </a:t>
            </a:r>
            <a:r>
              <a:rPr lang="fr-FR" sz="2100" b="1" u="sng" dirty="0" smtClean="0"/>
              <a:t>Phases d’un </a:t>
            </a:r>
            <a:r>
              <a:rPr lang="fr-FR" sz="2000" b="1" u="sng" dirty="0" smtClean="0"/>
              <a:t>contrat électronique</a:t>
            </a:r>
            <a:endParaRPr lang="fr-FR" sz="2000" dirty="0" smtClean="0"/>
          </a:p>
          <a:p>
            <a:pPr>
              <a:buNone/>
            </a:pPr>
            <a:endParaRPr lang="fr-FR" dirty="0" smtClean="0"/>
          </a:p>
          <a:p>
            <a:pPr fontAlgn="base">
              <a:buNone/>
            </a:pPr>
            <a:endParaRPr lang="fr-FR" dirty="0"/>
          </a:p>
        </p:txBody>
      </p:sp>
      <p:sp>
        <p:nvSpPr>
          <p:cNvPr id="4" name="Espace réservé du numéro de diapositive 3"/>
          <p:cNvSpPr>
            <a:spLocks noGrp="1"/>
          </p:cNvSpPr>
          <p:nvPr>
            <p:ph type="sldNum" sz="quarter" idx="15"/>
          </p:nvPr>
        </p:nvSpPr>
        <p:spPr/>
        <p:txBody>
          <a:bodyPr/>
          <a:lstStyle/>
          <a:p>
            <a:fld id="{CF4668DC-857F-487D-BFFA-8C0CA5037977}" type="slidenum">
              <a:rPr lang="fr-BE" smtClean="0"/>
              <a:pPr/>
              <a:t>29</a:t>
            </a:fld>
            <a:endParaRPr lang="fr-BE"/>
          </a:p>
        </p:txBody>
      </p:sp>
      <p:graphicFrame>
        <p:nvGraphicFramePr>
          <p:cNvPr id="5" name="Diagramme 4"/>
          <p:cNvGraphicFramePr/>
          <p:nvPr/>
        </p:nvGraphicFramePr>
        <p:xfrm>
          <a:off x="1259632" y="2173312"/>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Contenu de la matière</a:t>
            </a:r>
            <a:br>
              <a:rPr lang="fr-FR" dirty="0" smtClean="0"/>
            </a:br>
            <a:endParaRPr lang="fr-FR" dirty="0"/>
          </a:p>
        </p:txBody>
      </p:sp>
      <p:sp>
        <p:nvSpPr>
          <p:cNvPr id="3" name="Espace réservé du contenu 2"/>
          <p:cNvSpPr>
            <a:spLocks noGrp="1"/>
          </p:cNvSpPr>
          <p:nvPr>
            <p:ph sz="quarter" idx="1"/>
          </p:nvPr>
        </p:nvSpPr>
        <p:spPr/>
        <p:txBody>
          <a:bodyPr/>
          <a:lstStyle/>
          <a:p>
            <a:pPr>
              <a:buNone/>
            </a:pPr>
            <a:r>
              <a:rPr lang="fr-FR" b="1" i="1" dirty="0" smtClean="0"/>
              <a:t>Chapitre 2 : Veille stratégique</a:t>
            </a:r>
          </a:p>
          <a:p>
            <a:pPr>
              <a:buNone/>
            </a:pPr>
            <a:r>
              <a:rPr lang="fr-FR" b="1" i="1" dirty="0" smtClean="0"/>
              <a:t> </a:t>
            </a:r>
            <a:r>
              <a:rPr lang="fr-FR" dirty="0" smtClean="0"/>
              <a:t>Concepts liés à la veille et types de veille</a:t>
            </a:r>
          </a:p>
          <a:p>
            <a:pPr>
              <a:buNone/>
            </a:pPr>
            <a:r>
              <a:rPr lang="fr-FR" dirty="0" smtClean="0"/>
              <a:t> Les modèles de processus de veille</a:t>
            </a:r>
          </a:p>
          <a:p>
            <a:pPr>
              <a:buNone/>
            </a:pPr>
            <a:r>
              <a:rPr lang="fr-FR" dirty="0" smtClean="0"/>
              <a:t> Les étapes détaillées du processus de veille</a:t>
            </a:r>
          </a:p>
          <a:p>
            <a:pPr>
              <a:buNone/>
            </a:pPr>
            <a:r>
              <a:rPr lang="fr-FR" dirty="0" smtClean="0"/>
              <a:t> Panorama de plusieurs outils de veille gratuits pour la collecte, la gestion et la diffusion</a:t>
            </a:r>
          </a:p>
          <a:p>
            <a:pPr>
              <a:buNone/>
            </a:pPr>
            <a:r>
              <a:rPr lang="fr-FR" dirty="0" smtClean="0"/>
              <a:t>d’information</a:t>
            </a:r>
          </a:p>
        </p:txBody>
      </p:sp>
      <p:sp>
        <p:nvSpPr>
          <p:cNvPr id="6" name="Espace réservé du numéro de diapositive 5"/>
          <p:cNvSpPr>
            <a:spLocks noGrp="1"/>
          </p:cNvSpPr>
          <p:nvPr>
            <p:ph type="sldNum" sz="quarter" idx="15"/>
          </p:nvPr>
        </p:nvSpPr>
        <p:spPr/>
        <p:txBody>
          <a:bodyPr/>
          <a:lstStyle/>
          <a:p>
            <a:fld id="{CF4668DC-857F-487D-BFFA-8C0CA5037977}" type="slidenum">
              <a:rPr lang="fr-BE" smtClean="0"/>
              <a:pPr/>
              <a:t>3</a:t>
            </a:fld>
            <a:endParaRPr lang="fr-BE"/>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Economie Numérique</a:t>
            </a:r>
            <a:endParaRPr lang="fr-FR" dirty="0"/>
          </a:p>
        </p:txBody>
      </p:sp>
      <p:sp>
        <p:nvSpPr>
          <p:cNvPr id="3" name="Espace réservé du contenu 2"/>
          <p:cNvSpPr>
            <a:spLocks noGrp="1"/>
          </p:cNvSpPr>
          <p:nvPr>
            <p:ph sz="quarter" idx="1"/>
          </p:nvPr>
        </p:nvSpPr>
        <p:spPr/>
        <p:txBody>
          <a:bodyPr>
            <a:normAutofit/>
          </a:bodyPr>
          <a:lstStyle/>
          <a:p>
            <a:pPr lvl="0"/>
            <a:r>
              <a:rPr lang="fr-FR" sz="2000" b="1" u="sng" dirty="0" smtClean="0"/>
              <a:t>Phase de formation</a:t>
            </a:r>
            <a:endParaRPr lang="fr-FR" sz="2000" dirty="0" smtClean="0"/>
          </a:p>
          <a:p>
            <a:pPr>
              <a:buNone/>
            </a:pPr>
            <a:endParaRPr lang="fr-FR" dirty="0" smtClean="0"/>
          </a:p>
          <a:p>
            <a:pPr marL="457200" indent="-457200">
              <a:buAutoNum type="arabicPeriod"/>
            </a:pPr>
            <a:r>
              <a:rPr lang="fr-FR" b="1" dirty="0" smtClean="0"/>
              <a:t>Les obligations du vendeur:</a:t>
            </a:r>
            <a:r>
              <a:rPr lang="fr-FR" dirty="0" smtClean="0"/>
              <a:t> mise à disposition des conditions contractuelles de vente en ligne.</a:t>
            </a:r>
          </a:p>
          <a:p>
            <a:pPr marL="457200" indent="-457200">
              <a:buAutoNum type="arabicPeriod"/>
            </a:pPr>
            <a:r>
              <a:rPr lang="fr-FR" b="1" dirty="0" smtClean="0"/>
              <a:t>La vérification de la commande: </a:t>
            </a:r>
            <a:r>
              <a:rPr lang="fr-FR" dirty="0" smtClean="0"/>
              <a:t>premier clic avant validation</a:t>
            </a:r>
          </a:p>
          <a:p>
            <a:pPr marL="457200" indent="-457200">
              <a:buAutoNum type="arabicPeriod"/>
            </a:pPr>
            <a:r>
              <a:rPr lang="fr-FR" b="1" dirty="0" smtClean="0"/>
              <a:t>La confirmation de la commande: </a:t>
            </a:r>
            <a:r>
              <a:rPr lang="fr-FR" dirty="0" smtClean="0"/>
              <a:t>deuxième clic exprimant l’acceptation.</a:t>
            </a:r>
          </a:p>
          <a:p>
            <a:pPr fontAlgn="base">
              <a:buNone/>
            </a:pPr>
            <a:endParaRPr lang="fr-FR" dirty="0"/>
          </a:p>
        </p:txBody>
      </p:sp>
      <p:sp>
        <p:nvSpPr>
          <p:cNvPr id="4" name="Espace réservé du numéro de diapositive 3"/>
          <p:cNvSpPr>
            <a:spLocks noGrp="1"/>
          </p:cNvSpPr>
          <p:nvPr>
            <p:ph type="sldNum" sz="quarter" idx="15"/>
          </p:nvPr>
        </p:nvSpPr>
        <p:spPr/>
        <p:txBody>
          <a:bodyPr/>
          <a:lstStyle/>
          <a:p>
            <a:fld id="{CF4668DC-857F-487D-BFFA-8C0CA5037977}" type="slidenum">
              <a:rPr lang="fr-BE" smtClean="0"/>
              <a:pPr/>
              <a:t>30</a:t>
            </a:fld>
            <a:endParaRPr lang="fr-BE"/>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Economie Numérique</a:t>
            </a:r>
            <a:endParaRPr lang="fr-FR" dirty="0"/>
          </a:p>
        </p:txBody>
      </p:sp>
      <p:sp>
        <p:nvSpPr>
          <p:cNvPr id="3" name="Espace réservé du contenu 2"/>
          <p:cNvSpPr>
            <a:spLocks noGrp="1"/>
          </p:cNvSpPr>
          <p:nvPr>
            <p:ph sz="quarter" idx="1"/>
          </p:nvPr>
        </p:nvSpPr>
        <p:spPr/>
        <p:txBody>
          <a:bodyPr>
            <a:normAutofit/>
          </a:bodyPr>
          <a:lstStyle/>
          <a:p>
            <a:pPr lvl="0"/>
            <a:r>
              <a:rPr lang="fr-FR" sz="2000" b="1" u="sng" dirty="0" smtClean="0"/>
              <a:t>Phase d’exécution</a:t>
            </a:r>
            <a:endParaRPr lang="fr-FR" sz="2000" dirty="0" smtClean="0"/>
          </a:p>
          <a:p>
            <a:pPr>
              <a:buNone/>
            </a:pPr>
            <a:endParaRPr lang="fr-FR" dirty="0" smtClean="0"/>
          </a:p>
        </p:txBody>
      </p:sp>
      <p:sp>
        <p:nvSpPr>
          <p:cNvPr id="4" name="Espace réservé du numéro de diapositive 3"/>
          <p:cNvSpPr>
            <a:spLocks noGrp="1"/>
          </p:cNvSpPr>
          <p:nvPr>
            <p:ph type="sldNum" sz="quarter" idx="15"/>
          </p:nvPr>
        </p:nvSpPr>
        <p:spPr/>
        <p:txBody>
          <a:bodyPr/>
          <a:lstStyle/>
          <a:p>
            <a:fld id="{CF4668DC-857F-487D-BFFA-8C0CA5037977}" type="slidenum">
              <a:rPr lang="fr-BE" smtClean="0"/>
              <a:pPr/>
              <a:t>31</a:t>
            </a:fld>
            <a:endParaRPr lang="fr-BE"/>
          </a:p>
        </p:txBody>
      </p:sp>
      <p:graphicFrame>
        <p:nvGraphicFramePr>
          <p:cNvPr id="5" name="Diagramme 4"/>
          <p:cNvGraphicFramePr/>
          <p:nvPr/>
        </p:nvGraphicFramePr>
        <p:xfrm>
          <a:off x="611560" y="2245320"/>
          <a:ext cx="7848872"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Economie Numérique</a:t>
            </a:r>
            <a:endParaRPr lang="fr-FR" dirty="0"/>
          </a:p>
        </p:txBody>
      </p:sp>
      <p:sp>
        <p:nvSpPr>
          <p:cNvPr id="3" name="Espace réservé du contenu 2"/>
          <p:cNvSpPr>
            <a:spLocks noGrp="1"/>
          </p:cNvSpPr>
          <p:nvPr>
            <p:ph sz="quarter" idx="1"/>
          </p:nvPr>
        </p:nvSpPr>
        <p:spPr/>
        <p:txBody>
          <a:bodyPr>
            <a:normAutofit/>
          </a:bodyPr>
          <a:lstStyle/>
          <a:p>
            <a:pPr>
              <a:buNone/>
            </a:pPr>
            <a:r>
              <a:rPr lang="fr-FR" sz="2000" b="1" dirty="0" smtClean="0"/>
              <a:t>Obligations du cyber marchand </a:t>
            </a:r>
          </a:p>
          <a:p>
            <a:endParaRPr lang="fr-FR" sz="2000" b="1" dirty="0" smtClean="0"/>
          </a:p>
          <a:p>
            <a:pPr>
              <a:buNone/>
            </a:pPr>
            <a:endParaRPr lang="fr-FR" sz="2000" b="1" dirty="0" smtClean="0"/>
          </a:p>
          <a:p>
            <a:pPr lvl="0"/>
            <a:r>
              <a:rPr lang="fr-FR" sz="2000" dirty="0" smtClean="0"/>
              <a:t>Offrir un moyen de paiement sécurisé.</a:t>
            </a:r>
          </a:p>
          <a:p>
            <a:pPr lvl="0"/>
            <a:r>
              <a:rPr lang="fr-FR" sz="2000" dirty="0" smtClean="0"/>
              <a:t>S’engager sur le délai de livraison et la conformité du produit.</a:t>
            </a:r>
          </a:p>
          <a:p>
            <a:pPr lvl="0"/>
            <a:r>
              <a:rPr lang="fr-FR" sz="2000" dirty="0" smtClean="0"/>
              <a:t>Réparer, remplacer ou rembourser un produit défaillant.</a:t>
            </a:r>
          </a:p>
          <a:p>
            <a:pPr lvl="0"/>
            <a:r>
              <a:rPr lang="fr-FR" sz="2000" dirty="0" smtClean="0"/>
              <a:t>Informer de l’indisponibilité d’un produit .</a:t>
            </a:r>
          </a:p>
          <a:p>
            <a:pPr>
              <a:buNone/>
            </a:pPr>
            <a:endParaRPr lang="fr-FR" dirty="0" smtClean="0"/>
          </a:p>
          <a:p>
            <a:pPr fontAlgn="base">
              <a:buNone/>
            </a:pPr>
            <a:endParaRPr lang="fr-FR" dirty="0"/>
          </a:p>
        </p:txBody>
      </p:sp>
      <p:sp>
        <p:nvSpPr>
          <p:cNvPr id="4" name="Espace réservé du numéro de diapositive 3"/>
          <p:cNvSpPr>
            <a:spLocks noGrp="1"/>
          </p:cNvSpPr>
          <p:nvPr>
            <p:ph type="sldNum" sz="quarter" idx="15"/>
          </p:nvPr>
        </p:nvSpPr>
        <p:spPr/>
        <p:txBody>
          <a:bodyPr/>
          <a:lstStyle/>
          <a:p>
            <a:fld id="{CF4668DC-857F-487D-BFFA-8C0CA5037977}" type="slidenum">
              <a:rPr lang="fr-BE" smtClean="0"/>
              <a:pPr/>
              <a:t>32</a:t>
            </a:fld>
            <a:endParaRPr lang="fr-BE"/>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Economie Numérique</a:t>
            </a:r>
            <a:endParaRPr lang="fr-FR" dirty="0"/>
          </a:p>
        </p:txBody>
      </p:sp>
      <p:sp>
        <p:nvSpPr>
          <p:cNvPr id="3" name="Espace réservé du contenu 2"/>
          <p:cNvSpPr>
            <a:spLocks noGrp="1"/>
          </p:cNvSpPr>
          <p:nvPr>
            <p:ph sz="quarter" idx="1"/>
          </p:nvPr>
        </p:nvSpPr>
        <p:spPr/>
        <p:txBody>
          <a:bodyPr>
            <a:normAutofit/>
          </a:bodyPr>
          <a:lstStyle/>
          <a:p>
            <a:pPr>
              <a:buNone/>
            </a:pPr>
            <a:r>
              <a:rPr lang="fr-FR" sz="2000" b="1" dirty="0" smtClean="0"/>
              <a:t>Responsabilité du cyber marchand </a:t>
            </a:r>
          </a:p>
          <a:p>
            <a:endParaRPr lang="fr-FR" sz="2000" b="1" dirty="0" smtClean="0"/>
          </a:p>
          <a:p>
            <a:pPr>
              <a:buNone/>
            </a:pPr>
            <a:endParaRPr lang="fr-FR" sz="2000" b="1" dirty="0" smtClean="0"/>
          </a:p>
          <a:p>
            <a:pPr lvl="0"/>
            <a:r>
              <a:rPr lang="fr-FR" sz="2000" dirty="0" smtClean="0"/>
              <a:t>Porte sur l’exécution des obligations.</a:t>
            </a:r>
          </a:p>
          <a:p>
            <a:pPr lvl="0"/>
            <a:r>
              <a:rPr lang="fr-FR" sz="2000" dirty="0" smtClean="0"/>
              <a:t>S’exercé de plein droit à l’égard du cyber-consommateur:</a:t>
            </a:r>
          </a:p>
          <a:p>
            <a:pPr lvl="0">
              <a:buFont typeface="Wingdings" pitchFamily="2" charset="2"/>
              <a:buChar char="Ø"/>
            </a:pPr>
            <a:r>
              <a:rPr lang="fr-FR" sz="2000" dirty="0" smtClean="0"/>
              <a:t>Biens licites</a:t>
            </a:r>
          </a:p>
          <a:p>
            <a:pPr lvl="0">
              <a:buFont typeface="Wingdings" pitchFamily="2" charset="2"/>
              <a:buChar char="Ø"/>
            </a:pPr>
            <a:r>
              <a:rPr lang="fr-FR" sz="2000" dirty="0" smtClean="0"/>
              <a:t>Respect de la vie privée et Spamming non autorisé.</a:t>
            </a:r>
          </a:p>
          <a:p>
            <a:pPr lvl="0">
              <a:buFont typeface="Wingdings" pitchFamily="2" charset="2"/>
              <a:buChar char="Ø"/>
            </a:pPr>
            <a:r>
              <a:rPr lang="fr-FR" sz="2000" dirty="0" smtClean="0"/>
              <a:t>Obligation de transparence.</a:t>
            </a:r>
          </a:p>
          <a:p>
            <a:r>
              <a:rPr lang="fr-FR" sz="2000" dirty="0" smtClean="0"/>
              <a:t>Exonération si l’exécution du contrat n’est pas de son fait.</a:t>
            </a:r>
          </a:p>
          <a:p>
            <a:pPr fontAlgn="base">
              <a:buNone/>
            </a:pPr>
            <a:endParaRPr lang="fr-FR" dirty="0"/>
          </a:p>
        </p:txBody>
      </p:sp>
      <p:sp>
        <p:nvSpPr>
          <p:cNvPr id="4" name="Espace réservé du numéro de diapositive 3"/>
          <p:cNvSpPr>
            <a:spLocks noGrp="1"/>
          </p:cNvSpPr>
          <p:nvPr>
            <p:ph type="sldNum" sz="quarter" idx="15"/>
          </p:nvPr>
        </p:nvSpPr>
        <p:spPr/>
        <p:txBody>
          <a:bodyPr/>
          <a:lstStyle/>
          <a:p>
            <a:fld id="{CF4668DC-857F-487D-BFFA-8C0CA5037977}" type="slidenum">
              <a:rPr lang="fr-BE" smtClean="0"/>
              <a:pPr/>
              <a:t>33</a:t>
            </a:fld>
            <a:endParaRPr lang="fr-BE"/>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Economie Numérique</a:t>
            </a:r>
            <a:endParaRPr lang="fr-FR" dirty="0"/>
          </a:p>
        </p:txBody>
      </p:sp>
      <p:sp>
        <p:nvSpPr>
          <p:cNvPr id="3" name="Espace réservé du contenu 2"/>
          <p:cNvSpPr>
            <a:spLocks noGrp="1"/>
          </p:cNvSpPr>
          <p:nvPr>
            <p:ph sz="quarter" idx="1"/>
          </p:nvPr>
        </p:nvSpPr>
        <p:spPr/>
        <p:txBody>
          <a:bodyPr>
            <a:normAutofit/>
          </a:bodyPr>
          <a:lstStyle/>
          <a:p>
            <a:pPr>
              <a:buNone/>
            </a:pPr>
            <a:r>
              <a:rPr lang="fr-FR" sz="2000" b="1" dirty="0" smtClean="0"/>
              <a:t>Obligations du cyber acheteur</a:t>
            </a:r>
          </a:p>
          <a:p>
            <a:endParaRPr lang="fr-FR" sz="2000" b="1" dirty="0" smtClean="0"/>
          </a:p>
          <a:p>
            <a:pPr>
              <a:buNone/>
            </a:pPr>
            <a:endParaRPr lang="fr-FR" sz="2000" b="1" dirty="0" smtClean="0"/>
          </a:p>
          <a:p>
            <a:pPr lvl="0"/>
            <a:r>
              <a:rPr lang="fr-FR" sz="2000" b="1" dirty="0" smtClean="0"/>
              <a:t>Retirement: </a:t>
            </a:r>
            <a:r>
              <a:rPr lang="fr-FR" sz="2000" dirty="0" smtClean="0"/>
              <a:t>retirer la commande livrée.</a:t>
            </a:r>
          </a:p>
          <a:p>
            <a:pPr lvl="0"/>
            <a:r>
              <a:rPr lang="fr-FR" sz="2000" b="1" dirty="0" smtClean="0"/>
              <a:t>Paiement: </a:t>
            </a:r>
            <a:r>
              <a:rPr lang="fr-FR" sz="2000" dirty="0" smtClean="0"/>
              <a:t>payer le prix au jour et lieu prévus dans le contrat de vente</a:t>
            </a:r>
          </a:p>
          <a:p>
            <a:pPr>
              <a:buNone/>
            </a:pPr>
            <a:endParaRPr lang="fr-FR" dirty="0" smtClean="0"/>
          </a:p>
          <a:p>
            <a:pPr fontAlgn="base">
              <a:buNone/>
            </a:pPr>
            <a:endParaRPr lang="fr-FR" dirty="0"/>
          </a:p>
        </p:txBody>
      </p:sp>
      <p:sp>
        <p:nvSpPr>
          <p:cNvPr id="4" name="Espace réservé du numéro de diapositive 3"/>
          <p:cNvSpPr>
            <a:spLocks noGrp="1"/>
          </p:cNvSpPr>
          <p:nvPr>
            <p:ph type="sldNum" sz="quarter" idx="15"/>
          </p:nvPr>
        </p:nvSpPr>
        <p:spPr/>
        <p:txBody>
          <a:bodyPr/>
          <a:lstStyle/>
          <a:p>
            <a:fld id="{CF4668DC-857F-487D-BFFA-8C0CA5037977}" type="slidenum">
              <a:rPr lang="fr-BE" smtClean="0"/>
              <a:pPr/>
              <a:t>34</a:t>
            </a:fld>
            <a:endParaRPr lang="fr-BE"/>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Economie Numérique</a:t>
            </a:r>
            <a:endParaRPr lang="fr-FR" dirty="0"/>
          </a:p>
        </p:txBody>
      </p:sp>
      <p:sp>
        <p:nvSpPr>
          <p:cNvPr id="3" name="Espace réservé du contenu 2"/>
          <p:cNvSpPr>
            <a:spLocks noGrp="1"/>
          </p:cNvSpPr>
          <p:nvPr>
            <p:ph sz="quarter" idx="1"/>
          </p:nvPr>
        </p:nvSpPr>
        <p:spPr/>
        <p:txBody>
          <a:bodyPr>
            <a:normAutofit/>
          </a:bodyPr>
          <a:lstStyle/>
          <a:p>
            <a:pPr>
              <a:buNone/>
            </a:pPr>
            <a:r>
              <a:rPr lang="fr-FR" sz="2000" b="1" dirty="0" smtClean="0"/>
              <a:t>Garanties:</a:t>
            </a:r>
          </a:p>
          <a:p>
            <a:endParaRPr lang="fr-FR" sz="2000" b="1" dirty="0" smtClean="0"/>
          </a:p>
          <a:p>
            <a:pPr>
              <a:buNone/>
            </a:pPr>
            <a:endParaRPr lang="fr-FR" sz="2000" b="1" dirty="0" smtClean="0"/>
          </a:p>
          <a:p>
            <a:pPr lvl="0"/>
            <a:r>
              <a:rPr lang="fr-FR" sz="2000" b="1" dirty="0" smtClean="0"/>
              <a:t>Garantie légale de conformité du bien.</a:t>
            </a:r>
          </a:p>
          <a:p>
            <a:pPr lvl="0"/>
            <a:r>
              <a:rPr lang="fr-FR" sz="2000" b="1" dirty="0" smtClean="0"/>
              <a:t>Garantie légale des vices cachés</a:t>
            </a:r>
          </a:p>
          <a:p>
            <a:pPr lvl="0"/>
            <a:r>
              <a:rPr lang="fr-FR" sz="2000" b="1" dirty="0" smtClean="0"/>
              <a:t>Garantie d’éviction.</a:t>
            </a:r>
          </a:p>
          <a:p>
            <a:pPr lvl="0">
              <a:buNone/>
            </a:pPr>
            <a:endParaRPr lang="fr-FR" sz="2000" dirty="0" smtClean="0"/>
          </a:p>
          <a:p>
            <a:pPr>
              <a:buNone/>
            </a:pPr>
            <a:endParaRPr lang="fr-FR" dirty="0" smtClean="0"/>
          </a:p>
          <a:p>
            <a:pPr fontAlgn="base">
              <a:buNone/>
            </a:pPr>
            <a:endParaRPr lang="fr-FR" dirty="0"/>
          </a:p>
        </p:txBody>
      </p:sp>
      <p:sp>
        <p:nvSpPr>
          <p:cNvPr id="4" name="Espace réservé du numéro de diapositive 3"/>
          <p:cNvSpPr>
            <a:spLocks noGrp="1"/>
          </p:cNvSpPr>
          <p:nvPr>
            <p:ph type="sldNum" sz="quarter" idx="15"/>
          </p:nvPr>
        </p:nvSpPr>
        <p:spPr/>
        <p:txBody>
          <a:bodyPr/>
          <a:lstStyle/>
          <a:p>
            <a:fld id="{CF4668DC-857F-487D-BFFA-8C0CA5037977}" type="slidenum">
              <a:rPr lang="fr-BE" smtClean="0"/>
              <a:pPr/>
              <a:t>35</a:t>
            </a:fld>
            <a:endParaRPr lang="fr-BE"/>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Economie Numérique</a:t>
            </a:r>
            <a:endParaRPr lang="fr-FR" dirty="0"/>
          </a:p>
        </p:txBody>
      </p:sp>
      <p:sp>
        <p:nvSpPr>
          <p:cNvPr id="3" name="Espace réservé du contenu 2"/>
          <p:cNvSpPr>
            <a:spLocks noGrp="1"/>
          </p:cNvSpPr>
          <p:nvPr>
            <p:ph sz="quarter" idx="1"/>
          </p:nvPr>
        </p:nvSpPr>
        <p:spPr/>
        <p:txBody>
          <a:bodyPr>
            <a:normAutofit/>
          </a:bodyPr>
          <a:lstStyle/>
          <a:p>
            <a:pPr lvl="0">
              <a:buNone/>
            </a:pPr>
            <a:r>
              <a:rPr lang="fr-FR" sz="2000" b="1" dirty="0" smtClean="0"/>
              <a:t>Règlement des litiges:</a:t>
            </a:r>
          </a:p>
          <a:p>
            <a:endParaRPr lang="fr-FR" sz="2000" b="1" dirty="0" smtClean="0"/>
          </a:p>
          <a:p>
            <a:pPr>
              <a:buNone/>
            </a:pPr>
            <a:endParaRPr lang="fr-FR" sz="2000" b="1" dirty="0" smtClean="0"/>
          </a:p>
          <a:p>
            <a:pPr lvl="0"/>
            <a:r>
              <a:rPr lang="fr-FR" sz="2000" b="1" dirty="0" smtClean="0"/>
              <a:t>Libre choix de la loi applicable en cas de litige.</a:t>
            </a:r>
          </a:p>
          <a:p>
            <a:pPr lvl="0"/>
            <a:r>
              <a:rPr lang="fr-FR" sz="2000" b="1" dirty="0" smtClean="0"/>
              <a:t>Par défaut, c’est la loi du pays de résidence du consommateur.</a:t>
            </a:r>
            <a:endParaRPr lang="fr-FR" sz="2000" dirty="0" smtClean="0"/>
          </a:p>
          <a:p>
            <a:pPr>
              <a:buNone/>
            </a:pPr>
            <a:endParaRPr lang="fr-FR" dirty="0" smtClean="0"/>
          </a:p>
          <a:p>
            <a:pPr fontAlgn="base">
              <a:buNone/>
            </a:pPr>
            <a:endParaRPr lang="fr-FR" dirty="0"/>
          </a:p>
        </p:txBody>
      </p:sp>
      <p:sp>
        <p:nvSpPr>
          <p:cNvPr id="4" name="Espace réservé du numéro de diapositive 3"/>
          <p:cNvSpPr>
            <a:spLocks noGrp="1"/>
          </p:cNvSpPr>
          <p:nvPr>
            <p:ph type="sldNum" sz="quarter" idx="15"/>
          </p:nvPr>
        </p:nvSpPr>
        <p:spPr/>
        <p:txBody>
          <a:bodyPr/>
          <a:lstStyle/>
          <a:p>
            <a:fld id="{CF4668DC-857F-487D-BFFA-8C0CA5037977}" type="slidenum">
              <a:rPr lang="fr-BE" smtClean="0"/>
              <a:pPr/>
              <a:t>36</a:t>
            </a:fld>
            <a:endParaRPr lang="fr-BE"/>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Economie Numérique</a:t>
            </a:r>
            <a:endParaRPr lang="fr-FR" dirty="0"/>
          </a:p>
        </p:txBody>
      </p:sp>
      <p:sp>
        <p:nvSpPr>
          <p:cNvPr id="3" name="Espace réservé du contenu 2"/>
          <p:cNvSpPr>
            <a:spLocks noGrp="1"/>
          </p:cNvSpPr>
          <p:nvPr>
            <p:ph sz="quarter" idx="1"/>
          </p:nvPr>
        </p:nvSpPr>
        <p:spPr/>
        <p:txBody>
          <a:bodyPr>
            <a:normAutofit/>
          </a:bodyPr>
          <a:lstStyle/>
          <a:p>
            <a:pPr>
              <a:buNone/>
            </a:pPr>
            <a:r>
              <a:rPr lang="fr-FR" sz="2000" b="1" u="sng" dirty="0" smtClean="0"/>
              <a:t>5.3 </a:t>
            </a:r>
            <a:r>
              <a:rPr lang="fr-FR" sz="2100" b="1" u="sng" dirty="0" smtClean="0"/>
              <a:t>Les atouts du </a:t>
            </a:r>
            <a:r>
              <a:rPr lang="fr-FR" sz="2000" b="1" u="sng" dirty="0" smtClean="0"/>
              <a:t>contrat électronique</a:t>
            </a:r>
            <a:endParaRPr lang="fr-FR" sz="2000" dirty="0" smtClean="0"/>
          </a:p>
          <a:p>
            <a:pPr>
              <a:buNone/>
            </a:pPr>
            <a:endParaRPr lang="fr-FR" dirty="0" smtClean="0"/>
          </a:p>
          <a:p>
            <a:pPr fontAlgn="base"/>
            <a:r>
              <a:rPr lang="fr-FR" b="1" dirty="0" smtClean="0"/>
              <a:t>1</a:t>
            </a:r>
            <a:r>
              <a:rPr lang="fr-FR" dirty="0" smtClean="0"/>
              <a:t>) </a:t>
            </a:r>
            <a:r>
              <a:rPr lang="fr-FR" b="1" dirty="0" smtClean="0"/>
              <a:t>Une productivité accrue : Un contrat papier demande une demi-heure de travail, à tout le moins. </a:t>
            </a:r>
            <a:r>
              <a:rPr lang="fr-FR" dirty="0" smtClean="0"/>
              <a:t>Un contrat électronique se crée, se signe et s’envoie</a:t>
            </a:r>
            <a:r>
              <a:rPr lang="fr-FR" b="1" dirty="0" smtClean="0"/>
              <a:t> </a:t>
            </a:r>
            <a:r>
              <a:rPr lang="fr-FR" dirty="0" smtClean="0"/>
              <a:t>en trois minutes</a:t>
            </a:r>
            <a:r>
              <a:rPr lang="fr-FR" b="1" dirty="0" smtClean="0"/>
              <a:t>.</a:t>
            </a:r>
          </a:p>
          <a:p>
            <a:pPr fontAlgn="base"/>
            <a:r>
              <a:rPr lang="fr-FR" b="1" dirty="0" smtClean="0"/>
              <a:t>2) Un processus accéléré : </a:t>
            </a:r>
            <a:r>
              <a:rPr lang="fr-FR" dirty="0" smtClean="0"/>
              <a:t>le format électronique vous permet d’accélérer le processus de contractualisation pour passer de deux semaines (en moyenne) à quelques heures tout au plus</a:t>
            </a:r>
            <a:r>
              <a:rPr lang="fr-FR" b="1" dirty="0" smtClean="0"/>
              <a:t>.</a:t>
            </a:r>
          </a:p>
          <a:p>
            <a:pPr>
              <a:buNone/>
            </a:pPr>
            <a:endParaRPr lang="fr-FR" dirty="0"/>
          </a:p>
        </p:txBody>
      </p:sp>
      <p:sp>
        <p:nvSpPr>
          <p:cNvPr id="4" name="Espace réservé du numéro de diapositive 3"/>
          <p:cNvSpPr>
            <a:spLocks noGrp="1"/>
          </p:cNvSpPr>
          <p:nvPr>
            <p:ph type="sldNum" sz="quarter" idx="15"/>
          </p:nvPr>
        </p:nvSpPr>
        <p:spPr/>
        <p:txBody>
          <a:bodyPr/>
          <a:lstStyle/>
          <a:p>
            <a:fld id="{CF4668DC-857F-487D-BFFA-8C0CA5037977}" type="slidenum">
              <a:rPr lang="fr-BE" smtClean="0"/>
              <a:pPr/>
              <a:t>37</a:t>
            </a:fld>
            <a:endParaRPr lang="fr-BE"/>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Economie Numérique</a:t>
            </a:r>
            <a:endParaRPr lang="fr-FR" dirty="0"/>
          </a:p>
        </p:txBody>
      </p:sp>
      <p:sp>
        <p:nvSpPr>
          <p:cNvPr id="3" name="Espace réservé du contenu 2"/>
          <p:cNvSpPr>
            <a:spLocks noGrp="1"/>
          </p:cNvSpPr>
          <p:nvPr>
            <p:ph sz="quarter" idx="1"/>
          </p:nvPr>
        </p:nvSpPr>
        <p:spPr/>
        <p:txBody>
          <a:bodyPr>
            <a:normAutofit fontScale="85000" lnSpcReduction="20000"/>
          </a:bodyPr>
          <a:lstStyle/>
          <a:p>
            <a:pPr>
              <a:buNone/>
            </a:pPr>
            <a:r>
              <a:rPr lang="fr-FR" sz="2000" b="1" u="sng" dirty="0" smtClean="0"/>
              <a:t>5.3 </a:t>
            </a:r>
            <a:r>
              <a:rPr lang="fr-FR" sz="2100" b="1" u="sng" dirty="0" smtClean="0"/>
              <a:t>Les atouts du </a:t>
            </a:r>
            <a:r>
              <a:rPr lang="fr-FR" sz="2000" b="1" u="sng" dirty="0" smtClean="0"/>
              <a:t>contrat électronique</a:t>
            </a:r>
            <a:endParaRPr lang="fr-FR" sz="2000" dirty="0" smtClean="0"/>
          </a:p>
          <a:p>
            <a:pPr>
              <a:buNone/>
            </a:pPr>
            <a:endParaRPr lang="fr-FR" dirty="0" smtClean="0"/>
          </a:p>
          <a:p>
            <a:pPr fontAlgn="base"/>
            <a:r>
              <a:rPr lang="fr-FR" b="1" dirty="0" smtClean="0"/>
              <a:t>3) Des échanges fiabilisés et sécurisés : </a:t>
            </a:r>
            <a:r>
              <a:rPr lang="fr-FR" dirty="0" smtClean="0"/>
              <a:t>La  </a:t>
            </a:r>
            <a:r>
              <a:rPr lang="fr-FR" u="sng" dirty="0" smtClean="0"/>
              <a:t>traçabilité</a:t>
            </a:r>
            <a:r>
              <a:rPr lang="fr-FR" b="1" u="sng" dirty="0" smtClean="0"/>
              <a:t> </a:t>
            </a:r>
            <a:r>
              <a:rPr lang="fr-FR" b="1" dirty="0" smtClean="0"/>
              <a:t>(</a:t>
            </a:r>
            <a:r>
              <a:rPr lang="fr-FR" dirty="0" smtClean="0"/>
              <a:t>vous savez qui a fait quoi, et quand</a:t>
            </a:r>
            <a:r>
              <a:rPr lang="fr-FR" b="1" dirty="0" smtClean="0"/>
              <a:t>) et </a:t>
            </a:r>
            <a:r>
              <a:rPr lang="fr-FR" dirty="0" smtClean="0"/>
              <a:t> </a:t>
            </a:r>
            <a:r>
              <a:rPr lang="fr-FR" u="sng" dirty="0" smtClean="0"/>
              <a:t>la  sécurité</a:t>
            </a:r>
            <a:r>
              <a:rPr lang="fr-FR" b="1" dirty="0" smtClean="0"/>
              <a:t> (</a:t>
            </a:r>
            <a:r>
              <a:rPr lang="fr-FR" dirty="0" smtClean="0"/>
              <a:t>vous définissez les règles d’accès aux documents en fonction des profils utilisateurs</a:t>
            </a:r>
            <a:r>
              <a:rPr lang="fr-FR" b="1" dirty="0" smtClean="0"/>
              <a:t>)</a:t>
            </a:r>
          </a:p>
          <a:p>
            <a:pPr fontAlgn="base"/>
            <a:r>
              <a:rPr lang="fr-FR" b="1" dirty="0" smtClean="0"/>
              <a:t>4) Un meilleur suivi du cycle de vie du contrat </a:t>
            </a:r>
            <a:r>
              <a:rPr lang="fr-FR" dirty="0" smtClean="0"/>
              <a:t>Le suivi du cycle de vie se fait en ligne, en toute simplicité et de façon instantanée</a:t>
            </a:r>
            <a:r>
              <a:rPr lang="fr-FR" b="1" dirty="0" smtClean="0"/>
              <a:t> : vous recevez alertes et notifications en cas de problème</a:t>
            </a:r>
          </a:p>
          <a:p>
            <a:pPr fontAlgn="base"/>
            <a:r>
              <a:rPr lang="fr-FR" b="1" dirty="0" smtClean="0"/>
              <a:t>5) Des coûts de gestion réduits</a:t>
            </a:r>
            <a:r>
              <a:rPr lang="fr-FR" dirty="0" smtClean="0"/>
              <a:t> : vous éliminez toute une série de frais inévitables dans le cadre d’une contractualisation papier. Pas d’impression, pas d’envoi postal, pas de transport, pas d’archivage physique – vous n’avez qu’à prendre en charge les coûts des logiciels et de la création d’une signature électronique, soit uniquement des dépenses ponctuelles</a:t>
            </a:r>
            <a:endParaRPr lang="fr-FR" b="1" dirty="0" smtClean="0"/>
          </a:p>
          <a:p>
            <a:pPr>
              <a:buNone/>
            </a:pPr>
            <a:endParaRPr lang="fr-FR" dirty="0"/>
          </a:p>
        </p:txBody>
      </p:sp>
      <p:sp>
        <p:nvSpPr>
          <p:cNvPr id="4" name="Espace réservé du numéro de diapositive 3"/>
          <p:cNvSpPr>
            <a:spLocks noGrp="1"/>
          </p:cNvSpPr>
          <p:nvPr>
            <p:ph type="sldNum" sz="quarter" idx="15"/>
          </p:nvPr>
        </p:nvSpPr>
        <p:spPr/>
        <p:txBody>
          <a:bodyPr/>
          <a:lstStyle/>
          <a:p>
            <a:fld id="{CF4668DC-857F-487D-BFFA-8C0CA5037977}" type="slidenum">
              <a:rPr lang="fr-BE" smtClean="0"/>
              <a:pPr/>
              <a:t>38</a:t>
            </a:fld>
            <a:endParaRPr lang="fr-BE"/>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Economie Numérique</a:t>
            </a:r>
            <a:endParaRPr lang="fr-FR" dirty="0"/>
          </a:p>
        </p:txBody>
      </p:sp>
      <p:sp>
        <p:nvSpPr>
          <p:cNvPr id="3" name="Espace réservé du contenu 2"/>
          <p:cNvSpPr>
            <a:spLocks noGrp="1"/>
          </p:cNvSpPr>
          <p:nvPr>
            <p:ph sz="quarter" idx="1"/>
          </p:nvPr>
        </p:nvSpPr>
        <p:spPr/>
        <p:txBody>
          <a:bodyPr>
            <a:normAutofit/>
          </a:bodyPr>
          <a:lstStyle/>
          <a:p>
            <a:pPr lvl="0">
              <a:buNone/>
            </a:pPr>
            <a:endParaRPr lang="fr-FR" dirty="0" smtClean="0"/>
          </a:p>
          <a:p>
            <a:pPr>
              <a:buNone/>
            </a:pPr>
            <a:r>
              <a:rPr lang="fr-FR" b="1" dirty="0" smtClean="0"/>
              <a:t>5.4 La signature électronique </a:t>
            </a:r>
          </a:p>
          <a:p>
            <a:pPr>
              <a:buNone/>
            </a:pPr>
            <a:r>
              <a:rPr lang="fr-FR" dirty="0" smtClean="0"/>
              <a:t>Tout acte juridique, pour être validé, nécessite une signature. Pour vos documents dématérialisés, et notamment pour vos contrats, vous devez </a:t>
            </a:r>
            <a:r>
              <a:rPr lang="fr-FR" b="1" dirty="0" smtClean="0"/>
              <a:t>créer une signature électronique</a:t>
            </a:r>
            <a:r>
              <a:rPr lang="fr-FR" dirty="0" smtClean="0"/>
              <a:t> qui permette de vous identifier. </a:t>
            </a:r>
            <a:endParaRPr lang="fr-FR" dirty="0"/>
          </a:p>
        </p:txBody>
      </p:sp>
      <p:sp>
        <p:nvSpPr>
          <p:cNvPr id="4" name="Espace réservé du numéro de diapositive 3"/>
          <p:cNvSpPr>
            <a:spLocks noGrp="1"/>
          </p:cNvSpPr>
          <p:nvPr>
            <p:ph type="sldNum" sz="quarter" idx="15"/>
          </p:nvPr>
        </p:nvSpPr>
        <p:spPr/>
        <p:txBody>
          <a:bodyPr/>
          <a:lstStyle/>
          <a:p>
            <a:fld id="{CF4668DC-857F-487D-BFFA-8C0CA5037977}" type="slidenum">
              <a:rPr lang="fr-BE" smtClean="0"/>
              <a:pPr/>
              <a:t>39</a:t>
            </a:fld>
            <a:endParaRPr lang="fr-BE"/>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Contenu de la matière</a:t>
            </a:r>
            <a:br>
              <a:rPr lang="fr-FR" dirty="0" smtClean="0"/>
            </a:br>
            <a:endParaRPr lang="fr-FR" dirty="0"/>
          </a:p>
        </p:txBody>
      </p:sp>
      <p:sp>
        <p:nvSpPr>
          <p:cNvPr id="3" name="Espace réservé du contenu 2"/>
          <p:cNvSpPr>
            <a:spLocks noGrp="1"/>
          </p:cNvSpPr>
          <p:nvPr>
            <p:ph sz="quarter" idx="1"/>
          </p:nvPr>
        </p:nvSpPr>
        <p:spPr/>
        <p:txBody>
          <a:bodyPr/>
          <a:lstStyle/>
          <a:p>
            <a:pPr>
              <a:buNone/>
            </a:pPr>
            <a:r>
              <a:rPr lang="fr-FR" b="1" i="1" dirty="0" smtClean="0"/>
              <a:t>Chapitre 3 : La veille et les réseaux sociaux</a:t>
            </a:r>
          </a:p>
          <a:p>
            <a:pPr>
              <a:buNone/>
            </a:pPr>
            <a:r>
              <a:rPr lang="fr-FR" b="1" i="1" dirty="0" smtClean="0"/>
              <a:t> </a:t>
            </a:r>
            <a:r>
              <a:rPr lang="fr-FR" dirty="0" smtClean="0"/>
              <a:t>Planifier, collecter et organiser l'information</a:t>
            </a:r>
          </a:p>
          <a:p>
            <a:pPr>
              <a:buNone/>
            </a:pPr>
            <a:r>
              <a:rPr lang="fr-FR" dirty="0" smtClean="0"/>
              <a:t> La veille réputation</a:t>
            </a:r>
          </a:p>
          <a:p>
            <a:pPr>
              <a:buNone/>
            </a:pPr>
            <a:r>
              <a:rPr lang="fr-FR" dirty="0" smtClean="0"/>
              <a:t> La curation de contenus</a:t>
            </a:r>
          </a:p>
          <a:p>
            <a:pPr>
              <a:buNone/>
            </a:pPr>
            <a:r>
              <a:rPr lang="fr-FR" dirty="0" smtClean="0"/>
              <a:t> Particularités de la veille sur les réseaux sociaux</a:t>
            </a:r>
          </a:p>
          <a:p>
            <a:pPr>
              <a:buNone/>
            </a:pPr>
            <a:r>
              <a:rPr lang="fr-FR" dirty="0" smtClean="0"/>
              <a:t> Se créer un (bon) profil </a:t>
            </a:r>
            <a:r>
              <a:rPr lang="fr-FR" dirty="0" err="1" smtClean="0"/>
              <a:t>LinkedIn</a:t>
            </a:r>
            <a:r>
              <a:rPr lang="fr-FR" dirty="0" smtClean="0"/>
              <a:t> et bâtir son réseau</a:t>
            </a:r>
          </a:p>
          <a:p>
            <a:pPr>
              <a:buNone/>
            </a:pPr>
            <a:endParaRPr lang="fr-FR" dirty="0" smtClean="0"/>
          </a:p>
        </p:txBody>
      </p:sp>
      <p:sp>
        <p:nvSpPr>
          <p:cNvPr id="4" name="Espace réservé du numéro de diapositive 3"/>
          <p:cNvSpPr>
            <a:spLocks noGrp="1"/>
          </p:cNvSpPr>
          <p:nvPr>
            <p:ph type="sldNum" sz="quarter" idx="15"/>
          </p:nvPr>
        </p:nvSpPr>
        <p:spPr/>
        <p:txBody>
          <a:bodyPr/>
          <a:lstStyle/>
          <a:p>
            <a:fld id="{CF4668DC-857F-487D-BFFA-8C0CA5037977}" type="slidenum">
              <a:rPr lang="fr-BE" smtClean="0"/>
              <a:pPr/>
              <a:t>4</a:t>
            </a:fld>
            <a:endParaRPr lang="fr-BE"/>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Economie Numérique</a:t>
            </a:r>
            <a:endParaRPr lang="fr-FR" dirty="0"/>
          </a:p>
        </p:txBody>
      </p:sp>
      <p:sp>
        <p:nvSpPr>
          <p:cNvPr id="3" name="Espace réservé du contenu 2"/>
          <p:cNvSpPr>
            <a:spLocks noGrp="1"/>
          </p:cNvSpPr>
          <p:nvPr>
            <p:ph sz="quarter" idx="1"/>
          </p:nvPr>
        </p:nvSpPr>
        <p:spPr/>
        <p:txBody>
          <a:bodyPr>
            <a:normAutofit/>
          </a:bodyPr>
          <a:lstStyle/>
          <a:p>
            <a:pPr>
              <a:buNone/>
            </a:pPr>
            <a:r>
              <a:rPr lang="fr-FR" b="1" dirty="0" smtClean="0"/>
              <a:t>5.4 La signature électronique </a:t>
            </a:r>
          </a:p>
          <a:p>
            <a:r>
              <a:rPr lang="fr-FR" dirty="0" smtClean="0"/>
              <a:t>Signatures manuscrites scannées</a:t>
            </a:r>
          </a:p>
          <a:p>
            <a:r>
              <a:rPr lang="fr-FR" dirty="0" smtClean="0"/>
              <a:t>Signatures manuscrites sur écran tactile</a:t>
            </a:r>
          </a:p>
          <a:p>
            <a:r>
              <a:rPr lang="fr-FR" dirty="0" smtClean="0"/>
              <a:t>Signature numérique ou digitale:</a:t>
            </a:r>
          </a:p>
          <a:p>
            <a:pPr>
              <a:buFont typeface="Wingdings" pitchFamily="2" charset="2"/>
              <a:buChar char="q"/>
            </a:pPr>
            <a:r>
              <a:rPr lang="fr-FR" dirty="0" smtClean="0"/>
              <a:t>     Identification digitale(empreinte, voix,                    rétine…)</a:t>
            </a:r>
          </a:p>
          <a:p>
            <a:pPr>
              <a:buFont typeface="Wingdings" pitchFamily="2" charset="2"/>
              <a:buChar char="q"/>
            </a:pPr>
            <a:r>
              <a:rPr lang="fr-FR" dirty="0" smtClean="0"/>
              <a:t>     Suite de caractères personnels et unique…etc.</a:t>
            </a:r>
          </a:p>
          <a:p>
            <a:pPr>
              <a:buFont typeface="Wingdings" pitchFamily="2" charset="2"/>
              <a:buChar char="q"/>
            </a:pPr>
            <a:r>
              <a:rPr lang="fr-FR" dirty="0" smtClean="0"/>
              <a:t>     Suite </a:t>
            </a:r>
            <a:r>
              <a:rPr lang="fr-FR" dirty="0"/>
              <a:t>d’identifications officielles </a:t>
            </a:r>
            <a:r>
              <a:rPr lang="fr-FR" b="1" dirty="0"/>
              <a:t>(certificat)</a:t>
            </a:r>
          </a:p>
        </p:txBody>
      </p:sp>
      <p:sp>
        <p:nvSpPr>
          <p:cNvPr id="4" name="Espace réservé du numéro de diapositive 3"/>
          <p:cNvSpPr>
            <a:spLocks noGrp="1"/>
          </p:cNvSpPr>
          <p:nvPr>
            <p:ph type="sldNum" sz="quarter" idx="15"/>
          </p:nvPr>
        </p:nvSpPr>
        <p:spPr/>
        <p:txBody>
          <a:bodyPr/>
          <a:lstStyle/>
          <a:p>
            <a:fld id="{CF4668DC-857F-487D-BFFA-8C0CA5037977}" type="slidenum">
              <a:rPr lang="fr-BE" smtClean="0"/>
              <a:pPr/>
              <a:t>40</a:t>
            </a:fld>
            <a:endParaRPr lang="fr-BE"/>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Economie Numérique</a:t>
            </a:r>
            <a:endParaRPr lang="fr-FR" dirty="0"/>
          </a:p>
        </p:txBody>
      </p:sp>
      <p:sp>
        <p:nvSpPr>
          <p:cNvPr id="3" name="Espace réservé du contenu 2"/>
          <p:cNvSpPr>
            <a:spLocks noGrp="1"/>
          </p:cNvSpPr>
          <p:nvPr>
            <p:ph sz="quarter" idx="1"/>
          </p:nvPr>
        </p:nvSpPr>
        <p:spPr/>
        <p:txBody>
          <a:bodyPr>
            <a:normAutofit fontScale="92500" lnSpcReduction="10000"/>
          </a:bodyPr>
          <a:lstStyle/>
          <a:p>
            <a:pPr>
              <a:buNone/>
            </a:pPr>
            <a:r>
              <a:rPr lang="fr-FR" sz="3000" b="1" dirty="0"/>
              <a:t>Certificat électronique:</a:t>
            </a:r>
          </a:p>
          <a:p>
            <a:pPr>
              <a:buNone/>
            </a:pPr>
            <a:r>
              <a:rPr lang="fr-FR" b="1" dirty="0"/>
              <a:t>• Carte d’identité du monde électronique.</a:t>
            </a:r>
          </a:p>
          <a:p>
            <a:pPr>
              <a:buNone/>
            </a:pPr>
            <a:r>
              <a:rPr lang="fr-FR" b="1" dirty="0"/>
              <a:t>• Délivré par des autorités de certification sous différentes</a:t>
            </a:r>
          </a:p>
          <a:p>
            <a:pPr>
              <a:buNone/>
            </a:pPr>
            <a:r>
              <a:rPr lang="fr-FR" b="1" dirty="0"/>
              <a:t>formes.</a:t>
            </a:r>
          </a:p>
          <a:p>
            <a:pPr>
              <a:buNone/>
            </a:pPr>
            <a:r>
              <a:rPr lang="fr-FR" b="1" dirty="0"/>
              <a:t>• Contenu</a:t>
            </a:r>
            <a:r>
              <a:rPr lang="fr-FR" b="1" dirty="0" smtClean="0"/>
              <a:t>:</a:t>
            </a:r>
          </a:p>
          <a:p>
            <a:pPr>
              <a:buFont typeface="Wingdings" panose="05000000000000000000" pitchFamily="2" charset="2"/>
              <a:buChar char="ü"/>
            </a:pPr>
            <a:r>
              <a:rPr lang="fr-FR" b="1" dirty="0" smtClean="0"/>
              <a:t> </a:t>
            </a:r>
            <a:r>
              <a:rPr lang="fr-FR" b="1" dirty="0"/>
              <a:t>Nom du porteur de certificat.</a:t>
            </a:r>
          </a:p>
          <a:p>
            <a:pPr>
              <a:buFont typeface="Wingdings" panose="05000000000000000000" pitchFamily="2" charset="2"/>
              <a:buChar char="ü"/>
            </a:pPr>
            <a:r>
              <a:rPr lang="fr-FR" b="1" dirty="0"/>
              <a:t> Date du début de validité.</a:t>
            </a:r>
          </a:p>
          <a:p>
            <a:pPr>
              <a:buFont typeface="Wingdings" panose="05000000000000000000" pitchFamily="2" charset="2"/>
              <a:buChar char="ü"/>
            </a:pPr>
            <a:r>
              <a:rPr lang="fr-FR" b="1" dirty="0"/>
              <a:t> Nom de l’entreprise de confiance.</a:t>
            </a:r>
          </a:p>
          <a:p>
            <a:pPr>
              <a:buFont typeface="Wingdings" panose="05000000000000000000" pitchFamily="2" charset="2"/>
              <a:buChar char="ü"/>
            </a:pPr>
            <a:r>
              <a:rPr lang="fr-FR" b="1" dirty="0"/>
              <a:t> Eventuelle photographie du porteur ou du </a:t>
            </a:r>
            <a:r>
              <a:rPr lang="fr-FR" b="1"/>
              <a:t>logo </a:t>
            </a:r>
            <a:r>
              <a:rPr lang="fr-FR" b="1" smtClean="0"/>
              <a:t>de l’entreprise</a:t>
            </a:r>
            <a:r>
              <a:rPr lang="fr-FR" b="1" dirty="0"/>
              <a:t>.</a:t>
            </a:r>
          </a:p>
          <a:p>
            <a:pPr>
              <a:buFont typeface="Wingdings" panose="05000000000000000000" pitchFamily="2" charset="2"/>
              <a:buChar char="ü"/>
            </a:pPr>
            <a:r>
              <a:rPr lang="fr-FR" b="1" dirty="0"/>
              <a:t> Signature de l’autorité de certification.</a:t>
            </a:r>
          </a:p>
        </p:txBody>
      </p:sp>
      <p:sp>
        <p:nvSpPr>
          <p:cNvPr id="4" name="Espace réservé du numéro de diapositive 3"/>
          <p:cNvSpPr>
            <a:spLocks noGrp="1"/>
          </p:cNvSpPr>
          <p:nvPr>
            <p:ph type="sldNum" sz="quarter" idx="15"/>
          </p:nvPr>
        </p:nvSpPr>
        <p:spPr/>
        <p:txBody>
          <a:bodyPr/>
          <a:lstStyle/>
          <a:p>
            <a:fld id="{CF4668DC-857F-487D-BFFA-8C0CA5037977}" type="slidenum">
              <a:rPr lang="fr-BE" smtClean="0"/>
              <a:pPr/>
              <a:t>41</a:t>
            </a:fld>
            <a:endParaRPr lang="fr-BE"/>
          </a:p>
        </p:txBody>
      </p:sp>
    </p:spTree>
    <p:extLst>
      <p:ext uri="{BB962C8B-B14F-4D97-AF65-F5344CB8AC3E}">
        <p14:creationId xmlns:p14="http://schemas.microsoft.com/office/powerpoint/2010/main" val="237646297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Economie Numérique</a:t>
            </a:r>
            <a:endParaRPr lang="fr-FR" dirty="0"/>
          </a:p>
        </p:txBody>
      </p:sp>
      <p:sp>
        <p:nvSpPr>
          <p:cNvPr id="3" name="Espace réservé du contenu 2"/>
          <p:cNvSpPr>
            <a:spLocks noGrp="1"/>
          </p:cNvSpPr>
          <p:nvPr>
            <p:ph sz="quarter" idx="1"/>
          </p:nvPr>
        </p:nvSpPr>
        <p:spPr/>
        <p:txBody>
          <a:bodyPr>
            <a:normAutofit fontScale="92500" lnSpcReduction="10000"/>
          </a:bodyPr>
          <a:lstStyle/>
          <a:p>
            <a:pPr>
              <a:buNone/>
            </a:pPr>
            <a:r>
              <a:rPr lang="fr-FR" b="1" dirty="0" smtClean="0"/>
              <a:t> </a:t>
            </a:r>
          </a:p>
          <a:p>
            <a:pPr marL="0" indent="0">
              <a:buNone/>
            </a:pPr>
            <a:r>
              <a:rPr lang="fr-FR" sz="2600" b="1" dirty="0"/>
              <a:t>A quoi sert la signature électronique ?</a:t>
            </a:r>
          </a:p>
          <a:p>
            <a:pPr marL="0" indent="0">
              <a:buNone/>
            </a:pPr>
            <a:r>
              <a:rPr lang="fr-FR" dirty="0" smtClean="0"/>
              <a:t> </a:t>
            </a:r>
            <a:r>
              <a:rPr lang="fr-FR" dirty="0"/>
              <a:t>Garantir les propriétés de sécurité suivantes:</a:t>
            </a:r>
          </a:p>
          <a:p>
            <a:r>
              <a:rPr lang="fr-FR" b="1" dirty="0" smtClean="0"/>
              <a:t>Authentification</a:t>
            </a:r>
            <a:r>
              <a:rPr lang="fr-FR" dirty="0"/>
              <a:t>: la vérification de l’identité de</a:t>
            </a:r>
          </a:p>
          <a:p>
            <a:pPr marL="0" indent="0">
              <a:buNone/>
            </a:pPr>
            <a:r>
              <a:rPr lang="fr-FR" dirty="0"/>
              <a:t>la personne qui a signé les données (l’origine </a:t>
            </a:r>
            <a:r>
              <a:rPr lang="fr-FR" dirty="0" smtClean="0"/>
              <a:t>du message</a:t>
            </a:r>
            <a:r>
              <a:rPr lang="fr-FR" dirty="0"/>
              <a:t>, du document ou de la transaction).</a:t>
            </a:r>
          </a:p>
          <a:p>
            <a:r>
              <a:rPr lang="fr-FR" dirty="0" smtClean="0"/>
              <a:t> </a:t>
            </a:r>
            <a:r>
              <a:rPr lang="fr-FR" b="1" dirty="0"/>
              <a:t>Confidentialité et protection de l’intégrité des</a:t>
            </a:r>
          </a:p>
          <a:p>
            <a:pPr marL="0" indent="0">
              <a:buNone/>
            </a:pPr>
            <a:r>
              <a:rPr lang="fr-FR" b="1" dirty="0"/>
              <a:t>données: </a:t>
            </a:r>
            <a:r>
              <a:rPr lang="fr-FR" dirty="0"/>
              <a:t>garantir que le document reçu n’a </a:t>
            </a:r>
            <a:r>
              <a:rPr lang="fr-FR" dirty="0" smtClean="0"/>
              <a:t>pas été </a:t>
            </a:r>
            <a:r>
              <a:rPr lang="fr-FR" dirty="0"/>
              <a:t>altéré.</a:t>
            </a:r>
          </a:p>
          <a:p>
            <a:r>
              <a:rPr lang="fr-FR" b="1" dirty="0" smtClean="0"/>
              <a:t> </a:t>
            </a:r>
            <a:r>
              <a:rPr lang="fr-FR" b="1" dirty="0"/>
              <a:t>Non-répudiation: </a:t>
            </a:r>
            <a:r>
              <a:rPr lang="fr-FR" dirty="0"/>
              <a:t>le signataire d’un document</a:t>
            </a:r>
          </a:p>
          <a:p>
            <a:pPr marL="0" indent="0">
              <a:buNone/>
            </a:pPr>
            <a:r>
              <a:rPr lang="fr-FR" dirty="0"/>
              <a:t>prouve son identité. L'expéditeur ne peut </a:t>
            </a:r>
            <a:r>
              <a:rPr lang="fr-FR" dirty="0" smtClean="0"/>
              <a:t>nier avoir </a:t>
            </a:r>
            <a:r>
              <a:rPr lang="fr-FR" dirty="0"/>
              <a:t>envoyé le message et le destinataire ne </a:t>
            </a:r>
            <a:r>
              <a:rPr lang="fr-FR" dirty="0" smtClean="0"/>
              <a:t>peut nier </a:t>
            </a:r>
            <a:r>
              <a:rPr lang="fr-FR" dirty="0"/>
              <a:t>l'avoir reçu.</a:t>
            </a:r>
          </a:p>
        </p:txBody>
      </p:sp>
      <p:sp>
        <p:nvSpPr>
          <p:cNvPr id="4" name="Espace réservé du numéro de diapositive 3"/>
          <p:cNvSpPr>
            <a:spLocks noGrp="1"/>
          </p:cNvSpPr>
          <p:nvPr>
            <p:ph type="sldNum" sz="quarter" idx="15"/>
          </p:nvPr>
        </p:nvSpPr>
        <p:spPr/>
        <p:txBody>
          <a:bodyPr/>
          <a:lstStyle/>
          <a:p>
            <a:fld id="{CF4668DC-857F-487D-BFFA-8C0CA5037977}" type="slidenum">
              <a:rPr lang="fr-BE" smtClean="0"/>
              <a:pPr/>
              <a:t>42</a:t>
            </a:fld>
            <a:endParaRPr lang="fr-BE"/>
          </a:p>
        </p:txBody>
      </p:sp>
    </p:spTree>
    <p:extLst>
      <p:ext uri="{BB962C8B-B14F-4D97-AF65-F5344CB8AC3E}">
        <p14:creationId xmlns:p14="http://schemas.microsoft.com/office/powerpoint/2010/main" val="331014673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Economie Numérique</a:t>
            </a:r>
            <a:endParaRPr lang="fr-FR" dirty="0"/>
          </a:p>
        </p:txBody>
      </p:sp>
      <p:sp>
        <p:nvSpPr>
          <p:cNvPr id="3" name="Espace réservé du contenu 2"/>
          <p:cNvSpPr>
            <a:spLocks noGrp="1"/>
          </p:cNvSpPr>
          <p:nvPr>
            <p:ph sz="quarter" idx="1"/>
          </p:nvPr>
        </p:nvSpPr>
        <p:spPr/>
        <p:txBody>
          <a:bodyPr>
            <a:normAutofit/>
          </a:bodyPr>
          <a:lstStyle/>
          <a:p>
            <a:pPr>
              <a:buNone/>
            </a:pPr>
            <a:r>
              <a:rPr lang="fr-FR" b="1" dirty="0" smtClean="0"/>
              <a:t>5.5 Opérations utilisées dans une signature électronique </a:t>
            </a:r>
          </a:p>
          <a:p>
            <a:endParaRPr lang="fr-FR" b="1" dirty="0" smtClean="0"/>
          </a:p>
          <a:p>
            <a:endParaRPr lang="fr-FR" b="1" dirty="0" smtClean="0"/>
          </a:p>
          <a:p>
            <a:r>
              <a:rPr lang="fr-FR" sz="3200" b="1" dirty="0" smtClean="0"/>
              <a:t>Hachage : </a:t>
            </a:r>
            <a:r>
              <a:rPr lang="fr-FR" sz="3200" dirty="0" smtClean="0"/>
              <a:t>sert à avoir un résumé très condensé du document</a:t>
            </a:r>
          </a:p>
        </p:txBody>
      </p:sp>
      <p:sp>
        <p:nvSpPr>
          <p:cNvPr id="4" name="Espace réservé du numéro de diapositive 3"/>
          <p:cNvSpPr>
            <a:spLocks noGrp="1"/>
          </p:cNvSpPr>
          <p:nvPr>
            <p:ph type="sldNum" sz="quarter" idx="15"/>
          </p:nvPr>
        </p:nvSpPr>
        <p:spPr/>
        <p:txBody>
          <a:bodyPr/>
          <a:lstStyle/>
          <a:p>
            <a:fld id="{CF4668DC-857F-487D-BFFA-8C0CA5037977}" type="slidenum">
              <a:rPr lang="fr-BE" smtClean="0"/>
              <a:pPr/>
              <a:t>43</a:t>
            </a:fld>
            <a:endParaRPr lang="fr-BE"/>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Economie Numérique</a:t>
            </a:r>
            <a:endParaRPr lang="fr-FR" dirty="0"/>
          </a:p>
        </p:txBody>
      </p:sp>
      <p:sp>
        <p:nvSpPr>
          <p:cNvPr id="3" name="Espace réservé du contenu 2"/>
          <p:cNvSpPr>
            <a:spLocks noGrp="1"/>
          </p:cNvSpPr>
          <p:nvPr>
            <p:ph sz="quarter" idx="1"/>
          </p:nvPr>
        </p:nvSpPr>
        <p:spPr/>
        <p:txBody>
          <a:bodyPr>
            <a:normAutofit/>
          </a:bodyPr>
          <a:lstStyle/>
          <a:p>
            <a:pPr>
              <a:buNone/>
            </a:pPr>
            <a:r>
              <a:rPr lang="fr-FR" b="1" dirty="0" smtClean="0"/>
              <a:t>5.5Opérations utilisées dans une signature électronique </a:t>
            </a:r>
          </a:p>
          <a:p>
            <a:pPr>
              <a:buNone/>
            </a:pPr>
            <a:endParaRPr lang="fr-FR" b="1" dirty="0" smtClean="0"/>
          </a:p>
          <a:p>
            <a:r>
              <a:rPr lang="fr-FR" b="1" dirty="0" smtClean="0"/>
              <a:t>Cryptographie asymétrique : </a:t>
            </a:r>
            <a:r>
              <a:rPr lang="fr-FR" dirty="0" smtClean="0"/>
              <a:t>C’est une cryptographie </a:t>
            </a:r>
            <a:r>
              <a:rPr lang="fr-FR" b="1" dirty="0" smtClean="0"/>
              <a:t>qui distingue entre des données publiques et privées, en opposition à la </a:t>
            </a:r>
            <a:r>
              <a:rPr lang="fr-FR" dirty="0" smtClean="0"/>
              <a:t>cryptographie symétrique où la fonctionnalité est atteinte par la possession d'une donnée secrète commune entre les différents participants.</a:t>
            </a:r>
            <a:endParaRPr lang="fr-FR" dirty="0"/>
          </a:p>
        </p:txBody>
      </p:sp>
      <p:sp>
        <p:nvSpPr>
          <p:cNvPr id="4" name="Espace réservé du numéro de diapositive 3"/>
          <p:cNvSpPr>
            <a:spLocks noGrp="1"/>
          </p:cNvSpPr>
          <p:nvPr>
            <p:ph type="sldNum" sz="quarter" idx="15"/>
          </p:nvPr>
        </p:nvSpPr>
        <p:spPr/>
        <p:txBody>
          <a:bodyPr/>
          <a:lstStyle/>
          <a:p>
            <a:fld id="{CF4668DC-857F-487D-BFFA-8C0CA5037977}" type="slidenum">
              <a:rPr lang="fr-BE" smtClean="0"/>
              <a:pPr/>
              <a:t>44</a:t>
            </a:fld>
            <a:endParaRPr lang="fr-BE"/>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Economie Numérique</a:t>
            </a:r>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45</a:t>
            </a:fld>
            <a:endParaRPr lang="fr-BE"/>
          </a:p>
        </p:txBody>
      </p:sp>
      <p:sp>
        <p:nvSpPr>
          <p:cNvPr id="3" name="Espace réservé du contenu 2"/>
          <p:cNvSpPr>
            <a:spLocks noGrp="1"/>
          </p:cNvSpPr>
          <p:nvPr>
            <p:ph sz="quarter" idx="2"/>
          </p:nvPr>
        </p:nvSpPr>
        <p:spPr/>
        <p:txBody>
          <a:bodyPr>
            <a:normAutofit/>
          </a:bodyPr>
          <a:lstStyle/>
          <a:p>
            <a:pPr>
              <a:buNone/>
            </a:pPr>
            <a:r>
              <a:rPr lang="fr-FR" b="1" dirty="0" smtClean="0"/>
              <a:t>5.5Opérations utilisées dans une signature électronique </a:t>
            </a:r>
          </a:p>
          <a:p>
            <a:r>
              <a:rPr lang="fr-FR" b="1" dirty="0" smtClean="0"/>
              <a:t>Cryptographie  asymétrique :</a:t>
            </a:r>
          </a:p>
          <a:p>
            <a:pPr>
              <a:buNone/>
            </a:pPr>
            <a:endParaRPr lang="fr-FR" b="1" dirty="0" smtClean="0"/>
          </a:p>
          <a:p>
            <a:pPr>
              <a:buNone/>
            </a:pPr>
            <a:endParaRPr lang="fr-FR" b="1" dirty="0" smtClean="0"/>
          </a:p>
          <a:p>
            <a:pPr>
              <a:buNone/>
            </a:pPr>
            <a:endParaRPr lang="fr-FR" dirty="0"/>
          </a:p>
        </p:txBody>
      </p:sp>
      <p:pic>
        <p:nvPicPr>
          <p:cNvPr id="8" name="Image 7"/>
          <p:cNvPicPr>
            <a:picLocks noChangeAspect="1"/>
          </p:cNvPicPr>
          <p:nvPr/>
        </p:nvPicPr>
        <p:blipFill>
          <a:blip r:embed="rId2"/>
          <a:stretch>
            <a:fillRect/>
          </a:stretch>
        </p:blipFill>
        <p:spPr>
          <a:xfrm>
            <a:off x="3779912" y="1844824"/>
            <a:ext cx="4958704" cy="3741142"/>
          </a:xfrm>
          <a:prstGeom prst="rect">
            <a:avLst/>
          </a:prstGeom>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Economie Numérique</a:t>
            </a:r>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46</a:t>
            </a:fld>
            <a:endParaRPr lang="fr-BE"/>
          </a:p>
        </p:txBody>
      </p:sp>
      <p:sp>
        <p:nvSpPr>
          <p:cNvPr id="3" name="Espace réservé du contenu 2"/>
          <p:cNvSpPr>
            <a:spLocks noGrp="1"/>
          </p:cNvSpPr>
          <p:nvPr>
            <p:ph sz="quarter" idx="2"/>
          </p:nvPr>
        </p:nvSpPr>
        <p:spPr/>
        <p:txBody>
          <a:bodyPr>
            <a:normAutofit/>
          </a:bodyPr>
          <a:lstStyle/>
          <a:p>
            <a:pPr>
              <a:buNone/>
            </a:pPr>
            <a:r>
              <a:rPr lang="fr-FR" b="1" dirty="0" smtClean="0"/>
              <a:t>5.5Opérations utilisées dans une signature électronique </a:t>
            </a:r>
          </a:p>
          <a:p>
            <a:r>
              <a:rPr lang="fr-FR" b="1" dirty="0" smtClean="0"/>
              <a:t>Cryptographie  asymétrique :</a:t>
            </a:r>
          </a:p>
          <a:p>
            <a:pPr>
              <a:buNone/>
            </a:pPr>
            <a:endParaRPr lang="fr-FR" b="1" dirty="0" smtClean="0"/>
          </a:p>
          <a:p>
            <a:pPr>
              <a:buNone/>
            </a:pPr>
            <a:endParaRPr lang="fr-FR" b="1" dirty="0" smtClean="0"/>
          </a:p>
          <a:p>
            <a:pPr>
              <a:buNone/>
            </a:pPr>
            <a:endParaRPr lang="fr-FR" dirty="0"/>
          </a:p>
        </p:txBody>
      </p:sp>
      <p:pic>
        <p:nvPicPr>
          <p:cNvPr id="2050" name="Picture 2"/>
          <p:cNvPicPr>
            <a:picLocks noGrp="1" noChangeAspect="1" noChangeArrowheads="1"/>
          </p:cNvPicPr>
          <p:nvPr>
            <p:ph sz="quarter" idx="4"/>
          </p:nvPr>
        </p:nvPicPr>
        <p:blipFill>
          <a:blip r:embed="rId2" cstate="print"/>
          <a:srcRect/>
          <a:stretch>
            <a:fillRect/>
          </a:stretch>
        </p:blipFill>
        <p:spPr bwMode="auto">
          <a:xfrm>
            <a:off x="4371975" y="3212976"/>
            <a:ext cx="3657600" cy="21324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Economie Numérique</a:t>
            </a:r>
            <a:endParaRPr lang="fr-FR" dirty="0"/>
          </a:p>
        </p:txBody>
      </p:sp>
      <p:sp>
        <p:nvSpPr>
          <p:cNvPr id="4" name="Espace réservé du numéro de diapositive 3"/>
          <p:cNvSpPr>
            <a:spLocks noGrp="1"/>
          </p:cNvSpPr>
          <p:nvPr>
            <p:ph type="sldNum" sz="quarter" idx="15"/>
          </p:nvPr>
        </p:nvSpPr>
        <p:spPr/>
        <p:txBody>
          <a:bodyPr/>
          <a:lstStyle/>
          <a:p>
            <a:fld id="{CF4668DC-857F-487D-BFFA-8C0CA5037977}" type="slidenum">
              <a:rPr lang="fr-BE" smtClean="0"/>
              <a:pPr/>
              <a:t>47</a:t>
            </a:fld>
            <a:endParaRPr lang="fr-BE"/>
          </a:p>
        </p:txBody>
      </p:sp>
      <p:pic>
        <p:nvPicPr>
          <p:cNvPr id="3074" name="Picture 2"/>
          <p:cNvPicPr>
            <a:picLocks noGrp="1" noChangeAspect="1" noChangeArrowheads="1"/>
          </p:cNvPicPr>
          <p:nvPr>
            <p:ph sz="quarter" idx="1"/>
          </p:nvPr>
        </p:nvPicPr>
        <p:blipFill>
          <a:blip r:embed="rId2" cstate="print"/>
          <a:srcRect/>
          <a:stretch>
            <a:fillRect/>
          </a:stretch>
        </p:blipFill>
        <p:spPr bwMode="auto">
          <a:xfrm>
            <a:off x="1187624" y="1656509"/>
            <a:ext cx="6025883" cy="4873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Grp="1" noChangeAspect="1" noChangeArrowheads="1"/>
          </p:cNvPicPr>
          <p:nvPr>
            <p:ph sz="quarter" idx="1"/>
          </p:nvPr>
        </p:nvPicPr>
        <p:blipFill>
          <a:blip r:embed="rId2" cstate="print"/>
          <a:srcRect/>
          <a:stretch>
            <a:fillRect/>
          </a:stretch>
        </p:blipFill>
        <p:spPr bwMode="auto">
          <a:xfrm>
            <a:off x="899592" y="2276872"/>
            <a:ext cx="6686550" cy="4032448"/>
          </a:xfrm>
          <a:prstGeom prst="rect">
            <a:avLst/>
          </a:prstGeom>
          <a:noFill/>
          <a:ln w="9525">
            <a:noFill/>
            <a:miter lim="800000"/>
            <a:headEnd/>
            <a:tailEnd/>
          </a:ln>
        </p:spPr>
      </p:pic>
      <p:sp>
        <p:nvSpPr>
          <p:cNvPr id="2" name="Titre 1"/>
          <p:cNvSpPr>
            <a:spLocks noGrp="1"/>
          </p:cNvSpPr>
          <p:nvPr>
            <p:ph type="title"/>
          </p:nvPr>
        </p:nvSpPr>
        <p:spPr>
          <a:xfrm>
            <a:off x="509067" y="260648"/>
            <a:ext cx="7467600" cy="1143000"/>
          </a:xfrm>
        </p:spPr>
        <p:txBody>
          <a:bodyPr/>
          <a:lstStyle/>
          <a:p>
            <a:r>
              <a:rPr lang="fr-FR" dirty="0" smtClean="0"/>
              <a:t>Economie Numérique</a:t>
            </a:r>
            <a:endParaRPr lang="fr-FR" dirty="0"/>
          </a:p>
        </p:txBody>
      </p:sp>
      <p:sp>
        <p:nvSpPr>
          <p:cNvPr id="4" name="Espace réservé du numéro de diapositive 3"/>
          <p:cNvSpPr>
            <a:spLocks noGrp="1"/>
          </p:cNvSpPr>
          <p:nvPr>
            <p:ph type="sldNum" sz="quarter" idx="15"/>
          </p:nvPr>
        </p:nvSpPr>
        <p:spPr/>
        <p:txBody>
          <a:bodyPr/>
          <a:lstStyle/>
          <a:p>
            <a:fld id="{CF4668DC-857F-487D-BFFA-8C0CA5037977}" type="slidenum">
              <a:rPr lang="fr-BE" smtClean="0"/>
              <a:pPr/>
              <a:t>48</a:t>
            </a:fld>
            <a:endParaRPr lang="fr-BE"/>
          </a:p>
        </p:txBody>
      </p:sp>
      <p:sp>
        <p:nvSpPr>
          <p:cNvPr id="7" name="Rectangle 6"/>
          <p:cNvSpPr/>
          <p:nvPr/>
        </p:nvSpPr>
        <p:spPr>
          <a:xfrm>
            <a:off x="899592" y="1728517"/>
            <a:ext cx="5958408" cy="523220"/>
          </a:xfrm>
          <a:prstGeom prst="rect">
            <a:avLst/>
          </a:prstGeom>
        </p:spPr>
        <p:txBody>
          <a:bodyPr wrap="square">
            <a:spAutoFit/>
          </a:bodyPr>
          <a:lstStyle/>
          <a:p>
            <a:r>
              <a:rPr lang="fr-FR" sz="2800" b="1" dirty="0" smtClean="0"/>
              <a:t>Valeur légale</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Economie Numérique</a:t>
            </a:r>
            <a:endParaRPr lang="fr-FR" dirty="0"/>
          </a:p>
        </p:txBody>
      </p:sp>
      <p:sp>
        <p:nvSpPr>
          <p:cNvPr id="3" name="Espace réservé du contenu 2"/>
          <p:cNvSpPr>
            <a:spLocks noGrp="1"/>
          </p:cNvSpPr>
          <p:nvPr>
            <p:ph sz="quarter" idx="1"/>
          </p:nvPr>
        </p:nvSpPr>
        <p:spPr/>
        <p:txBody>
          <a:bodyPr>
            <a:normAutofit/>
          </a:bodyPr>
          <a:lstStyle/>
          <a:p>
            <a:pPr>
              <a:buNone/>
            </a:pPr>
            <a:r>
              <a:rPr lang="fr-FR" b="1" dirty="0" smtClean="0"/>
              <a:t>6.La prospection et la publicité par voie électronique</a:t>
            </a:r>
          </a:p>
          <a:p>
            <a:pPr>
              <a:buNone/>
            </a:pPr>
            <a:endParaRPr lang="fr-FR" dirty="0" smtClean="0"/>
          </a:p>
          <a:p>
            <a:pPr>
              <a:buNone/>
            </a:pPr>
            <a:r>
              <a:rPr lang="fr-FR" dirty="0" smtClean="0"/>
              <a:t>Action qui consiste à utiliser l’ensemble des techniques marketing pour identifier de nouveaux clients potentiels et les transformer en clients réels. Il s'agit de rechercher de nouveaux clients qu'on appellera alors </a:t>
            </a:r>
            <a:r>
              <a:rPr lang="fr-FR" b="1" dirty="0" smtClean="0"/>
              <a:t>des prospects </a:t>
            </a:r>
            <a:r>
              <a:rPr lang="fr-FR" dirty="0" smtClean="0"/>
              <a:t>puis ils obtiendront le nom de "clients" une fois leur premier achat effectué.</a:t>
            </a:r>
          </a:p>
          <a:p>
            <a:pPr>
              <a:buNone/>
            </a:pPr>
            <a:endParaRPr lang="fr-FR" b="1" dirty="0" smtClean="0"/>
          </a:p>
        </p:txBody>
      </p:sp>
      <p:sp>
        <p:nvSpPr>
          <p:cNvPr id="4" name="Espace réservé du numéro de diapositive 3"/>
          <p:cNvSpPr>
            <a:spLocks noGrp="1"/>
          </p:cNvSpPr>
          <p:nvPr>
            <p:ph type="sldNum" sz="quarter" idx="15"/>
          </p:nvPr>
        </p:nvSpPr>
        <p:spPr/>
        <p:txBody>
          <a:bodyPr/>
          <a:lstStyle/>
          <a:p>
            <a:fld id="{CF4668DC-857F-487D-BFFA-8C0CA5037977}" type="slidenum">
              <a:rPr lang="fr-BE" smtClean="0"/>
              <a:pPr/>
              <a:t>49</a:t>
            </a:fld>
            <a:endParaRPr lang="fr-BE"/>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Contenu de la matière</a:t>
            </a:r>
            <a:br>
              <a:rPr lang="fr-FR" dirty="0" smtClean="0"/>
            </a:br>
            <a:endParaRPr lang="fr-FR" dirty="0"/>
          </a:p>
        </p:txBody>
      </p:sp>
      <p:sp>
        <p:nvSpPr>
          <p:cNvPr id="3" name="Espace réservé du contenu 2"/>
          <p:cNvSpPr>
            <a:spLocks noGrp="1"/>
          </p:cNvSpPr>
          <p:nvPr>
            <p:ph sz="quarter" idx="1"/>
          </p:nvPr>
        </p:nvSpPr>
        <p:spPr/>
        <p:txBody>
          <a:bodyPr/>
          <a:lstStyle/>
          <a:p>
            <a:pPr>
              <a:buNone/>
            </a:pPr>
            <a:r>
              <a:rPr lang="fr-FR" b="1" i="1" dirty="0" smtClean="0"/>
              <a:t>Chapitre 4 : Gestion d'un projet de veille</a:t>
            </a:r>
          </a:p>
          <a:p>
            <a:pPr>
              <a:buNone/>
            </a:pPr>
            <a:r>
              <a:rPr lang="fr-FR" b="1" i="1" dirty="0" smtClean="0"/>
              <a:t> </a:t>
            </a:r>
            <a:r>
              <a:rPr lang="fr-FR" dirty="0" smtClean="0"/>
              <a:t>Gérer un projet de veille</a:t>
            </a:r>
          </a:p>
          <a:p>
            <a:pPr>
              <a:buNone/>
            </a:pPr>
            <a:r>
              <a:rPr lang="fr-FR" dirty="0" smtClean="0"/>
              <a:t> Travailler en équipe efficacement</a:t>
            </a:r>
          </a:p>
          <a:p>
            <a:pPr>
              <a:buNone/>
            </a:pPr>
            <a:r>
              <a:rPr lang="fr-FR" dirty="0" smtClean="0"/>
              <a:t> Identifier des sources d'information</a:t>
            </a:r>
          </a:p>
        </p:txBody>
      </p:sp>
      <p:sp>
        <p:nvSpPr>
          <p:cNvPr id="4" name="Espace réservé du numéro de diapositive 3"/>
          <p:cNvSpPr>
            <a:spLocks noGrp="1"/>
          </p:cNvSpPr>
          <p:nvPr>
            <p:ph type="sldNum" sz="quarter" idx="15"/>
          </p:nvPr>
        </p:nvSpPr>
        <p:spPr/>
        <p:txBody>
          <a:bodyPr/>
          <a:lstStyle/>
          <a:p>
            <a:fld id="{CF4668DC-857F-487D-BFFA-8C0CA5037977}" type="slidenum">
              <a:rPr lang="fr-BE" smtClean="0"/>
              <a:pPr/>
              <a:t>5</a:t>
            </a:fld>
            <a:endParaRPr lang="fr-BE"/>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Economie Numérique</a:t>
            </a:r>
            <a:endParaRPr lang="fr-FR" dirty="0"/>
          </a:p>
        </p:txBody>
      </p:sp>
      <p:sp>
        <p:nvSpPr>
          <p:cNvPr id="3" name="Espace réservé du contenu 2"/>
          <p:cNvSpPr>
            <a:spLocks noGrp="1"/>
          </p:cNvSpPr>
          <p:nvPr>
            <p:ph sz="quarter" idx="1"/>
          </p:nvPr>
        </p:nvSpPr>
        <p:spPr/>
        <p:txBody>
          <a:bodyPr>
            <a:normAutofit/>
          </a:bodyPr>
          <a:lstStyle/>
          <a:p>
            <a:pPr>
              <a:buNone/>
            </a:pPr>
            <a:r>
              <a:rPr lang="fr-FR" b="1" dirty="0" smtClean="0"/>
              <a:t>6.1 Objectifs de la prospection</a:t>
            </a:r>
          </a:p>
          <a:p>
            <a:pPr lvl="0" fontAlgn="base"/>
            <a:r>
              <a:rPr lang="fr-FR" dirty="0" smtClean="0"/>
              <a:t>Gagner de nouveaux clients,</a:t>
            </a:r>
          </a:p>
          <a:p>
            <a:pPr lvl="0" fontAlgn="base"/>
            <a:r>
              <a:rPr lang="fr-FR" dirty="0" smtClean="0"/>
              <a:t>Remplacer des clients déficients,</a:t>
            </a:r>
          </a:p>
          <a:p>
            <a:pPr lvl="0" fontAlgn="base"/>
            <a:r>
              <a:rPr lang="fr-FR" dirty="0" smtClean="0"/>
              <a:t>Réactiver des clients anciens,</a:t>
            </a:r>
          </a:p>
          <a:p>
            <a:pPr lvl="0" fontAlgn="base"/>
            <a:r>
              <a:rPr lang="fr-FR" dirty="0" smtClean="0"/>
              <a:t>Gagner des parts de marché,</a:t>
            </a:r>
          </a:p>
          <a:p>
            <a:r>
              <a:rPr lang="fr-FR" dirty="0" smtClean="0"/>
              <a:t>Lancer un nouveau produit</a:t>
            </a:r>
            <a:endParaRPr lang="fr-FR" b="1" dirty="0" smtClean="0"/>
          </a:p>
        </p:txBody>
      </p:sp>
      <p:sp>
        <p:nvSpPr>
          <p:cNvPr id="4" name="Espace réservé du numéro de diapositive 3"/>
          <p:cNvSpPr>
            <a:spLocks noGrp="1"/>
          </p:cNvSpPr>
          <p:nvPr>
            <p:ph type="sldNum" sz="quarter" idx="15"/>
          </p:nvPr>
        </p:nvSpPr>
        <p:spPr/>
        <p:txBody>
          <a:bodyPr/>
          <a:lstStyle/>
          <a:p>
            <a:fld id="{CF4668DC-857F-487D-BFFA-8C0CA5037977}" type="slidenum">
              <a:rPr lang="fr-BE" smtClean="0"/>
              <a:pPr/>
              <a:t>50</a:t>
            </a:fld>
            <a:endParaRPr lang="fr-BE"/>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Economie Numérique</a:t>
            </a:r>
            <a:endParaRPr lang="fr-FR" dirty="0"/>
          </a:p>
        </p:txBody>
      </p:sp>
      <p:sp>
        <p:nvSpPr>
          <p:cNvPr id="3" name="Espace réservé du contenu 2"/>
          <p:cNvSpPr>
            <a:spLocks noGrp="1"/>
          </p:cNvSpPr>
          <p:nvPr>
            <p:ph sz="quarter" idx="1"/>
          </p:nvPr>
        </p:nvSpPr>
        <p:spPr/>
        <p:txBody>
          <a:bodyPr>
            <a:normAutofit/>
          </a:bodyPr>
          <a:lstStyle/>
          <a:p>
            <a:pPr>
              <a:buNone/>
            </a:pPr>
            <a:r>
              <a:rPr lang="fr-FR" b="1" dirty="0" smtClean="0"/>
              <a:t>6.2 Mise en place d’une prospection</a:t>
            </a:r>
          </a:p>
          <a:p>
            <a:pPr lvl="0" fontAlgn="base"/>
            <a:r>
              <a:rPr lang="fr-FR" b="1" dirty="0" smtClean="0"/>
              <a:t>Etape1:</a:t>
            </a:r>
            <a:r>
              <a:rPr lang="fr-FR" dirty="0" smtClean="0"/>
              <a:t> Fixer les objectifs</a:t>
            </a:r>
          </a:p>
          <a:p>
            <a:pPr lvl="0" fontAlgn="base">
              <a:buFont typeface="Wingdings" pitchFamily="2" charset="2"/>
              <a:buChar char="Ø"/>
            </a:pPr>
            <a:r>
              <a:rPr lang="fr-FR" dirty="0" smtClean="0"/>
              <a:t>Pourquoi lancer la compagne de prospection?</a:t>
            </a:r>
          </a:p>
          <a:p>
            <a:pPr lvl="0" fontAlgn="base">
              <a:buFont typeface="Wingdings" pitchFamily="2" charset="2"/>
              <a:buChar char="Ø"/>
            </a:pPr>
            <a:endParaRPr lang="fr-FR" dirty="0" smtClean="0"/>
          </a:p>
          <a:p>
            <a:pPr lvl="0" fontAlgn="base"/>
            <a:r>
              <a:rPr lang="fr-FR" b="1" dirty="0" smtClean="0"/>
              <a:t>Etape2: </a:t>
            </a:r>
            <a:r>
              <a:rPr lang="fr-FR" dirty="0" smtClean="0"/>
              <a:t>Définir les cibles</a:t>
            </a:r>
          </a:p>
          <a:p>
            <a:pPr fontAlgn="base">
              <a:buFont typeface="Wingdings" pitchFamily="2" charset="2"/>
              <a:buChar char="Ø"/>
            </a:pPr>
            <a:r>
              <a:rPr lang="fr-FR" dirty="0" smtClean="0"/>
              <a:t>Qui sera prospecté?</a:t>
            </a:r>
          </a:p>
          <a:p>
            <a:pPr lvl="0" fontAlgn="base"/>
            <a:endParaRPr lang="fr-FR" dirty="0" smtClean="0"/>
          </a:p>
          <a:p>
            <a:pPr lvl="0" fontAlgn="base"/>
            <a:r>
              <a:rPr lang="fr-FR" b="1" dirty="0" smtClean="0"/>
              <a:t>Etape3: </a:t>
            </a:r>
            <a:r>
              <a:rPr lang="fr-FR" dirty="0" smtClean="0"/>
              <a:t>Préparer la communication avec les prospects</a:t>
            </a:r>
          </a:p>
          <a:p>
            <a:pPr lvl="0" fontAlgn="base">
              <a:buFont typeface="Wingdings" pitchFamily="2" charset="2"/>
              <a:buChar char="Ø"/>
            </a:pPr>
            <a:r>
              <a:rPr lang="fr-FR" dirty="0" smtClean="0"/>
              <a:t>Établir un fichier de prospection.</a:t>
            </a:r>
          </a:p>
        </p:txBody>
      </p:sp>
      <p:sp>
        <p:nvSpPr>
          <p:cNvPr id="4" name="Espace réservé du numéro de diapositive 3"/>
          <p:cNvSpPr>
            <a:spLocks noGrp="1"/>
          </p:cNvSpPr>
          <p:nvPr>
            <p:ph type="sldNum" sz="quarter" idx="15"/>
          </p:nvPr>
        </p:nvSpPr>
        <p:spPr/>
        <p:txBody>
          <a:bodyPr/>
          <a:lstStyle/>
          <a:p>
            <a:fld id="{CF4668DC-857F-487D-BFFA-8C0CA5037977}" type="slidenum">
              <a:rPr lang="fr-BE" smtClean="0"/>
              <a:pPr/>
              <a:t>51</a:t>
            </a:fld>
            <a:endParaRPr lang="fr-BE"/>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Economie Numérique</a:t>
            </a:r>
            <a:endParaRPr lang="fr-FR" dirty="0"/>
          </a:p>
        </p:txBody>
      </p:sp>
      <p:sp>
        <p:nvSpPr>
          <p:cNvPr id="3" name="Espace réservé du contenu 2"/>
          <p:cNvSpPr>
            <a:spLocks noGrp="1"/>
          </p:cNvSpPr>
          <p:nvPr>
            <p:ph sz="quarter" idx="1"/>
          </p:nvPr>
        </p:nvSpPr>
        <p:spPr/>
        <p:txBody>
          <a:bodyPr>
            <a:normAutofit fontScale="92500" lnSpcReduction="20000"/>
          </a:bodyPr>
          <a:lstStyle/>
          <a:p>
            <a:pPr>
              <a:buNone/>
            </a:pPr>
            <a:r>
              <a:rPr lang="fr-FR" b="1" dirty="0" smtClean="0"/>
              <a:t>6.3 Moyens de prospection sur internet</a:t>
            </a:r>
          </a:p>
          <a:p>
            <a:pPr lvl="0" fontAlgn="base"/>
            <a:r>
              <a:rPr lang="fr-FR" b="1" dirty="0" smtClean="0"/>
              <a:t>Le site web: </a:t>
            </a:r>
            <a:r>
              <a:rPr lang="fr-FR" dirty="0" smtClean="0"/>
              <a:t>le meilleur commercial en ligne(disponibilité et  crédibilisation par témoignage des clients)</a:t>
            </a:r>
          </a:p>
          <a:p>
            <a:pPr lvl="0" fontAlgn="base"/>
            <a:r>
              <a:rPr lang="fr-FR" b="1" dirty="0" err="1" smtClean="0"/>
              <a:t>E_mailing</a:t>
            </a:r>
            <a:r>
              <a:rPr lang="fr-FR" b="1" dirty="0" smtClean="0"/>
              <a:t>: </a:t>
            </a:r>
            <a:r>
              <a:rPr lang="fr-FR" dirty="0" smtClean="0"/>
              <a:t>Envoie des courriels commerciaux à la BDD clients</a:t>
            </a:r>
          </a:p>
          <a:p>
            <a:pPr lvl="0" fontAlgn="base"/>
            <a:r>
              <a:rPr lang="fr-FR" b="1" dirty="0" smtClean="0"/>
              <a:t>Les réseaux sociaux: </a:t>
            </a:r>
            <a:r>
              <a:rPr lang="fr-FR" dirty="0" smtClean="0"/>
              <a:t>considérer les plateformes  sociales comme un média au service de la prospection.</a:t>
            </a:r>
          </a:p>
          <a:p>
            <a:pPr lvl="0" fontAlgn="base"/>
            <a:r>
              <a:rPr lang="fr-FR" b="1" dirty="0" smtClean="0"/>
              <a:t>Les Forums: </a:t>
            </a:r>
            <a:r>
              <a:rPr lang="fr-FR" dirty="0" smtClean="0"/>
              <a:t>intervenir et échanger dans des forums spécialisés. Un outil gratuit mais consommateur de temps</a:t>
            </a:r>
          </a:p>
          <a:p>
            <a:pPr lvl="0" fontAlgn="base"/>
            <a:r>
              <a:rPr lang="fr-FR" b="1" dirty="0" smtClean="0"/>
              <a:t>Les compagnes </a:t>
            </a:r>
            <a:r>
              <a:rPr lang="fr-FR" b="1" dirty="0" err="1" smtClean="0"/>
              <a:t>AdWords</a:t>
            </a:r>
            <a:r>
              <a:rPr lang="fr-FR" b="1" dirty="0" smtClean="0"/>
              <a:t>: </a:t>
            </a:r>
            <a:r>
              <a:rPr lang="fr-FR" dirty="0" smtClean="0"/>
              <a:t>insérer des bannières publicitaires dans les résultats des recherches effectuées sur </a:t>
            </a:r>
            <a:r>
              <a:rPr lang="fr-FR" dirty="0" err="1" smtClean="0"/>
              <a:t>google</a:t>
            </a:r>
            <a:r>
              <a:rPr lang="fr-FR" dirty="0" smtClean="0"/>
              <a:t>: Google </a:t>
            </a:r>
            <a:r>
              <a:rPr lang="fr-FR" dirty="0" err="1" smtClean="0"/>
              <a:t>Ads</a:t>
            </a:r>
            <a:r>
              <a:rPr lang="fr-FR" dirty="0" smtClean="0"/>
              <a:t>, </a:t>
            </a:r>
            <a:r>
              <a:rPr lang="fr-FR" dirty="0" err="1" smtClean="0"/>
              <a:t>Facebook</a:t>
            </a:r>
            <a:r>
              <a:rPr lang="fr-FR" dirty="0" smtClean="0"/>
              <a:t> </a:t>
            </a:r>
            <a:r>
              <a:rPr lang="fr-FR" dirty="0" err="1" smtClean="0"/>
              <a:t>Ads</a:t>
            </a:r>
            <a:r>
              <a:rPr lang="fr-FR" dirty="0" smtClean="0"/>
              <a:t>, </a:t>
            </a:r>
            <a:r>
              <a:rPr lang="fr-FR" dirty="0" err="1" smtClean="0"/>
              <a:t>LinkedIn</a:t>
            </a:r>
            <a:r>
              <a:rPr lang="fr-FR" dirty="0" smtClean="0"/>
              <a:t> </a:t>
            </a:r>
            <a:r>
              <a:rPr lang="fr-FR" dirty="0" err="1" smtClean="0"/>
              <a:t>Ads</a:t>
            </a:r>
            <a:endParaRPr lang="fr-FR" dirty="0" smtClean="0"/>
          </a:p>
        </p:txBody>
      </p:sp>
      <p:sp>
        <p:nvSpPr>
          <p:cNvPr id="4" name="Espace réservé du numéro de diapositive 3"/>
          <p:cNvSpPr>
            <a:spLocks noGrp="1"/>
          </p:cNvSpPr>
          <p:nvPr>
            <p:ph type="sldNum" sz="quarter" idx="15"/>
          </p:nvPr>
        </p:nvSpPr>
        <p:spPr/>
        <p:txBody>
          <a:bodyPr/>
          <a:lstStyle/>
          <a:p>
            <a:fld id="{CF4668DC-857F-487D-BFFA-8C0CA5037977}" type="slidenum">
              <a:rPr lang="fr-BE" smtClean="0"/>
              <a:pPr/>
              <a:t>52</a:t>
            </a:fld>
            <a:endParaRPr lang="fr-BE"/>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Economie Numérique</a:t>
            </a:r>
            <a:endParaRPr lang="fr-FR" dirty="0"/>
          </a:p>
        </p:txBody>
      </p:sp>
      <p:sp>
        <p:nvSpPr>
          <p:cNvPr id="3" name="Espace réservé du contenu 2"/>
          <p:cNvSpPr>
            <a:spLocks noGrp="1"/>
          </p:cNvSpPr>
          <p:nvPr>
            <p:ph sz="quarter" idx="1"/>
          </p:nvPr>
        </p:nvSpPr>
        <p:spPr/>
        <p:txBody>
          <a:bodyPr>
            <a:normAutofit lnSpcReduction="10000"/>
          </a:bodyPr>
          <a:lstStyle/>
          <a:p>
            <a:pPr>
              <a:buNone/>
            </a:pPr>
            <a:r>
              <a:rPr lang="fr-FR" b="1" dirty="0" smtClean="0"/>
              <a:t>7. La propriété intellectuelle et commerciale</a:t>
            </a:r>
          </a:p>
          <a:p>
            <a:pPr>
              <a:buNone/>
            </a:pPr>
            <a:r>
              <a:rPr lang="fr-FR" sz="2800" b="1" dirty="0" smtClean="0"/>
              <a:t>7.1 Définition</a:t>
            </a:r>
          </a:p>
          <a:p>
            <a:pPr>
              <a:buNone/>
            </a:pPr>
            <a:r>
              <a:rPr lang="fr-FR" sz="2800" dirty="0" smtClean="0"/>
              <a:t>La propriété intellectuelle désigne l’ensemble des droits exclusifs accordés sur les créations intellectuelles. Elle se divise en deux branches: la propriété industrielle, qui comprend les inventions (brevets), les marques, les dessins et modèles industriels et les indications géographiques; et les droits d’auteur, qui couvrent les œuvres littéraires et artistiques.</a:t>
            </a:r>
            <a:endParaRPr lang="fr-FR" sz="2800" b="1" dirty="0" smtClean="0"/>
          </a:p>
        </p:txBody>
      </p:sp>
      <p:sp>
        <p:nvSpPr>
          <p:cNvPr id="4" name="Espace réservé du numéro de diapositive 3"/>
          <p:cNvSpPr>
            <a:spLocks noGrp="1"/>
          </p:cNvSpPr>
          <p:nvPr>
            <p:ph type="sldNum" sz="quarter" idx="15"/>
          </p:nvPr>
        </p:nvSpPr>
        <p:spPr/>
        <p:txBody>
          <a:bodyPr/>
          <a:lstStyle/>
          <a:p>
            <a:fld id="{CF4668DC-857F-487D-BFFA-8C0CA5037977}" type="slidenum">
              <a:rPr lang="fr-BE" smtClean="0"/>
              <a:pPr/>
              <a:t>53</a:t>
            </a:fld>
            <a:endParaRPr lang="fr-BE"/>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Economie Numérique</a:t>
            </a:r>
            <a:endParaRPr lang="fr-FR" dirty="0"/>
          </a:p>
        </p:txBody>
      </p:sp>
      <p:sp>
        <p:nvSpPr>
          <p:cNvPr id="3" name="Espace réservé du contenu 2"/>
          <p:cNvSpPr>
            <a:spLocks noGrp="1"/>
          </p:cNvSpPr>
          <p:nvPr>
            <p:ph sz="quarter" idx="1"/>
          </p:nvPr>
        </p:nvSpPr>
        <p:spPr/>
        <p:txBody>
          <a:bodyPr>
            <a:normAutofit/>
          </a:bodyPr>
          <a:lstStyle/>
          <a:p>
            <a:pPr>
              <a:buNone/>
            </a:pPr>
            <a:r>
              <a:rPr lang="fr-FR" b="1" dirty="0" smtClean="0"/>
              <a:t>7. La propriété intellectuelle et commerciale</a:t>
            </a:r>
          </a:p>
        </p:txBody>
      </p:sp>
      <p:sp>
        <p:nvSpPr>
          <p:cNvPr id="4" name="Espace réservé du numéro de diapositive 3"/>
          <p:cNvSpPr>
            <a:spLocks noGrp="1"/>
          </p:cNvSpPr>
          <p:nvPr>
            <p:ph type="sldNum" sz="quarter" idx="15"/>
          </p:nvPr>
        </p:nvSpPr>
        <p:spPr/>
        <p:txBody>
          <a:bodyPr/>
          <a:lstStyle/>
          <a:p>
            <a:fld id="{CF4668DC-857F-487D-BFFA-8C0CA5037977}" type="slidenum">
              <a:rPr lang="fr-BE" smtClean="0"/>
              <a:pPr/>
              <a:t>54</a:t>
            </a:fld>
            <a:endParaRPr lang="fr-BE"/>
          </a:p>
        </p:txBody>
      </p:sp>
      <p:pic>
        <p:nvPicPr>
          <p:cNvPr id="5" name="Image 4"/>
          <p:cNvPicPr/>
          <p:nvPr/>
        </p:nvPicPr>
        <p:blipFill>
          <a:blip r:embed="rId2" cstate="print"/>
          <a:stretch>
            <a:fillRect/>
          </a:stretch>
        </p:blipFill>
        <p:spPr>
          <a:xfrm>
            <a:off x="755576" y="2420888"/>
            <a:ext cx="7128792" cy="3672408"/>
          </a:xfrm>
          <a:prstGeom prst="rect">
            <a:avLst/>
          </a:prstGeom>
        </p:spPr>
      </p:pic>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Economie Numérique</a:t>
            </a:r>
            <a:endParaRPr lang="fr-FR" dirty="0"/>
          </a:p>
        </p:txBody>
      </p:sp>
      <p:sp>
        <p:nvSpPr>
          <p:cNvPr id="3" name="Espace réservé du contenu 2"/>
          <p:cNvSpPr>
            <a:spLocks noGrp="1"/>
          </p:cNvSpPr>
          <p:nvPr>
            <p:ph sz="quarter" idx="1"/>
          </p:nvPr>
        </p:nvSpPr>
        <p:spPr/>
        <p:txBody>
          <a:bodyPr>
            <a:normAutofit/>
          </a:bodyPr>
          <a:lstStyle/>
          <a:p>
            <a:pPr>
              <a:buNone/>
            </a:pPr>
            <a:r>
              <a:rPr lang="fr-FR" b="1" dirty="0" smtClean="0"/>
              <a:t>7. 2Types de droits de propriété intellectuelle</a:t>
            </a:r>
          </a:p>
          <a:p>
            <a:pPr>
              <a:buNone/>
            </a:pPr>
            <a:r>
              <a:rPr lang="fr-FR" b="1" dirty="0" smtClean="0">
                <a:hlinkClick r:id="rId2"/>
              </a:rPr>
              <a:t>Droit d'auteur</a:t>
            </a:r>
            <a:endParaRPr lang="fr-FR" b="1" dirty="0" smtClean="0"/>
          </a:p>
          <a:p>
            <a:pPr>
              <a:buNone/>
            </a:pPr>
            <a:r>
              <a:rPr lang="fr-FR" dirty="0" smtClean="0"/>
              <a:t>Le droit d’auteur est un terme juridique utilisé pour décrire les droits des créateurs sur leurs œuvres littéraires et artistiques. Les œuvres couvertes par le droit d’auteur comprennent notamment les œuvres littéraires, musicales, sculpturales et cinématographiques, ainsi que les programmes d’ordinateur, les bases de données, les créations publicitaires, les cartes géographiques et les dessins techniques.</a:t>
            </a:r>
          </a:p>
          <a:p>
            <a:pPr>
              <a:buNone/>
            </a:pPr>
            <a:endParaRPr lang="fr-FR" b="1" dirty="0" smtClean="0"/>
          </a:p>
          <a:p>
            <a:pPr>
              <a:buNone/>
            </a:pPr>
            <a:endParaRPr lang="fr-FR" b="1" dirty="0" smtClean="0"/>
          </a:p>
        </p:txBody>
      </p:sp>
      <p:sp>
        <p:nvSpPr>
          <p:cNvPr id="4" name="Espace réservé du numéro de diapositive 3"/>
          <p:cNvSpPr>
            <a:spLocks noGrp="1"/>
          </p:cNvSpPr>
          <p:nvPr>
            <p:ph type="sldNum" sz="quarter" idx="15"/>
          </p:nvPr>
        </p:nvSpPr>
        <p:spPr/>
        <p:txBody>
          <a:bodyPr/>
          <a:lstStyle/>
          <a:p>
            <a:fld id="{CF4668DC-857F-487D-BFFA-8C0CA5037977}" type="slidenum">
              <a:rPr lang="fr-BE" smtClean="0"/>
              <a:pPr/>
              <a:t>55</a:t>
            </a:fld>
            <a:endParaRPr lang="fr-BE"/>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Economie Numérique</a:t>
            </a:r>
            <a:endParaRPr lang="fr-FR" dirty="0"/>
          </a:p>
        </p:txBody>
      </p:sp>
      <p:sp>
        <p:nvSpPr>
          <p:cNvPr id="3" name="Espace réservé du contenu 2"/>
          <p:cNvSpPr>
            <a:spLocks noGrp="1"/>
          </p:cNvSpPr>
          <p:nvPr>
            <p:ph sz="quarter" idx="1"/>
          </p:nvPr>
        </p:nvSpPr>
        <p:spPr/>
        <p:txBody>
          <a:bodyPr>
            <a:normAutofit/>
          </a:bodyPr>
          <a:lstStyle/>
          <a:p>
            <a:pPr>
              <a:buNone/>
            </a:pPr>
            <a:r>
              <a:rPr lang="fr-FR" b="1" dirty="0" smtClean="0"/>
              <a:t>7. 2Types de droits de propriété intellectuelle</a:t>
            </a:r>
          </a:p>
          <a:p>
            <a:pPr>
              <a:buNone/>
            </a:pPr>
            <a:endParaRPr lang="fr-FR" b="1" dirty="0" smtClean="0">
              <a:hlinkClick r:id="rId2"/>
            </a:endParaRPr>
          </a:p>
          <a:p>
            <a:pPr>
              <a:buNone/>
            </a:pPr>
            <a:r>
              <a:rPr lang="fr-FR" b="1" dirty="0" smtClean="0">
                <a:hlinkClick r:id="rId2"/>
              </a:rPr>
              <a:t>Brevets</a:t>
            </a:r>
            <a:endParaRPr lang="fr-FR" b="1" dirty="0" smtClean="0"/>
          </a:p>
          <a:p>
            <a:pPr>
              <a:buNone/>
            </a:pPr>
            <a:r>
              <a:rPr lang="fr-FR" dirty="0" smtClean="0"/>
              <a:t>Un brevet est un droit exclusif accordé sur une invention. D’une manière générale, un brevet confère à son titulaire le droit de décider si – et comment - l’invention peut être utilisée par les tiers.</a:t>
            </a:r>
            <a:endParaRPr lang="fr-FR" b="1" dirty="0" smtClean="0"/>
          </a:p>
        </p:txBody>
      </p:sp>
      <p:sp>
        <p:nvSpPr>
          <p:cNvPr id="4" name="Espace réservé du numéro de diapositive 3"/>
          <p:cNvSpPr>
            <a:spLocks noGrp="1"/>
          </p:cNvSpPr>
          <p:nvPr>
            <p:ph type="sldNum" sz="quarter" idx="15"/>
          </p:nvPr>
        </p:nvSpPr>
        <p:spPr/>
        <p:txBody>
          <a:bodyPr/>
          <a:lstStyle/>
          <a:p>
            <a:fld id="{CF4668DC-857F-487D-BFFA-8C0CA5037977}" type="slidenum">
              <a:rPr lang="fr-BE" smtClean="0"/>
              <a:pPr/>
              <a:t>56</a:t>
            </a:fld>
            <a:endParaRPr lang="fr-BE"/>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Economie Numérique</a:t>
            </a:r>
            <a:endParaRPr lang="fr-FR" dirty="0"/>
          </a:p>
        </p:txBody>
      </p:sp>
      <p:sp>
        <p:nvSpPr>
          <p:cNvPr id="3" name="Espace réservé du contenu 2"/>
          <p:cNvSpPr>
            <a:spLocks noGrp="1"/>
          </p:cNvSpPr>
          <p:nvPr>
            <p:ph sz="quarter" idx="1"/>
          </p:nvPr>
        </p:nvSpPr>
        <p:spPr/>
        <p:txBody>
          <a:bodyPr>
            <a:normAutofit/>
          </a:bodyPr>
          <a:lstStyle/>
          <a:p>
            <a:pPr>
              <a:buNone/>
            </a:pPr>
            <a:r>
              <a:rPr lang="fr-FR" b="1" dirty="0" smtClean="0"/>
              <a:t>7. 2Types de droits de propriété intellectuelle</a:t>
            </a:r>
          </a:p>
          <a:p>
            <a:pPr>
              <a:buNone/>
            </a:pPr>
            <a:r>
              <a:rPr lang="fr-FR" b="1" dirty="0" smtClean="0">
                <a:hlinkClick r:id="rId2"/>
              </a:rPr>
              <a:t>Marques</a:t>
            </a:r>
            <a:endParaRPr lang="fr-FR" b="1" dirty="0" smtClean="0"/>
          </a:p>
          <a:p>
            <a:pPr>
              <a:buNone/>
            </a:pPr>
            <a:r>
              <a:rPr lang="fr-FR" dirty="0" smtClean="0"/>
              <a:t>Une marque est un signe permettant de distinguer les produits ou services d’une entreprise de ceux d’autres entreprises. Les marques remontent à l’Antiquité, lorsque les artisans apposaient leur signature, ou “marque”, sur leurs produits.</a:t>
            </a:r>
          </a:p>
          <a:p>
            <a:pPr>
              <a:buNone/>
            </a:pPr>
            <a:endParaRPr lang="fr-FR" b="1" dirty="0" smtClean="0"/>
          </a:p>
          <a:p>
            <a:pPr>
              <a:buNone/>
            </a:pPr>
            <a:endParaRPr lang="fr-FR" b="1" dirty="0" smtClean="0"/>
          </a:p>
        </p:txBody>
      </p:sp>
      <p:sp>
        <p:nvSpPr>
          <p:cNvPr id="4" name="Espace réservé du numéro de diapositive 3"/>
          <p:cNvSpPr>
            <a:spLocks noGrp="1"/>
          </p:cNvSpPr>
          <p:nvPr>
            <p:ph type="sldNum" sz="quarter" idx="15"/>
          </p:nvPr>
        </p:nvSpPr>
        <p:spPr/>
        <p:txBody>
          <a:bodyPr/>
          <a:lstStyle/>
          <a:p>
            <a:fld id="{CF4668DC-857F-487D-BFFA-8C0CA5037977}" type="slidenum">
              <a:rPr lang="fr-BE" smtClean="0"/>
              <a:pPr/>
              <a:t>57</a:t>
            </a:fld>
            <a:endParaRPr lang="fr-BE"/>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Economie Numérique</a:t>
            </a:r>
            <a:endParaRPr lang="fr-FR" dirty="0"/>
          </a:p>
        </p:txBody>
      </p:sp>
      <p:sp>
        <p:nvSpPr>
          <p:cNvPr id="3" name="Espace réservé du contenu 2"/>
          <p:cNvSpPr>
            <a:spLocks noGrp="1"/>
          </p:cNvSpPr>
          <p:nvPr>
            <p:ph sz="quarter" idx="1"/>
          </p:nvPr>
        </p:nvSpPr>
        <p:spPr/>
        <p:txBody>
          <a:bodyPr>
            <a:normAutofit/>
          </a:bodyPr>
          <a:lstStyle/>
          <a:p>
            <a:pPr>
              <a:buNone/>
            </a:pPr>
            <a:r>
              <a:rPr lang="fr-FR" b="1" dirty="0" smtClean="0"/>
              <a:t>7. 2Types de droits de propriété intellectuelle</a:t>
            </a:r>
          </a:p>
          <a:p>
            <a:pPr>
              <a:buNone/>
            </a:pPr>
            <a:r>
              <a:rPr lang="fr-FR" b="1" dirty="0" smtClean="0">
                <a:hlinkClick r:id="rId2"/>
              </a:rPr>
              <a:t>Dessins et modèles industriels</a:t>
            </a:r>
            <a:endParaRPr lang="fr-FR" b="1" dirty="0" smtClean="0"/>
          </a:p>
          <a:p>
            <a:pPr>
              <a:buNone/>
            </a:pPr>
            <a:r>
              <a:rPr lang="fr-FR" dirty="0" smtClean="0"/>
              <a:t>Un dessin ou modèle industriel est constitué par l’aspect ornemental ou esthétique d’un objet. Il peut consister en éléments tridimensionnels, par exemple la forme ou la texture de l’objet, ou bidimensionnels, par exemple des motifs, des lignes ou des couleurs.</a:t>
            </a:r>
          </a:p>
          <a:p>
            <a:pPr>
              <a:buNone/>
            </a:pPr>
            <a:endParaRPr lang="fr-FR" b="1" dirty="0" smtClean="0"/>
          </a:p>
          <a:p>
            <a:pPr>
              <a:buNone/>
            </a:pPr>
            <a:endParaRPr lang="fr-FR" b="1" dirty="0" smtClean="0"/>
          </a:p>
        </p:txBody>
      </p:sp>
      <p:sp>
        <p:nvSpPr>
          <p:cNvPr id="4" name="Espace réservé du numéro de diapositive 3"/>
          <p:cNvSpPr>
            <a:spLocks noGrp="1"/>
          </p:cNvSpPr>
          <p:nvPr>
            <p:ph type="sldNum" sz="quarter" idx="15"/>
          </p:nvPr>
        </p:nvSpPr>
        <p:spPr/>
        <p:txBody>
          <a:bodyPr/>
          <a:lstStyle/>
          <a:p>
            <a:fld id="{CF4668DC-857F-487D-BFFA-8C0CA5037977}" type="slidenum">
              <a:rPr lang="fr-BE" smtClean="0"/>
              <a:pPr/>
              <a:t>58</a:t>
            </a:fld>
            <a:endParaRPr lang="fr-BE"/>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Economie Numérique</a:t>
            </a:r>
            <a:endParaRPr lang="fr-FR" dirty="0"/>
          </a:p>
        </p:txBody>
      </p:sp>
      <p:sp>
        <p:nvSpPr>
          <p:cNvPr id="3" name="Espace réservé du contenu 2"/>
          <p:cNvSpPr>
            <a:spLocks noGrp="1"/>
          </p:cNvSpPr>
          <p:nvPr>
            <p:ph sz="quarter" idx="1"/>
          </p:nvPr>
        </p:nvSpPr>
        <p:spPr/>
        <p:txBody>
          <a:bodyPr>
            <a:normAutofit/>
          </a:bodyPr>
          <a:lstStyle/>
          <a:p>
            <a:pPr>
              <a:buNone/>
            </a:pPr>
            <a:r>
              <a:rPr lang="fr-FR" b="1" dirty="0" smtClean="0"/>
              <a:t>7. 2Types de droits de propriété intellectuelle</a:t>
            </a:r>
          </a:p>
          <a:p>
            <a:pPr>
              <a:buNone/>
            </a:pPr>
            <a:r>
              <a:rPr lang="fr-FR" b="1" dirty="0" smtClean="0">
                <a:hlinkClick r:id="rId2"/>
              </a:rPr>
              <a:t>Indications géographiques</a:t>
            </a:r>
            <a:endParaRPr lang="fr-FR" b="1" dirty="0" smtClean="0"/>
          </a:p>
          <a:p>
            <a:pPr>
              <a:buNone/>
            </a:pPr>
            <a:r>
              <a:rPr lang="fr-FR" dirty="0" smtClean="0"/>
              <a:t>Les indications géographiques et les appellations d’origine sont des signes utilisés sur des produits provenant d’une zone géographique déterminée et qui possèdent des qualités, une renommée ou des caractéristiques dues essentiellement à ce lieu d’origine. Dans la plupart des cas, l’indication géographique contient le nom du lieu d’origine des produits.</a:t>
            </a:r>
          </a:p>
          <a:p>
            <a:pPr>
              <a:buNone/>
            </a:pPr>
            <a:endParaRPr lang="fr-FR" b="1" dirty="0" smtClean="0"/>
          </a:p>
          <a:p>
            <a:pPr>
              <a:buNone/>
            </a:pPr>
            <a:endParaRPr lang="fr-FR" b="1" dirty="0" smtClean="0"/>
          </a:p>
        </p:txBody>
      </p:sp>
      <p:sp>
        <p:nvSpPr>
          <p:cNvPr id="4" name="Espace réservé du numéro de diapositive 3"/>
          <p:cNvSpPr>
            <a:spLocks noGrp="1"/>
          </p:cNvSpPr>
          <p:nvPr>
            <p:ph type="sldNum" sz="quarter" idx="15"/>
          </p:nvPr>
        </p:nvSpPr>
        <p:spPr/>
        <p:txBody>
          <a:bodyPr/>
          <a:lstStyle/>
          <a:p>
            <a:fld id="{CF4668DC-857F-487D-BFFA-8C0CA5037977}" type="slidenum">
              <a:rPr lang="fr-BE" smtClean="0"/>
              <a:pPr/>
              <a:t>59</a:t>
            </a:fld>
            <a:endParaRPr lang="fr-BE"/>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Mode d’évaluation</a:t>
            </a:r>
            <a:br>
              <a:rPr lang="fr-FR" dirty="0" smtClean="0"/>
            </a:br>
            <a:endParaRPr lang="fr-FR" dirty="0"/>
          </a:p>
        </p:txBody>
      </p:sp>
      <p:sp>
        <p:nvSpPr>
          <p:cNvPr id="3" name="Espace réservé du contenu 2"/>
          <p:cNvSpPr>
            <a:spLocks noGrp="1"/>
          </p:cNvSpPr>
          <p:nvPr>
            <p:ph sz="quarter" idx="1"/>
          </p:nvPr>
        </p:nvSpPr>
        <p:spPr/>
        <p:txBody>
          <a:bodyPr/>
          <a:lstStyle/>
          <a:p>
            <a:pPr>
              <a:buNone/>
            </a:pPr>
            <a:r>
              <a:rPr lang="fr-FR" b="1" i="1" dirty="0" smtClean="0"/>
              <a:t>Note TD sur 20 pts</a:t>
            </a:r>
          </a:p>
          <a:p>
            <a:pPr>
              <a:buNone/>
            </a:pPr>
            <a:r>
              <a:rPr lang="fr-FR" b="1" i="1" dirty="0" smtClean="0"/>
              <a:t> </a:t>
            </a:r>
            <a:r>
              <a:rPr lang="fr-FR" dirty="0" smtClean="0"/>
              <a:t>Présence: 5pts</a:t>
            </a:r>
          </a:p>
          <a:p>
            <a:pPr>
              <a:buNone/>
            </a:pPr>
            <a:r>
              <a:rPr lang="fr-FR" dirty="0" smtClean="0"/>
              <a:t> Participation:2pts</a:t>
            </a:r>
          </a:p>
          <a:p>
            <a:pPr>
              <a:buNone/>
            </a:pPr>
            <a:r>
              <a:rPr lang="fr-FR" dirty="0" smtClean="0"/>
              <a:t> Devoirs:3pts</a:t>
            </a:r>
          </a:p>
          <a:p>
            <a:pPr>
              <a:buNone/>
            </a:pPr>
            <a:r>
              <a:rPr lang="fr-FR" dirty="0" smtClean="0"/>
              <a:t></a:t>
            </a:r>
            <a:r>
              <a:rPr lang="fr-FR" sz="3000" cap="small" dirty="0">
                <a:solidFill>
                  <a:srgbClr val="575F6D"/>
                </a:solidFill>
                <a:ea typeface="+mj-ea"/>
                <a:cs typeface="+mj-cs"/>
              </a:rPr>
              <a:t>é</a:t>
            </a:r>
            <a:r>
              <a:rPr lang="fr-FR" dirty="0" smtClean="0"/>
              <a:t>preuve écrite:10pts</a:t>
            </a:r>
          </a:p>
          <a:p>
            <a:pPr>
              <a:buNone/>
            </a:pPr>
            <a:endParaRPr lang="fr-FR" dirty="0" smtClean="0"/>
          </a:p>
        </p:txBody>
      </p:sp>
      <p:sp>
        <p:nvSpPr>
          <p:cNvPr id="4" name="Espace réservé du numéro de diapositive 3"/>
          <p:cNvSpPr>
            <a:spLocks noGrp="1"/>
          </p:cNvSpPr>
          <p:nvPr>
            <p:ph type="sldNum" sz="quarter" idx="15"/>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CF4668DC-857F-487D-BFFA-8C0CA5037977}" type="slidenum">
              <a:rPr kumimoji="0" lang="fr-BE" sz="1400" b="1" i="0" u="none" strike="noStrike" kern="1200" cap="none" spc="0" normalizeH="0" baseline="0" noProof="0" smtClean="0">
                <a:ln>
                  <a:noFill/>
                </a:ln>
                <a:solidFill>
                  <a:srgbClr val="FFFFFF"/>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6</a:t>
            </a:fld>
            <a:endParaRPr kumimoji="0" lang="fr-BE" sz="1400" b="1" i="0" u="none" strike="noStrike" kern="1200" cap="none" spc="0" normalizeH="0" baseline="0" noProof="0">
              <a:ln>
                <a:noFill/>
              </a:ln>
              <a:solidFill>
                <a:srgbClr val="FFFFFF"/>
              </a:solidFill>
              <a:effectLst/>
              <a:uLnTx/>
              <a:uFillTx/>
              <a:latin typeface="Century Schoolbook"/>
              <a:ea typeface="+mn-ea"/>
              <a:cs typeface="+mn-cs"/>
            </a:endParaRPr>
          </a:p>
        </p:txBody>
      </p:sp>
    </p:spTree>
    <p:extLst>
      <p:ext uri="{BB962C8B-B14F-4D97-AF65-F5344CB8AC3E}">
        <p14:creationId xmlns:p14="http://schemas.microsoft.com/office/powerpoint/2010/main" val="366554157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Economie Numérique</a:t>
            </a:r>
            <a:endParaRPr lang="fr-FR" dirty="0"/>
          </a:p>
        </p:txBody>
      </p:sp>
      <p:sp>
        <p:nvSpPr>
          <p:cNvPr id="3" name="Espace réservé du contenu 2"/>
          <p:cNvSpPr>
            <a:spLocks noGrp="1"/>
          </p:cNvSpPr>
          <p:nvPr>
            <p:ph sz="quarter" idx="1"/>
          </p:nvPr>
        </p:nvSpPr>
        <p:spPr/>
        <p:txBody>
          <a:bodyPr>
            <a:normAutofit/>
          </a:bodyPr>
          <a:lstStyle/>
          <a:p>
            <a:pPr>
              <a:buNone/>
            </a:pPr>
            <a:r>
              <a:rPr lang="fr-FR" b="1" dirty="0" smtClean="0"/>
              <a:t>7. 2Types de droits de propriété intellectuelle</a:t>
            </a:r>
          </a:p>
          <a:p>
            <a:pPr>
              <a:buNone/>
            </a:pPr>
            <a:r>
              <a:rPr lang="fr-FR" dirty="0" smtClean="0"/>
              <a:t> </a:t>
            </a:r>
            <a:r>
              <a:rPr lang="fr-FR" b="1" dirty="0" smtClean="0">
                <a:hlinkClick r:id="rId2"/>
              </a:rPr>
              <a:t>Secrets d’affaires</a:t>
            </a:r>
            <a:endParaRPr lang="fr-FR" b="1" dirty="0" smtClean="0"/>
          </a:p>
          <a:p>
            <a:pPr>
              <a:buNone/>
            </a:pPr>
            <a:r>
              <a:rPr lang="fr-FR" dirty="0" smtClean="0"/>
              <a:t>Les secrets d’affaires sont des droits de propriété intellectuelle portant sur des renseignements confidentiels pouvant être vendus ou faire l’objet de licences. L’acquisition, l’utilisation ou la divulgation non autorisée de ce type de renseignements secrets par </a:t>
            </a:r>
            <a:r>
              <a:rPr lang="fr-FR" smtClean="0"/>
              <a:t>des tiers.</a:t>
            </a:r>
            <a:endParaRPr lang="fr-FR" dirty="0" smtClean="0"/>
          </a:p>
          <a:p>
            <a:pPr>
              <a:buNone/>
            </a:pPr>
            <a:endParaRPr lang="fr-FR" b="1" dirty="0" smtClean="0"/>
          </a:p>
          <a:p>
            <a:pPr>
              <a:buNone/>
            </a:pPr>
            <a:endParaRPr lang="fr-FR" b="1" dirty="0" smtClean="0"/>
          </a:p>
        </p:txBody>
      </p:sp>
      <p:sp>
        <p:nvSpPr>
          <p:cNvPr id="4" name="Espace réservé du numéro de diapositive 3"/>
          <p:cNvSpPr>
            <a:spLocks noGrp="1"/>
          </p:cNvSpPr>
          <p:nvPr>
            <p:ph type="sldNum" sz="quarter" idx="15"/>
          </p:nvPr>
        </p:nvSpPr>
        <p:spPr/>
        <p:txBody>
          <a:bodyPr/>
          <a:lstStyle/>
          <a:p>
            <a:fld id="{CF4668DC-857F-487D-BFFA-8C0CA5037977}" type="slidenum">
              <a:rPr lang="fr-BE" smtClean="0"/>
              <a:pPr/>
              <a:t>60</a:t>
            </a:fld>
            <a:endParaRPr lang="fr-BE"/>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Economie Numérique</a:t>
            </a:r>
            <a:endParaRPr lang="fr-FR" dirty="0"/>
          </a:p>
        </p:txBody>
      </p:sp>
      <p:sp>
        <p:nvSpPr>
          <p:cNvPr id="3" name="Espace réservé du contenu 2"/>
          <p:cNvSpPr>
            <a:spLocks noGrp="1"/>
          </p:cNvSpPr>
          <p:nvPr>
            <p:ph sz="quarter" idx="1"/>
          </p:nvPr>
        </p:nvSpPr>
        <p:spPr/>
        <p:txBody>
          <a:bodyPr>
            <a:normAutofit/>
          </a:bodyPr>
          <a:lstStyle/>
          <a:p>
            <a:pPr>
              <a:buNone/>
            </a:pPr>
            <a:endParaRPr lang="fr-FR" b="1" dirty="0" smtClean="0"/>
          </a:p>
          <a:p>
            <a:pPr>
              <a:buNone/>
            </a:pPr>
            <a:endParaRPr lang="fr-FR" b="1" dirty="0" smtClean="0"/>
          </a:p>
          <a:p>
            <a:pPr>
              <a:buNone/>
            </a:pPr>
            <a:endParaRPr lang="fr-FR" b="1" dirty="0" smtClean="0"/>
          </a:p>
          <a:p>
            <a:pPr>
              <a:buNone/>
            </a:pPr>
            <a:endParaRPr lang="fr-FR" b="1" dirty="0" smtClean="0"/>
          </a:p>
          <a:p>
            <a:pPr algn="ctr">
              <a:buNone/>
            </a:pPr>
            <a:r>
              <a:rPr lang="fr-FR" sz="6600" b="1" dirty="0" smtClean="0"/>
              <a:t>Questions???</a:t>
            </a:r>
          </a:p>
          <a:p>
            <a:pPr>
              <a:buNone/>
            </a:pPr>
            <a:endParaRPr lang="fr-FR" b="1" dirty="0" smtClean="0"/>
          </a:p>
        </p:txBody>
      </p:sp>
      <p:sp>
        <p:nvSpPr>
          <p:cNvPr id="4" name="Espace réservé du numéro de diapositive 3"/>
          <p:cNvSpPr>
            <a:spLocks noGrp="1"/>
          </p:cNvSpPr>
          <p:nvPr>
            <p:ph type="sldNum" sz="quarter" idx="15"/>
          </p:nvPr>
        </p:nvSpPr>
        <p:spPr/>
        <p:txBody>
          <a:bodyPr/>
          <a:lstStyle/>
          <a:p>
            <a:fld id="{CF4668DC-857F-487D-BFFA-8C0CA5037977}" type="slidenum">
              <a:rPr lang="fr-BE" smtClean="0"/>
              <a:pPr/>
              <a:t>61</a:t>
            </a:fld>
            <a:endParaRPr lang="fr-BE"/>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Economie Numérique</a:t>
            </a:r>
            <a:endParaRPr lang="fr-FR" dirty="0"/>
          </a:p>
        </p:txBody>
      </p:sp>
      <p:sp>
        <p:nvSpPr>
          <p:cNvPr id="3" name="Espace réservé du contenu 2"/>
          <p:cNvSpPr>
            <a:spLocks noGrp="1"/>
          </p:cNvSpPr>
          <p:nvPr>
            <p:ph sz="quarter" idx="1"/>
          </p:nvPr>
        </p:nvSpPr>
        <p:spPr/>
        <p:txBody>
          <a:bodyPr>
            <a:normAutofit/>
          </a:bodyPr>
          <a:lstStyle/>
          <a:p>
            <a:pPr>
              <a:buNone/>
            </a:pPr>
            <a:r>
              <a:rPr lang="fr-FR" dirty="0" smtClean="0"/>
              <a:t>1. Définition</a:t>
            </a:r>
          </a:p>
          <a:p>
            <a:pPr>
              <a:buNone/>
            </a:pPr>
            <a:r>
              <a:rPr lang="fr-FR" b="1" dirty="0" smtClean="0"/>
              <a:t>Economie : </a:t>
            </a:r>
            <a:endParaRPr lang="fr-FR" dirty="0" smtClean="0"/>
          </a:p>
          <a:p>
            <a:pPr>
              <a:buNone/>
            </a:pPr>
            <a:r>
              <a:rPr lang="fr-FR" b="1" dirty="0" smtClean="0"/>
              <a:t>« Bonne administration des richesses matérielles (d’une maison, d’un état) »</a:t>
            </a:r>
            <a:endParaRPr lang="fr-FR" dirty="0" smtClean="0"/>
          </a:p>
          <a:p>
            <a:pPr>
              <a:buNone/>
            </a:pPr>
            <a:r>
              <a:rPr lang="fr-FR" b="1" dirty="0" smtClean="0"/>
              <a:t>Numérique :</a:t>
            </a:r>
          </a:p>
          <a:p>
            <a:pPr>
              <a:buNone/>
            </a:pPr>
            <a:r>
              <a:rPr lang="fr-FR" dirty="0" smtClean="0"/>
              <a:t> désigne les </a:t>
            </a:r>
            <a:r>
              <a:rPr lang="fr-FR" b="1" i="1" dirty="0" smtClean="0">
                <a:hlinkClick r:id="rId2" tooltip="Technologies de l'information et de la communication"/>
              </a:rPr>
              <a:t>technologies de l'information et de la communication</a:t>
            </a:r>
            <a:r>
              <a:rPr lang="fr-FR" dirty="0" smtClean="0"/>
              <a:t>  « TIC », l’ensemble </a:t>
            </a:r>
            <a:r>
              <a:rPr lang="fr-FR" dirty="0"/>
              <a:t>des techniques </a:t>
            </a:r>
            <a:r>
              <a:rPr lang="fr-FR" dirty="0" smtClean="0"/>
              <a:t>utilisées </a:t>
            </a:r>
            <a:r>
              <a:rPr lang="fr-FR" dirty="0"/>
              <a:t>dans le traitement et la transmission des informations</a:t>
            </a:r>
          </a:p>
        </p:txBody>
      </p:sp>
      <p:sp>
        <p:nvSpPr>
          <p:cNvPr id="4" name="Espace réservé du numéro de diapositive 3"/>
          <p:cNvSpPr>
            <a:spLocks noGrp="1"/>
          </p:cNvSpPr>
          <p:nvPr>
            <p:ph type="sldNum" sz="quarter" idx="15"/>
          </p:nvPr>
        </p:nvSpPr>
        <p:spPr/>
        <p:txBody>
          <a:bodyPr/>
          <a:lstStyle/>
          <a:p>
            <a:fld id="{CF4668DC-857F-487D-BFFA-8C0CA5037977}" type="slidenum">
              <a:rPr lang="fr-BE" smtClean="0"/>
              <a:pPr/>
              <a:t>7</a:t>
            </a:fld>
            <a:endParaRPr lang="fr-BE"/>
          </a:p>
        </p:txBody>
      </p:sp>
    </p:spTree>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Economie Numérique</a:t>
            </a:r>
            <a:endParaRPr lang="fr-FR" dirty="0"/>
          </a:p>
        </p:txBody>
      </p:sp>
      <p:sp>
        <p:nvSpPr>
          <p:cNvPr id="3" name="Espace réservé du contenu 2"/>
          <p:cNvSpPr>
            <a:spLocks noGrp="1"/>
          </p:cNvSpPr>
          <p:nvPr>
            <p:ph sz="quarter" idx="1"/>
          </p:nvPr>
        </p:nvSpPr>
        <p:spPr/>
        <p:txBody>
          <a:bodyPr/>
          <a:lstStyle/>
          <a:p>
            <a:pPr>
              <a:buNone/>
            </a:pPr>
            <a:r>
              <a:rPr lang="fr-FR" b="1" dirty="0" smtClean="0"/>
              <a:t>Economie Numérique :</a:t>
            </a:r>
          </a:p>
          <a:p>
            <a:pPr algn="just">
              <a:buNone/>
            </a:pPr>
            <a:r>
              <a:rPr lang="fr-FR" dirty="0" smtClean="0"/>
              <a:t> L’économie numérique englobe les activités économiques et sociales qui sont activées par des plateformes telles que les réseaux internet, mobiles et de capteurs, y compris le commerce électronique.</a:t>
            </a:r>
          </a:p>
        </p:txBody>
      </p:sp>
      <p:sp>
        <p:nvSpPr>
          <p:cNvPr id="4" name="Espace réservé du numéro de diapositive 3"/>
          <p:cNvSpPr>
            <a:spLocks noGrp="1"/>
          </p:cNvSpPr>
          <p:nvPr>
            <p:ph type="sldNum" sz="quarter" idx="15"/>
          </p:nvPr>
        </p:nvSpPr>
        <p:spPr/>
        <p:txBody>
          <a:bodyPr/>
          <a:lstStyle/>
          <a:p>
            <a:fld id="{CF4668DC-857F-487D-BFFA-8C0CA5037977}" type="slidenum">
              <a:rPr lang="fr-BE" smtClean="0"/>
              <a:pPr/>
              <a:t>8</a:t>
            </a:fld>
            <a:endParaRPr lang="fr-B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Economie Numérique</a:t>
            </a:r>
            <a:endParaRPr lang="fr-FR" dirty="0"/>
          </a:p>
        </p:txBody>
      </p:sp>
      <p:sp>
        <p:nvSpPr>
          <p:cNvPr id="3" name="Espace réservé du contenu 2"/>
          <p:cNvSpPr>
            <a:spLocks noGrp="1"/>
          </p:cNvSpPr>
          <p:nvPr>
            <p:ph sz="quarter" idx="1"/>
          </p:nvPr>
        </p:nvSpPr>
        <p:spPr/>
        <p:txBody>
          <a:bodyPr>
            <a:normAutofit fontScale="92500" lnSpcReduction="10000"/>
          </a:bodyPr>
          <a:lstStyle/>
          <a:p>
            <a:pPr marL="514350" indent="-514350">
              <a:buNone/>
            </a:pPr>
            <a:r>
              <a:rPr lang="fr-FR" dirty="0" smtClean="0"/>
              <a:t>2. Historique</a:t>
            </a:r>
          </a:p>
          <a:p>
            <a:pPr indent="11113"/>
            <a:r>
              <a:rPr lang="fr-FR" dirty="0" smtClean="0"/>
              <a:t>  L’économie Numérique est un révolution de l’économie industrielle vers l’économie informationnelle</a:t>
            </a:r>
          </a:p>
          <a:p>
            <a:pPr indent="11113"/>
            <a:r>
              <a:rPr lang="fr-FR" dirty="0" smtClean="0"/>
              <a:t> Les révolutions industrielles:</a:t>
            </a:r>
          </a:p>
          <a:p>
            <a:pPr marL="857250" indent="-46038">
              <a:buFont typeface="+mj-lt"/>
              <a:buAutoNum type="arabicPeriod"/>
            </a:pPr>
            <a:r>
              <a:rPr lang="fr-FR" dirty="0" smtClean="0"/>
              <a:t> 1760 – 1850 : de production agraire vers la production mécanisée </a:t>
            </a:r>
          </a:p>
          <a:p>
            <a:pPr marL="857250" indent="-46038">
              <a:buFont typeface="+mj-lt"/>
              <a:buAutoNum type="arabicPeriod"/>
            </a:pPr>
            <a:r>
              <a:rPr lang="fr-FR" dirty="0" smtClean="0"/>
              <a:t>1870 – 1970 : production, distribution, communication en masse.</a:t>
            </a:r>
          </a:p>
          <a:p>
            <a:pPr marL="857250" indent="-46038">
              <a:buFont typeface="+mj-lt"/>
              <a:buAutoNum type="arabicPeriod"/>
            </a:pPr>
            <a:r>
              <a:rPr lang="fr-FR" dirty="0" smtClean="0"/>
              <a:t> 1960 : TIC (Technologies de l’information et de communication)</a:t>
            </a:r>
          </a:p>
          <a:p>
            <a:pPr marL="530225" indent="-265113"/>
            <a:r>
              <a:rPr lang="fr-FR" dirty="0" smtClean="0"/>
              <a:t>La numérisation: une quatrième révolution ou une évolution de la troisième révolution? </a:t>
            </a:r>
          </a:p>
          <a:p>
            <a:pPr marL="442913" indent="0" algn="just">
              <a:buNone/>
            </a:pPr>
            <a:r>
              <a:rPr lang="fr-FR" dirty="0" smtClean="0"/>
              <a:t>  </a:t>
            </a:r>
          </a:p>
        </p:txBody>
      </p:sp>
      <p:sp>
        <p:nvSpPr>
          <p:cNvPr id="4" name="Espace réservé du numéro de diapositive 3"/>
          <p:cNvSpPr>
            <a:spLocks noGrp="1"/>
          </p:cNvSpPr>
          <p:nvPr>
            <p:ph type="sldNum" sz="quarter" idx="15"/>
          </p:nvPr>
        </p:nvSpPr>
        <p:spPr/>
        <p:txBody>
          <a:bodyPr/>
          <a:lstStyle/>
          <a:p>
            <a:fld id="{CF4668DC-857F-487D-BFFA-8C0CA5037977}" type="slidenum">
              <a:rPr lang="fr-BE" smtClean="0"/>
              <a:pPr/>
              <a:t>9</a:t>
            </a:fld>
            <a:endParaRPr lang="fr-BE"/>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364</TotalTime>
  <Words>2754</Words>
  <Application>Microsoft Office PowerPoint</Application>
  <PresentationFormat>Affichage à l'écran (4:3)</PresentationFormat>
  <Paragraphs>419</Paragraphs>
  <Slides>61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61</vt:i4>
      </vt:variant>
    </vt:vector>
  </HeadingPairs>
  <TitlesOfParts>
    <vt:vector size="66" baseType="lpstr">
      <vt:lpstr>Calibri</vt:lpstr>
      <vt:lpstr>Century Schoolbook</vt:lpstr>
      <vt:lpstr>Wingdings</vt:lpstr>
      <vt:lpstr>Wingdings 2</vt:lpstr>
      <vt:lpstr>Oriel</vt:lpstr>
      <vt:lpstr>Objectifs de l’enseignement </vt:lpstr>
      <vt:lpstr>Contenu de la matière </vt:lpstr>
      <vt:lpstr>Contenu de la matière </vt:lpstr>
      <vt:lpstr>Contenu de la matière </vt:lpstr>
      <vt:lpstr>Contenu de la matière </vt:lpstr>
      <vt:lpstr>Mode d’évaluation </vt:lpstr>
      <vt:lpstr>Economie Numérique</vt:lpstr>
      <vt:lpstr>Economie Numérique</vt:lpstr>
      <vt:lpstr>Economie Numérique</vt:lpstr>
      <vt:lpstr>Economie Numérique</vt:lpstr>
      <vt:lpstr>Economie Numérique</vt:lpstr>
      <vt:lpstr>Economie Numérique</vt:lpstr>
      <vt:lpstr>Economie Numérique</vt:lpstr>
      <vt:lpstr>Economie Numérique</vt:lpstr>
      <vt:lpstr>Economie Numérique</vt:lpstr>
      <vt:lpstr>Economie Numérique</vt:lpstr>
      <vt:lpstr>Economie Numérique</vt:lpstr>
      <vt:lpstr>Economie Numérique</vt:lpstr>
      <vt:lpstr>Economie Numérique</vt:lpstr>
      <vt:lpstr>Economie Numérique</vt:lpstr>
      <vt:lpstr>Economie Numérique</vt:lpstr>
      <vt:lpstr>Economie Numérique</vt:lpstr>
      <vt:lpstr>Economie Numérique</vt:lpstr>
      <vt:lpstr>Economie Numérique</vt:lpstr>
      <vt:lpstr>Economie Numérique</vt:lpstr>
      <vt:lpstr>Economie Numérique</vt:lpstr>
      <vt:lpstr>Economie Numérique</vt:lpstr>
      <vt:lpstr>Economie Numérique</vt:lpstr>
      <vt:lpstr>Economie Numérique</vt:lpstr>
      <vt:lpstr>Economie Numérique</vt:lpstr>
      <vt:lpstr>Economie Numérique</vt:lpstr>
      <vt:lpstr>Economie Numérique</vt:lpstr>
      <vt:lpstr>Economie Numérique</vt:lpstr>
      <vt:lpstr>Economie Numérique</vt:lpstr>
      <vt:lpstr>Economie Numérique</vt:lpstr>
      <vt:lpstr>Economie Numérique</vt:lpstr>
      <vt:lpstr>Economie Numérique</vt:lpstr>
      <vt:lpstr>Economie Numérique</vt:lpstr>
      <vt:lpstr>Economie Numérique</vt:lpstr>
      <vt:lpstr>Economie Numérique</vt:lpstr>
      <vt:lpstr>Economie Numérique</vt:lpstr>
      <vt:lpstr>Economie Numérique</vt:lpstr>
      <vt:lpstr>Economie Numérique</vt:lpstr>
      <vt:lpstr>Economie Numérique</vt:lpstr>
      <vt:lpstr>Economie Numérique</vt:lpstr>
      <vt:lpstr>Economie Numérique</vt:lpstr>
      <vt:lpstr>Economie Numérique</vt:lpstr>
      <vt:lpstr>Economie Numérique</vt:lpstr>
      <vt:lpstr>Economie Numérique</vt:lpstr>
      <vt:lpstr>Economie Numérique</vt:lpstr>
      <vt:lpstr>Economie Numérique</vt:lpstr>
      <vt:lpstr>Economie Numérique</vt:lpstr>
      <vt:lpstr>Economie Numérique</vt:lpstr>
      <vt:lpstr>Economie Numérique</vt:lpstr>
      <vt:lpstr>Economie Numérique</vt:lpstr>
      <vt:lpstr>Economie Numérique</vt:lpstr>
      <vt:lpstr>Economie Numérique</vt:lpstr>
      <vt:lpstr>Economie Numérique</vt:lpstr>
      <vt:lpstr>Economie Numérique</vt:lpstr>
      <vt:lpstr>Economie Numérique</vt:lpstr>
      <vt:lpstr>Economie Numérique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Economie Numérique et Veille Stratégique</dc:title>
  <dc:creator>Chouaib</dc:creator>
  <cp:lastModifiedBy>HP</cp:lastModifiedBy>
  <cp:revision>99</cp:revision>
  <dcterms:created xsi:type="dcterms:W3CDTF">2022-09-18T15:52:06Z</dcterms:created>
  <dcterms:modified xsi:type="dcterms:W3CDTF">2023-12-18T21:58:44Z</dcterms:modified>
</cp:coreProperties>
</file>