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1" r:id="rId1"/>
  </p:sldMasterIdLst>
  <p:sldIdLst>
    <p:sldId id="258" r:id="rId2"/>
    <p:sldId id="259" r:id="rId3"/>
    <p:sldId id="260" r:id="rId4"/>
    <p:sldId id="261" r:id="rId5"/>
    <p:sldId id="262" r:id="rId6"/>
    <p:sldId id="263" r:id="rId7"/>
    <p:sldId id="265" r:id="rId8"/>
    <p:sldId id="266" r:id="rId9"/>
    <p:sldId id="267" r:id="rId10"/>
    <p:sldId id="268" r:id="rId11"/>
    <p:sldId id="269" r:id="rId12"/>
    <p:sldId id="270" r:id="rId13"/>
    <p:sldId id="271" r:id="rId14"/>
    <p:sldId id="274" r:id="rId15"/>
    <p:sldId id="275" r:id="rId16"/>
    <p:sldId id="276" r:id="rId17"/>
    <p:sldId id="277" r:id="rId18"/>
  </p:sldIdLst>
  <p:sldSz cx="12192000" cy="6858000"/>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311596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16222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algn="l" rtl="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algn="l" rtl="0"/>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37480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281769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algn="l" rtl="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algn="l" rtl="0"/>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555781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140043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2604745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315585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307588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323203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123637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14346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19459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327275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Tree>
    <p:extLst>
      <p:ext uri="{BB962C8B-B14F-4D97-AF65-F5344CB8AC3E}">
        <p14:creationId xmlns:p14="http://schemas.microsoft.com/office/powerpoint/2010/main" val="257788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1397A7D0-ECC3-4280-B055-1DC1E645B63F}" type="slidenum">
              <a:rPr lang="fr-FR" smtClean="0">
                <a:solidFill>
                  <a:srgbClr val="5FCBEF"/>
                </a:solidFill>
              </a:rPr>
              <a:pPr/>
              <a:t>‹N°›</a:t>
            </a:fld>
            <a:endParaRPr lang="fr-FR">
              <a:solidFill>
                <a:srgbClr val="5FCBEF"/>
              </a:solidFill>
            </a:endParaRPr>
          </a:p>
        </p:txBody>
      </p:sp>
      <p:sp>
        <p:nvSpPr>
          <p:cNvPr id="5" name="Date Placeholder 4"/>
          <p:cNvSpPr>
            <a:spLocks noGrp="1"/>
          </p:cNvSpPr>
          <p:nvPr>
            <p:ph type="dt" sz="half" idx="10"/>
          </p:nvPr>
        </p:nvSpPr>
        <p:spPr/>
        <p:txBody>
          <a:bodyPr/>
          <a:lstStyle/>
          <a:p>
            <a:fld id="{52C1A199-6F0F-46B1-AD59-85974C7A892B}" type="datetimeFigureOut">
              <a:rPr lang="fr-FR" smtClean="0">
                <a:solidFill>
                  <a:prstClr val="black">
                    <a:tint val="75000"/>
                  </a:prstClr>
                </a:solidFill>
              </a:rPr>
              <a:pPr/>
              <a:t>02/02/2021</a:t>
            </a:fld>
            <a:endParaRPr lang="fr-FR">
              <a:solidFill>
                <a:prstClr val="black">
                  <a:tint val="75000"/>
                </a:prstClr>
              </a:solidFill>
            </a:endParaRPr>
          </a:p>
        </p:txBody>
      </p:sp>
    </p:spTree>
    <p:extLst>
      <p:ext uri="{BB962C8B-B14F-4D97-AF65-F5344CB8AC3E}">
        <p14:creationId xmlns:p14="http://schemas.microsoft.com/office/powerpoint/2010/main" val="160539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52C1A199-6F0F-46B1-AD59-85974C7A892B}" type="datetimeFigureOut">
              <a:rPr lang="fr-FR" smtClean="0">
                <a:solidFill>
                  <a:prstClr val="black">
                    <a:tint val="75000"/>
                  </a:prstClr>
                </a:solidFill>
              </a:rPr>
              <a:pPr rtl="0"/>
              <a:t>02/02/2021</a:t>
            </a:fld>
            <a:endParaRPr lang="fr-F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fr-FR">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1397A7D0-ECC3-4280-B055-1DC1E645B63F}" type="slidenum">
              <a:rPr lang="fr-FR" smtClean="0">
                <a:solidFill>
                  <a:srgbClr val="5FCBEF"/>
                </a:solidFill>
              </a:rPr>
              <a:pPr rtl="0"/>
              <a:t>‹N°›</a:t>
            </a:fld>
            <a:endParaRPr lang="fr-FR">
              <a:solidFill>
                <a:srgbClr val="5FCBEF"/>
              </a:solidFill>
            </a:endParaRPr>
          </a:p>
        </p:txBody>
      </p:sp>
    </p:spTree>
    <p:extLst>
      <p:ext uri="{BB962C8B-B14F-4D97-AF65-F5344CB8AC3E}">
        <p14:creationId xmlns:p14="http://schemas.microsoft.com/office/powerpoint/2010/main" val="64024361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biochimej.univ-angers.fr/Page2/COURS/1VELATPOxRedNAD/1VELATP.htm/111VELATP.html#StructureATP"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biochimej.univ-angers.fr/Page2/COURS/3CoursdeBiochSTRUCT/7Transports/1Transports.htm#DescripNa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alloprof.qc.ca/fr/eleves/bv/sciences/la-photosynthese-et-la-respiration-cellulaire-s124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Pression"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fr.wikipedia.org/wiki/Membrane_h%C3%A9miperm%C3%A9abl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01" y="986909"/>
            <a:ext cx="8101898" cy="830997"/>
          </a:xfrm>
          <a:prstGeom prst="rect">
            <a:avLst/>
          </a:prstGeom>
        </p:spPr>
        <p:txBody>
          <a:bodyPr wrap="none">
            <a:spAutoFit/>
          </a:bodyPr>
          <a:lstStyle/>
          <a:p>
            <a:pPr algn="l" rtl="0"/>
            <a:r>
              <a:rPr lang="fr-FR" sz="4800" b="1" dirty="0">
                <a:solidFill>
                  <a:srgbClr val="FF0000"/>
                </a:solidFill>
              </a:rPr>
              <a:t>3. Les échanges cellulaires </a:t>
            </a:r>
            <a:endParaRPr lang="ar-DZ" sz="4800" b="1" dirty="0">
              <a:solidFill>
                <a:srgbClr val="FF0000"/>
              </a:solidFill>
            </a:endParaRPr>
          </a:p>
        </p:txBody>
      </p:sp>
      <p:pic>
        <p:nvPicPr>
          <p:cNvPr id="1026" name="Picture 2" descr="Feuille de styles Documents FES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248" y="2571752"/>
            <a:ext cx="6043613" cy="287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98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3453"/>
            <a:ext cx="9458325" cy="2308324"/>
          </a:xfrm>
          <a:prstGeom prst="rect">
            <a:avLst/>
          </a:prstGeom>
        </p:spPr>
        <p:txBody>
          <a:bodyPr wrap="square">
            <a:spAutoFit/>
          </a:bodyPr>
          <a:lstStyle/>
          <a:p>
            <a:pPr algn="l" rtl="0"/>
            <a:r>
              <a:rPr lang="fr-FR" sz="2400" b="1" dirty="0">
                <a:solidFill>
                  <a:srgbClr val="FF0000"/>
                </a:solidFill>
              </a:rPr>
              <a:t>a) La diffusion directe (ou diffusion simple ou diffusion libre)</a:t>
            </a:r>
            <a:r>
              <a:rPr lang="fr-FR" sz="2400" dirty="0">
                <a:solidFill>
                  <a:srgbClr val="FF0000"/>
                </a:solidFill>
              </a:rPr>
              <a:t> : </a:t>
            </a:r>
          </a:p>
          <a:p>
            <a:pPr algn="l" rtl="0"/>
            <a:r>
              <a:rPr lang="fr-FR" sz="2400" dirty="0">
                <a:solidFill>
                  <a:prstClr val="black"/>
                </a:solidFill>
              </a:rPr>
              <a:t>les molécules "liposolubles" diffusent au travers de la membrane biologique.</a:t>
            </a:r>
          </a:p>
          <a:p>
            <a:pPr algn="l" rtl="0"/>
            <a:endParaRPr lang="fr-FR" sz="2400" dirty="0">
              <a:solidFill>
                <a:prstClr val="black"/>
              </a:solidFill>
            </a:endParaRPr>
          </a:p>
          <a:p>
            <a:pPr algn="l" rtl="0"/>
            <a:r>
              <a:rPr lang="fr-FR" sz="2400" b="1" dirty="0">
                <a:solidFill>
                  <a:srgbClr val="FF0000"/>
                </a:solidFill>
              </a:rPr>
              <a:t>b) La diffusion facilitée </a:t>
            </a:r>
            <a:r>
              <a:rPr lang="fr-FR" sz="2400" dirty="0">
                <a:solidFill>
                  <a:prstClr val="black"/>
                </a:solidFill>
              </a:rPr>
              <a:t>: les molécules utilisent une protéine de transport.</a:t>
            </a:r>
            <a:endParaRPr lang="ar-DZ" sz="2400" dirty="0">
              <a:solidFill>
                <a:prstClr val="black"/>
              </a:solidFill>
            </a:endParaRPr>
          </a:p>
        </p:txBody>
      </p:sp>
      <p:pic>
        <p:nvPicPr>
          <p:cNvPr id="4" name="Image 3"/>
          <p:cNvPicPr>
            <a:picLocks noChangeAspect="1"/>
          </p:cNvPicPr>
          <p:nvPr/>
        </p:nvPicPr>
        <p:blipFill>
          <a:blip r:embed="rId2"/>
          <a:stretch>
            <a:fillRect/>
          </a:stretch>
        </p:blipFill>
        <p:spPr>
          <a:xfrm>
            <a:off x="1540668" y="2781777"/>
            <a:ext cx="7634287" cy="3943350"/>
          </a:xfrm>
          <a:prstGeom prst="rect">
            <a:avLst/>
          </a:prstGeom>
        </p:spPr>
      </p:pic>
    </p:spTree>
    <p:extLst>
      <p:ext uri="{BB962C8B-B14F-4D97-AF65-F5344CB8AC3E}">
        <p14:creationId xmlns:p14="http://schemas.microsoft.com/office/powerpoint/2010/main" val="2052494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40502"/>
            <a:ext cx="9582150" cy="2533066"/>
          </a:xfrm>
          <a:prstGeom prst="rect">
            <a:avLst/>
          </a:prstGeom>
        </p:spPr>
        <p:txBody>
          <a:bodyPr wrap="square">
            <a:spAutoFit/>
          </a:bodyPr>
          <a:lstStyle/>
          <a:p>
            <a:pPr algn="just" rtl="0">
              <a:lnSpc>
                <a:spcPct val="150000"/>
              </a:lnSpc>
            </a:pPr>
            <a:r>
              <a:rPr lang="fr-FR" dirty="0">
                <a:solidFill>
                  <a:srgbClr val="000000"/>
                </a:solidFill>
                <a:latin typeface="Chromatica"/>
              </a:rPr>
              <a:t>Pour bien comprendre le phénomène, il suffit </a:t>
            </a:r>
            <a:r>
              <a:rPr lang="fr-FR" dirty="0">
                <a:solidFill>
                  <a:srgbClr val="0070C0"/>
                </a:solidFill>
                <a:latin typeface="Chromatica"/>
              </a:rPr>
              <a:t>de verser de l'encre (soluté) dans un verre d'eau (solvant). </a:t>
            </a:r>
            <a:r>
              <a:rPr lang="fr-FR" dirty="0">
                <a:solidFill>
                  <a:srgbClr val="000000"/>
                </a:solidFill>
                <a:latin typeface="Chromatica"/>
              </a:rPr>
              <a:t>D'abord, les molécules de solvant se dispersent de façon désordonnée pour ensuite entrer en collision les unes avec les autres. La diffusion se poursuit jusqu'à ce que la concentration de soluté soit le même partout dans le récipient. Dans le cas de la cellule, la diffusion s'effectue à travers la membrane cellulaire. À titre d'exemple, l'oxygène qui pénètre dans le corps via les poumons se déplacent du sang aux cellules par diffusion. </a:t>
            </a:r>
            <a:endParaRPr lang="ar-DZ" dirty="0">
              <a:solidFill>
                <a:prstClr val="black"/>
              </a:solidFill>
            </a:endParaRPr>
          </a:p>
        </p:txBody>
      </p:sp>
    </p:spTree>
    <p:extLst>
      <p:ext uri="{BB962C8B-B14F-4D97-AF65-F5344CB8AC3E}">
        <p14:creationId xmlns:p14="http://schemas.microsoft.com/office/powerpoint/2010/main" val="2966147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8587" y="116163"/>
            <a:ext cx="4629150" cy="461665"/>
          </a:xfrm>
          <a:prstGeom prst="rect">
            <a:avLst/>
          </a:prstGeom>
          <a:noFill/>
        </p:spPr>
        <p:txBody>
          <a:bodyPr wrap="square" rtlCol="1">
            <a:spAutoFit/>
          </a:bodyPr>
          <a:lstStyle/>
          <a:p>
            <a:pPr algn="l" rtl="0"/>
            <a:r>
              <a:rPr lang="fr-FR" sz="2400" b="1" dirty="0">
                <a:solidFill>
                  <a:srgbClr val="0070C0"/>
                </a:solidFill>
              </a:rPr>
              <a:t>4.3. Le transport actif:</a:t>
            </a:r>
            <a:endParaRPr lang="ar-DZ" sz="2400" b="1" dirty="0">
              <a:solidFill>
                <a:srgbClr val="0070C0"/>
              </a:solidFill>
            </a:endParaRPr>
          </a:p>
        </p:txBody>
      </p:sp>
      <p:sp>
        <p:nvSpPr>
          <p:cNvPr id="4" name="Rectangle 3"/>
          <p:cNvSpPr/>
          <p:nvPr/>
        </p:nvSpPr>
        <p:spPr>
          <a:xfrm>
            <a:off x="128587" y="577828"/>
            <a:ext cx="10144125" cy="959173"/>
          </a:xfrm>
          <a:prstGeom prst="rect">
            <a:avLst/>
          </a:prstGeom>
        </p:spPr>
        <p:txBody>
          <a:bodyPr wrap="square">
            <a:spAutoFit/>
          </a:bodyPr>
          <a:lstStyle/>
          <a:p>
            <a:pPr algn="l" rtl="0">
              <a:lnSpc>
                <a:spcPct val="150000"/>
              </a:lnSpc>
            </a:pPr>
            <a:r>
              <a:rPr lang="fr-FR" dirty="0">
                <a:solidFill>
                  <a:prstClr val="black"/>
                </a:solidFill>
              </a:rPr>
              <a:t>le transport actif désigne le passage </a:t>
            </a:r>
            <a:r>
              <a:rPr lang="fr-FR" sz="2000" b="1" dirty="0">
                <a:solidFill>
                  <a:srgbClr val="FF0000"/>
                </a:solidFill>
              </a:rPr>
              <a:t>d'un ion ou d'une molécule à travers une membrane contre son gradient de concentration</a:t>
            </a:r>
            <a:r>
              <a:rPr lang="fr-FR" dirty="0">
                <a:solidFill>
                  <a:prstClr val="black"/>
                </a:solidFill>
              </a:rPr>
              <a:t>. </a:t>
            </a:r>
            <a:endParaRPr lang="ar-DZ" dirty="0">
              <a:solidFill>
                <a:prstClr val="black"/>
              </a:solidFill>
            </a:endParaRPr>
          </a:p>
        </p:txBody>
      </p:sp>
      <p:pic>
        <p:nvPicPr>
          <p:cNvPr id="7170" name="Picture 2" descr="En-tte discip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4009260"/>
            <a:ext cx="6800850" cy="28487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8586" y="1678547"/>
            <a:ext cx="10001251" cy="2585323"/>
          </a:xfrm>
          <a:prstGeom prst="rect">
            <a:avLst/>
          </a:prstGeom>
        </p:spPr>
        <p:txBody>
          <a:bodyPr wrap="square">
            <a:spAutoFit/>
          </a:bodyPr>
          <a:lstStyle/>
          <a:p>
            <a:pPr marL="342900" indent="-342900" algn="just" rtl="0">
              <a:buFontTx/>
              <a:buAutoNum type="alphaLcParenR"/>
            </a:pPr>
            <a:r>
              <a:rPr lang="fr-FR" dirty="0">
                <a:solidFill>
                  <a:srgbClr val="00B050"/>
                </a:solidFill>
                <a:latin typeface="Lucida Grande"/>
              </a:rPr>
              <a:t>Transport actif primaire (ou direct)</a:t>
            </a:r>
            <a:r>
              <a:rPr lang="fr-FR" dirty="0">
                <a:solidFill>
                  <a:srgbClr val="000000"/>
                </a:solidFill>
                <a:latin typeface="Lucida Grande"/>
              </a:rPr>
              <a:t> :</a:t>
            </a:r>
          </a:p>
          <a:p>
            <a:pPr algn="just" rtl="0"/>
            <a:r>
              <a:rPr lang="fr-FR" dirty="0">
                <a:solidFill>
                  <a:srgbClr val="000000"/>
                </a:solidFill>
                <a:latin typeface="Lucida Grande"/>
              </a:rPr>
              <a:t> l'énergie est fournie par l'hydrolyse d'un nucléotide triphosphate (ATP). </a:t>
            </a:r>
          </a:p>
          <a:p>
            <a:pPr algn="just" rtl="0"/>
            <a:r>
              <a:rPr lang="fr-FR" dirty="0">
                <a:solidFill>
                  <a:srgbClr val="000000"/>
                </a:solidFill>
                <a:latin typeface="Lucida Grande"/>
              </a:rPr>
              <a:t>Exemple : pompes à sodium et </a:t>
            </a:r>
            <a:r>
              <a:rPr lang="fr-FR" dirty="0">
                <a:solidFill>
                  <a:prstClr val="black"/>
                </a:solidFill>
                <a:latin typeface="Lucida Grande"/>
                <a:hlinkClick r:id="rId3"/>
              </a:rPr>
              <a:t>hydrolyse de l'ATP</a:t>
            </a:r>
            <a:r>
              <a:rPr lang="fr-FR" dirty="0">
                <a:solidFill>
                  <a:srgbClr val="000000"/>
                </a:solidFill>
                <a:latin typeface="Lucida Grande"/>
              </a:rPr>
              <a:t>.</a:t>
            </a:r>
          </a:p>
          <a:p>
            <a:pPr algn="just" rtl="0"/>
            <a:endParaRPr lang="fr-FR" dirty="0">
              <a:solidFill>
                <a:srgbClr val="000000"/>
              </a:solidFill>
              <a:latin typeface="Lucida Grande"/>
            </a:endParaRPr>
          </a:p>
          <a:p>
            <a:pPr algn="just" rtl="0"/>
            <a:r>
              <a:rPr lang="fr-FR" dirty="0">
                <a:solidFill>
                  <a:srgbClr val="000000"/>
                </a:solidFill>
                <a:latin typeface="Lucida Grande"/>
              </a:rPr>
              <a:t>b) </a:t>
            </a:r>
            <a:r>
              <a:rPr lang="fr-FR" dirty="0">
                <a:solidFill>
                  <a:srgbClr val="00B050"/>
                </a:solidFill>
                <a:latin typeface="Lucida Grande"/>
              </a:rPr>
              <a:t>Transport actif secondaire (ou couplé)</a:t>
            </a:r>
            <a:r>
              <a:rPr lang="fr-FR" dirty="0">
                <a:solidFill>
                  <a:srgbClr val="000000"/>
                </a:solidFill>
                <a:latin typeface="Lucida Grande"/>
              </a:rPr>
              <a:t> : </a:t>
            </a:r>
          </a:p>
          <a:p>
            <a:pPr algn="just" rtl="0"/>
            <a:r>
              <a:rPr lang="fr-FR" dirty="0">
                <a:solidFill>
                  <a:srgbClr val="000000"/>
                </a:solidFill>
                <a:latin typeface="Lucida Grande"/>
              </a:rPr>
              <a:t>l'énergie est fournie par une différence de potentiel électrochimique (exemple : un gradient de concentration de sodium). Le terme "secondaire" signifie que cette différence de potentiel électrochimique </a:t>
            </a:r>
            <a:r>
              <a:rPr lang="fr-FR" dirty="0">
                <a:solidFill>
                  <a:srgbClr val="FF0000"/>
                </a:solidFill>
                <a:latin typeface="Lucida Grande"/>
              </a:rPr>
              <a:t>résulte</a:t>
            </a:r>
            <a:r>
              <a:rPr lang="fr-FR" dirty="0">
                <a:solidFill>
                  <a:srgbClr val="000000"/>
                </a:solidFill>
                <a:latin typeface="Lucida Grande"/>
              </a:rPr>
              <a:t> d'un transport actif primaire</a:t>
            </a:r>
          </a:p>
          <a:p>
            <a:pPr algn="just" rtl="0"/>
            <a:r>
              <a:rPr lang="fr-FR" dirty="0">
                <a:solidFill>
                  <a:srgbClr val="000000"/>
                </a:solidFill>
                <a:latin typeface="Lucida Grande"/>
              </a:rPr>
              <a:t> Exemple : </a:t>
            </a:r>
            <a:r>
              <a:rPr lang="fr-FR" dirty="0">
                <a:solidFill>
                  <a:srgbClr val="000000"/>
                </a:solidFill>
                <a:latin typeface="Lucida Grande"/>
                <a:hlinkClick r:id="rId4"/>
              </a:rPr>
              <a:t>pompe à sodium</a:t>
            </a:r>
            <a:r>
              <a:rPr lang="fr-FR" dirty="0">
                <a:solidFill>
                  <a:srgbClr val="000000"/>
                </a:solidFill>
                <a:latin typeface="Lucida Grande"/>
              </a:rPr>
              <a:t> et hydrolyse de l'ATP.</a:t>
            </a:r>
          </a:p>
        </p:txBody>
      </p:sp>
    </p:spTree>
    <p:extLst>
      <p:ext uri="{BB962C8B-B14F-4D97-AF65-F5344CB8AC3E}">
        <p14:creationId xmlns:p14="http://schemas.microsoft.com/office/powerpoint/2010/main" val="297267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es transports membranai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004886"/>
            <a:ext cx="8958262"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6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71488" y="1"/>
            <a:ext cx="9196387" cy="6500812"/>
          </a:xfrm>
          <a:prstGeom prst="rect">
            <a:avLst/>
          </a:prstGeom>
        </p:spPr>
      </p:pic>
    </p:spTree>
    <p:extLst>
      <p:ext uri="{BB962C8B-B14F-4D97-AF65-F5344CB8AC3E}">
        <p14:creationId xmlns:p14="http://schemas.microsoft.com/office/powerpoint/2010/main" val="199972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85763" y="300037"/>
            <a:ext cx="10086975" cy="6557963"/>
          </a:xfrm>
          <a:prstGeom prst="rect">
            <a:avLst/>
          </a:prstGeom>
        </p:spPr>
      </p:pic>
    </p:spTree>
    <p:extLst>
      <p:ext uri="{BB962C8B-B14F-4D97-AF65-F5344CB8AC3E}">
        <p14:creationId xmlns:p14="http://schemas.microsoft.com/office/powerpoint/2010/main" val="270836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Quelle est la différence entre endocytose et exocyto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542926"/>
            <a:ext cx="8623300" cy="558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59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Quelle est la différence entre endocytose et exocyto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54024"/>
            <a:ext cx="9315449" cy="591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4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062" y="0"/>
            <a:ext cx="9182101" cy="6555641"/>
          </a:xfrm>
          <a:prstGeom prst="rect">
            <a:avLst/>
          </a:prstGeom>
        </p:spPr>
        <p:txBody>
          <a:bodyPr wrap="square">
            <a:spAutoFit/>
          </a:bodyPr>
          <a:lstStyle/>
          <a:p>
            <a:pPr algn="just" rtl="0"/>
            <a:r>
              <a:rPr lang="fr-FR" sz="2800" b="1" dirty="0">
                <a:solidFill>
                  <a:srgbClr val="96D141">
                    <a:lumMod val="75000"/>
                  </a:srgbClr>
                </a:solidFill>
                <a:latin typeface="Times New Roman" panose="02020603050405020304" pitchFamily="18" charset="0"/>
                <a:cs typeface="Times New Roman" panose="02020603050405020304" pitchFamily="18" charset="0"/>
              </a:rPr>
              <a:t>1. Introduction:</a:t>
            </a:r>
          </a:p>
          <a:p>
            <a:pPr algn="just" rtl="0"/>
            <a:r>
              <a:rPr lang="fr-FR" sz="2800" dirty="0">
                <a:solidFill>
                  <a:prstClr val="black"/>
                </a:solidFill>
                <a:latin typeface="Times New Roman" panose="02020603050405020304" pitchFamily="18" charset="0"/>
                <a:cs typeface="Times New Roman" panose="02020603050405020304" pitchFamily="18" charset="0"/>
              </a:rPr>
              <a:t> </a:t>
            </a:r>
            <a:r>
              <a:rPr lang="fr-FR" sz="2600" dirty="0">
                <a:solidFill>
                  <a:prstClr val="black"/>
                </a:solidFill>
                <a:latin typeface="Times New Roman" panose="02020603050405020304" pitchFamily="18" charset="0"/>
                <a:cs typeface="Times New Roman" panose="02020603050405020304" pitchFamily="18" charset="0"/>
              </a:rPr>
              <a:t>La cellule vivante entretient </a:t>
            </a:r>
            <a:r>
              <a:rPr lang="fr-FR" sz="2600" dirty="0">
                <a:solidFill>
                  <a:srgbClr val="00B0F0"/>
                </a:solidFill>
                <a:latin typeface="Times New Roman" panose="02020603050405020304" pitchFamily="18" charset="0"/>
                <a:cs typeface="Times New Roman" panose="02020603050405020304" pitchFamily="18" charset="0"/>
              </a:rPr>
              <a:t>des échanges</a:t>
            </a:r>
            <a:r>
              <a:rPr lang="fr-FR" sz="2600" dirty="0">
                <a:solidFill>
                  <a:prstClr val="black"/>
                </a:solidFill>
                <a:latin typeface="Times New Roman" panose="02020603050405020304" pitchFamily="18" charset="0"/>
                <a:cs typeface="Times New Roman" panose="02020603050405020304" pitchFamily="18" charset="0"/>
              </a:rPr>
              <a:t> avec son milieu de vie. Elle échange des molécules individuellement ou en masse. </a:t>
            </a:r>
          </a:p>
          <a:p>
            <a:pPr algn="just" rtl="0"/>
            <a:endParaRPr lang="fr-FR" sz="2600" dirty="0">
              <a:solidFill>
                <a:prstClr val="black"/>
              </a:solidFill>
              <a:latin typeface="Times New Roman" panose="02020603050405020304" pitchFamily="18" charset="0"/>
              <a:cs typeface="Times New Roman" panose="02020603050405020304" pitchFamily="18" charset="0"/>
            </a:endParaRPr>
          </a:p>
          <a:p>
            <a:pPr algn="just" rtl="0"/>
            <a:r>
              <a:rPr lang="fr-FR" sz="2600" dirty="0">
                <a:solidFill>
                  <a:prstClr val="black"/>
                </a:solidFill>
                <a:latin typeface="Times New Roman" panose="02020603050405020304" pitchFamily="18" charset="0"/>
                <a:cs typeface="Times New Roman" panose="02020603050405020304" pitchFamily="18" charset="0"/>
              </a:rPr>
              <a:t>Les mouvement</a:t>
            </a:r>
            <a:r>
              <a:rPr lang="fr-FR" sz="2600" dirty="0">
                <a:solidFill>
                  <a:srgbClr val="2E83C3"/>
                </a:solidFill>
                <a:latin typeface="Times New Roman" panose="02020603050405020304" pitchFamily="18" charset="0"/>
                <a:cs typeface="Times New Roman" panose="02020603050405020304" pitchFamily="18" charset="0"/>
              </a:rPr>
              <a:t> </a:t>
            </a:r>
            <a:r>
              <a:rPr lang="fr-FR" sz="2600" dirty="0">
                <a:solidFill>
                  <a:prstClr val="black"/>
                </a:solidFill>
                <a:latin typeface="Times New Roman" panose="02020603050405020304" pitchFamily="18" charset="0"/>
                <a:cs typeface="Times New Roman" panose="02020603050405020304" pitchFamily="18" charset="0"/>
              </a:rPr>
              <a:t>d’eau et des différentes substances dans l’</a:t>
            </a:r>
            <a:r>
              <a:rPr lang="fr-FR" sz="2600" dirty="0" err="1">
                <a:solidFill>
                  <a:prstClr val="black"/>
                </a:solidFill>
                <a:latin typeface="Times New Roman" panose="02020603050405020304" pitchFamily="18" charset="0"/>
                <a:cs typeface="Times New Roman" panose="02020603050405020304" pitchFamily="18" charset="0"/>
              </a:rPr>
              <a:t>organime</a:t>
            </a:r>
            <a:r>
              <a:rPr lang="fr-FR" sz="2600" dirty="0">
                <a:solidFill>
                  <a:prstClr val="black"/>
                </a:solidFill>
                <a:latin typeface="Times New Roman" panose="02020603050405020304" pitchFamily="18" charset="0"/>
                <a:cs typeface="Times New Roman" panose="02020603050405020304" pitchFamily="18" charset="0"/>
              </a:rPr>
              <a:t> se réalisent en fonction de leur </a:t>
            </a:r>
            <a:r>
              <a:rPr lang="fr-FR" sz="2600" dirty="0">
                <a:solidFill>
                  <a:srgbClr val="2E83C3"/>
                </a:solidFill>
                <a:latin typeface="Times New Roman" panose="02020603050405020304" pitchFamily="18" charset="0"/>
                <a:cs typeface="Times New Roman" panose="02020603050405020304" pitchFamily="18" charset="0"/>
              </a:rPr>
              <a:t>concentrations</a:t>
            </a:r>
            <a:r>
              <a:rPr lang="fr-FR" sz="2600" dirty="0">
                <a:solidFill>
                  <a:prstClr val="black"/>
                </a:solidFill>
                <a:latin typeface="Times New Roman" panose="02020603050405020304" pitchFamily="18" charset="0"/>
                <a:cs typeface="Times New Roman" panose="02020603050405020304" pitchFamily="18" charset="0"/>
              </a:rPr>
              <a:t> : Les lois physique sont les mêmes qu’en dehors du vivant, et les systèmes évoluent vers un équilibre des concentrations. </a:t>
            </a:r>
          </a:p>
          <a:p>
            <a:pPr algn="just" rtl="0"/>
            <a:r>
              <a:rPr lang="fr-FR" sz="2600" dirty="0">
                <a:solidFill>
                  <a:prstClr val="black"/>
                </a:solidFill>
                <a:latin typeface="Times New Roman" panose="02020603050405020304" pitchFamily="18" charset="0"/>
                <a:cs typeface="Times New Roman" panose="02020603050405020304" pitchFamily="18" charset="0"/>
              </a:rPr>
              <a:t>La </a:t>
            </a:r>
            <a:r>
              <a:rPr lang="fr-FR" sz="2600" dirty="0">
                <a:solidFill>
                  <a:srgbClr val="0070C0"/>
                </a:solidFill>
                <a:latin typeface="Times New Roman" panose="02020603050405020304" pitchFamily="18" charset="0"/>
                <a:cs typeface="Times New Roman" panose="02020603050405020304" pitchFamily="18" charset="0"/>
              </a:rPr>
              <a:t>diffusion</a:t>
            </a:r>
            <a:r>
              <a:rPr lang="fr-FR" sz="2600" dirty="0">
                <a:solidFill>
                  <a:prstClr val="black"/>
                </a:solidFill>
                <a:latin typeface="Times New Roman" panose="02020603050405020304" pitchFamily="18" charset="0"/>
                <a:cs typeface="Times New Roman" panose="02020603050405020304" pitchFamily="18" charset="0"/>
              </a:rPr>
              <a:t> est un déplacement de molécules, d’ions, d’une </a:t>
            </a:r>
            <a:r>
              <a:rPr lang="fr-FR" sz="2600" dirty="0">
                <a:solidFill>
                  <a:srgbClr val="2E83C3"/>
                </a:solidFill>
                <a:latin typeface="Times New Roman" panose="02020603050405020304" pitchFamily="18" charset="0"/>
                <a:cs typeface="Times New Roman" panose="02020603050405020304" pitchFamily="18" charset="0"/>
              </a:rPr>
              <a:t>zone de plus forte </a:t>
            </a:r>
            <a:r>
              <a:rPr lang="fr-FR" sz="2600" dirty="0">
                <a:solidFill>
                  <a:prstClr val="black"/>
                </a:solidFill>
                <a:latin typeface="Times New Roman" panose="02020603050405020304" pitchFamily="18" charset="0"/>
                <a:cs typeface="Times New Roman" panose="02020603050405020304" pitchFamily="18" charset="0"/>
              </a:rPr>
              <a:t>concentration vers une zone de </a:t>
            </a:r>
            <a:r>
              <a:rPr lang="fr-FR" sz="2600" dirty="0">
                <a:solidFill>
                  <a:srgbClr val="2E83C3"/>
                </a:solidFill>
                <a:latin typeface="Times New Roman" panose="02020603050405020304" pitchFamily="18" charset="0"/>
                <a:cs typeface="Times New Roman" panose="02020603050405020304" pitchFamily="18" charset="0"/>
              </a:rPr>
              <a:t>moins forte concentration</a:t>
            </a:r>
            <a:r>
              <a:rPr lang="fr-FR" sz="2600" dirty="0">
                <a:solidFill>
                  <a:prstClr val="black"/>
                </a:solidFill>
                <a:latin typeface="Times New Roman" panose="02020603050405020304" pitchFamily="18" charset="0"/>
                <a:cs typeface="Times New Roman" panose="02020603050405020304" pitchFamily="18" charset="0"/>
              </a:rPr>
              <a:t>. Elle ne demande </a:t>
            </a:r>
            <a:r>
              <a:rPr lang="fr-FR" sz="2600" dirty="0">
                <a:solidFill>
                  <a:srgbClr val="00B0F0"/>
                </a:solidFill>
                <a:latin typeface="Times New Roman" panose="02020603050405020304" pitchFamily="18" charset="0"/>
                <a:cs typeface="Times New Roman" panose="02020603050405020304" pitchFamily="18" charset="0"/>
              </a:rPr>
              <a:t>pas d’énergie</a:t>
            </a:r>
            <a:r>
              <a:rPr lang="fr-FR" sz="2600" dirty="0">
                <a:solidFill>
                  <a:prstClr val="black"/>
                </a:solidFill>
                <a:latin typeface="Times New Roman" panose="02020603050405020304" pitchFamily="18" charset="0"/>
                <a:cs typeface="Times New Roman" panose="02020603050405020304" pitchFamily="18" charset="0"/>
              </a:rPr>
              <a:t>. Pour transporter une substance en allant </a:t>
            </a:r>
            <a:r>
              <a:rPr lang="fr-FR" sz="2600" dirty="0">
                <a:solidFill>
                  <a:srgbClr val="FF0000"/>
                </a:solidFill>
                <a:latin typeface="Times New Roman" panose="02020603050405020304" pitchFamily="18" charset="0"/>
                <a:cs typeface="Times New Roman" panose="02020603050405020304" pitchFamily="18" charset="0"/>
              </a:rPr>
              <a:t>contre le gradient </a:t>
            </a:r>
            <a:r>
              <a:rPr lang="fr-FR" sz="2600" dirty="0">
                <a:solidFill>
                  <a:prstClr val="black"/>
                </a:solidFill>
                <a:latin typeface="Times New Roman" panose="02020603050405020304" pitchFamily="18" charset="0"/>
                <a:cs typeface="Times New Roman" panose="02020603050405020304" pitchFamily="18" charset="0"/>
              </a:rPr>
              <a:t>de concentration, il faut apporter de </a:t>
            </a:r>
            <a:r>
              <a:rPr lang="fr-FR" sz="2600" dirty="0">
                <a:solidFill>
                  <a:srgbClr val="FF0000"/>
                </a:solidFill>
                <a:latin typeface="Times New Roman" panose="02020603050405020304" pitchFamily="18" charset="0"/>
                <a:cs typeface="Times New Roman" panose="02020603050405020304" pitchFamily="18" charset="0"/>
              </a:rPr>
              <a:t>l’énergie</a:t>
            </a:r>
            <a:r>
              <a:rPr lang="fr-FR" sz="2600" dirty="0">
                <a:solidFill>
                  <a:prstClr val="black"/>
                </a:solidFill>
                <a:latin typeface="Times New Roman" panose="02020603050405020304" pitchFamily="18" charset="0"/>
                <a:cs typeface="Times New Roman" panose="02020603050405020304" pitchFamily="18" charset="0"/>
              </a:rPr>
              <a:t> au système. </a:t>
            </a:r>
          </a:p>
          <a:p>
            <a:pPr algn="just" rtl="0"/>
            <a:endParaRPr lang="fr-FR" sz="2600" dirty="0">
              <a:solidFill>
                <a:prstClr val="black"/>
              </a:solidFill>
              <a:latin typeface="Times New Roman" panose="02020603050405020304" pitchFamily="18" charset="0"/>
              <a:cs typeface="Times New Roman" panose="02020603050405020304" pitchFamily="18" charset="0"/>
            </a:endParaRPr>
          </a:p>
          <a:p>
            <a:pPr algn="just" rtl="0"/>
            <a:r>
              <a:rPr lang="fr-FR" sz="2600" dirty="0">
                <a:solidFill>
                  <a:prstClr val="black"/>
                </a:solidFill>
                <a:latin typeface="Times New Roman" panose="02020603050405020304" pitchFamily="18" charset="0"/>
                <a:cs typeface="Times New Roman" panose="02020603050405020304" pitchFamily="18" charset="0"/>
              </a:rPr>
              <a:t>Dans l’organisme, les deux milieux de concentrations différentes sont séparés par une membrane plus ou moins perméable. </a:t>
            </a:r>
            <a:endParaRPr lang="ar-DZ" sz="2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441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659"/>
            <a:ext cx="5911426" cy="461665"/>
          </a:xfrm>
          <a:prstGeom prst="rect">
            <a:avLst/>
          </a:prstGeom>
        </p:spPr>
        <p:txBody>
          <a:bodyPr wrap="none">
            <a:spAutoFit/>
          </a:bodyPr>
          <a:lstStyle/>
          <a:p>
            <a:pPr algn="l" rtl="0"/>
            <a:r>
              <a:rPr lang="fr-FR" sz="2400" b="1" dirty="0">
                <a:solidFill>
                  <a:srgbClr val="FF0000"/>
                </a:solidFill>
                <a:latin typeface="Times New Roman" panose="02020603050405020304" pitchFamily="18" charset="0"/>
                <a:cs typeface="Times New Roman" panose="02020603050405020304" pitchFamily="18" charset="0"/>
              </a:rPr>
              <a:t>2. La notion d'intrant et d'extrant cellulaire</a:t>
            </a:r>
            <a:endParaRPr lang="ar-DZ"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0500" y="884576"/>
            <a:ext cx="9253538" cy="1477328"/>
          </a:xfrm>
          <a:prstGeom prst="rect">
            <a:avLst/>
          </a:prstGeom>
        </p:spPr>
        <p:txBody>
          <a:bodyPr wrap="square">
            <a:spAutoFit/>
          </a:bodyPr>
          <a:lstStyle/>
          <a:p>
            <a:pPr algn="l" rtl="0"/>
            <a:r>
              <a:rPr lang="fr-FR" dirty="0">
                <a:solidFill>
                  <a:srgbClr val="000000"/>
                </a:solidFill>
                <a:latin typeface="Chromatica"/>
              </a:rPr>
              <a:t>Un </a:t>
            </a:r>
            <a:r>
              <a:rPr lang="fr-FR" b="1" dirty="0">
                <a:solidFill>
                  <a:srgbClr val="0070C0"/>
                </a:solidFill>
                <a:latin typeface="Chromatica"/>
              </a:rPr>
              <a:t>intrant</a:t>
            </a:r>
            <a:r>
              <a:rPr lang="fr-FR" b="1" dirty="0">
                <a:solidFill>
                  <a:srgbClr val="000000"/>
                </a:solidFill>
                <a:latin typeface="Chromatica"/>
              </a:rPr>
              <a:t> </a:t>
            </a:r>
            <a:r>
              <a:rPr lang="fr-FR" dirty="0">
                <a:solidFill>
                  <a:srgbClr val="000000"/>
                </a:solidFill>
                <a:latin typeface="Chromatica"/>
              </a:rPr>
              <a:t>est un élément qui entre dans un système afin de fournir à celui-ci la matière et l'énergie dont il a besoin pour fonctionner.</a:t>
            </a:r>
            <a:r>
              <a:rPr lang="fr-FR" dirty="0">
                <a:solidFill>
                  <a:prstClr val="black"/>
                </a:solidFill>
              </a:rPr>
              <a:t/>
            </a:r>
            <a:br>
              <a:rPr lang="fr-FR" dirty="0">
                <a:solidFill>
                  <a:prstClr val="black"/>
                </a:solidFill>
              </a:rPr>
            </a:br>
            <a:r>
              <a:rPr lang="fr-FR" dirty="0">
                <a:solidFill>
                  <a:prstClr val="black"/>
                </a:solidFill>
              </a:rPr>
              <a:t/>
            </a:r>
            <a:br>
              <a:rPr lang="fr-FR" dirty="0">
                <a:solidFill>
                  <a:prstClr val="black"/>
                </a:solidFill>
              </a:rPr>
            </a:br>
            <a:r>
              <a:rPr lang="fr-FR" dirty="0">
                <a:solidFill>
                  <a:srgbClr val="000000"/>
                </a:solidFill>
                <a:latin typeface="Chromatica"/>
              </a:rPr>
              <a:t>Un</a:t>
            </a:r>
            <a:r>
              <a:rPr lang="fr-FR" dirty="0">
                <a:solidFill>
                  <a:srgbClr val="0070C0"/>
                </a:solidFill>
                <a:latin typeface="Chromatica"/>
              </a:rPr>
              <a:t> </a:t>
            </a:r>
            <a:r>
              <a:rPr lang="fr-FR" b="1" dirty="0">
                <a:solidFill>
                  <a:srgbClr val="0070C0"/>
                </a:solidFill>
                <a:latin typeface="Chromatica"/>
              </a:rPr>
              <a:t>extrant</a:t>
            </a:r>
            <a:r>
              <a:rPr lang="fr-FR" b="1" dirty="0">
                <a:solidFill>
                  <a:srgbClr val="000000"/>
                </a:solidFill>
                <a:latin typeface="Chromatica"/>
              </a:rPr>
              <a:t> </a:t>
            </a:r>
            <a:r>
              <a:rPr lang="fr-FR" dirty="0">
                <a:solidFill>
                  <a:srgbClr val="000000"/>
                </a:solidFill>
                <a:latin typeface="Chromatica"/>
              </a:rPr>
              <a:t>est un élément qui sort d'un système. Cet élément est soit un déchet, soit il n'a tout simplement pas été utilisé par le système.</a:t>
            </a:r>
            <a:endParaRPr lang="ar-DZ" dirty="0">
              <a:solidFill>
                <a:prstClr val="black"/>
              </a:solidFill>
            </a:endParaRPr>
          </a:p>
        </p:txBody>
      </p:sp>
      <p:pic>
        <p:nvPicPr>
          <p:cNvPr id="2050" name="Picture 2" descr="Cellules. - ppt video online télécha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37" y="2786061"/>
            <a:ext cx="8374063"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83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8" y="219492"/>
            <a:ext cx="9601200" cy="5632311"/>
          </a:xfrm>
          <a:prstGeom prst="rect">
            <a:avLst/>
          </a:prstGeom>
        </p:spPr>
        <p:txBody>
          <a:bodyPr wrap="square">
            <a:spAutoFit/>
          </a:bodyPr>
          <a:lstStyle/>
          <a:p>
            <a:pPr marL="285750" indent="-285750" algn="l" rtl="0">
              <a:lnSpc>
                <a:spcPct val="200000"/>
              </a:lnSpc>
              <a:buFont typeface="Wingdings" panose="05000000000000000000" pitchFamily="2" charset="2"/>
              <a:buChar char="v"/>
            </a:pPr>
            <a:r>
              <a:rPr lang="fr-FR" dirty="0">
                <a:solidFill>
                  <a:srgbClr val="000000"/>
                </a:solidFill>
                <a:latin typeface="Chromatica"/>
              </a:rPr>
              <a:t>Dans le cas d'un </a:t>
            </a:r>
            <a:r>
              <a:rPr lang="fr-FR" b="1" dirty="0">
                <a:solidFill>
                  <a:srgbClr val="000000"/>
                </a:solidFill>
                <a:latin typeface="Chromatica"/>
              </a:rPr>
              <a:t>animal</a:t>
            </a:r>
            <a:r>
              <a:rPr lang="fr-FR" dirty="0">
                <a:solidFill>
                  <a:srgbClr val="000000"/>
                </a:solidFill>
                <a:latin typeface="Chromatica"/>
              </a:rPr>
              <a:t>, les principaux intrants sont de l'eau, de l'oxygène et des nutriments (sels minéraux, vitamines, sucre, etc.). Les extrants peuvent être des excréments, de l'eau, de l'urine, du gaz carbonique ou de l'énergie.</a:t>
            </a:r>
          </a:p>
          <a:p>
            <a:pPr marL="285750" indent="-285750" algn="l" rtl="0">
              <a:lnSpc>
                <a:spcPct val="200000"/>
              </a:lnSpc>
              <a:buFont typeface="Wingdings" panose="05000000000000000000" pitchFamily="2" charset="2"/>
              <a:buChar char="v"/>
            </a:pPr>
            <a:r>
              <a:rPr lang="fr-FR" dirty="0">
                <a:solidFill>
                  <a:srgbClr val="000000"/>
                </a:solidFill>
                <a:latin typeface="Chromatica"/>
              </a:rPr>
              <a:t>Pour ce qui est d'une </a:t>
            </a:r>
            <a:r>
              <a:rPr lang="fr-FR" b="1" dirty="0">
                <a:solidFill>
                  <a:srgbClr val="000000"/>
                </a:solidFill>
                <a:latin typeface="Chromatica"/>
              </a:rPr>
              <a:t>cellule animale</a:t>
            </a:r>
            <a:r>
              <a:rPr lang="fr-FR" dirty="0">
                <a:solidFill>
                  <a:srgbClr val="000000"/>
                </a:solidFill>
                <a:latin typeface="Chromatica"/>
              </a:rPr>
              <a:t> qui effectue la </a:t>
            </a:r>
            <a:r>
              <a:rPr lang="fr-FR" dirty="0">
                <a:solidFill>
                  <a:srgbClr val="000000"/>
                </a:solidFill>
                <a:latin typeface="Chromatica"/>
                <a:hlinkClick r:id="rId2"/>
              </a:rPr>
              <a:t>respiration cellulaire</a:t>
            </a:r>
            <a:r>
              <a:rPr lang="fr-FR" dirty="0">
                <a:solidFill>
                  <a:srgbClr val="000000"/>
                </a:solidFill>
                <a:latin typeface="Chromatica"/>
              </a:rPr>
              <a:t>, les intrants sont de l'oxygène et du glucose et les extrants sont du gaz carbonique et de l'eau.</a:t>
            </a:r>
          </a:p>
          <a:p>
            <a:pPr marL="285750" indent="-285750" algn="l" rtl="0">
              <a:lnSpc>
                <a:spcPct val="200000"/>
              </a:lnSpc>
              <a:buFont typeface="Wingdings" panose="05000000000000000000" pitchFamily="2" charset="2"/>
              <a:buChar char="v"/>
            </a:pPr>
            <a:r>
              <a:rPr lang="fr-FR" dirty="0">
                <a:solidFill>
                  <a:srgbClr val="000000"/>
                </a:solidFill>
                <a:latin typeface="Chromatica"/>
              </a:rPr>
              <a:t>Dans le cas d'une </a:t>
            </a:r>
            <a:r>
              <a:rPr lang="fr-FR" b="1" dirty="0">
                <a:solidFill>
                  <a:srgbClr val="000000"/>
                </a:solidFill>
                <a:latin typeface="Chromatica"/>
              </a:rPr>
              <a:t>cellule végétale</a:t>
            </a:r>
            <a:r>
              <a:rPr lang="fr-FR" dirty="0">
                <a:solidFill>
                  <a:srgbClr val="000000"/>
                </a:solidFill>
                <a:latin typeface="Chromatica"/>
              </a:rPr>
              <a:t> qui effectue la </a:t>
            </a:r>
            <a:r>
              <a:rPr lang="fr-FR" dirty="0">
                <a:solidFill>
                  <a:srgbClr val="000000"/>
                </a:solidFill>
                <a:latin typeface="Chromatica"/>
                <a:hlinkClick r:id="rId2"/>
              </a:rPr>
              <a:t>photosynthèse</a:t>
            </a:r>
            <a:r>
              <a:rPr lang="fr-FR" dirty="0">
                <a:solidFill>
                  <a:srgbClr val="000000"/>
                </a:solidFill>
                <a:latin typeface="Chromatica"/>
              </a:rPr>
              <a:t>, les intrants sont le gaz carbonique et l'eau et les extrants sont l'oxygène et le glucose.</a:t>
            </a:r>
          </a:p>
          <a:p>
            <a:pPr marL="285750" indent="-285750" algn="l" rtl="0">
              <a:lnSpc>
                <a:spcPct val="200000"/>
              </a:lnSpc>
              <a:buFont typeface="Wingdings" panose="05000000000000000000" pitchFamily="2" charset="2"/>
              <a:buChar char="v"/>
            </a:pPr>
            <a:r>
              <a:rPr lang="fr-FR" dirty="0">
                <a:solidFill>
                  <a:srgbClr val="000000"/>
                </a:solidFill>
                <a:latin typeface="Chromatica"/>
              </a:rPr>
              <a:t>Il est intéressant de noter que les extrants d'un système peuvent être les intrants d'un autre système. Par exemple, le gaz carbonique excrété par un animal peut être utilisé pour la photosynthèse par les plantes voisines.</a:t>
            </a:r>
          </a:p>
        </p:txBody>
      </p:sp>
    </p:spTree>
    <p:extLst>
      <p:ext uri="{BB962C8B-B14F-4D97-AF65-F5344CB8AC3E}">
        <p14:creationId xmlns:p14="http://schemas.microsoft.com/office/powerpoint/2010/main" val="3959145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896475" cy="6858000"/>
          </a:xfrm>
          <a:prstGeom prst="rect">
            <a:avLst/>
          </a:prstGeom>
        </p:spPr>
      </p:pic>
    </p:spTree>
    <p:extLst>
      <p:ext uri="{BB962C8B-B14F-4D97-AF65-F5344CB8AC3E}">
        <p14:creationId xmlns:p14="http://schemas.microsoft.com/office/powerpoint/2010/main" val="330741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8246"/>
            <a:ext cx="6067687" cy="461665"/>
          </a:xfrm>
          <a:prstGeom prst="rect">
            <a:avLst/>
          </a:prstGeom>
        </p:spPr>
        <p:txBody>
          <a:bodyPr wrap="none">
            <a:spAutoFit/>
          </a:bodyPr>
          <a:lstStyle/>
          <a:p>
            <a:pPr algn="l" rtl="0"/>
            <a:r>
              <a:rPr lang="fr-FR" sz="2400" b="1" dirty="0">
                <a:solidFill>
                  <a:srgbClr val="FF0000"/>
                </a:solidFill>
                <a:latin typeface="Linux Libertine"/>
              </a:rPr>
              <a:t>3.La structure de la membrane cellulaire</a:t>
            </a:r>
          </a:p>
        </p:txBody>
      </p:sp>
      <p:sp>
        <p:nvSpPr>
          <p:cNvPr id="4" name="Rectangle 3"/>
          <p:cNvSpPr/>
          <p:nvPr/>
        </p:nvSpPr>
        <p:spPr>
          <a:xfrm>
            <a:off x="0" y="719911"/>
            <a:ext cx="11972924" cy="3693319"/>
          </a:xfrm>
          <a:prstGeom prst="rect">
            <a:avLst/>
          </a:prstGeom>
        </p:spPr>
        <p:txBody>
          <a:bodyPr wrap="square">
            <a:spAutoFit/>
          </a:bodyPr>
          <a:lstStyle/>
          <a:p>
            <a:pPr algn="l" rtl="0"/>
            <a:r>
              <a:rPr lang="fr-FR" dirty="0">
                <a:solidFill>
                  <a:prstClr val="black"/>
                </a:solidFill>
              </a:rPr>
              <a:t>La membrane cellulaire se présente comme un double feuillet de phospholipides , se présente comme deux couches denses (</a:t>
            </a:r>
            <a:r>
              <a:rPr lang="fr-FR" dirty="0" err="1">
                <a:solidFill>
                  <a:prstClr val="black"/>
                </a:solidFill>
              </a:rPr>
              <a:t>métallophiles</a:t>
            </a:r>
            <a:r>
              <a:rPr lang="fr-FR" dirty="0">
                <a:solidFill>
                  <a:prstClr val="black"/>
                </a:solidFill>
              </a:rPr>
              <a:t>) constituées par les pôles phosphorés des phospholipides, séparées par une zone claire (</a:t>
            </a:r>
            <a:r>
              <a:rPr lang="fr-FR" dirty="0" err="1">
                <a:solidFill>
                  <a:prstClr val="black"/>
                </a:solidFill>
              </a:rPr>
              <a:t>métallophobe</a:t>
            </a:r>
            <a:r>
              <a:rPr lang="fr-FR" dirty="0">
                <a:solidFill>
                  <a:prstClr val="black"/>
                </a:solidFill>
              </a:rPr>
              <a:t>) constituée par les deux lames lipidiques accolées.</a:t>
            </a:r>
          </a:p>
          <a:p>
            <a:pPr algn="l" rtl="0"/>
            <a:r>
              <a:rPr lang="fr-FR" dirty="0">
                <a:solidFill>
                  <a:prstClr val="black"/>
                </a:solidFill>
              </a:rPr>
              <a:t>De part en part, des molécules protidiques traversent cette membrane. Leur structure tubulaire constitue des conduits de communication entre le contenu cellulaire et le milieu extracellulaire : ce sont les pores membranaires.</a:t>
            </a:r>
          </a:p>
          <a:p>
            <a:pPr algn="l" rtl="0"/>
            <a:endParaRPr lang="fr-FR" dirty="0">
              <a:solidFill>
                <a:prstClr val="black"/>
              </a:solidFill>
            </a:endParaRPr>
          </a:p>
          <a:p>
            <a:pPr algn="l" rtl="0"/>
            <a:r>
              <a:rPr lang="fr-FR" dirty="0">
                <a:solidFill>
                  <a:prstClr val="black"/>
                </a:solidFill>
              </a:rPr>
              <a:t>D'autres structures moléculaires sont présentes dans cette membrane :</a:t>
            </a:r>
          </a:p>
          <a:p>
            <a:pPr algn="l" rtl="0"/>
            <a:r>
              <a:rPr lang="fr-FR" dirty="0">
                <a:solidFill>
                  <a:prstClr val="black"/>
                </a:solidFill>
              </a:rPr>
              <a:t>-des protéines qui la traversent et qui sont des pompes à l'origine des transferts actifs;</a:t>
            </a:r>
          </a:p>
          <a:p>
            <a:pPr algn="l" rtl="0"/>
            <a:r>
              <a:rPr lang="fr-FR" dirty="0">
                <a:solidFill>
                  <a:prstClr val="black"/>
                </a:solidFill>
              </a:rPr>
              <a:t>-des glycoprotéines qui constituent les récepteurs membranaires ;</a:t>
            </a:r>
          </a:p>
          <a:p>
            <a:pPr algn="l" rtl="0"/>
            <a:r>
              <a:rPr lang="fr-FR" dirty="0">
                <a:solidFill>
                  <a:prstClr val="black"/>
                </a:solidFill>
              </a:rPr>
              <a:t>-des glycoprotéines d'association donnant une meilleure cohésion au double film phospholipidique.</a:t>
            </a:r>
          </a:p>
          <a:p>
            <a:pPr algn="l" rtl="0"/>
            <a:endParaRPr lang="fr-FR" dirty="0">
              <a:solidFill>
                <a:prstClr val="black"/>
              </a:solidFill>
            </a:endParaRPr>
          </a:p>
          <a:p>
            <a:pPr algn="l" rtl="0"/>
            <a:endParaRPr lang="fr-FR" dirty="0">
              <a:solidFill>
                <a:prstClr val="black"/>
              </a:solidFill>
            </a:endParaRPr>
          </a:p>
        </p:txBody>
      </p:sp>
      <p:pic>
        <p:nvPicPr>
          <p:cNvPr id="3075" name="Picture 3" descr="Membrane cytoplasmique : définition et expl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2" y="3771900"/>
            <a:ext cx="8272463"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1618" y="0"/>
            <a:ext cx="7958138" cy="523220"/>
          </a:xfrm>
          <a:prstGeom prst="rect">
            <a:avLst/>
          </a:prstGeom>
          <a:noFill/>
        </p:spPr>
        <p:txBody>
          <a:bodyPr wrap="square" rtlCol="1">
            <a:spAutoFit/>
          </a:bodyPr>
          <a:lstStyle/>
          <a:p>
            <a:pPr algn="l" rtl="0"/>
            <a:r>
              <a:rPr lang="fr-FR" sz="2800" b="1" dirty="0">
                <a:solidFill>
                  <a:srgbClr val="FF0000"/>
                </a:solidFill>
              </a:rPr>
              <a:t>4. Les mécanisme d’échanges cellulaire </a:t>
            </a:r>
            <a:endParaRPr lang="ar-DZ" sz="2800" b="1" dirty="0">
              <a:solidFill>
                <a:srgbClr val="FF0000"/>
              </a:solidFill>
            </a:endParaRPr>
          </a:p>
        </p:txBody>
      </p:sp>
      <p:sp>
        <p:nvSpPr>
          <p:cNvPr id="3" name="Rectangle 2"/>
          <p:cNvSpPr/>
          <p:nvPr/>
        </p:nvSpPr>
        <p:spPr>
          <a:xfrm>
            <a:off x="228600" y="523220"/>
            <a:ext cx="1869423" cy="400110"/>
          </a:xfrm>
          <a:prstGeom prst="rect">
            <a:avLst/>
          </a:prstGeom>
        </p:spPr>
        <p:txBody>
          <a:bodyPr wrap="none">
            <a:spAutoFit/>
          </a:bodyPr>
          <a:lstStyle/>
          <a:p>
            <a:pPr algn="l" rtl="0"/>
            <a:r>
              <a:rPr lang="fr-FR" sz="2000" b="1" dirty="0">
                <a:solidFill>
                  <a:srgbClr val="0070C0"/>
                </a:solidFill>
                <a:latin typeface="Chromatica"/>
              </a:rPr>
              <a:t>4.1. L'osmose</a:t>
            </a:r>
          </a:p>
        </p:txBody>
      </p:sp>
      <p:sp>
        <p:nvSpPr>
          <p:cNvPr id="4" name="Rectangle 3"/>
          <p:cNvSpPr/>
          <p:nvPr/>
        </p:nvSpPr>
        <p:spPr>
          <a:xfrm>
            <a:off x="131618" y="1046440"/>
            <a:ext cx="9501188" cy="1477328"/>
          </a:xfrm>
          <a:prstGeom prst="rect">
            <a:avLst/>
          </a:prstGeom>
        </p:spPr>
        <p:txBody>
          <a:bodyPr wrap="square">
            <a:spAutoFit/>
          </a:bodyPr>
          <a:lstStyle/>
          <a:p>
            <a:pPr algn="l" rtl="0"/>
            <a:r>
              <a:rPr lang="fr-FR" dirty="0">
                <a:solidFill>
                  <a:srgbClr val="000000"/>
                </a:solidFill>
                <a:latin typeface="Chromatica"/>
              </a:rPr>
              <a:t>Le phénomène d’</a:t>
            </a:r>
            <a:r>
              <a:rPr lang="fr-FR" b="1" dirty="0">
                <a:solidFill>
                  <a:srgbClr val="000000"/>
                </a:solidFill>
                <a:latin typeface="Chromatica"/>
              </a:rPr>
              <a:t>osmose </a:t>
            </a:r>
            <a:r>
              <a:rPr lang="fr-FR" dirty="0">
                <a:solidFill>
                  <a:srgbClr val="000000"/>
                </a:solidFill>
                <a:latin typeface="Chromatica"/>
              </a:rPr>
              <a:t>fait référence au déplacement de molécules </a:t>
            </a:r>
            <a:r>
              <a:rPr lang="fr-FR" b="1" dirty="0">
                <a:solidFill>
                  <a:srgbClr val="0070C0"/>
                </a:solidFill>
                <a:latin typeface="Chromatica"/>
              </a:rPr>
              <a:t>d’eau</a:t>
            </a:r>
            <a:r>
              <a:rPr lang="fr-FR" dirty="0">
                <a:solidFill>
                  <a:srgbClr val="000000"/>
                </a:solidFill>
                <a:latin typeface="Chromatica"/>
              </a:rPr>
              <a:t> (ou de solvant) d’un milieu </a:t>
            </a:r>
            <a:r>
              <a:rPr lang="fr-FR" dirty="0">
                <a:solidFill>
                  <a:srgbClr val="0070C0"/>
                </a:solidFill>
                <a:latin typeface="Chromatica"/>
              </a:rPr>
              <a:t>moins concentré </a:t>
            </a:r>
            <a:r>
              <a:rPr lang="fr-FR" dirty="0">
                <a:solidFill>
                  <a:srgbClr val="000000"/>
                </a:solidFill>
                <a:latin typeface="Chromatica"/>
              </a:rPr>
              <a:t>en soluté </a:t>
            </a:r>
            <a:r>
              <a:rPr lang="fr-FR" dirty="0">
                <a:solidFill>
                  <a:srgbClr val="FF0000"/>
                </a:solidFill>
                <a:latin typeface="Chromatica"/>
              </a:rPr>
              <a:t>vers</a:t>
            </a:r>
            <a:r>
              <a:rPr lang="fr-FR" dirty="0">
                <a:solidFill>
                  <a:srgbClr val="000000"/>
                </a:solidFill>
                <a:latin typeface="Chromatica"/>
              </a:rPr>
              <a:t> un milieu </a:t>
            </a:r>
            <a:r>
              <a:rPr lang="fr-FR" dirty="0">
                <a:solidFill>
                  <a:srgbClr val="0070C0"/>
                </a:solidFill>
                <a:latin typeface="Chromatica"/>
              </a:rPr>
              <a:t>plus concentré </a:t>
            </a:r>
            <a:r>
              <a:rPr lang="fr-FR" dirty="0">
                <a:solidFill>
                  <a:srgbClr val="000000"/>
                </a:solidFill>
                <a:latin typeface="Chromatica"/>
              </a:rPr>
              <a:t>en soluté.</a:t>
            </a:r>
            <a:r>
              <a:rPr lang="fr-FR" dirty="0">
                <a:solidFill>
                  <a:prstClr val="black"/>
                </a:solidFill>
              </a:rPr>
              <a:t/>
            </a:r>
            <a:br>
              <a:rPr lang="fr-FR" dirty="0">
                <a:solidFill>
                  <a:prstClr val="black"/>
                </a:solidFill>
              </a:rPr>
            </a:br>
            <a:r>
              <a:rPr lang="fr-FR" dirty="0">
                <a:solidFill>
                  <a:prstClr val="black"/>
                </a:solidFill>
              </a:rPr>
              <a:t/>
            </a:r>
            <a:br>
              <a:rPr lang="fr-FR" dirty="0">
                <a:solidFill>
                  <a:prstClr val="black"/>
                </a:solidFill>
              </a:rPr>
            </a:br>
            <a:r>
              <a:rPr lang="fr-FR" dirty="0">
                <a:solidFill>
                  <a:srgbClr val="000000"/>
                </a:solidFill>
                <a:latin typeface="Chromatica"/>
              </a:rPr>
              <a:t>Ce déplacement s’effectue jusqu’à ce que les concentrations dans les deux milieux soient à </a:t>
            </a:r>
            <a:r>
              <a:rPr lang="fr-FR" dirty="0">
                <a:solidFill>
                  <a:srgbClr val="FF0000"/>
                </a:solidFill>
                <a:latin typeface="Chromatica"/>
              </a:rPr>
              <a:t>équilibre</a:t>
            </a:r>
            <a:r>
              <a:rPr lang="fr-FR" dirty="0">
                <a:solidFill>
                  <a:srgbClr val="000000"/>
                </a:solidFill>
                <a:latin typeface="Chromatica"/>
              </a:rPr>
              <a:t>, c'est-à-dire à la même concentration.</a:t>
            </a:r>
            <a:endParaRPr lang="ar-DZ" dirty="0">
              <a:solidFill>
                <a:prstClr val="black"/>
              </a:solidFill>
            </a:endParaRPr>
          </a:p>
        </p:txBody>
      </p:sp>
      <p:pic>
        <p:nvPicPr>
          <p:cNvPr id="6" name="Image 5"/>
          <p:cNvPicPr>
            <a:picLocks noChangeAspect="1"/>
          </p:cNvPicPr>
          <p:nvPr/>
        </p:nvPicPr>
        <p:blipFill>
          <a:blip r:embed="rId2"/>
          <a:stretch>
            <a:fillRect/>
          </a:stretch>
        </p:blipFill>
        <p:spPr>
          <a:xfrm>
            <a:off x="228600" y="4073236"/>
            <a:ext cx="7668491" cy="2627601"/>
          </a:xfrm>
          <a:prstGeom prst="rect">
            <a:avLst/>
          </a:prstGeom>
        </p:spPr>
      </p:pic>
      <p:sp>
        <p:nvSpPr>
          <p:cNvPr id="7" name="Rectangle 6"/>
          <p:cNvSpPr/>
          <p:nvPr/>
        </p:nvSpPr>
        <p:spPr>
          <a:xfrm>
            <a:off x="228600" y="2690336"/>
            <a:ext cx="10480964" cy="923330"/>
          </a:xfrm>
          <a:prstGeom prst="rect">
            <a:avLst/>
          </a:prstGeom>
        </p:spPr>
        <p:txBody>
          <a:bodyPr wrap="square">
            <a:spAutoFit/>
          </a:bodyPr>
          <a:lstStyle/>
          <a:p>
            <a:pPr algn="l" rtl="0"/>
            <a:r>
              <a:rPr lang="fr-FR" dirty="0">
                <a:solidFill>
                  <a:srgbClr val="202122"/>
                </a:solidFill>
                <a:latin typeface="Arial" panose="020B0604020202020204" pitchFamily="34" charset="0"/>
              </a:rPr>
              <a:t>La </a:t>
            </a:r>
            <a:r>
              <a:rPr lang="fr-FR" b="1" dirty="0">
                <a:solidFill>
                  <a:srgbClr val="00B050"/>
                </a:solidFill>
                <a:latin typeface="Arial" panose="020B0604020202020204" pitchFamily="34" charset="0"/>
              </a:rPr>
              <a:t>pression osmotique</a:t>
            </a:r>
            <a:r>
              <a:rPr lang="fr-FR" dirty="0">
                <a:solidFill>
                  <a:srgbClr val="202122"/>
                </a:solidFill>
                <a:latin typeface="Arial" panose="020B0604020202020204" pitchFamily="34" charset="0"/>
              </a:rPr>
              <a:t> se définit comme la </a:t>
            </a:r>
            <a:r>
              <a:rPr lang="fr-FR" dirty="0">
                <a:solidFill>
                  <a:srgbClr val="0B0080"/>
                </a:solidFill>
                <a:latin typeface="Arial" panose="020B0604020202020204" pitchFamily="34" charset="0"/>
                <a:hlinkClick r:id="rId3" tooltip="Pression"/>
              </a:rPr>
              <a:t>pression</a:t>
            </a:r>
            <a:r>
              <a:rPr lang="fr-FR" dirty="0">
                <a:solidFill>
                  <a:srgbClr val="202122"/>
                </a:solidFill>
                <a:latin typeface="Arial" panose="020B0604020202020204" pitchFamily="34" charset="0"/>
              </a:rPr>
              <a:t> minimale qu’il faut exercer pour empêcher le passage d’un solvant d’une solution moins concentrée à une solution plus concentrée au travers d’une membrane semi-perméable (</a:t>
            </a:r>
            <a:r>
              <a:rPr lang="fr-FR" dirty="0">
                <a:solidFill>
                  <a:srgbClr val="0B0080"/>
                </a:solidFill>
                <a:latin typeface="Arial" panose="020B0604020202020204" pitchFamily="34" charset="0"/>
                <a:hlinkClick r:id="rId4" tooltip="Membrane hémiperméable"/>
              </a:rPr>
              <a:t>membrane </a:t>
            </a:r>
            <a:r>
              <a:rPr lang="fr-FR" dirty="0" err="1">
                <a:solidFill>
                  <a:srgbClr val="0B0080"/>
                </a:solidFill>
                <a:latin typeface="Arial" panose="020B0604020202020204" pitchFamily="34" charset="0"/>
                <a:hlinkClick r:id="rId4" tooltip="Membrane hémiperméable"/>
              </a:rPr>
              <a:t>hémi-perméable</a:t>
            </a:r>
            <a:r>
              <a:rPr lang="fr-FR" dirty="0">
                <a:solidFill>
                  <a:srgbClr val="202122"/>
                </a:solidFill>
                <a:latin typeface="Arial" panose="020B0604020202020204" pitchFamily="34" charset="0"/>
              </a:rPr>
              <a:t>).</a:t>
            </a:r>
            <a:endParaRPr lang="ar-DZ" dirty="0">
              <a:solidFill>
                <a:prstClr val="black"/>
              </a:solidFill>
            </a:endParaRPr>
          </a:p>
        </p:txBody>
      </p:sp>
      <p:pic>
        <p:nvPicPr>
          <p:cNvPr id="4102" name="Picture 6" descr="OSMOSE - PRESSION OSMOTIQUE - Lois de la pression osmot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3092" y="3780234"/>
            <a:ext cx="1733550" cy="8477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977746" y="3360866"/>
            <a:ext cx="2549236" cy="923330"/>
          </a:xfrm>
          <a:prstGeom prst="rect">
            <a:avLst/>
          </a:prstGeom>
        </p:spPr>
        <p:txBody>
          <a:bodyPr wrap="square">
            <a:spAutoFit/>
          </a:bodyPr>
          <a:lstStyle/>
          <a:p>
            <a:pPr algn="just" rtl="0"/>
            <a:r>
              <a:rPr lang="fr-FR" b="1" dirty="0">
                <a:solidFill>
                  <a:srgbClr val="0866EC"/>
                </a:solidFill>
                <a:latin typeface="Tahoma" panose="020B0604030504040204" pitchFamily="34" charset="0"/>
              </a:rPr>
              <a:t>Loi de </a:t>
            </a:r>
            <a:r>
              <a:rPr lang="fr-FR" b="1" dirty="0" err="1">
                <a:solidFill>
                  <a:srgbClr val="0866EC"/>
                </a:solidFill>
                <a:latin typeface="Tahoma" panose="020B0604030504040204" pitchFamily="34" charset="0"/>
              </a:rPr>
              <a:t>Vant'Hoff</a:t>
            </a:r>
            <a:r>
              <a:rPr lang="fr-FR" b="1" dirty="0">
                <a:solidFill>
                  <a:srgbClr val="0866EC"/>
                </a:solidFill>
                <a:latin typeface="Tahoma" panose="020B0604030504040204" pitchFamily="34" charset="0"/>
              </a:rPr>
              <a:t>.</a:t>
            </a:r>
            <a:endParaRPr lang="fr-FR" dirty="0">
              <a:solidFill>
                <a:srgbClr val="000000"/>
              </a:solidFill>
              <a:latin typeface="Tahoma" panose="020B0604030504040204" pitchFamily="34" charset="0"/>
            </a:endParaRPr>
          </a:p>
          <a:p>
            <a:pPr algn="l" rtl="0"/>
            <a:r>
              <a:rPr lang="fr-FR" dirty="0">
                <a:solidFill>
                  <a:prstClr val="black"/>
                </a:solidFill>
              </a:rPr>
              <a:t/>
            </a:r>
            <a:br>
              <a:rPr lang="fr-FR" dirty="0">
                <a:solidFill>
                  <a:prstClr val="black"/>
                </a:solidFill>
              </a:rPr>
            </a:br>
            <a:endParaRPr lang="ar-DZ" dirty="0">
              <a:solidFill>
                <a:prstClr val="black"/>
              </a:solidFill>
            </a:endParaRPr>
          </a:p>
        </p:txBody>
      </p:sp>
      <p:sp>
        <p:nvSpPr>
          <p:cNvPr id="10" name="Rectangle 9"/>
          <p:cNvSpPr/>
          <p:nvPr/>
        </p:nvSpPr>
        <p:spPr>
          <a:xfrm>
            <a:off x="8089756" y="4839232"/>
            <a:ext cx="4447309" cy="1477328"/>
          </a:xfrm>
          <a:prstGeom prst="rect">
            <a:avLst/>
          </a:prstGeom>
        </p:spPr>
        <p:txBody>
          <a:bodyPr wrap="square">
            <a:spAutoFit/>
          </a:bodyPr>
          <a:lstStyle/>
          <a:p>
            <a:pPr algn="just" rtl="0"/>
            <a:r>
              <a:rPr lang="fr-FR" dirty="0">
                <a:solidFill>
                  <a:srgbClr val="000000"/>
                </a:solidFill>
                <a:latin typeface="Tahoma" panose="020B0604030504040204" pitchFamily="34" charset="0"/>
              </a:rPr>
              <a:t>π =pression osmotique en Pa (N/m2)</a:t>
            </a:r>
          </a:p>
          <a:p>
            <a:pPr algn="just" rtl="0"/>
            <a:r>
              <a:rPr lang="fr-FR" dirty="0">
                <a:solidFill>
                  <a:srgbClr val="000000"/>
                </a:solidFill>
                <a:latin typeface="Tahoma" panose="020B0604030504040204" pitchFamily="34" charset="0"/>
              </a:rPr>
              <a:t>C = </a:t>
            </a:r>
            <a:r>
              <a:rPr lang="fr-FR" dirty="0">
                <a:solidFill>
                  <a:srgbClr val="5A81C3"/>
                </a:solidFill>
                <a:latin typeface="Tahoma" panose="020B0604030504040204" pitchFamily="34" charset="0"/>
              </a:rPr>
              <a:t> concentration pondérale</a:t>
            </a:r>
            <a:r>
              <a:rPr lang="fr-FR" dirty="0">
                <a:solidFill>
                  <a:srgbClr val="000000"/>
                </a:solidFill>
                <a:latin typeface="Tahoma" panose="020B0604030504040204" pitchFamily="34" charset="0"/>
              </a:rPr>
              <a:t> du soluté</a:t>
            </a:r>
          </a:p>
          <a:p>
            <a:pPr algn="just" rtl="0"/>
            <a:r>
              <a:rPr lang="fr-FR" dirty="0">
                <a:solidFill>
                  <a:srgbClr val="000000"/>
                </a:solidFill>
                <a:latin typeface="Tahoma" panose="020B0604030504040204" pitchFamily="34" charset="0"/>
              </a:rPr>
              <a:t>M = masse molaire</a:t>
            </a:r>
          </a:p>
          <a:p>
            <a:pPr algn="just" rtl="0"/>
            <a:r>
              <a:rPr lang="fr-FR" dirty="0">
                <a:solidFill>
                  <a:srgbClr val="000000"/>
                </a:solidFill>
                <a:latin typeface="Tahoma" panose="020B0604030504040204" pitchFamily="34" charset="0"/>
              </a:rPr>
              <a:t>T = température absolue</a:t>
            </a:r>
          </a:p>
          <a:p>
            <a:pPr algn="just" rtl="0"/>
            <a:r>
              <a:rPr lang="fr-FR" dirty="0">
                <a:solidFill>
                  <a:srgbClr val="5A81C3"/>
                </a:solidFill>
                <a:latin typeface="Tahoma" panose="020B0604030504040204" pitchFamily="34" charset="0"/>
              </a:rPr>
              <a:t>R</a:t>
            </a:r>
            <a:r>
              <a:rPr lang="fr-FR" dirty="0">
                <a:solidFill>
                  <a:srgbClr val="000000"/>
                </a:solidFill>
                <a:latin typeface="Tahoma" panose="020B0604030504040204" pitchFamily="34" charset="0"/>
              </a:rPr>
              <a:t> = constante des gaz parfaits</a:t>
            </a:r>
          </a:p>
        </p:txBody>
      </p:sp>
    </p:spTree>
    <p:extLst>
      <p:ext uri="{BB962C8B-B14F-4D97-AF65-F5344CB8AC3E}">
        <p14:creationId xmlns:p14="http://schemas.microsoft.com/office/powerpoint/2010/main" val="2799523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4" y="212796"/>
            <a:ext cx="10215563" cy="4708981"/>
          </a:xfrm>
          <a:prstGeom prst="rect">
            <a:avLst/>
          </a:prstGeom>
        </p:spPr>
        <p:txBody>
          <a:bodyPr wrap="square">
            <a:spAutoFit/>
          </a:bodyPr>
          <a:lstStyle/>
          <a:p>
            <a:pPr algn="just" rtl="0"/>
            <a:r>
              <a:rPr lang="fr-FR" sz="2000" dirty="0">
                <a:solidFill>
                  <a:prstClr val="black"/>
                </a:solidFill>
                <a:latin typeface="Times New Roman" panose="02020603050405020304" pitchFamily="18" charset="0"/>
                <a:cs typeface="Times New Roman" panose="02020603050405020304" pitchFamily="18" charset="0"/>
              </a:rPr>
              <a:t>Trois situations sont possibles mettant en jeu l'osmose et elles sont représentées dans l'image qui suit.</a:t>
            </a:r>
          </a:p>
          <a:p>
            <a:pPr algn="just" rtl="0"/>
            <a:r>
              <a:rPr lang="fr-FR" sz="2000" dirty="0">
                <a:solidFill>
                  <a:prstClr val="black"/>
                </a:solidFill>
                <a:latin typeface="Times New Roman" panose="02020603050405020304" pitchFamily="18" charset="0"/>
                <a:cs typeface="Times New Roman" panose="02020603050405020304" pitchFamily="18" charset="0"/>
              </a:rPr>
              <a:t> </a:t>
            </a:r>
            <a:r>
              <a:rPr lang="fr-FR" sz="2000" b="1" dirty="0">
                <a:solidFill>
                  <a:srgbClr val="00B050"/>
                </a:solidFill>
                <a:latin typeface="Times New Roman" panose="02020603050405020304" pitchFamily="18" charset="0"/>
                <a:cs typeface="Times New Roman" panose="02020603050405020304" pitchFamily="18" charset="0"/>
              </a:rPr>
              <a:t>Dans la situation A</a:t>
            </a:r>
            <a:r>
              <a:rPr lang="fr-FR" sz="2000" dirty="0">
                <a:solidFill>
                  <a:prstClr val="black"/>
                </a:solidFill>
                <a:latin typeface="Times New Roman" panose="02020603050405020304" pitchFamily="18" charset="0"/>
                <a:cs typeface="Times New Roman" panose="02020603050405020304" pitchFamily="18" charset="0"/>
              </a:rPr>
              <a:t>, la concentration en soluté est plus grande dans le milieu externe que dans les globules rouges. On peut dire qualifier ce milieu </a:t>
            </a:r>
            <a:r>
              <a:rPr lang="fr-FR" sz="2000" dirty="0">
                <a:solidFill>
                  <a:srgbClr val="0070C0"/>
                </a:solidFill>
                <a:latin typeface="Times New Roman" panose="02020603050405020304" pitchFamily="18" charset="0"/>
                <a:cs typeface="Times New Roman" panose="02020603050405020304" pitchFamily="18" charset="0"/>
              </a:rPr>
              <a:t>d'hypertonique</a:t>
            </a:r>
            <a:r>
              <a:rPr lang="fr-FR" sz="2000" dirty="0">
                <a:solidFill>
                  <a:prstClr val="black"/>
                </a:solidFill>
                <a:latin typeface="Times New Roman" panose="02020603050405020304" pitchFamily="18" charset="0"/>
                <a:cs typeface="Times New Roman" panose="02020603050405020304" pitchFamily="18" charset="0"/>
              </a:rPr>
              <a:t>. Pour ramener la situation à l'équilibre, l'eau à l'intérieur des globules rouges va sortir de ceux-ci. C'est ce que l'on appelle le phénomène de plasmolyse.</a:t>
            </a:r>
          </a:p>
          <a:p>
            <a:pPr algn="just" rtl="0"/>
            <a:endParaRPr lang="fr-FR" sz="2000" dirty="0">
              <a:solidFill>
                <a:prstClr val="black"/>
              </a:solidFill>
              <a:latin typeface="Times New Roman" panose="02020603050405020304" pitchFamily="18" charset="0"/>
              <a:cs typeface="Times New Roman" panose="02020603050405020304" pitchFamily="18" charset="0"/>
            </a:endParaRPr>
          </a:p>
          <a:p>
            <a:pPr algn="just" rtl="0"/>
            <a:r>
              <a:rPr lang="fr-FR" sz="2000" b="1" dirty="0">
                <a:solidFill>
                  <a:srgbClr val="00B050"/>
                </a:solidFill>
                <a:latin typeface="Times New Roman" panose="02020603050405020304" pitchFamily="18" charset="0"/>
                <a:cs typeface="Times New Roman" panose="02020603050405020304" pitchFamily="18" charset="0"/>
              </a:rPr>
              <a:t>La situation B </a:t>
            </a:r>
            <a:r>
              <a:rPr lang="fr-FR" sz="2000" dirty="0">
                <a:solidFill>
                  <a:prstClr val="black"/>
                </a:solidFill>
                <a:latin typeface="Times New Roman" panose="02020603050405020304" pitchFamily="18" charset="0"/>
                <a:cs typeface="Times New Roman" panose="02020603050405020304" pitchFamily="18" charset="0"/>
              </a:rPr>
              <a:t>est la situation idéale, celle où la concentration en soluté est identique dans le milieu externe et dans les globules rouges. On peut qualifier ce milieu </a:t>
            </a:r>
            <a:r>
              <a:rPr lang="fr-FR" sz="2000" dirty="0">
                <a:solidFill>
                  <a:srgbClr val="0070C0"/>
                </a:solidFill>
                <a:latin typeface="Times New Roman" panose="02020603050405020304" pitchFamily="18" charset="0"/>
                <a:cs typeface="Times New Roman" panose="02020603050405020304" pitchFamily="18" charset="0"/>
              </a:rPr>
              <a:t>d'isotonique</a:t>
            </a:r>
            <a:r>
              <a:rPr lang="fr-FR" sz="2000" dirty="0">
                <a:solidFill>
                  <a:prstClr val="black"/>
                </a:solidFill>
                <a:latin typeface="Times New Roman" panose="02020603050405020304" pitchFamily="18" charset="0"/>
                <a:cs typeface="Times New Roman" panose="02020603050405020304" pitchFamily="18" charset="0"/>
              </a:rPr>
              <a:t>.</a:t>
            </a:r>
          </a:p>
          <a:p>
            <a:pPr algn="just" rtl="0"/>
            <a:r>
              <a:rPr lang="fr-FR" sz="2000" b="1" dirty="0">
                <a:solidFill>
                  <a:srgbClr val="00B050"/>
                </a:solidFill>
                <a:latin typeface="Times New Roman" panose="02020603050405020304" pitchFamily="18" charset="0"/>
                <a:cs typeface="Times New Roman" panose="02020603050405020304" pitchFamily="18" charset="0"/>
              </a:rPr>
              <a:t>Dans la situation C</a:t>
            </a:r>
            <a:r>
              <a:rPr lang="fr-FR" sz="2000" dirty="0">
                <a:solidFill>
                  <a:prstClr val="black"/>
                </a:solidFill>
                <a:latin typeface="Times New Roman" panose="02020603050405020304" pitchFamily="18" charset="0"/>
                <a:cs typeface="Times New Roman" panose="02020603050405020304" pitchFamily="18" charset="0"/>
              </a:rPr>
              <a:t>, la concentration en soluté est plus grande à l'intérieur des globules rouges que dans le milieu externe. On qualifie ce milieu d'hypotonique. Pour ramener la situation à l'équilibre, l'eau du milieu externe va entrer dans les globules rouges. C'est ce que l'on appelle le phénomène de </a:t>
            </a:r>
            <a:r>
              <a:rPr lang="fr-FR" sz="2000" dirty="0">
                <a:solidFill>
                  <a:srgbClr val="0070C0"/>
                </a:solidFill>
                <a:latin typeface="Times New Roman" panose="02020603050405020304" pitchFamily="18" charset="0"/>
                <a:cs typeface="Times New Roman" panose="02020603050405020304" pitchFamily="18" charset="0"/>
              </a:rPr>
              <a:t>turgescence</a:t>
            </a:r>
            <a:r>
              <a:rPr lang="fr-FR" sz="2000" dirty="0">
                <a:solidFill>
                  <a:prstClr val="black"/>
                </a:solidFill>
                <a:latin typeface="Times New Roman" panose="02020603050405020304" pitchFamily="18" charset="0"/>
                <a:cs typeface="Times New Roman" panose="02020603050405020304" pitchFamily="18" charset="0"/>
              </a:rPr>
              <a:t>. </a:t>
            </a:r>
          </a:p>
          <a:p>
            <a:pPr algn="l" rtl="0"/>
            <a:r>
              <a:rPr lang="fr-FR" sz="2000" dirty="0">
                <a:solidFill>
                  <a:prstClr val="black"/>
                </a:solidFill>
                <a:latin typeface="Times New Roman" panose="02020603050405020304" pitchFamily="18" charset="0"/>
                <a:cs typeface="Times New Roman" panose="02020603050405020304" pitchFamily="18" charset="0"/>
              </a:rPr>
              <a:t/>
            </a:r>
            <a:br>
              <a:rPr lang="fr-FR" sz="2000" dirty="0">
                <a:solidFill>
                  <a:prstClr val="black"/>
                </a:solidFill>
                <a:latin typeface="Times New Roman" panose="02020603050405020304" pitchFamily="18" charset="0"/>
                <a:cs typeface="Times New Roman" panose="02020603050405020304" pitchFamily="18" charset="0"/>
              </a:rPr>
            </a:br>
            <a:endParaRPr lang="ar-DZ" sz="2000" dirty="0">
              <a:solidFill>
                <a:prstClr val="black"/>
              </a:solidFill>
              <a:latin typeface="Times New Roman" panose="02020603050405020304" pitchFamily="18" charset="0"/>
              <a:cs typeface="Times New Roman" panose="02020603050405020304" pitchFamily="18" charset="0"/>
            </a:endParaRPr>
          </a:p>
        </p:txBody>
      </p:sp>
      <p:pic>
        <p:nvPicPr>
          <p:cNvPr id="5122" name="Picture 2" descr="La diffusion et l'osmose | Allopr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4300537"/>
            <a:ext cx="8072437" cy="241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219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636" y="243959"/>
            <a:ext cx="5102679" cy="461665"/>
          </a:xfrm>
          <a:prstGeom prst="rect">
            <a:avLst/>
          </a:prstGeom>
        </p:spPr>
        <p:txBody>
          <a:bodyPr wrap="none">
            <a:spAutoFit/>
          </a:bodyPr>
          <a:lstStyle/>
          <a:p>
            <a:pPr algn="l" rtl="0"/>
            <a:r>
              <a:rPr lang="fr-FR" sz="2400" b="1" dirty="0">
                <a:solidFill>
                  <a:srgbClr val="0070C0"/>
                </a:solidFill>
                <a:latin typeface="Times New Roman" panose="02020603050405020304" pitchFamily="18" charset="0"/>
                <a:cs typeface="Times New Roman" panose="02020603050405020304" pitchFamily="18" charset="0"/>
              </a:rPr>
              <a:t>4.2. Le transport passif (La diffusion)</a:t>
            </a:r>
            <a:endParaRPr lang="ar-DZ" sz="2400" b="1"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6636" y="860375"/>
            <a:ext cx="10101802" cy="3416320"/>
          </a:xfrm>
          <a:prstGeom prst="rect">
            <a:avLst/>
          </a:prstGeom>
        </p:spPr>
        <p:txBody>
          <a:bodyPr wrap="square">
            <a:spAutoFit/>
          </a:bodyPr>
          <a:lstStyle/>
          <a:p>
            <a:pPr algn="just" rtl="0">
              <a:lnSpc>
                <a:spcPct val="150000"/>
              </a:lnSpc>
            </a:pPr>
            <a:r>
              <a:rPr lang="fr-FR" dirty="0">
                <a:solidFill>
                  <a:srgbClr val="000000"/>
                </a:solidFill>
                <a:latin typeface="Chromatica"/>
              </a:rPr>
              <a:t>La </a:t>
            </a:r>
            <a:r>
              <a:rPr lang="fr-FR" b="1" dirty="0">
                <a:solidFill>
                  <a:srgbClr val="000000"/>
                </a:solidFill>
                <a:latin typeface="Chromatica"/>
              </a:rPr>
              <a:t>diffusion de la matière </a:t>
            </a:r>
            <a:r>
              <a:rPr lang="fr-FR" dirty="0">
                <a:solidFill>
                  <a:srgbClr val="000000"/>
                </a:solidFill>
                <a:latin typeface="Chromatica"/>
              </a:rPr>
              <a:t>est un processus par lequel les molécules d’un soluté se déplacent d’une région où la </a:t>
            </a:r>
            <a:r>
              <a:rPr lang="fr-FR" dirty="0">
                <a:solidFill>
                  <a:srgbClr val="FF0000"/>
                </a:solidFill>
                <a:latin typeface="Chromatica"/>
              </a:rPr>
              <a:t>concentration est élevée vers une région où la concentration est faible ( selon le gradient)</a:t>
            </a:r>
            <a:r>
              <a:rPr lang="fr-FR" dirty="0">
                <a:solidFill>
                  <a:srgbClr val="000000"/>
                </a:solidFill>
                <a:latin typeface="Chromatica"/>
              </a:rPr>
              <a:t>.</a:t>
            </a:r>
          </a:p>
          <a:p>
            <a:pPr algn="just" rtl="0">
              <a:lnSpc>
                <a:spcPct val="150000"/>
              </a:lnSpc>
            </a:pPr>
            <a:r>
              <a:rPr lang="fr-FR" dirty="0">
                <a:solidFill>
                  <a:prstClr val="black"/>
                </a:solidFill>
              </a:rPr>
              <a:t/>
            </a:r>
            <a:br>
              <a:rPr lang="fr-FR" dirty="0">
                <a:solidFill>
                  <a:prstClr val="black"/>
                </a:solidFill>
              </a:rPr>
            </a:br>
            <a:r>
              <a:rPr lang="fr-FR" dirty="0">
                <a:solidFill>
                  <a:srgbClr val="000000"/>
                </a:solidFill>
                <a:latin typeface="Chromatica"/>
              </a:rPr>
              <a:t>Ce déplacement s’effectue jusqu’à ce que les concentrations dans les deux milieux soient à l’équilibre, c'est-à-dire à la même concentration.</a:t>
            </a:r>
          </a:p>
          <a:p>
            <a:pPr algn="just" rtl="0">
              <a:lnSpc>
                <a:spcPct val="150000"/>
              </a:lnSpc>
            </a:pPr>
            <a:r>
              <a:rPr lang="fr-FR" dirty="0">
                <a:solidFill>
                  <a:srgbClr val="000000"/>
                </a:solidFill>
                <a:latin typeface="Chromatica"/>
              </a:rPr>
              <a:t>C’est un </a:t>
            </a:r>
            <a:r>
              <a:rPr lang="fr-FR" dirty="0">
                <a:solidFill>
                  <a:srgbClr val="FF0000"/>
                </a:solidFill>
                <a:latin typeface="Chromatica"/>
              </a:rPr>
              <a:t>échange long et sans dépense d’énergie. </a:t>
            </a:r>
          </a:p>
          <a:p>
            <a:pPr algn="just" rtl="0">
              <a:lnSpc>
                <a:spcPct val="150000"/>
              </a:lnSpc>
            </a:pPr>
            <a:endParaRPr lang="ar-DZ" dirty="0">
              <a:solidFill>
                <a:prstClr val="black"/>
              </a:solidFill>
            </a:endParaRPr>
          </a:p>
        </p:txBody>
      </p:sp>
      <p:pic>
        <p:nvPicPr>
          <p:cNvPr id="6148" name="Picture 4" descr="Diffusion - Buy this stock illustration and explore similar illustrations  at Adobe Stock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3533774"/>
            <a:ext cx="4762500"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56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25</TotalTime>
  <Words>660</Words>
  <Application>Microsoft Office PowerPoint</Application>
  <PresentationFormat>Grand écran</PresentationFormat>
  <Paragraphs>57</Paragraphs>
  <Slides>17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vt:lpstr>
      <vt:lpstr>Chromatica</vt:lpstr>
      <vt:lpstr>Linux Libertine</vt:lpstr>
      <vt:lpstr>Lucida Grande</vt:lpstr>
      <vt:lpstr>Tahoma</vt:lpstr>
      <vt:lpstr>Times New Roman</vt:lpstr>
      <vt:lpstr>Trebuchet MS</vt:lpstr>
      <vt:lpstr>Wingdings</vt:lpstr>
      <vt:lpstr>Wingdings 3</vt:lpstr>
      <vt:lpstr>1_Facette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CAMELIA MOSBAH</dc:creator>
  <cp:lastModifiedBy>CAMELIA MOSBAH</cp:lastModifiedBy>
  <cp:revision>4</cp:revision>
  <dcterms:created xsi:type="dcterms:W3CDTF">2021-02-02T09:03:54Z</dcterms:created>
  <dcterms:modified xsi:type="dcterms:W3CDTF">2021-02-02T11:04:24Z</dcterms:modified>
</cp:coreProperties>
</file>