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Lst>
  <p:notesMasterIdLst>
    <p:notesMasterId r:id="rId24"/>
  </p:notesMasterIdLst>
  <p:handoutMasterIdLst>
    <p:handoutMasterId r:id="rId25"/>
  </p:handoutMasterIdLst>
  <p:sldIdLst>
    <p:sldId id="256" r:id="rId3"/>
    <p:sldId id="258" r:id="rId4"/>
    <p:sldId id="334" r:id="rId5"/>
    <p:sldId id="339" r:id="rId6"/>
    <p:sldId id="340" r:id="rId7"/>
    <p:sldId id="341" r:id="rId8"/>
    <p:sldId id="342" r:id="rId9"/>
    <p:sldId id="335" r:id="rId10"/>
    <p:sldId id="343" r:id="rId11"/>
    <p:sldId id="344" r:id="rId12"/>
    <p:sldId id="336" r:id="rId13"/>
    <p:sldId id="345" r:id="rId14"/>
    <p:sldId id="337" r:id="rId15"/>
    <p:sldId id="346" r:id="rId16"/>
    <p:sldId id="347" r:id="rId17"/>
    <p:sldId id="348" r:id="rId18"/>
    <p:sldId id="349" r:id="rId19"/>
    <p:sldId id="350" r:id="rId20"/>
    <p:sldId id="338" r:id="rId21"/>
    <p:sldId id="351" r:id="rId22"/>
    <p:sldId id="308" r:id="rId23"/>
  </p:sldIdLst>
  <p:sldSz cx="9144000" cy="6858000" type="screen4x3"/>
  <p:notesSz cx="9869488" cy="673576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0" autoAdjust="0"/>
    <p:restoredTop sz="94718" autoAdjust="0"/>
  </p:normalViewPr>
  <p:slideViewPr>
    <p:cSldViewPr>
      <p:cViewPr varScale="1">
        <p:scale>
          <a:sx n="65" d="100"/>
          <a:sy n="65" d="100"/>
        </p:scale>
        <p:origin x="1476" y="60"/>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التسيير - -إدارة أعمال </a:t>
            </a:r>
          </a:p>
        </p:txBody>
      </p:sp>
      <p:sp>
        <p:nvSpPr>
          <p:cNvPr id="3" name="Date Placeholder 2"/>
          <p:cNvSpPr>
            <a:spLocks noGrp="1"/>
          </p:cNvSpPr>
          <p:nvPr>
            <p:ph type="dt" sz="quarter" idx="1"/>
          </p:nvPr>
        </p:nvSpPr>
        <p:spPr>
          <a:xfrm>
            <a:off x="2288" y="0"/>
            <a:ext cx="4276779" cy="336788"/>
          </a:xfrm>
          <a:prstGeom prst="rect">
            <a:avLst/>
          </a:prstGeom>
        </p:spPr>
        <p:txBody>
          <a:bodyPr vert="horz" lIns="91440" tIns="45720" rIns="91440" bIns="45720" rtlCol="1"/>
          <a:lstStyle>
            <a:lvl1pPr algn="l">
              <a:defRPr sz="1200"/>
            </a:lvl1pPr>
          </a:lstStyle>
          <a:p>
            <a:fld id="{16B85B38-5553-404D-B2B8-8C597A9483BC}" type="datetime1">
              <a:rPr lang="en-US" smtClean="0"/>
              <a:t>4/17/2025</a:t>
            </a:fld>
            <a:endParaRPr lang="ar-SA"/>
          </a:p>
        </p:txBody>
      </p:sp>
      <p:sp>
        <p:nvSpPr>
          <p:cNvPr id="4" name="Footer Placeholder 3"/>
          <p:cNvSpPr>
            <a:spLocks noGrp="1"/>
          </p:cNvSpPr>
          <p:nvPr>
            <p:ph type="ftr" sz="quarter" idx="2"/>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288" y="6397806"/>
            <a:ext cx="4276779" cy="336788"/>
          </a:xfrm>
          <a:prstGeom prst="rect">
            <a:avLst/>
          </a:prstGeom>
        </p:spPr>
        <p:txBody>
          <a:bodyPr vert="horz" lIns="91440" tIns="45720" rIns="91440" bIns="45720"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التسيير - -إدارة أعمال </a:t>
            </a:r>
          </a:p>
        </p:txBody>
      </p:sp>
      <p:sp>
        <p:nvSpPr>
          <p:cNvPr id="3" name="Date Placeholder 2"/>
          <p:cNvSpPr>
            <a:spLocks noGrp="1"/>
          </p:cNvSpPr>
          <p:nvPr>
            <p:ph type="dt" idx="1"/>
          </p:nvPr>
        </p:nvSpPr>
        <p:spPr>
          <a:xfrm>
            <a:off x="2288" y="0"/>
            <a:ext cx="4276779" cy="336788"/>
          </a:xfrm>
          <a:prstGeom prst="rect">
            <a:avLst/>
          </a:prstGeom>
        </p:spPr>
        <p:txBody>
          <a:bodyPr vert="horz" lIns="91440" tIns="45720" rIns="91440" bIns="45720" rtlCol="1"/>
          <a:lstStyle>
            <a:lvl1pPr algn="l">
              <a:defRPr sz="1200"/>
            </a:lvl1pPr>
          </a:lstStyle>
          <a:p>
            <a:fld id="{D7FDB62C-406D-4D99-8769-A10B01FE66AB}" type="datetime1">
              <a:rPr lang="en-US" smtClean="0"/>
              <a:t>4/12/2025</a:t>
            </a:fld>
            <a:endParaRPr lang="ar-SA"/>
          </a:p>
        </p:txBody>
      </p:sp>
      <p:sp>
        <p:nvSpPr>
          <p:cNvPr id="4" name="Slide Image Placeholder 3"/>
          <p:cNvSpPr>
            <a:spLocks noGrp="1" noRot="1" noChangeAspect="1"/>
          </p:cNvSpPr>
          <p:nvPr>
            <p:ph type="sldImg" idx="2"/>
          </p:nvPr>
        </p:nvSpPr>
        <p:spPr>
          <a:xfrm>
            <a:off x="3249613" y="504825"/>
            <a:ext cx="3370262" cy="25273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86950" y="3199487"/>
            <a:ext cx="7895590" cy="3031094"/>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288" y="6397806"/>
            <a:ext cx="4276779" cy="336788"/>
          </a:xfrm>
          <a:prstGeom prst="rect">
            <a:avLst/>
          </a:prstGeom>
        </p:spPr>
        <p:txBody>
          <a:bodyPr vert="horz" lIns="91440" tIns="45720" rIns="91440" bIns="45720"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282D8000-7CF3-4B71-A5D6-92407A0EEFA4}"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التسيير - -إدارة أعمال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D8424-BCE5-6E27-5706-B10C257AA3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F97706-A289-E191-E22E-531CB5317B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A13921-55CF-09A3-1AAA-12D41A31648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6B0FC08B-EE39-4902-5842-54BBA778436B}"/>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95B7A209-7A78-53DF-7808-0D8719000F33}"/>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7B9B9329-BCD8-3273-C780-10ED38160D9E}"/>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721F38C8-E8A7-E354-0214-B85A6801D564}"/>
              </a:ext>
            </a:extLst>
          </p:cNvPr>
          <p:cNvSpPr>
            <a:spLocks noGrp="1"/>
          </p:cNvSpPr>
          <p:nvPr>
            <p:ph type="sldNum" sz="quarter" idx="13"/>
          </p:nvPr>
        </p:nvSpPr>
        <p:spPr/>
        <p:txBody>
          <a:bodyPr/>
          <a:lstStyle/>
          <a:p>
            <a:fld id="{2F576C64-1989-487D-A6AB-C06D0AEDBD91}" type="slidenum">
              <a:rPr lang="ar-SA" smtClean="0"/>
              <a:pPr/>
              <a:t>10</a:t>
            </a:fld>
            <a:endParaRPr lang="ar-SA"/>
          </a:p>
        </p:txBody>
      </p:sp>
    </p:spTree>
    <p:extLst>
      <p:ext uri="{BB962C8B-B14F-4D97-AF65-F5344CB8AC3E}">
        <p14:creationId xmlns:p14="http://schemas.microsoft.com/office/powerpoint/2010/main" val="31219489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99B3B-57EB-90B7-0EE7-4D1D93348C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80964B-C130-CEAD-165F-2C64B713AC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66000-FB42-928B-8E24-1187528A6DF8}"/>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4392E6E3-5378-377F-7D63-8E429C1AE4CB}"/>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95F198F1-32FC-C812-D6C1-56FC6471D4D2}"/>
              </a:ext>
            </a:extLst>
          </p:cNvPr>
          <p:cNvSpPr>
            <a:spLocks noGrp="1"/>
          </p:cNvSpPr>
          <p:nvPr>
            <p:ph type="dt" idx="11"/>
          </p:nvPr>
        </p:nvSpPr>
        <p:spPr/>
        <p:txBody>
          <a:bodyPr/>
          <a:lstStyle/>
          <a:p>
            <a:fld id="{7C8A5372-B516-4815-A081-F05A8708C6E3}" type="datetime1">
              <a:rPr lang="en-US" smtClean="0"/>
              <a:t>4/17/2025</a:t>
            </a:fld>
            <a:endParaRPr lang="ar-SA"/>
          </a:p>
        </p:txBody>
      </p:sp>
      <p:sp>
        <p:nvSpPr>
          <p:cNvPr id="6" name="Footer Placeholder 5">
            <a:extLst>
              <a:ext uri="{FF2B5EF4-FFF2-40B4-BE49-F238E27FC236}">
                <a16:creationId xmlns:a16="http://schemas.microsoft.com/office/drawing/2014/main" id="{EB1A300C-EF93-6E0F-E99E-C35DA68A365B}"/>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4E9B7A64-E715-D436-55CC-24898FF366D2}"/>
              </a:ext>
            </a:extLst>
          </p:cNvPr>
          <p:cNvSpPr>
            <a:spLocks noGrp="1"/>
          </p:cNvSpPr>
          <p:nvPr>
            <p:ph type="sldNum" sz="quarter" idx="13"/>
          </p:nvPr>
        </p:nvSpPr>
        <p:spPr/>
        <p:txBody>
          <a:bodyPr/>
          <a:lstStyle/>
          <a:p>
            <a:fld id="{2F576C64-1989-487D-A6AB-C06D0AEDBD91}" type="slidenum">
              <a:rPr lang="ar-SA" smtClean="0"/>
              <a:pPr/>
              <a:t>11</a:t>
            </a:fld>
            <a:endParaRPr lang="ar-SA"/>
          </a:p>
        </p:txBody>
      </p:sp>
    </p:spTree>
    <p:extLst>
      <p:ext uri="{BB962C8B-B14F-4D97-AF65-F5344CB8AC3E}">
        <p14:creationId xmlns:p14="http://schemas.microsoft.com/office/powerpoint/2010/main" val="2633005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46B0A-A057-8289-39AC-72DBB2858D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2F343E-2A92-06D4-DF98-67EF25CE5C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0C4DCD-5A0C-EC65-475F-FBDFF94F447B}"/>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FAB44355-936D-E1B8-B6AA-2D48F1FA758E}"/>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6CF6BF87-8E14-B720-938F-9D237F74E127}"/>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41B12F67-26ED-93A5-CB9F-08CAA6FBE835}"/>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C1421674-97D5-8AB3-8883-32F7D7F9E334}"/>
              </a:ext>
            </a:extLst>
          </p:cNvPr>
          <p:cNvSpPr>
            <a:spLocks noGrp="1"/>
          </p:cNvSpPr>
          <p:nvPr>
            <p:ph type="sldNum" sz="quarter" idx="13"/>
          </p:nvPr>
        </p:nvSpPr>
        <p:spPr/>
        <p:txBody>
          <a:bodyPr/>
          <a:lstStyle/>
          <a:p>
            <a:fld id="{2F576C64-1989-487D-A6AB-C06D0AEDBD91}" type="slidenum">
              <a:rPr lang="ar-SA" smtClean="0"/>
              <a:pPr/>
              <a:t>12</a:t>
            </a:fld>
            <a:endParaRPr lang="ar-SA"/>
          </a:p>
        </p:txBody>
      </p:sp>
    </p:spTree>
    <p:extLst>
      <p:ext uri="{BB962C8B-B14F-4D97-AF65-F5344CB8AC3E}">
        <p14:creationId xmlns:p14="http://schemas.microsoft.com/office/powerpoint/2010/main" val="16646437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FA46D-4E9A-8766-E0F3-E9643A6BBE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EBD87A-7A97-ED97-D816-D98E5195E8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E315C5-C127-FC54-E498-C5F04A3693C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E53F4AF1-19A0-72EE-1BF0-9B35147016AF}"/>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199C4CE6-2FC1-6078-2B54-FE04DC9151B7}"/>
              </a:ext>
            </a:extLst>
          </p:cNvPr>
          <p:cNvSpPr>
            <a:spLocks noGrp="1"/>
          </p:cNvSpPr>
          <p:nvPr>
            <p:ph type="dt" idx="11"/>
          </p:nvPr>
        </p:nvSpPr>
        <p:spPr/>
        <p:txBody>
          <a:bodyPr/>
          <a:lstStyle/>
          <a:p>
            <a:fld id="{7C8A5372-B516-4815-A081-F05A8708C6E3}" type="datetime1">
              <a:rPr lang="en-US" smtClean="0"/>
              <a:t>4/17/2025</a:t>
            </a:fld>
            <a:endParaRPr lang="ar-SA"/>
          </a:p>
        </p:txBody>
      </p:sp>
      <p:sp>
        <p:nvSpPr>
          <p:cNvPr id="6" name="Footer Placeholder 5">
            <a:extLst>
              <a:ext uri="{FF2B5EF4-FFF2-40B4-BE49-F238E27FC236}">
                <a16:creationId xmlns:a16="http://schemas.microsoft.com/office/drawing/2014/main" id="{0CB5DA1D-3DBE-A712-3E6B-133276C66907}"/>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F1296E7B-F642-8BB6-C85B-CA4626E3569A}"/>
              </a:ext>
            </a:extLst>
          </p:cNvPr>
          <p:cNvSpPr>
            <a:spLocks noGrp="1"/>
          </p:cNvSpPr>
          <p:nvPr>
            <p:ph type="sldNum" sz="quarter" idx="13"/>
          </p:nvPr>
        </p:nvSpPr>
        <p:spPr/>
        <p:txBody>
          <a:bodyPr/>
          <a:lstStyle/>
          <a:p>
            <a:fld id="{2F576C64-1989-487D-A6AB-C06D0AEDBD91}" type="slidenum">
              <a:rPr lang="ar-SA" smtClean="0"/>
              <a:pPr/>
              <a:t>13</a:t>
            </a:fld>
            <a:endParaRPr lang="ar-SA"/>
          </a:p>
        </p:txBody>
      </p:sp>
    </p:spTree>
    <p:extLst>
      <p:ext uri="{BB962C8B-B14F-4D97-AF65-F5344CB8AC3E}">
        <p14:creationId xmlns:p14="http://schemas.microsoft.com/office/powerpoint/2010/main" val="21377221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BAA9F-D790-A790-959D-6442E66DD5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FFD922-DA9F-D6E5-323D-493F8B2C88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54ED50-87E4-0EBE-AFF6-FC06E170B8FA}"/>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8F8BFCE6-1052-0BC4-2A04-C3BAB7813E85}"/>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67C9C03C-01B2-764B-320F-F0F5D591D5EC}"/>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D3FA5182-E19A-FFDC-9D71-61AD203CC910}"/>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0654608-537A-C0E3-EC4E-6FC1FB8FB6D8}"/>
              </a:ext>
            </a:extLst>
          </p:cNvPr>
          <p:cNvSpPr>
            <a:spLocks noGrp="1"/>
          </p:cNvSpPr>
          <p:nvPr>
            <p:ph type="sldNum" sz="quarter" idx="13"/>
          </p:nvPr>
        </p:nvSpPr>
        <p:spPr/>
        <p:txBody>
          <a:bodyPr/>
          <a:lstStyle/>
          <a:p>
            <a:fld id="{2F576C64-1989-487D-A6AB-C06D0AEDBD91}" type="slidenum">
              <a:rPr lang="ar-SA" smtClean="0"/>
              <a:pPr/>
              <a:t>14</a:t>
            </a:fld>
            <a:endParaRPr lang="ar-SA"/>
          </a:p>
        </p:txBody>
      </p:sp>
    </p:spTree>
    <p:extLst>
      <p:ext uri="{BB962C8B-B14F-4D97-AF65-F5344CB8AC3E}">
        <p14:creationId xmlns:p14="http://schemas.microsoft.com/office/powerpoint/2010/main" val="3445797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0A657-6062-FBB5-9F21-468843F3C9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371F7C-1D0F-C676-5619-3E301622DF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E06F6C-146F-5809-1C1B-3EA11BAE901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970B8A28-D2E6-3F80-3294-053ADD4F8686}"/>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D09F0D06-35EB-D5AC-CB3D-8363E203D467}"/>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54936FE0-7F83-A0D9-79BD-730D5A55A6CC}"/>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DC69BB75-C73E-000B-F9ED-98BC0F62321E}"/>
              </a:ext>
            </a:extLst>
          </p:cNvPr>
          <p:cNvSpPr>
            <a:spLocks noGrp="1"/>
          </p:cNvSpPr>
          <p:nvPr>
            <p:ph type="sldNum" sz="quarter" idx="13"/>
          </p:nvPr>
        </p:nvSpPr>
        <p:spPr/>
        <p:txBody>
          <a:bodyPr/>
          <a:lstStyle/>
          <a:p>
            <a:fld id="{2F576C64-1989-487D-A6AB-C06D0AEDBD91}" type="slidenum">
              <a:rPr lang="ar-SA" smtClean="0"/>
              <a:pPr/>
              <a:t>15</a:t>
            </a:fld>
            <a:endParaRPr lang="ar-SA"/>
          </a:p>
        </p:txBody>
      </p:sp>
    </p:spTree>
    <p:extLst>
      <p:ext uri="{BB962C8B-B14F-4D97-AF65-F5344CB8AC3E}">
        <p14:creationId xmlns:p14="http://schemas.microsoft.com/office/powerpoint/2010/main" val="3378564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C9CB8-2033-7944-E566-5F1297BAF9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6C861C-8786-AAD1-3EFC-6BA3B8B911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B990EA-18BA-C364-A01F-5525A3F488F7}"/>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342E302C-5D69-4BB6-E05C-2501B1BF4268}"/>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D26A777C-ADA2-8FE8-B232-0FB77247D70A}"/>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E8192244-3E97-BD3C-9585-36E80A8BC4CB}"/>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D14FE4D-338A-1E11-8632-C31F948F0B8D}"/>
              </a:ext>
            </a:extLst>
          </p:cNvPr>
          <p:cNvSpPr>
            <a:spLocks noGrp="1"/>
          </p:cNvSpPr>
          <p:nvPr>
            <p:ph type="sldNum" sz="quarter" idx="13"/>
          </p:nvPr>
        </p:nvSpPr>
        <p:spPr/>
        <p:txBody>
          <a:bodyPr/>
          <a:lstStyle/>
          <a:p>
            <a:fld id="{2F576C64-1989-487D-A6AB-C06D0AEDBD91}" type="slidenum">
              <a:rPr lang="ar-SA" smtClean="0"/>
              <a:pPr/>
              <a:t>16</a:t>
            </a:fld>
            <a:endParaRPr lang="ar-SA"/>
          </a:p>
        </p:txBody>
      </p:sp>
    </p:spTree>
    <p:extLst>
      <p:ext uri="{BB962C8B-B14F-4D97-AF65-F5344CB8AC3E}">
        <p14:creationId xmlns:p14="http://schemas.microsoft.com/office/powerpoint/2010/main" val="31196352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AF607-CE24-20F7-86CD-2B25604F29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070574-E651-ADED-97CB-C97A89290A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4BD62D-853B-D180-5C7C-F19EA9E05B72}"/>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78D5B126-A6D4-54AF-C7B3-4E989C20DE99}"/>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A8D1EDB2-259B-A4B5-2F37-22CB286D96E2}"/>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00715CF4-6A54-14CC-C777-9803F8F56EDE}"/>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489C62ED-433B-33C9-1105-E26D6292E6BA}"/>
              </a:ext>
            </a:extLst>
          </p:cNvPr>
          <p:cNvSpPr>
            <a:spLocks noGrp="1"/>
          </p:cNvSpPr>
          <p:nvPr>
            <p:ph type="sldNum" sz="quarter" idx="13"/>
          </p:nvPr>
        </p:nvSpPr>
        <p:spPr/>
        <p:txBody>
          <a:bodyPr/>
          <a:lstStyle/>
          <a:p>
            <a:fld id="{2F576C64-1989-487D-A6AB-C06D0AEDBD91}" type="slidenum">
              <a:rPr lang="ar-SA" smtClean="0"/>
              <a:pPr/>
              <a:t>17</a:t>
            </a:fld>
            <a:endParaRPr lang="ar-SA"/>
          </a:p>
        </p:txBody>
      </p:sp>
    </p:spTree>
    <p:extLst>
      <p:ext uri="{BB962C8B-B14F-4D97-AF65-F5344CB8AC3E}">
        <p14:creationId xmlns:p14="http://schemas.microsoft.com/office/powerpoint/2010/main" val="1211110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48BB3-B360-B0B8-A0BF-DC07D668E4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2B52EA-0CBA-D0F6-9FE7-0CFED75FF7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98E5E5-A0AA-56C1-C2AD-0C548FD5B5C4}"/>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AAAA438F-7B76-3BB0-302F-3984A558AE14}"/>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30BC39A5-CC81-3FCD-2725-633287A71596}"/>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DDB57BF6-B074-8B35-6498-1D900BE10623}"/>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3DD33A10-E134-6052-0162-8626C273AAA4}"/>
              </a:ext>
            </a:extLst>
          </p:cNvPr>
          <p:cNvSpPr>
            <a:spLocks noGrp="1"/>
          </p:cNvSpPr>
          <p:nvPr>
            <p:ph type="sldNum" sz="quarter" idx="13"/>
          </p:nvPr>
        </p:nvSpPr>
        <p:spPr/>
        <p:txBody>
          <a:bodyPr/>
          <a:lstStyle/>
          <a:p>
            <a:fld id="{2F576C64-1989-487D-A6AB-C06D0AEDBD91}" type="slidenum">
              <a:rPr lang="ar-SA" smtClean="0"/>
              <a:pPr/>
              <a:t>18</a:t>
            </a:fld>
            <a:endParaRPr lang="ar-SA"/>
          </a:p>
        </p:txBody>
      </p:sp>
    </p:spTree>
    <p:extLst>
      <p:ext uri="{BB962C8B-B14F-4D97-AF65-F5344CB8AC3E}">
        <p14:creationId xmlns:p14="http://schemas.microsoft.com/office/powerpoint/2010/main" val="30226781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BA933-D3E0-56A3-F5AC-4E00F42436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CD04AD-E122-C4B6-68D2-BEA0491CF5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25CD31-ABE7-693C-5D4A-D49E327D64B4}"/>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C7FC4B38-803A-8496-1980-8DCCBAD6A288}"/>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456B09C9-D439-4E53-8EFC-845CBA0E3214}"/>
              </a:ext>
            </a:extLst>
          </p:cNvPr>
          <p:cNvSpPr>
            <a:spLocks noGrp="1"/>
          </p:cNvSpPr>
          <p:nvPr>
            <p:ph type="dt" idx="11"/>
          </p:nvPr>
        </p:nvSpPr>
        <p:spPr/>
        <p:txBody>
          <a:bodyPr/>
          <a:lstStyle/>
          <a:p>
            <a:fld id="{7C8A5372-B516-4815-A081-F05A8708C6E3}" type="datetime1">
              <a:rPr lang="en-US" smtClean="0"/>
              <a:t>4/17/2025</a:t>
            </a:fld>
            <a:endParaRPr lang="ar-SA"/>
          </a:p>
        </p:txBody>
      </p:sp>
      <p:sp>
        <p:nvSpPr>
          <p:cNvPr id="6" name="Footer Placeholder 5">
            <a:extLst>
              <a:ext uri="{FF2B5EF4-FFF2-40B4-BE49-F238E27FC236}">
                <a16:creationId xmlns:a16="http://schemas.microsoft.com/office/drawing/2014/main" id="{2A357983-8F5C-5843-79CD-24C239A8BEF4}"/>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46C2DA9-AE87-1A5A-4B47-68D98FB1E822}"/>
              </a:ext>
            </a:extLst>
          </p:cNvPr>
          <p:cNvSpPr>
            <a:spLocks noGrp="1"/>
          </p:cNvSpPr>
          <p:nvPr>
            <p:ph type="sldNum" sz="quarter" idx="13"/>
          </p:nvPr>
        </p:nvSpPr>
        <p:spPr/>
        <p:txBody>
          <a:bodyPr/>
          <a:lstStyle/>
          <a:p>
            <a:fld id="{2F576C64-1989-487D-A6AB-C06D0AEDBD91}" type="slidenum">
              <a:rPr lang="ar-SA" smtClean="0"/>
              <a:pPr/>
              <a:t>19</a:t>
            </a:fld>
            <a:endParaRPr lang="ar-SA"/>
          </a:p>
        </p:txBody>
      </p:sp>
    </p:spTree>
    <p:extLst>
      <p:ext uri="{BB962C8B-B14F-4D97-AF65-F5344CB8AC3E}">
        <p14:creationId xmlns:p14="http://schemas.microsoft.com/office/powerpoint/2010/main" val="1243146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التسيير - -إدارة أعمال </a:t>
            </a:r>
          </a:p>
        </p:txBody>
      </p:sp>
      <p:sp>
        <p:nvSpPr>
          <p:cNvPr id="5" name="Date Placeholder 4"/>
          <p:cNvSpPr>
            <a:spLocks noGrp="1"/>
          </p:cNvSpPr>
          <p:nvPr>
            <p:ph type="dt" idx="11"/>
          </p:nvPr>
        </p:nvSpPr>
        <p:spPr/>
        <p:txBody>
          <a:bodyPr/>
          <a:lstStyle/>
          <a:p>
            <a:fld id="{7C8A5372-B516-4815-A081-F05A8708C6E3}"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a:t>
            </a:fld>
            <a:endParaRPr lang="ar-S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F051F-D4DE-A06F-C98D-BCD8F75E79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12C800-78C7-2CF2-8D9E-CD7DD139FD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B62768-8062-4F30-A614-DF89F2DC944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0E464934-D242-B83F-D037-66C24AD98D04}"/>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F3C75876-3623-D181-8427-5AD8FC207116}"/>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B0A6D925-9549-CB35-A6C7-E4DDE2C7A403}"/>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DA4318A9-384A-D3D9-CF76-0F5EC4467EA0}"/>
              </a:ext>
            </a:extLst>
          </p:cNvPr>
          <p:cNvSpPr>
            <a:spLocks noGrp="1"/>
          </p:cNvSpPr>
          <p:nvPr>
            <p:ph type="sldNum" sz="quarter" idx="13"/>
          </p:nvPr>
        </p:nvSpPr>
        <p:spPr/>
        <p:txBody>
          <a:bodyPr/>
          <a:lstStyle/>
          <a:p>
            <a:fld id="{2F576C64-1989-487D-A6AB-C06D0AEDBD91}" type="slidenum">
              <a:rPr lang="ar-SA" smtClean="0"/>
              <a:pPr/>
              <a:t>20</a:t>
            </a:fld>
            <a:endParaRPr lang="ar-SA"/>
          </a:p>
        </p:txBody>
      </p:sp>
    </p:spTree>
    <p:extLst>
      <p:ext uri="{BB962C8B-B14F-4D97-AF65-F5344CB8AC3E}">
        <p14:creationId xmlns:p14="http://schemas.microsoft.com/office/powerpoint/2010/main" val="19896731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التسيير - -إدارة أعمال </a:t>
            </a: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715246E0-5833-4C5C-A95F-602A6D6C51ED}"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t>4/17/2025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21</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281432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5AFD8-EAEC-B901-F815-D082ACDF7F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5F23E2-5D9C-147A-E3D3-C3E9C54611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FA66FE-6778-3985-0D26-068D2C8A905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5D55EA2A-F386-A892-DA21-C68221F4CB61}"/>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141BA1AE-1263-3E0D-8844-CAB73C4E0537}"/>
              </a:ext>
            </a:extLst>
          </p:cNvPr>
          <p:cNvSpPr>
            <a:spLocks noGrp="1"/>
          </p:cNvSpPr>
          <p:nvPr>
            <p:ph type="dt" idx="11"/>
          </p:nvPr>
        </p:nvSpPr>
        <p:spPr/>
        <p:txBody>
          <a:bodyPr/>
          <a:lstStyle/>
          <a:p>
            <a:fld id="{7C8A5372-B516-4815-A081-F05A8708C6E3}" type="datetime1">
              <a:rPr lang="en-US" smtClean="0"/>
              <a:t>4/17/2025</a:t>
            </a:fld>
            <a:endParaRPr lang="ar-SA"/>
          </a:p>
        </p:txBody>
      </p:sp>
      <p:sp>
        <p:nvSpPr>
          <p:cNvPr id="6" name="Footer Placeholder 5">
            <a:extLst>
              <a:ext uri="{FF2B5EF4-FFF2-40B4-BE49-F238E27FC236}">
                <a16:creationId xmlns:a16="http://schemas.microsoft.com/office/drawing/2014/main" id="{601F1742-5DD0-53A4-9CAA-E1B25A119E34}"/>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6011F91-85A5-0A92-AE69-523AFD17DC2C}"/>
              </a:ext>
            </a:extLst>
          </p:cNvPr>
          <p:cNvSpPr>
            <a:spLocks noGrp="1"/>
          </p:cNvSpPr>
          <p:nvPr>
            <p:ph type="sldNum" sz="quarter" idx="13"/>
          </p:nvPr>
        </p:nvSpPr>
        <p:spPr/>
        <p:txBody>
          <a:bodyPr/>
          <a:lstStyle/>
          <a:p>
            <a:fld id="{2F576C64-1989-487D-A6AB-C06D0AEDBD91}" type="slidenum">
              <a:rPr lang="ar-SA" smtClean="0"/>
              <a:pPr/>
              <a:t>3</a:t>
            </a:fld>
            <a:endParaRPr lang="ar-SA"/>
          </a:p>
        </p:txBody>
      </p:sp>
    </p:spTree>
    <p:extLst>
      <p:ext uri="{BB962C8B-B14F-4D97-AF65-F5344CB8AC3E}">
        <p14:creationId xmlns:p14="http://schemas.microsoft.com/office/powerpoint/2010/main" val="2000749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75F51-991C-582B-CD60-21DED541F3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5B02CD-6224-7FFF-9BDD-8B27DFE853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3DF72A-DF96-19D3-25F8-4FBA51F580E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E07E9EC2-594F-5E51-7161-00ADCF611D2C}"/>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59BE6283-2867-CA0A-B2F5-497E32728FE3}"/>
              </a:ext>
            </a:extLst>
          </p:cNvPr>
          <p:cNvSpPr>
            <a:spLocks noGrp="1"/>
          </p:cNvSpPr>
          <p:nvPr>
            <p:ph type="dt" idx="11"/>
          </p:nvPr>
        </p:nvSpPr>
        <p:spPr/>
        <p:txBody>
          <a:bodyPr/>
          <a:lstStyle/>
          <a:p>
            <a:fld id="{7C8A5372-B516-4815-A081-F05A8708C6E3}" type="datetime1">
              <a:rPr lang="en-US" smtClean="0"/>
              <a:t>4/17/2025</a:t>
            </a:fld>
            <a:endParaRPr lang="ar-SA"/>
          </a:p>
        </p:txBody>
      </p:sp>
      <p:sp>
        <p:nvSpPr>
          <p:cNvPr id="6" name="Footer Placeholder 5">
            <a:extLst>
              <a:ext uri="{FF2B5EF4-FFF2-40B4-BE49-F238E27FC236}">
                <a16:creationId xmlns:a16="http://schemas.microsoft.com/office/drawing/2014/main" id="{55D49899-8274-449F-7EB4-F8DE3368D21D}"/>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C5129026-A4C9-DD78-A55B-14603775908A}"/>
              </a:ext>
            </a:extLst>
          </p:cNvPr>
          <p:cNvSpPr>
            <a:spLocks noGrp="1"/>
          </p:cNvSpPr>
          <p:nvPr>
            <p:ph type="sldNum" sz="quarter" idx="13"/>
          </p:nvPr>
        </p:nvSpPr>
        <p:spPr/>
        <p:txBody>
          <a:bodyPr/>
          <a:lstStyle/>
          <a:p>
            <a:fld id="{2F576C64-1989-487D-A6AB-C06D0AEDBD91}" type="slidenum">
              <a:rPr lang="ar-SA" smtClean="0"/>
              <a:pPr/>
              <a:t>4</a:t>
            </a:fld>
            <a:endParaRPr lang="ar-SA"/>
          </a:p>
        </p:txBody>
      </p:sp>
    </p:spTree>
    <p:extLst>
      <p:ext uri="{BB962C8B-B14F-4D97-AF65-F5344CB8AC3E}">
        <p14:creationId xmlns:p14="http://schemas.microsoft.com/office/powerpoint/2010/main" val="3000556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92E1B-4BE6-B22B-502D-CC4C389814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D41CB5-E9BF-6193-58E8-2E60F3517E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4341FA-6784-0100-DC33-0A58EEFAC7A7}"/>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CE39AA8D-50F3-FE40-CCA3-98D3EC1C753C}"/>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B3BD8C40-E99D-C966-6491-14E480950967}"/>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BF69AD1A-A159-4001-7AB4-A4691E468AF2}"/>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F15F4D46-AD37-D816-5B92-7C2146672B85}"/>
              </a:ext>
            </a:extLst>
          </p:cNvPr>
          <p:cNvSpPr>
            <a:spLocks noGrp="1"/>
          </p:cNvSpPr>
          <p:nvPr>
            <p:ph type="sldNum" sz="quarter" idx="13"/>
          </p:nvPr>
        </p:nvSpPr>
        <p:spPr/>
        <p:txBody>
          <a:bodyPr/>
          <a:lstStyle/>
          <a:p>
            <a:fld id="{2F576C64-1989-487D-A6AB-C06D0AEDBD91}" type="slidenum">
              <a:rPr lang="ar-SA" smtClean="0"/>
              <a:pPr/>
              <a:t>5</a:t>
            </a:fld>
            <a:endParaRPr lang="ar-SA"/>
          </a:p>
        </p:txBody>
      </p:sp>
    </p:spTree>
    <p:extLst>
      <p:ext uri="{BB962C8B-B14F-4D97-AF65-F5344CB8AC3E}">
        <p14:creationId xmlns:p14="http://schemas.microsoft.com/office/powerpoint/2010/main" val="3286458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66A9A-CE6C-16B8-A51C-CD8E7F3D4F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6E469E-FD17-8F03-F71D-C24DD4F4E4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44D2B9-1E59-6CE1-1339-2529F5FC3EC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35B19B0E-B1FB-2CBE-703C-6A7A44296128}"/>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8A953ED3-E3C3-1662-A029-3EAB159F6BBE}"/>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5AA449E9-4FE4-5EEB-8DBD-5DB60A45465F}"/>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990ECC5-CC67-913B-4B80-475C49B5AE06}"/>
              </a:ext>
            </a:extLst>
          </p:cNvPr>
          <p:cNvSpPr>
            <a:spLocks noGrp="1"/>
          </p:cNvSpPr>
          <p:nvPr>
            <p:ph type="sldNum" sz="quarter" idx="13"/>
          </p:nvPr>
        </p:nvSpPr>
        <p:spPr/>
        <p:txBody>
          <a:bodyPr/>
          <a:lstStyle/>
          <a:p>
            <a:fld id="{2F576C64-1989-487D-A6AB-C06D0AEDBD91}" type="slidenum">
              <a:rPr lang="ar-SA" smtClean="0"/>
              <a:pPr/>
              <a:t>6</a:t>
            </a:fld>
            <a:endParaRPr lang="ar-SA"/>
          </a:p>
        </p:txBody>
      </p:sp>
    </p:spTree>
    <p:extLst>
      <p:ext uri="{BB962C8B-B14F-4D97-AF65-F5344CB8AC3E}">
        <p14:creationId xmlns:p14="http://schemas.microsoft.com/office/powerpoint/2010/main" val="1503524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330DE-673F-7CB0-F58E-40EF0C596E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B2066F-79F3-0772-C95F-4C7E634DE9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9170EC-9213-DBEB-88D3-E5809D0355D8}"/>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9986278F-77D8-C371-0ABD-D77E54FE3058}"/>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B3CF5A8B-6E3C-3C69-5F11-E16205FFEFC3}"/>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BEC334E2-44B9-AB79-F181-C13D5C2C26C1}"/>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383C8075-E061-841D-A384-08ACC457D467}"/>
              </a:ext>
            </a:extLst>
          </p:cNvPr>
          <p:cNvSpPr>
            <a:spLocks noGrp="1"/>
          </p:cNvSpPr>
          <p:nvPr>
            <p:ph type="sldNum" sz="quarter" idx="13"/>
          </p:nvPr>
        </p:nvSpPr>
        <p:spPr/>
        <p:txBody>
          <a:bodyPr/>
          <a:lstStyle/>
          <a:p>
            <a:fld id="{2F576C64-1989-487D-A6AB-C06D0AEDBD91}" type="slidenum">
              <a:rPr lang="ar-SA" smtClean="0"/>
              <a:pPr/>
              <a:t>7</a:t>
            </a:fld>
            <a:endParaRPr lang="ar-SA"/>
          </a:p>
        </p:txBody>
      </p:sp>
    </p:spTree>
    <p:extLst>
      <p:ext uri="{BB962C8B-B14F-4D97-AF65-F5344CB8AC3E}">
        <p14:creationId xmlns:p14="http://schemas.microsoft.com/office/powerpoint/2010/main" val="1634550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235E4-FC24-6320-BEC1-4671E5A007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61DE8-7C45-D674-E594-271B2F81DD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ACE9E4-678D-205A-F7B0-DE5E74210748}"/>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5861FD38-F9C2-FCCC-54CD-C1C17D8C02F6}"/>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0AFD1D05-1DFD-BDF0-414B-C56C568C6A3C}"/>
              </a:ext>
            </a:extLst>
          </p:cNvPr>
          <p:cNvSpPr>
            <a:spLocks noGrp="1"/>
          </p:cNvSpPr>
          <p:nvPr>
            <p:ph type="dt" idx="11"/>
          </p:nvPr>
        </p:nvSpPr>
        <p:spPr/>
        <p:txBody>
          <a:bodyPr/>
          <a:lstStyle/>
          <a:p>
            <a:fld id="{7C8A5372-B516-4815-A081-F05A8708C6E3}" type="datetime1">
              <a:rPr lang="en-US" smtClean="0"/>
              <a:t>4/17/2025</a:t>
            </a:fld>
            <a:endParaRPr lang="ar-SA"/>
          </a:p>
        </p:txBody>
      </p:sp>
      <p:sp>
        <p:nvSpPr>
          <p:cNvPr id="6" name="Footer Placeholder 5">
            <a:extLst>
              <a:ext uri="{FF2B5EF4-FFF2-40B4-BE49-F238E27FC236}">
                <a16:creationId xmlns:a16="http://schemas.microsoft.com/office/drawing/2014/main" id="{4584AB8E-5995-920D-C4E7-1CF39C9338A4}"/>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CE3A41B-FAF9-04D9-6432-AFD4637B1EDC}"/>
              </a:ext>
            </a:extLst>
          </p:cNvPr>
          <p:cNvSpPr>
            <a:spLocks noGrp="1"/>
          </p:cNvSpPr>
          <p:nvPr>
            <p:ph type="sldNum" sz="quarter" idx="13"/>
          </p:nvPr>
        </p:nvSpPr>
        <p:spPr/>
        <p:txBody>
          <a:bodyPr/>
          <a:lstStyle/>
          <a:p>
            <a:fld id="{2F576C64-1989-487D-A6AB-C06D0AEDBD91}" type="slidenum">
              <a:rPr lang="ar-SA" smtClean="0"/>
              <a:pPr/>
              <a:t>8</a:t>
            </a:fld>
            <a:endParaRPr lang="ar-SA"/>
          </a:p>
        </p:txBody>
      </p:sp>
    </p:spTree>
    <p:extLst>
      <p:ext uri="{BB962C8B-B14F-4D97-AF65-F5344CB8AC3E}">
        <p14:creationId xmlns:p14="http://schemas.microsoft.com/office/powerpoint/2010/main" val="1831010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8DCEE-9E86-269B-58E8-38D2A57850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4B638D-C39C-2FAE-8EFC-F697C3D8B3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0EAB95-D4D3-727B-A3FC-265220F4888B}"/>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AC87550-3E50-9790-33CE-3E71A3A342CF}"/>
              </a:ext>
            </a:extLst>
          </p:cNvPr>
          <p:cNvSpPr>
            <a:spLocks noGrp="1"/>
          </p:cNvSpPr>
          <p:nvPr>
            <p:ph type="hdr" sz="quarter" idx="10"/>
          </p:nvPr>
        </p:nvSpPr>
        <p:spPr/>
        <p:txBody>
          <a:bodyPr/>
          <a:lstStyle/>
          <a:p>
            <a:r>
              <a:rPr lang="ar-SA"/>
              <a:t>قسم التسيير - -إدارة أعمال </a:t>
            </a:r>
          </a:p>
        </p:txBody>
      </p:sp>
      <p:sp>
        <p:nvSpPr>
          <p:cNvPr id="5" name="Date Placeholder 4">
            <a:extLst>
              <a:ext uri="{FF2B5EF4-FFF2-40B4-BE49-F238E27FC236}">
                <a16:creationId xmlns:a16="http://schemas.microsoft.com/office/drawing/2014/main" id="{8BAF5C61-C81E-19CE-F329-33A96B16D710}"/>
              </a:ext>
            </a:extLst>
          </p:cNvPr>
          <p:cNvSpPr>
            <a:spLocks noGrp="1"/>
          </p:cNvSpPr>
          <p:nvPr>
            <p:ph type="dt" idx="11"/>
          </p:nvPr>
        </p:nvSpPr>
        <p:spPr/>
        <p:txBody>
          <a:bodyPr/>
          <a:lstStyle/>
          <a:p>
            <a:fld id="{7C8A5372-B516-4815-A081-F05A8708C6E3}" type="datetime1">
              <a:rPr lang="en-US" smtClean="0"/>
              <a:t>4/18/2025</a:t>
            </a:fld>
            <a:endParaRPr lang="ar-SA"/>
          </a:p>
        </p:txBody>
      </p:sp>
      <p:sp>
        <p:nvSpPr>
          <p:cNvPr id="6" name="Footer Placeholder 5">
            <a:extLst>
              <a:ext uri="{FF2B5EF4-FFF2-40B4-BE49-F238E27FC236}">
                <a16:creationId xmlns:a16="http://schemas.microsoft.com/office/drawing/2014/main" id="{11B0FEC8-769A-8F54-4745-D849F2344E01}"/>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1F5AE50-45D4-FF00-F259-DBB36C18189F}"/>
              </a:ext>
            </a:extLst>
          </p:cNvPr>
          <p:cNvSpPr>
            <a:spLocks noGrp="1"/>
          </p:cNvSpPr>
          <p:nvPr>
            <p:ph type="sldNum" sz="quarter" idx="13"/>
          </p:nvPr>
        </p:nvSpPr>
        <p:spPr/>
        <p:txBody>
          <a:bodyPr/>
          <a:lstStyle/>
          <a:p>
            <a:fld id="{2F576C64-1989-487D-A6AB-C06D0AEDBD91}" type="slidenum">
              <a:rPr lang="ar-SA" smtClean="0"/>
              <a:pPr/>
              <a:t>9</a:t>
            </a:fld>
            <a:endParaRPr lang="ar-SA"/>
          </a:p>
        </p:txBody>
      </p:sp>
    </p:spTree>
    <p:extLst>
      <p:ext uri="{BB962C8B-B14F-4D97-AF65-F5344CB8AC3E}">
        <p14:creationId xmlns:p14="http://schemas.microsoft.com/office/powerpoint/2010/main" val="2294983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C62D6400-F3AD-4D3C-9BBD-D35498F668D8}" type="datetime3">
              <a:rPr lang="en-US" smtClean="0"/>
              <a:t>12 April 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8DB8EE-4A8A-4F92-AE99-38D12C7B0385}" type="datetime3">
              <a:rPr lang="en-US" smtClean="0"/>
              <a:t>12 April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2470289-6247-4B83-85D3-EB2DCE3C1167}" type="datetime3">
              <a:rPr lang="en-US" smtClean="0"/>
              <a:t>12 April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4CDB3E86-836F-4E8D-A878-B9CA28981926}" type="datetime3">
              <a:rPr lang="en-US" smtClean="0"/>
              <a:t>12 April 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63267149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5A7B4DD-6F3E-4A53-96D0-DCD346F49CBE}" type="datetime3">
              <a:rPr lang="en-US" smtClean="0"/>
              <a:t>12 April 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1787895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2D992D0-F903-4231-B005-3290283D3E18}" type="datetime3">
              <a:rPr lang="en-US" smtClean="0"/>
              <a:t>12 April 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367791269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E5842BA-EB24-40F7-9902-B81A5F2B82CC}" type="datetime3">
              <a:rPr lang="en-US" smtClean="0"/>
              <a:t>12 April 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306369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3DF62B7C-39C4-481D-8644-8C67BCF06915}" type="datetime3">
              <a:rPr lang="en-US" smtClean="0"/>
              <a:t>12 April 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3510284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F74251C1-7CDD-4157-9178-3FB6D99680A0}" type="datetime3">
              <a:rPr lang="en-US" smtClean="0"/>
              <a:t>12 April 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777768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3D4ABE-0AE7-4EDF-9816-42F253EE8272}" type="datetime3">
              <a:rPr lang="en-US" smtClean="0"/>
              <a:t>12 April 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42180086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8F2C7DF5-FE7A-44C2-840C-E4425A7CCF6F}" type="datetime3">
              <a:rPr lang="en-US" smtClean="0"/>
              <a:t>12 April 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03438041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052A0B04-A939-4A84-9460-4F068FD2DABF}" type="datetime3">
              <a:rPr lang="en-US" smtClean="0"/>
              <a:t>12 April 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AF0E5B7-6387-446A-B0EC-4AE2E873B709}" type="datetime3">
              <a:rPr lang="en-US" smtClean="0"/>
              <a:t>12 April 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5998227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14270C-6CE0-4208-9D74-21778057F0A1}" type="datetime3">
              <a:rPr lang="en-US" smtClean="0"/>
              <a:t>12 April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4414099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AD37EC1-0130-4126-90CD-B78FC11DE174}" type="datetime3">
              <a:rPr lang="en-US" smtClean="0"/>
              <a:t>12 April 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175962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763D019-9880-4B6F-82D4-8AA3BD3E9EB7}" type="datetime3">
              <a:rPr lang="en-US" smtClean="0"/>
              <a:t>12 April 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70EB6111-2D33-4F4D-8C16-A19C6FC77E92}" type="datetime3">
              <a:rPr lang="en-US" smtClean="0"/>
              <a:t>12 April 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70FC5648-1EF3-4A42-A917-2BA1AB217A03}" type="datetime3">
              <a:rPr lang="en-US" smtClean="0"/>
              <a:t>12 April 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ECD155F6-CF0A-435C-86D4-BEB8ECE63349}" type="datetime3">
              <a:rPr lang="en-US" smtClean="0"/>
              <a:t>12 April 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18E18F-0F21-4727-8883-C9FF76CB01DC}" type="datetime3">
              <a:rPr lang="en-US" smtClean="0"/>
              <a:t>12 April 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والتسيير والتجارة – قسم المحاسبة والعلوم المالية  سنة ثانية .. محاسبة ومالية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9E9551C2-EF19-45E0-A8CE-42801585EFA2}" type="datetime3">
              <a:rPr lang="en-US" smtClean="0"/>
              <a:t>12 April 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C21EC2C-7FC2-4F32-90D3-F953EDAD4D6B}" type="datetime3">
              <a:rPr lang="en-US" smtClean="0"/>
              <a:t>12 April 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والتسيير والتجارة – قسم المحاسبة والعلوم المالية  سنة ثانية .. محاسبة ومالية</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DC3CB2D-D94C-4028-932D-AE1F3C72E21F}" type="datetime3">
              <a:rPr lang="en-US" smtClean="0"/>
              <a:t>12 April 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والتسيير والتجارة – قسم المحاسبة والعلوم المالية  سنة ثانية .. محاسبة ومالية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D7EB1D7-E308-4640-BACA-D2BADD68C278}" type="datetime3">
              <a:rPr lang="en-US" smtClean="0"/>
              <a:t>12 April 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والتسيير والتجارة – قسم المحاسبة والعلوم المالية  سنة ثانية .. محاسبة ومالية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extLst>
      <p:ext uri="{BB962C8B-B14F-4D97-AF65-F5344CB8AC3E}">
        <p14:creationId xmlns:p14="http://schemas.microsoft.com/office/powerpoint/2010/main" val="33847459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Jensen%27s_alpha"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n.wikipedia.org/wiki/William_H._Mecklin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n.wikipedia.org/wiki/Derivative_(finance)#Over-the-counter_derivative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University_of_Illinois_at_Urbana%E2%80%93Champaig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en.wikipedia.org/wiki/MIT_Sloan_School_of_Management" TargetMode="External"/><Relationship Id="rId4" Type="http://schemas.openxmlformats.org/officeDocument/2006/relationships/hyperlink" Target="https://en.wikipedia.org/wiki/Carnegie_Mellon_University"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6172200" cy="1894362"/>
          </a:xfrm>
          <a:solidFill>
            <a:schemeClr val="bg2"/>
          </a:solidFill>
        </p:spPr>
        <p:style>
          <a:lnRef idx="2">
            <a:schemeClr val="accent3"/>
          </a:lnRef>
          <a:fillRef idx="1">
            <a:schemeClr val="lt1"/>
          </a:fillRef>
          <a:effectRef idx="0">
            <a:schemeClr val="accent3"/>
          </a:effectRef>
          <a:fontRef idx="minor">
            <a:schemeClr val="dk1"/>
          </a:fontRef>
        </p:style>
        <p:txBody>
          <a:bodyPr anchor="ctr">
            <a:normAutofit/>
          </a:bodyPr>
          <a:lstStyle/>
          <a:p>
            <a:pPr algn="ctr"/>
            <a:r>
              <a:rPr lang="ar-DZ" sz="4000" dirty="0">
                <a:latin typeface="Calibri" panose="020F0502020204030204" pitchFamily="34" charset="0"/>
                <a:cs typeface="Calibri" panose="020F0502020204030204" pitchFamily="34" charset="0"/>
              </a:rPr>
              <a:t>مقياس: مالية المؤسسة</a:t>
            </a:r>
            <a:endParaRPr lang="ar-SA" sz="4000" dirty="0">
              <a:latin typeface="Calibri" panose="020F0502020204030204" pitchFamily="34" charset="0"/>
              <a:cs typeface="Calibri" panose="020F0502020204030204" pitchFamily="34" charset="0"/>
            </a:endParaRPr>
          </a:p>
        </p:txBody>
      </p:sp>
      <p:sp>
        <p:nvSpPr>
          <p:cNvPr id="7" name="Date Placeholder 6"/>
          <p:cNvSpPr>
            <a:spLocks noGrp="1"/>
          </p:cNvSpPr>
          <p:nvPr>
            <p:ph type="dt" sz="half" idx="10"/>
          </p:nvPr>
        </p:nvSpPr>
        <p:spPr>
          <a:xfrm>
            <a:off x="3923928" y="6301592"/>
            <a:ext cx="2304256" cy="381000"/>
          </a:xfrm>
        </p:spPr>
        <p:txBody>
          <a:bodyPr/>
          <a:lstStyle/>
          <a:p>
            <a:pPr algn="ctr" rtl="0"/>
            <a:fld id="{FBC4CA5A-4557-474D-B83B-0422CCEE7897}" type="datetime3">
              <a:rPr lang="en-US" sz="1600" b="1" smtClean="0">
                <a:solidFill>
                  <a:schemeClr val="tx1"/>
                </a:solidFill>
              </a:rPr>
              <a:t>12 April 2025</a:t>
            </a:fld>
            <a:endParaRPr lang="ar-SA" b="1" dirty="0">
              <a:solidFill>
                <a:schemeClr val="tx1"/>
              </a:solidFill>
            </a:endParaRPr>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2267744" y="4253544"/>
            <a:ext cx="6028184" cy="1695736"/>
          </a:xfrm>
        </p:spPr>
        <p:style>
          <a:lnRef idx="2">
            <a:schemeClr val="dk1"/>
          </a:lnRef>
          <a:fillRef idx="1">
            <a:schemeClr val="lt1"/>
          </a:fillRef>
          <a:effectRef idx="0">
            <a:schemeClr val="dk1"/>
          </a:effectRef>
          <a:fontRef idx="minor">
            <a:schemeClr val="dk1"/>
          </a:fontRef>
        </p:style>
        <p:txBody>
          <a:bodyPr/>
          <a:lstStyle/>
          <a:p>
            <a:pPr algn="ctr"/>
            <a:r>
              <a:rPr lang="ar-SA" sz="1600" b="1" dirty="0">
                <a:solidFill>
                  <a:schemeClr val="tx1"/>
                </a:solidFill>
                <a:latin typeface="Calibri" panose="020F0502020204030204" pitchFamily="34" charset="0"/>
                <a:cs typeface="Calibri" panose="020F0502020204030204" pitchFamily="34" charset="0"/>
              </a:rPr>
              <a:t>جامعة أم البواقي-  - كلية الاقتصاد والتسيير والتجارة – قسم المحاسبة والعلوم المالية  سنة </a:t>
            </a:r>
            <a:r>
              <a:rPr lang="ar-DZ" sz="1600" b="1" dirty="0">
                <a:solidFill>
                  <a:schemeClr val="tx1"/>
                </a:solidFill>
                <a:latin typeface="Calibri" panose="020F0502020204030204" pitchFamily="34" charset="0"/>
                <a:cs typeface="Calibri" panose="020F0502020204030204" pitchFamily="34" charset="0"/>
              </a:rPr>
              <a:t>ثانية </a:t>
            </a:r>
            <a:r>
              <a:rPr lang="ar-SA" sz="1600" b="1" dirty="0">
                <a:solidFill>
                  <a:schemeClr val="tx1"/>
                </a:solidFill>
                <a:latin typeface="Calibri" panose="020F0502020204030204" pitchFamily="34" charset="0"/>
                <a:cs typeface="Calibri" panose="020F0502020204030204" pitchFamily="34" charset="0"/>
              </a:rPr>
              <a:t>.. محاسبة </a:t>
            </a:r>
            <a:r>
              <a:rPr lang="ar-DZ" sz="1600" b="1" dirty="0">
                <a:solidFill>
                  <a:schemeClr val="tx1"/>
                </a:solidFill>
                <a:latin typeface="Calibri" panose="020F0502020204030204" pitchFamily="34" charset="0"/>
                <a:cs typeface="Calibri" panose="020F0502020204030204" pitchFamily="34" charset="0"/>
              </a:rPr>
              <a:t>ومالية</a:t>
            </a:r>
            <a:endParaRPr lang="ar-SA" sz="1600" b="1" dirty="0">
              <a:solidFill>
                <a:schemeClr val="tx1"/>
              </a:solidFill>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id="{7DA2ABF2-5D06-4343-9938-651824D45180}"/>
              </a:ext>
            </a:extLst>
          </p:cNvPr>
          <p:cNvPicPr>
            <a:picLocks noChangeAspect="1"/>
          </p:cNvPicPr>
          <p:nvPr/>
        </p:nvPicPr>
        <p:blipFill>
          <a:blip r:embed="rId3"/>
          <a:stretch>
            <a:fillRect/>
          </a:stretch>
        </p:blipFill>
        <p:spPr>
          <a:xfrm>
            <a:off x="3405124" y="538606"/>
            <a:ext cx="3103133" cy="151193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1928A-BB3A-4596-1873-7BC1C5D49D23}"/>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3FEE115E-5036-659D-FF48-7D49DFA3B15B}"/>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168E7FBF-C6AF-0AC5-83EB-3C23D575DD38}"/>
              </a:ext>
            </a:extLst>
          </p:cNvPr>
          <p:cNvSpPr>
            <a:spLocks noGrp="1"/>
          </p:cNvSpPr>
          <p:nvPr>
            <p:ph sz="quarter" idx="1"/>
          </p:nvPr>
        </p:nvSpPr>
        <p:spPr>
          <a:xfrm>
            <a:off x="467544" y="1628800"/>
            <a:ext cx="7611616" cy="4392488"/>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a:bodyPr>
          <a:lstStyle/>
          <a:p>
            <a:pPr>
              <a:buFont typeface="Wingdings" panose="05000000000000000000" pitchFamily="2" charset="2"/>
              <a:buChar char="Ø"/>
              <a:tabLst>
                <a:tab pos="442913" algn="l"/>
              </a:tabLst>
            </a:pPr>
            <a:r>
              <a:rPr lang="fr-FR" sz="2800" b="1" dirty="0"/>
              <a:t>2-	 </a:t>
            </a:r>
            <a:r>
              <a:rPr lang="ar-SA" sz="2800" b="1" dirty="0"/>
              <a:t>التعريف بـــــ     </a:t>
            </a:r>
            <a:r>
              <a:rPr lang="fr-FR" sz="2800" b="1" dirty="0"/>
              <a:t>Sharpe</a:t>
            </a:r>
          </a:p>
          <a:p>
            <a:pPr marL="0" indent="0" algn="just">
              <a:buNone/>
              <a:tabLst>
                <a:tab pos="442913" algn="l"/>
              </a:tabLst>
            </a:pPr>
            <a:r>
              <a:rPr lang="ar-DZ" dirty="0"/>
              <a:t>أخيرا، يمكن القول أن </a:t>
            </a:r>
            <a:r>
              <a:rPr lang="en-GB" sz="1800" b="1" kern="0" dirty="0">
                <a:solidFill>
                  <a:srgbClr val="202122"/>
                </a:solidFill>
                <a:effectLst/>
                <a:latin typeface="Arial" panose="020B0604020202020204" pitchFamily="34" charset="0"/>
                <a:ea typeface="Times New Roman" panose="02020603050405020304" pitchFamily="18" charset="0"/>
              </a:rPr>
              <a:t>William Forsyth Sharpe</a:t>
            </a:r>
            <a:r>
              <a:rPr lang="ar-DZ" sz="1800" b="1" kern="0" dirty="0">
                <a:solidFill>
                  <a:srgbClr val="202122"/>
                </a:solidFill>
                <a:effectLst/>
                <a:latin typeface="Arial" panose="020B0604020202020204" pitchFamily="34" charset="0"/>
                <a:ea typeface="Times New Roman" panose="02020603050405020304" pitchFamily="18" charset="0"/>
              </a:rPr>
              <a:t> </a:t>
            </a:r>
            <a:r>
              <a:rPr lang="ar-DZ" kern="0" dirty="0">
                <a:solidFill>
                  <a:srgbClr val="202122"/>
                </a:solidFill>
                <a:effectLst/>
                <a:latin typeface="Arial" panose="020B0604020202020204" pitchFamily="34" charset="0"/>
                <a:ea typeface="Times New Roman" panose="02020603050405020304" pitchFamily="18" charset="0"/>
              </a:rPr>
              <a:t>استطاع بفضل أعماله القيم في المجال المالي أن يسهم في مجالات أخرى ذات أهمية علمية ومجتمعية، وأن يحصل على تقديرات علمية وجوائز تعبيرا عن شخصيته العلمية الخاصة، حيث شغل منصب رئيس الجمعية المالية الأمريكية، وهو عضو مجلس أمناء جمعية الاقتصاديين من أجل السلام والأمن. وهو حاصل أيضًا على درجة الدكتوراه الفخرية في الآداب الإنسانية من جامعة </a:t>
            </a:r>
            <a:r>
              <a:rPr lang="ar-DZ" kern="0" dirty="0" err="1">
                <a:solidFill>
                  <a:srgbClr val="202122"/>
                </a:solidFill>
                <a:effectLst/>
                <a:latin typeface="Arial" panose="020B0604020202020204" pitchFamily="34" charset="0"/>
                <a:ea typeface="Times New Roman" panose="02020603050405020304" pitchFamily="18" charset="0"/>
              </a:rPr>
              <a:t>ديبول</a:t>
            </a:r>
            <a:r>
              <a:rPr lang="ar-DZ" kern="0" dirty="0">
                <a:solidFill>
                  <a:srgbClr val="202122"/>
                </a:solidFill>
                <a:effectLst/>
                <a:latin typeface="Arial" panose="020B0604020202020204" pitchFamily="34" charset="0"/>
                <a:ea typeface="Times New Roman" panose="02020603050405020304" pitchFamily="18" charset="0"/>
              </a:rPr>
              <a:t>، ودرجة الدكتوراه الفخرية من جامعة </a:t>
            </a:r>
            <a:r>
              <a:rPr lang="ar-DZ" kern="0" dirty="0" err="1">
                <a:solidFill>
                  <a:srgbClr val="202122"/>
                </a:solidFill>
                <a:effectLst/>
                <a:latin typeface="Arial" panose="020B0604020202020204" pitchFamily="34" charset="0"/>
                <a:ea typeface="Times New Roman" panose="02020603050405020304" pitchFamily="18" charset="0"/>
              </a:rPr>
              <a:t>أليكانتي</a:t>
            </a:r>
            <a:r>
              <a:rPr lang="ar-DZ" kern="0" dirty="0">
                <a:solidFill>
                  <a:srgbClr val="202122"/>
                </a:solidFill>
                <a:effectLst/>
                <a:latin typeface="Arial" panose="020B0604020202020204" pitchFamily="34" charset="0"/>
                <a:ea typeface="Times New Roman" panose="02020603050405020304" pitchFamily="18" charset="0"/>
              </a:rPr>
              <a:t> (إسبانيا)، ودرجة الدكتوراه الفخرية من جامعة فيينا، ووسام جامعة كاليفورنيا في لوس أنجلوس، وهو أعلى وسام في جامعة كاليفورنيا في لوس أنجلوس</a:t>
            </a:r>
            <a:r>
              <a:rPr lang="ar-DZ" sz="2200" kern="0" dirty="0">
                <a:solidFill>
                  <a:srgbClr val="202122"/>
                </a:solidFill>
                <a:effectLst/>
                <a:latin typeface="Arial" panose="020B0604020202020204" pitchFamily="34" charset="0"/>
                <a:ea typeface="Times New Roman" panose="02020603050405020304" pitchFamily="18" charset="0"/>
              </a:rPr>
              <a:t>.</a:t>
            </a:r>
            <a:r>
              <a:rPr lang="ar-DZ" sz="2200" b="1" kern="0" dirty="0">
                <a:solidFill>
                  <a:srgbClr val="202122"/>
                </a:solidFill>
                <a:effectLst/>
                <a:latin typeface="Arial" panose="020B0604020202020204" pitchFamily="34" charset="0"/>
                <a:ea typeface="Times New Roman" panose="02020603050405020304" pitchFamily="18" charset="0"/>
              </a:rPr>
              <a:t> </a:t>
            </a:r>
            <a:r>
              <a:rPr lang="en-GB" sz="2200" kern="0" dirty="0">
                <a:solidFill>
                  <a:srgbClr val="202122"/>
                </a:solidFill>
                <a:effectLst/>
                <a:latin typeface="Arial" panose="020B0604020202020204" pitchFamily="34" charset="0"/>
                <a:ea typeface="Times New Roman" panose="02020603050405020304" pitchFamily="18" charset="0"/>
              </a:rPr>
              <a:t> </a:t>
            </a:r>
            <a:r>
              <a:rPr lang="ar-DZ" sz="2200" kern="0" dirty="0">
                <a:solidFill>
                  <a:srgbClr val="202122"/>
                </a:solidFill>
                <a:effectLst/>
                <a:latin typeface="Arial" panose="020B0604020202020204" pitchFamily="34" charset="0"/>
                <a:ea typeface="Times New Roman" panose="02020603050405020304" pitchFamily="18" charset="0"/>
              </a:rPr>
              <a:t> </a:t>
            </a:r>
            <a:r>
              <a:rPr lang="ar-DZ" kern="0" dirty="0">
                <a:solidFill>
                  <a:srgbClr val="202122"/>
                </a:solidFill>
                <a:effectLst/>
                <a:latin typeface="Arial" panose="020B0604020202020204" pitchFamily="34" charset="0"/>
                <a:ea typeface="Times New Roman" panose="02020603050405020304" pitchFamily="18" charset="0"/>
              </a:rPr>
              <a:t>ومنذ عام 2009، وشارب يدافع عن استراتيجيات ”تخصيص الأصول التوافقي“، والتي تسعى إلى استغلال سلوك السوق الحديث لتحسين تخصيص الأصول وبالتالي زيادة العوائد وتقليل التقلبات.</a:t>
            </a:r>
            <a:endParaRPr lang="ar-SA" dirty="0"/>
          </a:p>
        </p:txBody>
      </p:sp>
      <p:sp>
        <p:nvSpPr>
          <p:cNvPr id="4" name="Date Placeholder 3">
            <a:extLst>
              <a:ext uri="{FF2B5EF4-FFF2-40B4-BE49-F238E27FC236}">
                <a16:creationId xmlns:a16="http://schemas.microsoft.com/office/drawing/2014/main" id="{A8C00BCB-E4A7-2687-0C3A-B0C46D6C87B4}"/>
              </a:ext>
            </a:extLst>
          </p:cNvPr>
          <p:cNvSpPr>
            <a:spLocks noGrp="1"/>
          </p:cNvSpPr>
          <p:nvPr>
            <p:ph type="dt" sz="half" idx="14"/>
          </p:nvPr>
        </p:nvSpPr>
        <p:spPr>
          <a:xfrm>
            <a:off x="395536" y="6165304"/>
            <a:ext cx="1430312"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7D2953C0-F3BB-5291-1FF9-C8C74AE6A542}"/>
              </a:ext>
            </a:extLst>
          </p:cNvPr>
          <p:cNvSpPr>
            <a:spLocks noGrp="1"/>
          </p:cNvSpPr>
          <p:nvPr>
            <p:ph type="sldNum" sz="quarter" idx="15"/>
          </p:nvPr>
        </p:nvSpPr>
        <p:spPr/>
        <p:txBody>
          <a:bodyPr/>
          <a:lstStyle/>
          <a:p>
            <a:fld id="{A4231B69-FBD1-4C22-85BF-9904F0109019}" type="slidenum">
              <a:rPr lang="ar-SA" smtClean="0"/>
              <a:pPr/>
              <a:t>10</a:t>
            </a:fld>
            <a:endParaRPr lang="ar-SA"/>
          </a:p>
        </p:txBody>
      </p:sp>
      <p:sp>
        <p:nvSpPr>
          <p:cNvPr id="6" name="Footer Placeholder 5">
            <a:extLst>
              <a:ext uri="{FF2B5EF4-FFF2-40B4-BE49-F238E27FC236}">
                <a16:creationId xmlns:a16="http://schemas.microsoft.com/office/drawing/2014/main" id="{8C1F5304-71A8-C212-8E80-BC4E5E2D8CA1}"/>
              </a:ext>
            </a:extLst>
          </p:cNvPr>
          <p:cNvSpPr>
            <a:spLocks noGrp="1"/>
          </p:cNvSpPr>
          <p:nvPr>
            <p:ph type="ftr" sz="quarter" idx="16"/>
          </p:nvPr>
        </p:nvSpPr>
        <p:spPr>
          <a:xfrm>
            <a:off x="1763688" y="6093296"/>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4002506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798C1-7BBA-9688-3C39-E718310372D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E94D7661-9229-3BB5-C163-2F681097CED2}"/>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3D6F0B54-C815-5E67-96EB-BDD6EF84AC57}"/>
              </a:ext>
            </a:extLst>
          </p:cNvPr>
          <p:cNvSpPr>
            <a:spLocks noGrp="1"/>
          </p:cNvSpPr>
          <p:nvPr>
            <p:ph sz="quarter" idx="1"/>
          </p:nvPr>
        </p:nvSpPr>
        <p:spPr>
          <a:xfrm>
            <a:off x="457200" y="1772816"/>
            <a:ext cx="7467600" cy="4176464"/>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lnSpcReduction="20000"/>
          </a:bodyPr>
          <a:lstStyle/>
          <a:p>
            <a:pPr>
              <a:buFont typeface="Wingdings" panose="05000000000000000000" pitchFamily="2" charset="2"/>
              <a:buChar char="Ø"/>
              <a:tabLst>
                <a:tab pos="442913" algn="l"/>
              </a:tabLst>
            </a:pPr>
            <a:r>
              <a:rPr lang="ar-SA" sz="2800" b="1" dirty="0"/>
              <a:t>	   </a:t>
            </a:r>
            <a:r>
              <a:rPr lang="fr-FR" sz="2800" b="1" dirty="0"/>
              <a:t>3-	</a:t>
            </a:r>
            <a:r>
              <a:rPr lang="ar-SA" sz="2800" b="1" dirty="0"/>
              <a:t>التعريف بـــــ     </a:t>
            </a:r>
            <a:r>
              <a:rPr lang="fr-FR" sz="2800" b="1" dirty="0"/>
              <a:t>Eugene Fama</a:t>
            </a:r>
            <a:r>
              <a:rPr lang="ar-DZ" dirty="0"/>
              <a:t> </a:t>
            </a:r>
          </a:p>
          <a:p>
            <a:pPr marL="0" indent="0" algn="just">
              <a:buNone/>
              <a:tabLst>
                <a:tab pos="442913" algn="l"/>
              </a:tabLst>
            </a:pPr>
            <a:r>
              <a:rPr lang="ar-DZ" dirty="0"/>
              <a:t>وُلد </a:t>
            </a:r>
            <a:r>
              <a:rPr lang="fr-FR" sz="2000" b="1" dirty="0"/>
              <a:t>Eugene Fama</a:t>
            </a:r>
            <a:r>
              <a:rPr lang="ar-DZ" sz="2000" dirty="0"/>
              <a:t>  </a:t>
            </a:r>
            <a:r>
              <a:rPr lang="ar-DZ" dirty="0"/>
              <a:t>في 14 فبراير 1939 في بوسطن، ماساتشوستس) هو اقتصادي أمريكي ومؤلف نظرية الأسواق المالية الفعالة (كفاءة الأسواق المالية). وقد أكسبه عمله عن أسعار الأصول جائزة نوبل في الاقتصاد لعام 2013، إلى جانب روبرت شيلر ولارس بيتر هانسن (</a:t>
            </a:r>
            <a:r>
              <a:rPr lang="nb-NO" sz="2000" dirty="0"/>
              <a:t>Robert Shiller and Lars Peter Hansen</a:t>
            </a:r>
            <a:r>
              <a:rPr lang="ar-DZ" dirty="0"/>
              <a:t>). </a:t>
            </a:r>
          </a:p>
          <a:p>
            <a:pPr marL="0" indent="0" algn="just">
              <a:buNone/>
              <a:tabLst>
                <a:tab pos="442913" algn="l"/>
              </a:tabLst>
            </a:pPr>
            <a:r>
              <a:rPr lang="ar-DZ" dirty="0"/>
              <a:t>يُنظر إلى</a:t>
            </a:r>
            <a:r>
              <a:rPr lang="en-GB" sz="2200" dirty="0"/>
              <a:t>Fama</a:t>
            </a:r>
            <a:r>
              <a:rPr lang="en-GB" dirty="0"/>
              <a:t> </a:t>
            </a:r>
            <a:r>
              <a:rPr lang="ar-DZ" dirty="0"/>
              <a:t>على أنه الأب الروحي لفرضية الأسواق الفعالة، والتي بدأت بأطروحته للدكتوراه في مقال نُشر في مايو 1970 في مجلة التمويل بعنوان ”أسواق رأس المال الفعالة: مراجعة للنظرية والعمل التجريبي“. يقترح </a:t>
            </a:r>
            <a:r>
              <a:rPr lang="en-GB" sz="2200" dirty="0"/>
              <a:t>Fama</a:t>
            </a:r>
            <a:r>
              <a:rPr lang="ar-DZ" dirty="0"/>
              <a:t> مفهومين أساسيين يحددان كفاءة الأسواق المالية. </a:t>
            </a:r>
          </a:p>
          <a:p>
            <a:pPr marL="0" indent="0" algn="just">
              <a:buNone/>
              <a:tabLst>
                <a:tab pos="442913" algn="l"/>
              </a:tabLst>
            </a:pPr>
            <a:r>
              <a:rPr lang="ar-DZ" dirty="0"/>
              <a:t>الأول هو مستوى كفاءة السوق (يمكن أن تتغير النماذج وفقًا للكفاءة):- يمكن أن تكون الكفاءة عالية : - يمكن أن تكون الكفاءة شبه قوية;- ويمكن أن تكون الكفاءة منخفضة (ضعيفة).</a:t>
            </a:r>
            <a:endParaRPr lang="ar-SA" dirty="0"/>
          </a:p>
        </p:txBody>
      </p:sp>
      <p:sp>
        <p:nvSpPr>
          <p:cNvPr id="4" name="Date Placeholder 3">
            <a:extLst>
              <a:ext uri="{FF2B5EF4-FFF2-40B4-BE49-F238E27FC236}">
                <a16:creationId xmlns:a16="http://schemas.microsoft.com/office/drawing/2014/main" id="{CF3A2608-83C9-A561-8B19-FDB5DEF69CA3}"/>
              </a:ext>
            </a:extLst>
          </p:cNvPr>
          <p:cNvSpPr>
            <a:spLocks noGrp="1"/>
          </p:cNvSpPr>
          <p:nvPr>
            <p:ph type="dt" sz="half" idx="14"/>
          </p:nvPr>
        </p:nvSpPr>
        <p:spPr>
          <a:xfrm>
            <a:off x="395536" y="6093296"/>
            <a:ext cx="1286296" cy="360040"/>
          </a:xfrm>
        </p:spPr>
        <p:txBody>
          <a:bodyPr/>
          <a:lstStyle/>
          <a:p>
            <a:pPr algn="l" rtl="0"/>
            <a:fld id="{1D4354D4-1516-4B33-B3B7-EB67BA77BC82}" type="datetime3">
              <a:rPr lang="en-US" b="1" smtClean="0"/>
              <a:t>17 April 2025</a:t>
            </a:fld>
            <a:endParaRPr lang="ar-SA" b="1" dirty="0"/>
          </a:p>
        </p:txBody>
      </p:sp>
      <p:sp>
        <p:nvSpPr>
          <p:cNvPr id="5" name="Slide Number Placeholder 4">
            <a:extLst>
              <a:ext uri="{FF2B5EF4-FFF2-40B4-BE49-F238E27FC236}">
                <a16:creationId xmlns:a16="http://schemas.microsoft.com/office/drawing/2014/main" id="{5B603433-AA79-F684-37FB-0809773C94BD}"/>
              </a:ext>
            </a:extLst>
          </p:cNvPr>
          <p:cNvSpPr>
            <a:spLocks noGrp="1"/>
          </p:cNvSpPr>
          <p:nvPr>
            <p:ph type="sldNum" sz="quarter" idx="15"/>
          </p:nvPr>
        </p:nvSpPr>
        <p:spPr/>
        <p:txBody>
          <a:bodyPr/>
          <a:lstStyle/>
          <a:p>
            <a:fld id="{A4231B69-FBD1-4C22-85BF-9904F0109019}" type="slidenum">
              <a:rPr lang="ar-SA" smtClean="0"/>
              <a:pPr/>
              <a:t>11</a:t>
            </a:fld>
            <a:endParaRPr lang="ar-SA"/>
          </a:p>
        </p:txBody>
      </p:sp>
      <p:sp>
        <p:nvSpPr>
          <p:cNvPr id="6" name="Footer Placeholder 5">
            <a:extLst>
              <a:ext uri="{FF2B5EF4-FFF2-40B4-BE49-F238E27FC236}">
                <a16:creationId xmlns:a16="http://schemas.microsoft.com/office/drawing/2014/main" id="{925C2798-F154-3A6E-191F-A9F34959FB68}"/>
              </a:ext>
            </a:extLst>
          </p:cNvPr>
          <p:cNvSpPr>
            <a:spLocks noGrp="1"/>
          </p:cNvSpPr>
          <p:nvPr>
            <p:ph type="ftr" sz="quarter" idx="16"/>
          </p:nvPr>
        </p:nvSpPr>
        <p:spPr>
          <a:xfrm>
            <a:off x="1763688" y="6021288"/>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1220638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06D9F-2256-E5C9-488B-C70E677DA7AB}"/>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6DB1DB2A-86E0-5EEB-4EAD-245AC441BF06}"/>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E8DD25EE-C333-5F80-0E35-6E9A579FC9AB}"/>
              </a:ext>
            </a:extLst>
          </p:cNvPr>
          <p:cNvSpPr>
            <a:spLocks noGrp="1"/>
          </p:cNvSpPr>
          <p:nvPr>
            <p:ph sz="quarter" idx="1"/>
          </p:nvPr>
        </p:nvSpPr>
        <p:spPr>
          <a:xfrm>
            <a:off x="457200" y="1772816"/>
            <a:ext cx="7467600" cy="4176464"/>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a:bodyPr>
          <a:lstStyle/>
          <a:p>
            <a:pPr>
              <a:buFont typeface="Wingdings" panose="05000000000000000000" pitchFamily="2" charset="2"/>
              <a:buChar char="Ø"/>
              <a:tabLst>
                <a:tab pos="442913" algn="l"/>
              </a:tabLst>
            </a:pPr>
            <a:r>
              <a:rPr lang="ar-SA" sz="2800" b="1" dirty="0"/>
              <a:t>	   </a:t>
            </a:r>
            <a:r>
              <a:rPr lang="fr-FR" sz="2800" b="1" dirty="0"/>
              <a:t>3-	</a:t>
            </a:r>
            <a:r>
              <a:rPr lang="ar-SA" sz="2800" b="1" dirty="0"/>
              <a:t>التعريف بـــــ     </a:t>
            </a:r>
            <a:r>
              <a:rPr lang="fr-FR" sz="2800" b="1" dirty="0"/>
              <a:t>Eugene Fama</a:t>
            </a:r>
            <a:r>
              <a:rPr lang="ar-DZ" dirty="0"/>
              <a:t> </a:t>
            </a:r>
          </a:p>
          <a:p>
            <a:pPr marL="0" indent="0" algn="just">
              <a:buNone/>
              <a:tabLst>
                <a:tab pos="442913" algn="l"/>
              </a:tabLst>
            </a:pPr>
            <a:r>
              <a:rPr lang="ar-DZ" b="1" dirty="0"/>
              <a:t>والثاني</a:t>
            </a:r>
            <a:r>
              <a:rPr lang="ar-DZ" dirty="0"/>
              <a:t> هو إثبات أن أي اختبار لكفاءة السوق هو فرضية مشتركة مع نموذج توازن السوق. نموذج </a:t>
            </a:r>
            <a:r>
              <a:rPr lang="en-GB" sz="2000" dirty="0"/>
              <a:t>Fama</a:t>
            </a:r>
            <a:r>
              <a:rPr lang="ar-DZ" dirty="0"/>
              <a:t> ثلاثي العوامل. أراد </a:t>
            </a:r>
            <a:r>
              <a:rPr lang="en-GB" sz="2000" dirty="0"/>
              <a:t>Fama</a:t>
            </a:r>
            <a:r>
              <a:rPr lang="ar-DZ" sz="2000" dirty="0"/>
              <a:t> </a:t>
            </a:r>
            <a:r>
              <a:rPr lang="en-GB" sz="2000" dirty="0"/>
              <a:t> Eugene</a:t>
            </a:r>
            <a:r>
              <a:rPr lang="ar-DZ" sz="2000" dirty="0"/>
              <a:t> </a:t>
            </a:r>
            <a:r>
              <a:rPr lang="ar-DZ" dirty="0"/>
              <a:t>تحسين نموذج تسعير الأصول الرأسمالية </a:t>
            </a:r>
            <a:r>
              <a:rPr lang="fr-FR" sz="2000" dirty="0"/>
              <a:t>CAPM</a:t>
            </a:r>
            <a:r>
              <a:rPr lang="fr-FR" dirty="0"/>
              <a:t>)، </a:t>
            </a:r>
            <a:r>
              <a:rPr lang="ar-DZ" dirty="0"/>
              <a:t>واقترح إضافة عوامل إضافية إلى نموذج تسعير المراجحة</a:t>
            </a:r>
            <a:r>
              <a:rPr lang="fr-FR" sz="2000" dirty="0"/>
              <a:t>APT</a:t>
            </a:r>
            <a:r>
              <a:rPr lang="fr-FR" dirty="0"/>
              <a:t>)</a:t>
            </a:r>
            <a:r>
              <a:rPr lang="ar-DZ" dirty="0"/>
              <a:t>). وبهذه الطريقة، سيميز النموذج بشكل أفضل انطلاقا من السوق، بين الأسهم ذات القيمة السوقية الصغيرة والأسهم ذات نسبة القيمة الدفترية إلى قيمة السوق المرتفعة، والتي تعد مصدر ربحية لمحفظة الأسهم الخاضعة لنموذج تسعير الأصول الرأسمالية. غالبًا ما يُستخدم نموذج </a:t>
            </a:r>
            <a:r>
              <a:rPr lang="en-GB" sz="2000" dirty="0"/>
              <a:t>Fama</a:t>
            </a:r>
            <a:r>
              <a:rPr lang="ar-DZ" dirty="0"/>
              <a:t> ثلاثي العوامل في التقديرات التجريبية للعوائد على الأصول المالية.</a:t>
            </a:r>
          </a:p>
          <a:p>
            <a:pPr marL="0" indent="0" algn="just">
              <a:buNone/>
              <a:tabLst>
                <a:tab pos="442913" algn="l"/>
              </a:tabLst>
            </a:pPr>
            <a:r>
              <a:rPr lang="ar-DZ" dirty="0"/>
              <a:t> فقيمة الشركة المدرجة في البورصة لها ثلاثة قيم لأسهمها، قيمة إسمية، وقيمة دفترية ، وقيمة سوقية.</a:t>
            </a:r>
            <a:endParaRPr lang="ar-SA" dirty="0"/>
          </a:p>
        </p:txBody>
      </p:sp>
      <p:sp>
        <p:nvSpPr>
          <p:cNvPr id="4" name="Date Placeholder 3">
            <a:extLst>
              <a:ext uri="{FF2B5EF4-FFF2-40B4-BE49-F238E27FC236}">
                <a16:creationId xmlns:a16="http://schemas.microsoft.com/office/drawing/2014/main" id="{5D86A2DA-8328-071E-8D2C-791697000A4D}"/>
              </a:ext>
            </a:extLst>
          </p:cNvPr>
          <p:cNvSpPr>
            <a:spLocks noGrp="1"/>
          </p:cNvSpPr>
          <p:nvPr>
            <p:ph type="dt" sz="half" idx="14"/>
          </p:nvPr>
        </p:nvSpPr>
        <p:spPr>
          <a:xfrm>
            <a:off x="395536" y="6093296"/>
            <a:ext cx="1286296"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6527E6CC-A856-CA14-FE90-83FAF35E3023}"/>
              </a:ext>
            </a:extLst>
          </p:cNvPr>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a:extLst>
              <a:ext uri="{FF2B5EF4-FFF2-40B4-BE49-F238E27FC236}">
                <a16:creationId xmlns:a16="http://schemas.microsoft.com/office/drawing/2014/main" id="{17251085-EB31-DC01-AF49-81CF98398606}"/>
              </a:ext>
            </a:extLst>
          </p:cNvPr>
          <p:cNvSpPr>
            <a:spLocks noGrp="1"/>
          </p:cNvSpPr>
          <p:nvPr>
            <p:ph type="ftr" sz="quarter" idx="16"/>
          </p:nvPr>
        </p:nvSpPr>
        <p:spPr>
          <a:xfrm>
            <a:off x="1763688" y="6021288"/>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362314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7A3C0-F335-B1A5-BB6A-7ADD74C8667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C1D8C704-2EF8-D8AB-9489-9062C4255419}"/>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512EF559-869A-B940-6BEC-120B340B5ED3}"/>
              </a:ext>
            </a:extLst>
          </p:cNvPr>
          <p:cNvSpPr>
            <a:spLocks noGrp="1"/>
          </p:cNvSpPr>
          <p:nvPr>
            <p:ph sz="quarter" idx="1"/>
          </p:nvPr>
        </p:nvSpPr>
        <p:spPr>
          <a:xfrm>
            <a:off x="457200" y="1772816"/>
            <a:ext cx="7467600" cy="357479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tabLst>
                <a:tab pos="442913" algn="l"/>
              </a:tabLst>
            </a:pPr>
            <a:r>
              <a:rPr lang="fr-FR" sz="2800" b="1" dirty="0"/>
              <a:t>4-	</a:t>
            </a:r>
            <a:r>
              <a:rPr lang="ar-SA" sz="2800" b="1" dirty="0"/>
              <a:t>التعريف بـــــ     </a:t>
            </a:r>
            <a:r>
              <a:rPr lang="fr-FR" sz="2800" b="1" dirty="0"/>
              <a:t>Jensen Meckling</a:t>
            </a:r>
          </a:p>
          <a:p>
            <a:pPr marL="0" indent="0" algn="just">
              <a:buNone/>
            </a:pPr>
            <a:r>
              <a:rPr lang="ar-DZ" dirty="0"/>
              <a:t>يعتبر</a:t>
            </a:r>
            <a:r>
              <a:rPr lang="fr-FR" sz="2000" b="1" dirty="0"/>
              <a:t>Jensen </a:t>
            </a:r>
            <a:r>
              <a:rPr lang="ar-DZ" sz="2000" b="1" dirty="0"/>
              <a:t> </a:t>
            </a:r>
            <a:r>
              <a:rPr lang="fr-FR" sz="2000" b="1" dirty="0"/>
              <a:t> Meckling Cole </a:t>
            </a:r>
            <a:r>
              <a:rPr lang="ar-DZ" sz="2000" b="1" dirty="0"/>
              <a:t> </a:t>
            </a:r>
            <a:r>
              <a:rPr lang="ar-DZ" dirty="0"/>
              <a:t>(30 نوفمبر 1939 - 2 أبريل 2024) اقتصادي أمريكي عمل في مجال الاقتصاد المالي. عمل بين عامي 1967 و1988 في هيئة التدريس بجامعة روتشستر </a:t>
            </a:r>
            <a:r>
              <a:rPr lang="en-GB" sz="2000" kern="0" dirty="0">
                <a:solidFill>
                  <a:srgbClr val="202122"/>
                </a:solidFill>
                <a:effectLst/>
                <a:latin typeface="Arial" panose="020B0604020202020204" pitchFamily="34" charset="0"/>
                <a:ea typeface="Times New Roman" panose="02020603050405020304" pitchFamily="18" charset="0"/>
              </a:rPr>
              <a:t>the University of Rochester's faculty</a:t>
            </a:r>
            <a:r>
              <a:rPr lang="ar-DZ" dirty="0"/>
              <a:t>. بينما عمل وبين عامي 2000 و2009 في مجموعة شركات </a:t>
            </a:r>
            <a:r>
              <a:rPr lang="ar-DZ" dirty="0" err="1"/>
              <a:t>مونيتور</a:t>
            </a:r>
            <a:r>
              <a:rPr lang="ar-DZ" dirty="0"/>
              <a:t> </a:t>
            </a:r>
            <a:r>
              <a:rPr lang="en-GB" sz="2000" kern="0" dirty="0">
                <a:solidFill>
                  <a:srgbClr val="202122"/>
                </a:solidFill>
                <a:effectLst/>
                <a:latin typeface="Arial" panose="020B0604020202020204" pitchFamily="34" charset="0"/>
                <a:ea typeface="Times New Roman" panose="02020603050405020304" pitchFamily="18" charset="0"/>
              </a:rPr>
              <a:t>Monitor</a:t>
            </a:r>
            <a:r>
              <a:rPr lang="ar-DZ" dirty="0"/>
              <a:t>، وهي شركة استشارات استراتيجية أصبحت تسمى  ”</a:t>
            </a:r>
            <a:r>
              <a:rPr lang="ar-DZ" dirty="0" err="1"/>
              <a:t>مونيتور</a:t>
            </a:r>
            <a:r>
              <a:rPr lang="ar-DZ" dirty="0"/>
              <a:t> </a:t>
            </a:r>
            <a:r>
              <a:rPr lang="ar-DZ" dirty="0" err="1"/>
              <a:t>ديلويت</a:t>
            </a:r>
            <a:r>
              <a:rPr lang="ar-DZ" dirty="0"/>
              <a:t>“</a:t>
            </a:r>
            <a:r>
              <a:rPr lang="en-GB" sz="1800" kern="0" dirty="0">
                <a:solidFill>
                  <a:srgbClr val="202122"/>
                </a:solidFill>
                <a:effectLst/>
                <a:latin typeface="Arial" panose="020B0604020202020204" pitchFamily="34" charset="0"/>
                <a:ea typeface="Times New Roman" panose="02020603050405020304" pitchFamily="18" charset="0"/>
              </a:rPr>
              <a:t>Monitor Deloitte</a:t>
            </a:r>
            <a:r>
              <a:rPr lang="ar-DZ" dirty="0"/>
              <a:t> في عام 2013. وحتى عام 2000، شغل منصب أستاذ جيسي </a:t>
            </a:r>
            <a:r>
              <a:rPr lang="ar-DZ" dirty="0" err="1"/>
              <a:t>إيزيدور</a:t>
            </a:r>
            <a:r>
              <a:rPr lang="ar-DZ" dirty="0"/>
              <a:t> </a:t>
            </a:r>
            <a:r>
              <a:rPr lang="ar-DZ" dirty="0" err="1"/>
              <a:t>ستراوس</a:t>
            </a:r>
            <a:r>
              <a:rPr lang="ar-DZ" dirty="0"/>
              <a:t> </a:t>
            </a:r>
            <a:r>
              <a:rPr lang="en-GB" sz="1800" kern="0" dirty="0">
                <a:solidFill>
                  <a:srgbClr val="202122"/>
                </a:solidFill>
                <a:effectLst/>
                <a:latin typeface="Arial" panose="020B0604020202020204" pitchFamily="34" charset="0"/>
                <a:ea typeface="Times New Roman" panose="02020603050405020304" pitchFamily="18" charset="0"/>
              </a:rPr>
              <a:t>Jesse Isidor Straus</a:t>
            </a:r>
            <a:r>
              <a:rPr lang="ar-DZ" dirty="0"/>
              <a:t> لإدارة الأعمال في جامعة هارفارد.  </a:t>
            </a:r>
            <a:endParaRPr lang="ar-SA" dirty="0"/>
          </a:p>
        </p:txBody>
      </p:sp>
      <p:sp>
        <p:nvSpPr>
          <p:cNvPr id="4" name="Date Placeholder 3">
            <a:extLst>
              <a:ext uri="{FF2B5EF4-FFF2-40B4-BE49-F238E27FC236}">
                <a16:creationId xmlns:a16="http://schemas.microsoft.com/office/drawing/2014/main" id="{0486B79B-67F7-5DA6-021D-15097284CA41}"/>
              </a:ext>
            </a:extLst>
          </p:cNvPr>
          <p:cNvSpPr>
            <a:spLocks noGrp="1"/>
          </p:cNvSpPr>
          <p:nvPr>
            <p:ph type="dt" sz="half" idx="14"/>
          </p:nvPr>
        </p:nvSpPr>
        <p:spPr>
          <a:xfrm>
            <a:off x="405384" y="5554030"/>
            <a:ext cx="2664296" cy="360040"/>
          </a:xfrm>
        </p:spPr>
        <p:txBody>
          <a:bodyPr/>
          <a:lstStyle/>
          <a:p>
            <a:pPr algn="l" rtl="0"/>
            <a:fld id="{1D4354D4-1516-4B33-B3B7-EB67BA77BC82}" type="datetime3">
              <a:rPr lang="en-US" b="1" smtClean="0"/>
              <a:t>17 April 2025</a:t>
            </a:fld>
            <a:endParaRPr lang="ar-SA" b="1" dirty="0"/>
          </a:p>
        </p:txBody>
      </p:sp>
      <p:sp>
        <p:nvSpPr>
          <p:cNvPr id="5" name="Slide Number Placeholder 4">
            <a:extLst>
              <a:ext uri="{FF2B5EF4-FFF2-40B4-BE49-F238E27FC236}">
                <a16:creationId xmlns:a16="http://schemas.microsoft.com/office/drawing/2014/main" id="{DFCDB5AD-0834-ADD8-75D7-FC00B09A0225}"/>
              </a:ext>
            </a:extLst>
          </p:cNvPr>
          <p:cNvSpPr>
            <a:spLocks noGrp="1"/>
          </p:cNvSpPr>
          <p:nvPr>
            <p:ph type="sldNum" sz="quarter" idx="15"/>
          </p:nvPr>
        </p:nvSpPr>
        <p:spPr/>
        <p:txBody>
          <a:bodyPr/>
          <a:lstStyle/>
          <a:p>
            <a:fld id="{A4231B69-FBD1-4C22-85BF-9904F0109019}" type="slidenum">
              <a:rPr lang="ar-SA" smtClean="0"/>
              <a:pPr/>
              <a:t>13</a:t>
            </a:fld>
            <a:endParaRPr lang="ar-SA"/>
          </a:p>
        </p:txBody>
      </p:sp>
      <p:sp>
        <p:nvSpPr>
          <p:cNvPr id="6" name="Footer Placeholder 5">
            <a:extLst>
              <a:ext uri="{FF2B5EF4-FFF2-40B4-BE49-F238E27FC236}">
                <a16:creationId xmlns:a16="http://schemas.microsoft.com/office/drawing/2014/main" id="{BA911FC2-27CA-9FAA-0063-F39069825432}"/>
              </a:ext>
            </a:extLst>
          </p:cNvPr>
          <p:cNvSpPr>
            <a:spLocks noGrp="1"/>
          </p:cNvSpPr>
          <p:nvPr>
            <p:ph type="ftr" sz="quarter" idx="16"/>
          </p:nvPr>
        </p:nvSpPr>
        <p:spPr>
          <a:xfrm>
            <a:off x="1763688" y="5443555"/>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5943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7EA76-3C54-AD78-D7A6-E1B0E96DA163}"/>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01C39394-EF71-038D-D707-8D4AE5C338EE}"/>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45390B04-2446-8DCA-3098-E66CBDCF6A2B}"/>
              </a:ext>
            </a:extLst>
          </p:cNvPr>
          <p:cNvSpPr>
            <a:spLocks noGrp="1"/>
          </p:cNvSpPr>
          <p:nvPr>
            <p:ph sz="quarter" idx="1"/>
          </p:nvPr>
        </p:nvSpPr>
        <p:spPr>
          <a:xfrm>
            <a:off x="457200" y="1772816"/>
            <a:ext cx="7467600" cy="4248472"/>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buFont typeface="Wingdings" panose="05000000000000000000" pitchFamily="2" charset="2"/>
              <a:buChar char="Ø"/>
              <a:tabLst>
                <a:tab pos="442913" algn="l"/>
              </a:tabLst>
            </a:pPr>
            <a:r>
              <a:rPr lang="fr-FR" sz="2800" b="1" dirty="0"/>
              <a:t>4-	</a:t>
            </a:r>
            <a:r>
              <a:rPr lang="ar-SA" sz="2800" b="1" dirty="0"/>
              <a:t>التعريف بـــــ     </a:t>
            </a:r>
            <a:r>
              <a:rPr lang="fr-FR" sz="2800" b="1" dirty="0"/>
              <a:t>Jensen Meckling</a:t>
            </a:r>
          </a:p>
          <a:p>
            <a:pPr marL="0" indent="0" algn="just">
              <a:buNone/>
            </a:pPr>
            <a:r>
              <a:rPr lang="ar-DZ" dirty="0"/>
              <a:t>يعتبر</a:t>
            </a:r>
            <a:r>
              <a:rPr lang="fr-FR" sz="2000" b="1" dirty="0"/>
              <a:t>Jensen </a:t>
            </a:r>
            <a:r>
              <a:rPr lang="ar-DZ" sz="2000" b="1" dirty="0"/>
              <a:t> </a:t>
            </a:r>
            <a:r>
              <a:rPr lang="fr-FR" sz="2000" b="1" dirty="0"/>
              <a:t>Meckling Cole</a:t>
            </a:r>
            <a:r>
              <a:rPr lang="ar-DZ" sz="2000" b="1" dirty="0"/>
              <a:t> </a:t>
            </a:r>
            <a:r>
              <a:rPr lang="ar-DZ" dirty="0"/>
              <a:t>قدم جنسن ثلاث مساهمات رئيسية، كان لكل منها تأثيرات كبيرة. </a:t>
            </a:r>
          </a:p>
          <a:p>
            <a:pPr marL="0" indent="0" algn="just">
              <a:buNone/>
            </a:pPr>
            <a:r>
              <a:rPr lang="ar-DZ" b="1" dirty="0"/>
              <a:t>أولاً، </a:t>
            </a:r>
            <a:r>
              <a:rPr lang="ar-DZ" dirty="0"/>
              <a:t>هو واحد من أكثر الاقتصاديين الذين تم الاستشهاد بهم على الإطلاق، حيث تم الاستشهاد به على </a:t>
            </a:r>
            <a:r>
              <a:rPr lang="en-GB" sz="2200" dirty="0"/>
              <a:t>Google</a:t>
            </a:r>
            <a:r>
              <a:rPr lang="en-GB" dirty="0"/>
              <a:t> </a:t>
            </a:r>
            <a:r>
              <a:rPr lang="en-GB" sz="2200" dirty="0"/>
              <a:t>Scholar</a:t>
            </a:r>
            <a:r>
              <a:rPr lang="ar-DZ" dirty="0"/>
              <a:t> بأكثر من 340,000 استشهاد حتى أبريل 2024، وفقًا لتكريم </a:t>
            </a:r>
            <a:r>
              <a:rPr lang="ar-DZ" dirty="0" err="1"/>
              <a:t>بروماركيت</a:t>
            </a:r>
            <a:r>
              <a:rPr lang="ar-DZ" dirty="0"/>
              <a:t> </a:t>
            </a:r>
            <a:r>
              <a:rPr lang="fr-FR" sz="2200" dirty="0" err="1"/>
              <a:t>Promarket</a:t>
            </a:r>
            <a:r>
              <a:rPr lang="ar-DZ" dirty="0"/>
              <a:t>. ركزت الكثير من أعماله على مشاكل الوكالة داخل المؤسسات أو ما يعرف أيضا بنظرية الوكالة، وخاصة الشركات المتداولة في البورصة. </a:t>
            </a:r>
            <a:r>
              <a:rPr lang="ar-DZ" b="1" dirty="0"/>
              <a:t>ثانيًا، </a:t>
            </a:r>
            <a:r>
              <a:rPr lang="ar-DZ" dirty="0"/>
              <a:t>كان جنسن أيضًا مؤسسًا مشاركًا ومحررًا لسنوات عديدة لمجلة الاقتصاد المالي. وقد أصبحت المجلة أفضل مجلة مالية أكاديمية بعد تأسيسها مباشرةً تقريبًا. وكان من بين سياساته تعويض المراجعين الأقران (المحكمين) عن قيامهم بعمل سريع في تقييم المخطوطات. </a:t>
            </a:r>
            <a:r>
              <a:rPr lang="ar-DZ" b="1" dirty="0"/>
              <a:t>ثالثًا، </a:t>
            </a:r>
            <a:r>
              <a:rPr lang="ar-DZ" dirty="0"/>
              <a:t>شارك في تأسيس شبكة بحوث العلوم الاجتماعية في عام 1994، وسرعان ما أصبحت الشبكة الموزع الرائد لأعمال الأوراق الأكاديمية في العديد من التخصصات.</a:t>
            </a:r>
            <a:endParaRPr lang="ar-SA" dirty="0"/>
          </a:p>
        </p:txBody>
      </p:sp>
      <p:sp>
        <p:nvSpPr>
          <p:cNvPr id="4" name="Date Placeholder 3">
            <a:extLst>
              <a:ext uri="{FF2B5EF4-FFF2-40B4-BE49-F238E27FC236}">
                <a16:creationId xmlns:a16="http://schemas.microsoft.com/office/drawing/2014/main" id="{19171EF6-474F-A9A0-95B4-690C54B78F09}"/>
              </a:ext>
            </a:extLst>
          </p:cNvPr>
          <p:cNvSpPr>
            <a:spLocks noGrp="1"/>
          </p:cNvSpPr>
          <p:nvPr>
            <p:ph type="dt" sz="half" idx="14"/>
          </p:nvPr>
        </p:nvSpPr>
        <p:spPr>
          <a:xfrm>
            <a:off x="539552" y="6237312"/>
            <a:ext cx="1214288"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0355375B-A3D5-82E0-A93F-2CC3248F3263}"/>
              </a:ext>
            </a:extLst>
          </p:cNvPr>
          <p:cNvSpPr>
            <a:spLocks noGrp="1"/>
          </p:cNvSpPr>
          <p:nvPr>
            <p:ph type="sldNum" sz="quarter" idx="15"/>
          </p:nvPr>
        </p:nvSpPr>
        <p:spPr/>
        <p:txBody>
          <a:bodyPr/>
          <a:lstStyle/>
          <a:p>
            <a:fld id="{A4231B69-FBD1-4C22-85BF-9904F0109019}" type="slidenum">
              <a:rPr lang="ar-SA" smtClean="0"/>
              <a:pPr/>
              <a:t>14</a:t>
            </a:fld>
            <a:endParaRPr lang="ar-SA"/>
          </a:p>
        </p:txBody>
      </p:sp>
      <p:sp>
        <p:nvSpPr>
          <p:cNvPr id="6" name="Footer Placeholder 5">
            <a:extLst>
              <a:ext uri="{FF2B5EF4-FFF2-40B4-BE49-F238E27FC236}">
                <a16:creationId xmlns:a16="http://schemas.microsoft.com/office/drawing/2014/main" id="{0AEA0F3A-82CB-BC62-2ABC-64F09D047261}"/>
              </a:ext>
            </a:extLst>
          </p:cNvPr>
          <p:cNvSpPr>
            <a:spLocks noGrp="1"/>
          </p:cNvSpPr>
          <p:nvPr>
            <p:ph type="ftr" sz="quarter" idx="16"/>
          </p:nvPr>
        </p:nvSpPr>
        <p:spPr>
          <a:xfrm>
            <a:off x="1763688" y="6165304"/>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522524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D9DA8-5509-82CE-7F44-15496A28EAF7}"/>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E4C4E223-11CE-01A7-DBDB-1000CE6F2FB8}"/>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083F68D9-3C63-A2D6-7A30-A5A6C35711D5}"/>
              </a:ext>
            </a:extLst>
          </p:cNvPr>
          <p:cNvSpPr>
            <a:spLocks noGrp="1"/>
          </p:cNvSpPr>
          <p:nvPr>
            <p:ph sz="quarter" idx="1"/>
          </p:nvPr>
        </p:nvSpPr>
        <p:spPr>
          <a:xfrm>
            <a:off x="457200" y="1772816"/>
            <a:ext cx="7467600" cy="4248472"/>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buFont typeface="Wingdings" panose="05000000000000000000" pitchFamily="2" charset="2"/>
              <a:buChar char="Ø"/>
              <a:tabLst>
                <a:tab pos="442913" algn="l"/>
              </a:tabLst>
            </a:pPr>
            <a:r>
              <a:rPr lang="fr-FR" sz="2800" b="1" dirty="0"/>
              <a:t>4-	</a:t>
            </a:r>
            <a:r>
              <a:rPr lang="ar-SA" sz="2800" b="1" dirty="0"/>
              <a:t>التعريف بـــــ     </a:t>
            </a:r>
            <a:r>
              <a:rPr lang="fr-FR" sz="2800" b="1" dirty="0"/>
              <a:t>Jensen Meckling</a:t>
            </a:r>
          </a:p>
          <a:p>
            <a:pPr marL="0" indent="0" algn="just">
              <a:buNone/>
            </a:pPr>
            <a:r>
              <a:rPr lang="ar-DZ" dirty="0"/>
              <a:t>كما لعب </a:t>
            </a:r>
            <a:r>
              <a:rPr lang="fr-FR" sz="2000" b="1" dirty="0"/>
              <a:t>Jensen </a:t>
            </a:r>
            <a:r>
              <a:rPr lang="ar-DZ" sz="2000" b="1" dirty="0"/>
              <a:t> </a:t>
            </a:r>
            <a:r>
              <a:rPr lang="fr-FR" sz="2000" b="1" dirty="0"/>
              <a:t>Meckling Cole</a:t>
            </a:r>
            <a:r>
              <a:rPr lang="ar-DZ" sz="2000" b="1" dirty="0"/>
              <a:t> دورًا مهمًا في المناقشات الأكاديمية لنموذج تسعير الأصول الرأسمالية، وسياسة خيارات الأسهم، وخاصةً في حوكمة الشركات. وقد طور طريقة لقياس أداء مديري الصناديق، وهي ما يُعرف باسم ألفا جنسن </a:t>
            </a:r>
            <a:r>
              <a:rPr lang="en-GB" sz="1800" u="sng" kern="0"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tooltip="Jensen's alpha"/>
              </a:rPr>
              <a:t>Jensen's alpha</a:t>
            </a:r>
            <a:r>
              <a:rPr lang="ar-DZ" sz="2000" b="1" dirty="0"/>
              <a:t>. واستنادًا إلى أطروحته للدكتوراه من جامعة شيكاغو عام 1968، افترض </a:t>
            </a:r>
            <a:r>
              <a:rPr lang="en-GB" sz="1800" u="sng" kern="0" dirty="0">
                <a:solidFill>
                  <a:schemeClr val="tx1"/>
                </a:solidFill>
                <a:latin typeface="Arial" panose="020B0604020202020204" pitchFamily="34" charset="0"/>
                <a:ea typeface="Times New Roman" panose="02020603050405020304" pitchFamily="18" charset="0"/>
                <a:cs typeface="Arial" panose="020B0604020202020204" pitchFamily="34" charset="0"/>
              </a:rPr>
              <a:t>Jensen</a:t>
            </a:r>
            <a:r>
              <a:rPr lang="ar-DZ" sz="2000" b="1" dirty="0"/>
              <a:t> أن الأداء غير الطبيعي لمديري الصناديق يجب أن يستند إلى متوسط عائد الصندوق بالنسبة إلى مقدار المخاطر التي يتعرّض لها المستثمرين، وإلى أداء الأصول الأخرى التي تنطوي على مخاطر. وكمثال على ذلك، إذا كان العائد السنوي لسوق الأسهم 10% في سنة ما و كان معدل الفائدة الخالي من المخاطر، كما هو موضح في العائد على سندات الخزانة، 2%، فإن الصندوق الذي كان ينطوي على مخاطرة بنسبة 80% مثل السوق ككل يجب أن يكون له عائد متوقع بنسبة 2% + 0.8 مرة أي (10%-2%)، أو 8.4%، استنادًا إلى نموذج تسعير الأصول الرأسمالية. فإذا حقق الصندوق عائدًا بنسبة 8.1%، فإن أداءه سيكون أقل من المتوقع بنسبة 0.3% مقارنةً بالعائد المتوقع. ومن هنا أصبح هذا المقياس يُعرف باسم </a:t>
            </a:r>
            <a:r>
              <a:rPr lang="en-GB" sz="2000" u="sng" kern="0"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tooltip="Jensen's alpha"/>
              </a:rPr>
              <a:t>Jensen's alpha</a:t>
            </a:r>
            <a:r>
              <a:rPr lang="ar-DZ" sz="2000" b="1" dirty="0"/>
              <a:t>، وأصبح يُستخدم على نطاق واسع لقياس أداء الصناديق المشتركة والاستثمارات الأخرى من قبل كل من الأكاديميين والمهنيين.</a:t>
            </a:r>
            <a:endParaRPr lang="ar-SA" dirty="0"/>
          </a:p>
        </p:txBody>
      </p:sp>
      <p:sp>
        <p:nvSpPr>
          <p:cNvPr id="4" name="Date Placeholder 3">
            <a:extLst>
              <a:ext uri="{FF2B5EF4-FFF2-40B4-BE49-F238E27FC236}">
                <a16:creationId xmlns:a16="http://schemas.microsoft.com/office/drawing/2014/main" id="{4DDC3B16-6E0B-89C2-5038-9A32E99E7C26}"/>
              </a:ext>
            </a:extLst>
          </p:cNvPr>
          <p:cNvSpPr>
            <a:spLocks noGrp="1"/>
          </p:cNvSpPr>
          <p:nvPr>
            <p:ph type="dt" sz="half" idx="14"/>
          </p:nvPr>
        </p:nvSpPr>
        <p:spPr>
          <a:xfrm>
            <a:off x="539552" y="6237312"/>
            <a:ext cx="1214288"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E04E13C6-5073-DACD-BCAF-07448AEEF4BD}"/>
              </a:ext>
            </a:extLst>
          </p:cNvPr>
          <p:cNvSpPr>
            <a:spLocks noGrp="1"/>
          </p:cNvSpPr>
          <p:nvPr>
            <p:ph type="sldNum" sz="quarter" idx="15"/>
          </p:nvPr>
        </p:nvSpPr>
        <p:spPr/>
        <p:txBody>
          <a:bodyPr/>
          <a:lstStyle/>
          <a:p>
            <a:fld id="{A4231B69-FBD1-4C22-85BF-9904F0109019}" type="slidenum">
              <a:rPr lang="ar-SA" smtClean="0"/>
              <a:pPr/>
              <a:t>15</a:t>
            </a:fld>
            <a:endParaRPr lang="ar-SA"/>
          </a:p>
        </p:txBody>
      </p:sp>
      <p:sp>
        <p:nvSpPr>
          <p:cNvPr id="6" name="Footer Placeholder 5">
            <a:extLst>
              <a:ext uri="{FF2B5EF4-FFF2-40B4-BE49-F238E27FC236}">
                <a16:creationId xmlns:a16="http://schemas.microsoft.com/office/drawing/2014/main" id="{F1A28F5C-DDA2-4D4A-36BD-A3348B732C3A}"/>
              </a:ext>
            </a:extLst>
          </p:cNvPr>
          <p:cNvSpPr>
            <a:spLocks noGrp="1"/>
          </p:cNvSpPr>
          <p:nvPr>
            <p:ph type="ftr" sz="quarter" idx="16"/>
          </p:nvPr>
        </p:nvSpPr>
        <p:spPr>
          <a:xfrm>
            <a:off x="1763688" y="6165304"/>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287058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B738C-6C97-40C6-86B8-D9F0AF27258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3B8D0A69-E06F-73BB-02B3-CAD49A1F424F}"/>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5D983842-D3FE-30F3-1C7B-82315C8AFB56}"/>
              </a:ext>
            </a:extLst>
          </p:cNvPr>
          <p:cNvSpPr>
            <a:spLocks noGrp="1"/>
          </p:cNvSpPr>
          <p:nvPr>
            <p:ph sz="quarter" idx="1"/>
          </p:nvPr>
        </p:nvSpPr>
        <p:spPr>
          <a:xfrm>
            <a:off x="457200" y="1556792"/>
            <a:ext cx="7467600" cy="4464496"/>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lnSpcReduction="10000"/>
          </a:bodyPr>
          <a:lstStyle/>
          <a:p>
            <a:pPr>
              <a:buFont typeface="Wingdings" panose="05000000000000000000" pitchFamily="2" charset="2"/>
              <a:buChar char="Ø"/>
              <a:tabLst>
                <a:tab pos="442913" algn="l"/>
              </a:tabLst>
            </a:pPr>
            <a:r>
              <a:rPr lang="fr-FR" sz="2800" b="1" dirty="0"/>
              <a:t>4-	</a:t>
            </a:r>
            <a:r>
              <a:rPr lang="ar-SA" sz="2800" b="1" dirty="0"/>
              <a:t>التعريف بـــــ     </a:t>
            </a:r>
            <a:r>
              <a:rPr lang="fr-FR" sz="2800" b="1" dirty="0"/>
              <a:t>Jensen Meckling</a:t>
            </a:r>
          </a:p>
          <a:p>
            <a:pPr marL="0" indent="0" algn="just">
              <a:buNone/>
            </a:pPr>
            <a:r>
              <a:rPr lang="ar-DZ" dirty="0"/>
              <a:t>ومن أبرز أعمال </a:t>
            </a:r>
            <a:r>
              <a:rPr lang="fr-FR" sz="2000" b="1" dirty="0"/>
              <a:t>Jensen </a:t>
            </a:r>
            <a:r>
              <a:rPr lang="ar-DZ" sz="2000" b="1" dirty="0"/>
              <a:t> </a:t>
            </a:r>
            <a:r>
              <a:rPr lang="fr-FR" sz="2000" b="1" dirty="0"/>
              <a:t>Meckling Cole</a:t>
            </a:r>
            <a:r>
              <a:rPr lang="ar-DZ" sz="2000" b="1" dirty="0"/>
              <a:t> البحثية والتي لاقت رواجا واسعا في الأوساط العلمية والأكاديمية مقالته التي صدرت في مجلة الاقتصاد المالي لعام 1976 والتي شاركه فيها </a:t>
            </a:r>
            <a:r>
              <a:rPr lang="en-GB" sz="1800" u="sng" kern="0"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tooltip="William H. Meckling"/>
              </a:rPr>
              <a:t>William H. Meckling</a:t>
            </a:r>
            <a:r>
              <a:rPr lang="en-GB" sz="1800" kern="0" dirty="0">
                <a:solidFill>
                  <a:srgbClr val="202122"/>
                </a:solidFill>
                <a:effectLst/>
                <a:latin typeface="Arial" panose="020B0604020202020204" pitchFamily="34" charset="0"/>
                <a:ea typeface="Times New Roman" panose="02020603050405020304" pitchFamily="18" charset="0"/>
              </a:rPr>
              <a:t>, </a:t>
            </a:r>
            <a:r>
              <a:rPr lang="ar-DZ" sz="1800" kern="0" dirty="0">
                <a:solidFill>
                  <a:srgbClr val="202122"/>
                </a:solidFill>
                <a:effectLst/>
                <a:latin typeface="Arial" panose="020B0604020202020204" pitchFamily="34" charset="0"/>
                <a:ea typeface="Times New Roman" panose="02020603050405020304" pitchFamily="18" charset="0"/>
              </a:rPr>
              <a:t> </a:t>
            </a:r>
            <a:r>
              <a:rPr lang="ar-DZ" sz="2000" b="1" dirty="0"/>
              <a:t>بعنوان ”نظرية الشركة: السلوك الإداري وتكاليف الوكالة وهيكل الملكية“. وهي واحدة من أكثر الأبحاث الاقتصادية التي تم الاستشهاد بها على نطاق واسع في السنوات الخمسين الماضية. حيث تضمنت النظرية مفهوم الشركة العامة ككيان لا مالك له، مكون من علاقات تعاقدية فقط،. وأشارت الورقة البحثية إلى أنه إذا كان المدير لا يتلقى سوى جزء بسيط من المنافع التي يضيفها إلى الشركة، فإن المدير لن يعمل بجد لتعظيم القيمة كما كان سيفعل إذا كانت 100% من المنافع الإضافية تتدفق إلى المدير. وقد افترضت الورقة البحثية أن من مزايا التمويل بالديون هي أنه ومع وجود قدر أقل من التمويل بالأسهم، يمكن للمدير أن يمتلك نسبة أكبر من الأسهم، وبالتالي يكون لديه حوافز أفضل لتعظيم قيمة الشركة. كما افترضت الورقة أيضًا أن المستثمرين الخارجيين سيكونون على دراية بهذه الآثار التحفيزية وبالتالي سيكونون على استعداد لتقييم للشركة التي تمتلك نسبة أكبر من الأسهم الإدارية بأعلى تقييم.</a:t>
            </a:r>
            <a:endParaRPr lang="ar-SA" dirty="0"/>
          </a:p>
        </p:txBody>
      </p:sp>
      <p:sp>
        <p:nvSpPr>
          <p:cNvPr id="4" name="Date Placeholder 3">
            <a:extLst>
              <a:ext uri="{FF2B5EF4-FFF2-40B4-BE49-F238E27FC236}">
                <a16:creationId xmlns:a16="http://schemas.microsoft.com/office/drawing/2014/main" id="{71B354B4-1D7D-2A0D-0BDE-8E136BFFD7B1}"/>
              </a:ext>
            </a:extLst>
          </p:cNvPr>
          <p:cNvSpPr>
            <a:spLocks noGrp="1"/>
          </p:cNvSpPr>
          <p:nvPr>
            <p:ph type="dt" sz="half" idx="14"/>
          </p:nvPr>
        </p:nvSpPr>
        <p:spPr>
          <a:xfrm>
            <a:off x="539552" y="6237312"/>
            <a:ext cx="1214288"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FE1F7C8F-EDC3-9924-8BA6-3BE0F5048F78}"/>
              </a:ext>
            </a:extLst>
          </p:cNvPr>
          <p:cNvSpPr>
            <a:spLocks noGrp="1"/>
          </p:cNvSpPr>
          <p:nvPr>
            <p:ph type="sldNum" sz="quarter" idx="15"/>
          </p:nvPr>
        </p:nvSpPr>
        <p:spPr/>
        <p:txBody>
          <a:bodyPr/>
          <a:lstStyle/>
          <a:p>
            <a:fld id="{A4231B69-FBD1-4C22-85BF-9904F0109019}" type="slidenum">
              <a:rPr lang="ar-SA" smtClean="0"/>
              <a:pPr/>
              <a:t>16</a:t>
            </a:fld>
            <a:endParaRPr lang="ar-SA"/>
          </a:p>
        </p:txBody>
      </p:sp>
      <p:sp>
        <p:nvSpPr>
          <p:cNvPr id="6" name="Footer Placeholder 5">
            <a:extLst>
              <a:ext uri="{FF2B5EF4-FFF2-40B4-BE49-F238E27FC236}">
                <a16:creationId xmlns:a16="http://schemas.microsoft.com/office/drawing/2014/main" id="{A3C74C95-6711-A9B5-52A6-43D1F25B2A27}"/>
              </a:ext>
            </a:extLst>
          </p:cNvPr>
          <p:cNvSpPr>
            <a:spLocks noGrp="1"/>
          </p:cNvSpPr>
          <p:nvPr>
            <p:ph type="ftr" sz="quarter" idx="16"/>
          </p:nvPr>
        </p:nvSpPr>
        <p:spPr>
          <a:xfrm>
            <a:off x="1763688" y="6165304"/>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925977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482A2-17DB-185B-D601-B748BE236EEB}"/>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EACB1ED-0756-AC71-3579-7C13E0ED7C87}"/>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F018CDA4-7CFB-3705-4DA3-BB0C8B528A6A}"/>
              </a:ext>
            </a:extLst>
          </p:cNvPr>
          <p:cNvSpPr>
            <a:spLocks noGrp="1"/>
          </p:cNvSpPr>
          <p:nvPr>
            <p:ph sz="quarter" idx="1"/>
          </p:nvPr>
        </p:nvSpPr>
        <p:spPr>
          <a:xfrm>
            <a:off x="457200" y="1556792"/>
            <a:ext cx="7467600" cy="4464496"/>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77500" lnSpcReduction="20000"/>
          </a:bodyPr>
          <a:lstStyle/>
          <a:p>
            <a:pPr>
              <a:buFont typeface="Wingdings" panose="05000000000000000000" pitchFamily="2" charset="2"/>
              <a:buChar char="Ø"/>
              <a:tabLst>
                <a:tab pos="442913" algn="l"/>
              </a:tabLst>
            </a:pPr>
            <a:r>
              <a:rPr lang="fr-FR" sz="2800" b="1" dirty="0"/>
              <a:t>4-	</a:t>
            </a:r>
            <a:r>
              <a:rPr lang="ar-SA" sz="2800" b="1" dirty="0"/>
              <a:t>التعريف بـــــ     </a:t>
            </a:r>
            <a:r>
              <a:rPr lang="fr-FR" sz="2800" b="1" dirty="0"/>
              <a:t>Jensen Meckling</a:t>
            </a:r>
          </a:p>
          <a:p>
            <a:pPr marL="0" indent="0" algn="just">
              <a:buNone/>
            </a:pPr>
            <a:r>
              <a:rPr lang="ar-DZ" dirty="0"/>
              <a:t>ومن أبرز أعمال </a:t>
            </a:r>
            <a:r>
              <a:rPr lang="fr-FR" sz="2000" b="1" dirty="0"/>
              <a:t>Jensen </a:t>
            </a:r>
            <a:r>
              <a:rPr lang="ar-DZ" sz="2000" b="1" dirty="0"/>
              <a:t> </a:t>
            </a:r>
            <a:r>
              <a:rPr lang="fr-FR" sz="2000" b="1" dirty="0"/>
              <a:t>Meckling Cole</a:t>
            </a:r>
            <a:r>
              <a:rPr lang="ar-DZ" sz="2000" b="1" dirty="0"/>
              <a:t> </a:t>
            </a:r>
            <a:r>
              <a:rPr lang="ar-DZ" sz="2600" dirty="0"/>
              <a:t>البحثية أيضا بحثه الصادر عام 1983 بعنوان ”تأملات في الشركة كاختراع اجتماعي“ بأن مسؤولية الشركات الوحيدة هي تعظيم قيمة المساهمين، استنادًا إلى افتراض أن سوق الأسهم يعكس بدقة قيمة الشركة، وهو افتراض قائم على ما يعرف بكفاءة السوق. وفي عام 1986، نشر </a:t>
            </a:r>
            <a:r>
              <a:rPr lang="fr-FR" sz="2600" dirty="0"/>
              <a:t>Jensen </a:t>
            </a:r>
            <a:r>
              <a:rPr lang="ar-DZ" sz="2600" dirty="0"/>
              <a:t> مقالاً قصيراً بعنوان ”</a:t>
            </a:r>
            <a:r>
              <a:rPr lang="ar-DZ" sz="2600" b="1" dirty="0"/>
              <a:t>تكاليف الوكالة للتدفق النقدي الحر وتمويل الشركات وعمليات الاستحواذ</a:t>
            </a:r>
            <a:r>
              <a:rPr lang="ar-DZ" sz="2600" dirty="0"/>
              <a:t>“ في مجلة </a:t>
            </a:r>
            <a:r>
              <a:rPr lang="fr-FR" sz="2300" dirty="0"/>
              <a:t>American </a:t>
            </a:r>
            <a:r>
              <a:rPr lang="fr-FR" sz="2300" dirty="0" err="1"/>
              <a:t>Economic</a:t>
            </a:r>
            <a:r>
              <a:rPr lang="fr-FR" sz="2300" dirty="0"/>
              <a:t> </a:t>
            </a:r>
            <a:r>
              <a:rPr lang="fr-FR" sz="2300" dirty="0" err="1"/>
              <a:t>Review</a:t>
            </a:r>
            <a:r>
              <a:rPr lang="fr-FR" sz="2600" dirty="0"/>
              <a:t>، </a:t>
            </a:r>
            <a:r>
              <a:rPr lang="ar-DZ" sz="2600" dirty="0"/>
              <a:t>سعى من خلاله إلى تفسير طفرة الاستحواذ التي كانت تحدث. في ذلك الوقت، كان يُشار إلى عمليات الاستحواذ على الشركات باسم عمليات الاستحواذ بالرافعة المالية (، لأنها كانت تنطوي في كثير من الأحيان على مبالغ كبيرة من تمويل بالديون. وجادلت الورقة البحثية بأن مديري بعض الشركات المربحة المتداولة في البورصة لم يكونوا يعملون على تعظيم قيمة المساهمين لأن المديرين كانوا يفرطون في الاستثمار أو يحتفظون بالأرباح المحتجزة. جادل </a:t>
            </a:r>
            <a:r>
              <a:rPr lang="fr-FR" sz="2600" dirty="0"/>
              <a:t>Jensen</a:t>
            </a:r>
            <a:r>
              <a:rPr lang="ar-DZ" sz="2600" dirty="0"/>
              <a:t> بأنه إذا استبدلت الشركة الديون بتمويل الأسهم، سيضطر المديرون إلى دفع الأرباح كفوائد وأصل الدين لحاملي الديون، وبذلك سيحفز المديرين على التأكد من وجود أرباح كافية لتلبية مدفوعات الديون، وفي هذه العملية زيادة لقيمة الشركة.</a:t>
            </a:r>
            <a:endParaRPr lang="ar-SA" sz="2800" dirty="0"/>
          </a:p>
        </p:txBody>
      </p:sp>
      <p:sp>
        <p:nvSpPr>
          <p:cNvPr id="4" name="Date Placeholder 3">
            <a:extLst>
              <a:ext uri="{FF2B5EF4-FFF2-40B4-BE49-F238E27FC236}">
                <a16:creationId xmlns:a16="http://schemas.microsoft.com/office/drawing/2014/main" id="{53915250-C75B-123C-C4C8-711214365CA2}"/>
              </a:ext>
            </a:extLst>
          </p:cNvPr>
          <p:cNvSpPr>
            <a:spLocks noGrp="1"/>
          </p:cNvSpPr>
          <p:nvPr>
            <p:ph type="dt" sz="half" idx="14"/>
          </p:nvPr>
        </p:nvSpPr>
        <p:spPr>
          <a:xfrm>
            <a:off x="539552" y="6237312"/>
            <a:ext cx="1214288"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15E249C6-196E-8DF8-6B17-0D409A477992}"/>
              </a:ext>
            </a:extLst>
          </p:cNvPr>
          <p:cNvSpPr>
            <a:spLocks noGrp="1"/>
          </p:cNvSpPr>
          <p:nvPr>
            <p:ph type="sldNum" sz="quarter" idx="15"/>
          </p:nvPr>
        </p:nvSpPr>
        <p:spPr/>
        <p:txBody>
          <a:bodyPr/>
          <a:lstStyle/>
          <a:p>
            <a:fld id="{A4231B69-FBD1-4C22-85BF-9904F0109019}" type="slidenum">
              <a:rPr lang="ar-SA" smtClean="0"/>
              <a:pPr/>
              <a:t>17</a:t>
            </a:fld>
            <a:endParaRPr lang="ar-SA"/>
          </a:p>
        </p:txBody>
      </p:sp>
      <p:sp>
        <p:nvSpPr>
          <p:cNvPr id="6" name="Footer Placeholder 5">
            <a:extLst>
              <a:ext uri="{FF2B5EF4-FFF2-40B4-BE49-F238E27FC236}">
                <a16:creationId xmlns:a16="http://schemas.microsoft.com/office/drawing/2014/main" id="{80834D73-DB57-57D7-B855-76D3FE1295B1}"/>
              </a:ext>
            </a:extLst>
          </p:cNvPr>
          <p:cNvSpPr>
            <a:spLocks noGrp="1"/>
          </p:cNvSpPr>
          <p:nvPr>
            <p:ph type="ftr" sz="quarter" idx="16"/>
          </p:nvPr>
        </p:nvSpPr>
        <p:spPr>
          <a:xfrm>
            <a:off x="1763688" y="6165304"/>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1718991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7D2E8-E268-94B9-0EA7-443D32279BAC}"/>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53D4D2F5-1CFB-6369-43DC-A3B492237B58}"/>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5E8D550C-87B9-0646-9C19-13E5CC969992}"/>
              </a:ext>
            </a:extLst>
          </p:cNvPr>
          <p:cNvSpPr>
            <a:spLocks noGrp="1"/>
          </p:cNvSpPr>
          <p:nvPr>
            <p:ph sz="quarter" idx="1"/>
          </p:nvPr>
        </p:nvSpPr>
        <p:spPr>
          <a:xfrm>
            <a:off x="457200" y="1556792"/>
            <a:ext cx="7467600" cy="4464496"/>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lnSpcReduction="10000"/>
          </a:bodyPr>
          <a:lstStyle/>
          <a:p>
            <a:pPr>
              <a:buFont typeface="Wingdings" panose="05000000000000000000" pitchFamily="2" charset="2"/>
              <a:buChar char="Ø"/>
              <a:tabLst>
                <a:tab pos="442913" algn="l"/>
              </a:tabLst>
            </a:pPr>
            <a:r>
              <a:rPr lang="fr-FR" sz="2800" b="1" dirty="0"/>
              <a:t>4-	</a:t>
            </a:r>
            <a:r>
              <a:rPr lang="ar-SA" sz="2800" b="1" dirty="0"/>
              <a:t>التعريف بـــــ     </a:t>
            </a:r>
            <a:r>
              <a:rPr lang="fr-FR" sz="2800" b="1" dirty="0"/>
              <a:t>Jensen Meckling</a:t>
            </a:r>
          </a:p>
          <a:p>
            <a:pPr marL="0" indent="0" algn="just">
              <a:buNone/>
            </a:pPr>
            <a:r>
              <a:rPr lang="ar-DZ" dirty="0" err="1"/>
              <a:t>وتعتبرمقالات</a:t>
            </a:r>
            <a:r>
              <a:rPr lang="fr-FR" sz="2000" b="1" dirty="0"/>
              <a:t>Jensen </a:t>
            </a:r>
            <a:r>
              <a:rPr lang="ar-DZ" sz="2000" b="1" dirty="0"/>
              <a:t> </a:t>
            </a:r>
            <a:r>
              <a:rPr lang="fr-FR" sz="2000" b="1" dirty="0"/>
              <a:t>Meckling</a:t>
            </a:r>
            <a:r>
              <a:rPr lang="ar-DZ" sz="2000" b="1" dirty="0"/>
              <a:t> </a:t>
            </a:r>
            <a:r>
              <a:rPr lang="ar-DZ" dirty="0"/>
              <a:t>لعامي 1976 و1986 مقالات أساسية في مجال تمويل الشركات. قبل نشرهما، كانت جميع المقالات الأكاديمية تقريبًا حول سياسة المدفوعات وهيكل رأس المال التي نُشرت بعد عام 1960 تستخدم الإطار الذي قدمه </a:t>
            </a:r>
            <a:r>
              <a:rPr lang="fr-FR" sz="2000" dirty="0"/>
              <a:t>Modigliani and Miller </a:t>
            </a:r>
            <a:r>
              <a:rPr lang="ar-DZ" sz="2000" dirty="0"/>
              <a:t> </a:t>
            </a:r>
            <a:r>
              <a:rPr lang="ar-DZ" dirty="0"/>
              <a:t>في مقالاتهما حول هذه المواضيع، والتي افترضت أن القرارات التشغيلية للشركات لا تتأثر بالمدفوعات وهيكل رأس المال (هيكل التمويل) . في المقابل، افترضت مقالات </a:t>
            </a:r>
            <a:r>
              <a:rPr lang="fr-FR" sz="2000" b="1" dirty="0"/>
              <a:t>Jensen</a:t>
            </a:r>
            <a:r>
              <a:rPr lang="ar-DZ" dirty="0"/>
              <a:t> صراحةً أن هذه القرارات تؤثر بالفعل على القرارات التشغيلية.  وبعد عام 1986، اعتمدت جميع المقالات الأكاديمية تقريبًا حول هذه المواضيع إطار عمل </a:t>
            </a:r>
            <a:r>
              <a:rPr lang="fr-FR" sz="2000" b="1" dirty="0"/>
              <a:t>Jensen</a:t>
            </a:r>
            <a:r>
              <a:rPr lang="ar-DZ" dirty="0"/>
              <a:t> الذي مفاده أن القرارات التشغيلية تتأثر بالقرارات المالية (من داخل المنشأة)، بدلاً من عدم تأثرها (من خارج المنشأة).</a:t>
            </a:r>
            <a:endParaRPr lang="ar-SA" sz="2800" dirty="0"/>
          </a:p>
        </p:txBody>
      </p:sp>
      <p:sp>
        <p:nvSpPr>
          <p:cNvPr id="4" name="Date Placeholder 3">
            <a:extLst>
              <a:ext uri="{FF2B5EF4-FFF2-40B4-BE49-F238E27FC236}">
                <a16:creationId xmlns:a16="http://schemas.microsoft.com/office/drawing/2014/main" id="{7C430943-5A14-DBD5-58DA-8F3D1115CC1D}"/>
              </a:ext>
            </a:extLst>
          </p:cNvPr>
          <p:cNvSpPr>
            <a:spLocks noGrp="1"/>
          </p:cNvSpPr>
          <p:nvPr>
            <p:ph type="dt" sz="half" idx="14"/>
          </p:nvPr>
        </p:nvSpPr>
        <p:spPr>
          <a:xfrm>
            <a:off x="539552" y="6237312"/>
            <a:ext cx="1214288"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A8C8CB47-B9C5-E5D7-3C81-EFC101FF249B}"/>
              </a:ext>
            </a:extLst>
          </p:cNvPr>
          <p:cNvSpPr>
            <a:spLocks noGrp="1"/>
          </p:cNvSpPr>
          <p:nvPr>
            <p:ph type="sldNum" sz="quarter" idx="15"/>
          </p:nvPr>
        </p:nvSpPr>
        <p:spPr/>
        <p:txBody>
          <a:bodyPr/>
          <a:lstStyle/>
          <a:p>
            <a:fld id="{A4231B69-FBD1-4C22-85BF-9904F0109019}" type="slidenum">
              <a:rPr lang="ar-SA" smtClean="0"/>
              <a:pPr/>
              <a:t>18</a:t>
            </a:fld>
            <a:endParaRPr lang="ar-SA"/>
          </a:p>
        </p:txBody>
      </p:sp>
      <p:sp>
        <p:nvSpPr>
          <p:cNvPr id="6" name="Footer Placeholder 5">
            <a:extLst>
              <a:ext uri="{FF2B5EF4-FFF2-40B4-BE49-F238E27FC236}">
                <a16:creationId xmlns:a16="http://schemas.microsoft.com/office/drawing/2014/main" id="{5903B72C-0F69-1324-4A97-21AE7CFDD285}"/>
              </a:ext>
            </a:extLst>
          </p:cNvPr>
          <p:cNvSpPr>
            <a:spLocks noGrp="1"/>
          </p:cNvSpPr>
          <p:nvPr>
            <p:ph type="ftr" sz="quarter" idx="16"/>
          </p:nvPr>
        </p:nvSpPr>
        <p:spPr>
          <a:xfrm>
            <a:off x="1763688" y="6165304"/>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0717923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8ADEE-7790-2504-EFD4-A9914B241A8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B520319-FD05-B1DC-291B-8DCF95537013}"/>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0DC963CB-2BB6-ACF8-4A5A-6281350BCE20}"/>
              </a:ext>
            </a:extLst>
          </p:cNvPr>
          <p:cNvSpPr>
            <a:spLocks noGrp="1"/>
          </p:cNvSpPr>
          <p:nvPr>
            <p:ph sz="quarter" idx="1"/>
          </p:nvPr>
        </p:nvSpPr>
        <p:spPr>
          <a:xfrm>
            <a:off x="457200" y="1772816"/>
            <a:ext cx="7467600" cy="432048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buFont typeface="Wingdings" panose="05000000000000000000" pitchFamily="2" charset="2"/>
              <a:buChar char="Ø"/>
              <a:tabLst>
                <a:tab pos="442913" algn="l"/>
              </a:tabLst>
            </a:pPr>
            <a:r>
              <a:rPr lang="ar-SA" sz="2800" b="1" dirty="0"/>
              <a:t>	</a:t>
            </a:r>
            <a:r>
              <a:rPr lang="fr-FR" sz="2800" b="1" dirty="0"/>
              <a:t>5-	</a:t>
            </a:r>
            <a:r>
              <a:rPr lang="ar-SA" sz="2800" b="1" dirty="0"/>
              <a:t>التعريف بـــــ     </a:t>
            </a:r>
            <a:r>
              <a:rPr lang="fr-FR" sz="2800" b="1" dirty="0"/>
              <a:t>Black &amp; Sholes</a:t>
            </a:r>
          </a:p>
          <a:p>
            <a:pPr marL="0" indent="0" algn="just">
              <a:buNone/>
            </a:pPr>
            <a:r>
              <a:rPr lang="ar-DZ" dirty="0"/>
              <a:t>أظهر نموذج </a:t>
            </a:r>
            <a:r>
              <a:rPr lang="en-US" sz="2000" dirty="0"/>
              <a:t>Fischer Black and Myron Scholes</a:t>
            </a:r>
            <a:r>
              <a:rPr lang="ar-DZ" sz="2000" dirty="0"/>
              <a:t> </a:t>
            </a:r>
            <a:r>
              <a:rPr lang="ar-DZ" dirty="0"/>
              <a:t>في عام 1968 أن المراجعة الديناميكية لمحفظة الأوراق المالية تزيل العائد المتوقع للورقة المالية، وبالتالي اختراع حجة حيادية المخاطر.</a:t>
            </a:r>
          </a:p>
          <a:p>
            <a:pPr marL="0" indent="0" algn="just">
              <a:buNone/>
            </a:pPr>
            <a:r>
              <a:rPr lang="ar-DZ" dirty="0"/>
              <a:t>فالنموذج عبارة عن نموذج رياضي يهتم بديناميكية السوق المالية التي تحتوي على أدوات الاستثمار المشتقة. من المعادلة التفاضلية الجزئية المكافئة في النموذج، والمعروفة باسم معادلة </a:t>
            </a:r>
            <a:r>
              <a:rPr lang="fr-FR" sz="2200" dirty="0"/>
              <a:t>Black &amp; Sholes</a:t>
            </a:r>
            <a:r>
              <a:rPr lang="ar-DZ" dirty="0"/>
              <a:t>، يمكن للمرء أن يستنتج معادلة التي تعطي تقديرًا نظريًا لسعر الخيارات على النمط الأوروبي وتوضح أن الخيار له سعر فريد بالنظر إلى مخاطر الورقة المالية وعائدها المتوقع (بدلاً من استبدال العائد المتوقع للورقة المالية بسعر محايد للمخاطر). سُميت المعادلة والنموذج باسم الاقتصاديين </a:t>
            </a:r>
            <a:r>
              <a:rPr lang="en-US" sz="2200" dirty="0"/>
              <a:t>Fischer Black and Myron Scholes. Robert C. Merton</a:t>
            </a:r>
            <a:r>
              <a:rPr lang="ar-DZ" dirty="0"/>
              <a:t>، الذين كتبوا لأول مرة بحثًا أكاديميًا حول هذا الموضوع، ويُنسب إليهم الفضل في ذلك. </a:t>
            </a:r>
          </a:p>
          <a:p>
            <a:pPr marL="0" indent="0" algn="just">
              <a:buNone/>
            </a:pPr>
            <a:endParaRPr lang="ar-SA" dirty="0"/>
          </a:p>
        </p:txBody>
      </p:sp>
      <p:sp>
        <p:nvSpPr>
          <p:cNvPr id="4" name="Date Placeholder 3">
            <a:extLst>
              <a:ext uri="{FF2B5EF4-FFF2-40B4-BE49-F238E27FC236}">
                <a16:creationId xmlns:a16="http://schemas.microsoft.com/office/drawing/2014/main" id="{C865BAAD-B224-6C6F-0C10-D3B84283C5A1}"/>
              </a:ext>
            </a:extLst>
          </p:cNvPr>
          <p:cNvSpPr>
            <a:spLocks noGrp="1"/>
          </p:cNvSpPr>
          <p:nvPr>
            <p:ph type="dt" sz="half" idx="14"/>
          </p:nvPr>
        </p:nvSpPr>
        <p:spPr>
          <a:xfrm>
            <a:off x="467544" y="6237312"/>
            <a:ext cx="1214288" cy="360040"/>
          </a:xfrm>
        </p:spPr>
        <p:txBody>
          <a:bodyPr/>
          <a:lstStyle/>
          <a:p>
            <a:pPr algn="l" rtl="0"/>
            <a:fld id="{1D4354D4-1516-4B33-B3B7-EB67BA77BC82}" type="datetime3">
              <a:rPr lang="en-US" b="1" smtClean="0"/>
              <a:t>17 April 2025</a:t>
            </a:fld>
            <a:endParaRPr lang="ar-SA" b="1" dirty="0"/>
          </a:p>
        </p:txBody>
      </p:sp>
      <p:sp>
        <p:nvSpPr>
          <p:cNvPr id="5" name="Slide Number Placeholder 4">
            <a:extLst>
              <a:ext uri="{FF2B5EF4-FFF2-40B4-BE49-F238E27FC236}">
                <a16:creationId xmlns:a16="http://schemas.microsoft.com/office/drawing/2014/main" id="{425B5B23-2F33-342D-EDA5-D6DAEE2B8F12}"/>
              </a:ext>
            </a:extLst>
          </p:cNvPr>
          <p:cNvSpPr>
            <a:spLocks noGrp="1"/>
          </p:cNvSpPr>
          <p:nvPr>
            <p:ph type="sldNum" sz="quarter" idx="15"/>
          </p:nvPr>
        </p:nvSpPr>
        <p:spPr/>
        <p:txBody>
          <a:bodyPr/>
          <a:lstStyle/>
          <a:p>
            <a:fld id="{A4231B69-FBD1-4C22-85BF-9904F0109019}" type="slidenum">
              <a:rPr lang="ar-SA" smtClean="0"/>
              <a:pPr/>
              <a:t>19</a:t>
            </a:fld>
            <a:endParaRPr lang="ar-SA"/>
          </a:p>
        </p:txBody>
      </p:sp>
      <p:sp>
        <p:nvSpPr>
          <p:cNvPr id="6" name="Footer Placeholder 5">
            <a:extLst>
              <a:ext uri="{FF2B5EF4-FFF2-40B4-BE49-F238E27FC236}">
                <a16:creationId xmlns:a16="http://schemas.microsoft.com/office/drawing/2014/main" id="{9C2414CB-5E5D-8A90-71B3-6826D0EFF832}"/>
              </a:ext>
            </a:extLst>
          </p:cNvPr>
          <p:cNvSpPr>
            <a:spLocks noGrp="1"/>
          </p:cNvSpPr>
          <p:nvPr>
            <p:ph type="ftr" sz="quarter" idx="16"/>
          </p:nvPr>
        </p:nvSpPr>
        <p:spPr>
          <a:xfrm>
            <a:off x="1763688" y="6165304"/>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12621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p:cNvSpPr>
            <a:spLocks noGrp="1"/>
          </p:cNvSpPr>
          <p:nvPr>
            <p:ph sz="quarter" idx="1"/>
          </p:nvPr>
        </p:nvSpPr>
        <p:spPr>
          <a:xfrm>
            <a:off x="457200" y="1772816"/>
            <a:ext cx="7467600" cy="357479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tabLst>
                <a:tab pos="442913" algn="l"/>
              </a:tabLst>
            </a:pPr>
            <a:r>
              <a:rPr lang="ar-SA" sz="2800" b="1" dirty="0"/>
              <a:t>	1-	التعريف بـــــ     </a:t>
            </a:r>
            <a:r>
              <a:rPr lang="fr-FR" sz="2800" b="1" dirty="0"/>
              <a:t>M&amp;M: Modigliani and Miller </a:t>
            </a:r>
          </a:p>
          <a:p>
            <a:pPr>
              <a:buFont typeface="Wingdings" panose="05000000000000000000" pitchFamily="2" charset="2"/>
              <a:buChar char="Ø"/>
              <a:tabLst>
                <a:tab pos="442913" algn="l"/>
              </a:tabLst>
            </a:pPr>
            <a:r>
              <a:rPr lang="fr-FR" sz="2800" b="1" dirty="0"/>
              <a:t>2-	 </a:t>
            </a:r>
            <a:r>
              <a:rPr lang="ar-SA" sz="2800" b="1" dirty="0"/>
              <a:t>التعريف بـــــ     </a:t>
            </a:r>
            <a:r>
              <a:rPr lang="fr-FR" sz="2800" b="1" dirty="0"/>
              <a:t>Sharpe</a:t>
            </a:r>
          </a:p>
          <a:p>
            <a:pPr>
              <a:buFont typeface="Wingdings" panose="05000000000000000000" pitchFamily="2" charset="2"/>
              <a:buChar char="Ø"/>
              <a:tabLst>
                <a:tab pos="442913" algn="l"/>
              </a:tabLst>
            </a:pPr>
            <a:r>
              <a:rPr lang="fr-FR" sz="2800" b="1" dirty="0"/>
              <a:t>3-	</a:t>
            </a:r>
            <a:r>
              <a:rPr lang="ar-SA" sz="2800" b="1" dirty="0"/>
              <a:t>التعريف بـــــ     </a:t>
            </a:r>
            <a:r>
              <a:rPr lang="fr-FR" sz="2800" b="1" dirty="0"/>
              <a:t>Eugene Fama</a:t>
            </a:r>
          </a:p>
          <a:p>
            <a:pPr>
              <a:buFont typeface="Wingdings" panose="05000000000000000000" pitchFamily="2" charset="2"/>
              <a:buChar char="Ø"/>
              <a:tabLst>
                <a:tab pos="442913" algn="l"/>
              </a:tabLst>
            </a:pPr>
            <a:r>
              <a:rPr lang="fr-FR" sz="2800" b="1" dirty="0"/>
              <a:t>4-	</a:t>
            </a:r>
            <a:r>
              <a:rPr lang="ar-SA" sz="2800" b="1" dirty="0"/>
              <a:t>التعريف بـــــ     </a:t>
            </a:r>
            <a:r>
              <a:rPr lang="fr-FR" sz="2800" b="1" dirty="0"/>
              <a:t>Jensen Meckling</a:t>
            </a:r>
          </a:p>
          <a:p>
            <a:pPr>
              <a:buFont typeface="Wingdings" panose="05000000000000000000" pitchFamily="2" charset="2"/>
              <a:buChar char="Ø"/>
              <a:tabLst>
                <a:tab pos="442913" algn="l"/>
              </a:tabLst>
            </a:pPr>
            <a:r>
              <a:rPr lang="fr-FR" sz="2800" b="1" dirty="0"/>
              <a:t>5-	</a:t>
            </a:r>
            <a:r>
              <a:rPr lang="ar-SA" sz="2800" b="1" dirty="0"/>
              <a:t>التعريف بـــــ     </a:t>
            </a:r>
            <a:r>
              <a:rPr lang="fr-FR" sz="2800" b="1" dirty="0"/>
              <a:t>Black &amp; Sholes</a:t>
            </a:r>
          </a:p>
          <a:p>
            <a:pPr marL="0" indent="0">
              <a:buNone/>
            </a:pPr>
            <a:endParaRPr lang="ar-SA" sz="2800" b="1" dirty="0"/>
          </a:p>
        </p:txBody>
      </p:sp>
      <p:sp>
        <p:nvSpPr>
          <p:cNvPr id="4" name="Date Placeholder 3"/>
          <p:cNvSpPr>
            <a:spLocks noGrp="1"/>
          </p:cNvSpPr>
          <p:nvPr>
            <p:ph type="dt" sz="half" idx="14"/>
          </p:nvPr>
        </p:nvSpPr>
        <p:spPr>
          <a:xfrm>
            <a:off x="405384" y="5554030"/>
            <a:ext cx="2664296" cy="360040"/>
          </a:xfrm>
        </p:spPr>
        <p:txBody>
          <a:bodyPr/>
          <a:lstStyle/>
          <a:p>
            <a:pPr algn="l" rtl="0"/>
            <a:fld id="{1D4354D4-1516-4B33-B3B7-EB67BA77BC82}" type="datetime3">
              <a:rPr lang="en-US" b="1" smtClean="0"/>
              <a:t>12 April 2025</a:t>
            </a:fld>
            <a:endParaRPr lang="ar-SA"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p:cNvSpPr>
            <a:spLocks noGrp="1"/>
          </p:cNvSpPr>
          <p:nvPr>
            <p:ph type="ftr" sz="quarter" idx="16"/>
          </p:nvPr>
        </p:nvSpPr>
        <p:spPr>
          <a:xfrm>
            <a:off x="1763688" y="5443555"/>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8AE1F-0148-D7E1-D27A-B2060B40BC06}"/>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8EAFC070-C1A3-4F30-9A61-70F45CE9FBB0}"/>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33748848-5EE9-AEC3-D293-6460BBB8060E}"/>
              </a:ext>
            </a:extLst>
          </p:cNvPr>
          <p:cNvSpPr>
            <a:spLocks noGrp="1"/>
          </p:cNvSpPr>
          <p:nvPr>
            <p:ph sz="quarter" idx="1"/>
          </p:nvPr>
        </p:nvSpPr>
        <p:spPr>
          <a:xfrm>
            <a:off x="457200" y="1772816"/>
            <a:ext cx="7467600" cy="432048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lnSpcReduction="10000"/>
          </a:bodyPr>
          <a:lstStyle/>
          <a:p>
            <a:pPr>
              <a:buFont typeface="Wingdings" panose="05000000000000000000" pitchFamily="2" charset="2"/>
              <a:buChar char="Ø"/>
              <a:tabLst>
                <a:tab pos="442913" algn="l"/>
              </a:tabLst>
            </a:pPr>
            <a:r>
              <a:rPr lang="ar-SA" sz="2800" b="1" dirty="0"/>
              <a:t>	</a:t>
            </a:r>
            <a:r>
              <a:rPr lang="fr-FR" sz="2800" b="1" dirty="0"/>
              <a:t>5-	</a:t>
            </a:r>
            <a:r>
              <a:rPr lang="ar-SA" sz="2800" b="1" dirty="0"/>
              <a:t>التعريف بـــــ     </a:t>
            </a:r>
            <a:r>
              <a:rPr lang="fr-FR" sz="2800" b="1" dirty="0"/>
              <a:t>Black &amp; Sholes</a:t>
            </a:r>
          </a:p>
          <a:p>
            <a:pPr marL="0" indent="0" algn="just">
              <a:buNone/>
            </a:pPr>
            <a:r>
              <a:rPr lang="ar-DZ" dirty="0"/>
              <a:t>إن المبدأ الرئيسي وراء هذا النموذج هو التحوط من خلال ما يعرف بالخيارات المالية والمتمثلة في شراء وبيع الأصل المالي الأساسي بطريقة محددة للتخلص من المخاطر. يُطلق على هذا النوع من التحوط اسم ”تحوط دلتا المعدل باستمرار“ وهو أساس استراتيجيات التحوط الأكثر تعقيدًا مثل تلك التي تستخدمها البنوك الاستثمارية وصناديق التحوط.</a:t>
            </a:r>
          </a:p>
          <a:p>
            <a:pPr marL="0" indent="0" algn="just">
              <a:buNone/>
            </a:pPr>
            <a:r>
              <a:rPr lang="ar-SA" dirty="0"/>
              <a:t>تحتوي معادلة </a:t>
            </a:r>
            <a:r>
              <a:rPr lang="fr-FR" sz="2000" dirty="0"/>
              <a:t>Black-Scholes</a:t>
            </a:r>
            <a:r>
              <a:rPr lang="fr-FR" dirty="0"/>
              <a:t> </a:t>
            </a:r>
            <a:r>
              <a:rPr lang="ar-SA" dirty="0"/>
              <a:t>على متغير واحد فقط لا يمكن ملاحظته مباشرةً في السوق</a:t>
            </a:r>
            <a:r>
              <a:rPr lang="ar-DZ" dirty="0"/>
              <a:t> وهو </a:t>
            </a:r>
            <a:r>
              <a:rPr lang="ar-SA" dirty="0"/>
              <a:t>متوسط التقلب المستقبلي للأصل الأساسي، على الرغم من أنه يمكن العثور عليه من سعر الخيارات الأخرى. ونظرًا لأن قيمة الخيار (سواءً كان بيعًا أو شراءً) تتزايد في هذا المتغير، يمكن عكسه لإنتاج ” تقلب</a:t>
            </a:r>
            <a:r>
              <a:rPr lang="ar-DZ" dirty="0"/>
              <a:t>ات أولية </a:t>
            </a:r>
            <a:r>
              <a:rPr lang="ar-SA" dirty="0"/>
              <a:t>“ يُستخدم بعد ذلك لمعايرة النماذج الأخرى، على سبيل المثال للمشتقات المتداولة خارج البورصة</a:t>
            </a:r>
            <a:r>
              <a:rPr lang="ar-DZ" dirty="0"/>
              <a:t> </a:t>
            </a:r>
            <a:r>
              <a:rPr lang="en-GB" sz="1800" u="sng" kern="0"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tooltip="Derivative (finance)"/>
              </a:rPr>
              <a:t>OTC derivatives</a:t>
            </a:r>
            <a:r>
              <a:rPr lang="en-GB" sz="1800" kern="0" dirty="0">
                <a:solidFill>
                  <a:srgbClr val="202122"/>
                </a:solidFill>
                <a:effectLst/>
                <a:latin typeface="Arial" panose="020B0604020202020204" pitchFamily="34" charset="0"/>
                <a:ea typeface="Times New Roman" panose="02020603050405020304" pitchFamily="18" charset="0"/>
              </a:rPr>
              <a:t>.</a:t>
            </a:r>
            <a:endParaRPr lang="ar-SA" dirty="0"/>
          </a:p>
        </p:txBody>
      </p:sp>
      <p:sp>
        <p:nvSpPr>
          <p:cNvPr id="4" name="Date Placeholder 3">
            <a:extLst>
              <a:ext uri="{FF2B5EF4-FFF2-40B4-BE49-F238E27FC236}">
                <a16:creationId xmlns:a16="http://schemas.microsoft.com/office/drawing/2014/main" id="{66D91FEB-ED2E-5218-EC0D-17D9A10B6F1D}"/>
              </a:ext>
            </a:extLst>
          </p:cNvPr>
          <p:cNvSpPr>
            <a:spLocks noGrp="1"/>
          </p:cNvSpPr>
          <p:nvPr>
            <p:ph type="dt" sz="half" idx="14"/>
          </p:nvPr>
        </p:nvSpPr>
        <p:spPr>
          <a:xfrm>
            <a:off x="467544" y="6237312"/>
            <a:ext cx="1214288"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E3A76E3B-F7B1-413A-7656-464C6FC0CB3B}"/>
              </a:ext>
            </a:extLst>
          </p:cNvPr>
          <p:cNvSpPr>
            <a:spLocks noGrp="1"/>
          </p:cNvSpPr>
          <p:nvPr>
            <p:ph type="sldNum" sz="quarter" idx="15"/>
          </p:nvPr>
        </p:nvSpPr>
        <p:spPr/>
        <p:txBody>
          <a:bodyPr/>
          <a:lstStyle/>
          <a:p>
            <a:fld id="{A4231B69-FBD1-4C22-85BF-9904F0109019}" type="slidenum">
              <a:rPr lang="ar-SA" smtClean="0"/>
              <a:pPr/>
              <a:t>20</a:t>
            </a:fld>
            <a:endParaRPr lang="ar-SA"/>
          </a:p>
        </p:txBody>
      </p:sp>
      <p:sp>
        <p:nvSpPr>
          <p:cNvPr id="6" name="Footer Placeholder 5">
            <a:extLst>
              <a:ext uri="{FF2B5EF4-FFF2-40B4-BE49-F238E27FC236}">
                <a16:creationId xmlns:a16="http://schemas.microsoft.com/office/drawing/2014/main" id="{EA9F80BC-A73D-635F-7EEC-871DBE613B33}"/>
              </a:ext>
            </a:extLst>
          </p:cNvPr>
          <p:cNvSpPr>
            <a:spLocks noGrp="1"/>
          </p:cNvSpPr>
          <p:nvPr>
            <p:ph type="ftr" sz="quarter" idx="16"/>
          </p:nvPr>
        </p:nvSpPr>
        <p:spPr>
          <a:xfrm>
            <a:off x="1763688" y="6165304"/>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1782563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7"/>
            <a:ext cx="7467600" cy="1093543"/>
          </a:xfrm>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8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dirty="0"/>
          </a:p>
        </p:txBody>
      </p:sp>
      <p:sp>
        <p:nvSpPr>
          <p:cNvPr id="16" name="Content Placeholder 15"/>
          <p:cNvSpPr>
            <a:spLocks noGrp="1"/>
          </p:cNvSpPr>
          <p:nvPr>
            <p:ph sz="quarter" idx="1"/>
          </p:nvPr>
        </p:nvSpPr>
        <p:spPr>
          <a:xfrm>
            <a:off x="457200" y="1600200"/>
            <a:ext cx="7467600" cy="4205064"/>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endParaRPr lang="ar-DZ" b="1" dirty="0"/>
          </a:p>
          <a:p>
            <a:pPr marL="809625" lvl="0" indent="0" algn="ctr">
              <a:buNone/>
            </a:pPr>
            <a:endParaRPr lang="ar-DZ" b="1" dirty="0"/>
          </a:p>
          <a:p>
            <a:pPr marL="809625" lvl="0" indent="0" algn="ctr">
              <a:buNone/>
            </a:pPr>
            <a:r>
              <a:rPr lang="ar-DZ" sz="3600" b="1" dirty="0">
                <a:latin typeface="Calibri" panose="020F0502020204030204" pitchFamily="34" charset="0"/>
                <a:cs typeface="Calibri" panose="020F0502020204030204" pitchFamily="34" charset="0"/>
              </a:rPr>
              <a:t>انتهـــــــــــــــــــــــــــــــى</a:t>
            </a:r>
            <a:endParaRPr lang="en-US" dirty="0">
              <a:latin typeface="Calibri" panose="020F0502020204030204" pitchFamily="34" charset="0"/>
              <a:cs typeface="Calibri" panose="020F0502020204030204" pitchFamily="34" charset="0"/>
            </a:endParaRPr>
          </a:p>
          <a:p>
            <a:pPr marL="809625" indent="265113">
              <a:buNone/>
            </a:pPr>
            <a:r>
              <a:rPr lang="ar-SA" dirty="0"/>
              <a:t> </a:t>
            </a:r>
          </a:p>
        </p:txBody>
      </p:sp>
      <p:sp>
        <p:nvSpPr>
          <p:cNvPr id="4" name="Date Placeholder 3"/>
          <p:cNvSpPr>
            <a:spLocks noGrp="1"/>
          </p:cNvSpPr>
          <p:nvPr>
            <p:ph type="dt" sz="half" idx="14"/>
          </p:nvPr>
        </p:nvSpPr>
        <p:spPr>
          <a:xfrm>
            <a:off x="395536" y="5805264"/>
            <a:ext cx="1738536" cy="5768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15E9AC4-18B9-4CE5-B6AC-AC8F8F57C690}" type="datetime3">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t>17 April 2025</a:t>
            </a:fld>
            <a:endParaRPr kumimoji="0" lang="ar-SA" sz="18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21</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p:cNvSpPr>
            <a:spLocks noGrp="1"/>
          </p:cNvSpPr>
          <p:nvPr>
            <p:ph type="ftr" sz="quarter" idx="16"/>
          </p:nvPr>
        </p:nvSpPr>
        <p:spPr>
          <a:xfrm>
            <a:off x="2123728" y="5949280"/>
            <a:ext cx="5801072" cy="576858"/>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rPr>
              <a:t>جامعة أم البواقي-  - كلية الاقتصاد والتسيير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423371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4B143-B64E-29D7-E54C-799273DEE1AC}"/>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96049A33-A28F-A035-D440-57830620EC02}"/>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8410E4FD-1FFA-28AD-BE93-8FBA70743536}"/>
              </a:ext>
            </a:extLst>
          </p:cNvPr>
          <p:cNvSpPr>
            <a:spLocks noGrp="1"/>
          </p:cNvSpPr>
          <p:nvPr>
            <p:ph sz="quarter" idx="1"/>
          </p:nvPr>
        </p:nvSpPr>
        <p:spPr>
          <a:xfrm>
            <a:off x="457200" y="1772816"/>
            <a:ext cx="7467600" cy="432048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tabLst>
                <a:tab pos="442913" algn="l"/>
              </a:tabLst>
            </a:pPr>
            <a:r>
              <a:rPr lang="ar-SA" sz="2800" b="1" dirty="0"/>
              <a:t>	1-	التعريف بـــــ     </a:t>
            </a:r>
            <a:r>
              <a:rPr lang="fr-FR" sz="2800" b="1" dirty="0"/>
              <a:t>M&amp;M: Modigliani and Miller </a:t>
            </a:r>
          </a:p>
          <a:p>
            <a:pPr marL="0" indent="0" algn="just">
              <a:buNone/>
              <a:tabLst>
                <a:tab pos="442913" algn="l"/>
              </a:tabLst>
            </a:pPr>
            <a:r>
              <a:rPr lang="ar-DZ" dirty="0"/>
              <a:t>ميرتون هوارد ميلر </a:t>
            </a:r>
            <a:r>
              <a:rPr lang="fr-FR" b="1" dirty="0"/>
              <a:t>Merton Howard Miller </a:t>
            </a:r>
            <a:r>
              <a:rPr lang="ar-DZ" b="1" dirty="0"/>
              <a:t> </a:t>
            </a:r>
            <a:r>
              <a:rPr lang="ar-DZ" dirty="0"/>
              <a:t>(16 مايو 1923 - 3 يونيو 2000) عالم اقتصاد أمريكي، والذي يتقاسم مع </a:t>
            </a:r>
            <a:r>
              <a:rPr lang="ar-DZ" dirty="0" err="1"/>
              <a:t>موديلياني</a:t>
            </a:r>
            <a:r>
              <a:rPr lang="ar-DZ" dirty="0"/>
              <a:t> (1958)، نظرية عدم ارتباط الدين – بالأسهم في تحديد هيكل التمويل . حيث تقاسم جائزة نوبل للعلوم الاقتصادية عام 1990 مع هاري </a:t>
            </a:r>
            <a:r>
              <a:rPr lang="ar-DZ" dirty="0" err="1"/>
              <a:t>ماركويتز</a:t>
            </a:r>
            <a:r>
              <a:rPr lang="ar-DZ" dirty="0"/>
              <a:t> وويليام ف. شارب (</a:t>
            </a:r>
            <a:r>
              <a:rPr lang="en-US" sz="2000" dirty="0"/>
              <a:t>Harry Markowitz and William F. Sharpe</a:t>
            </a:r>
            <a:r>
              <a:rPr lang="ar-DZ" dirty="0"/>
              <a:t>). قضى ميلر معظم حياته الأكاديمية في كلية بوث لإدارة الأعمال  </a:t>
            </a:r>
            <a:r>
              <a:rPr lang="fr-FR" sz="2000" dirty="0"/>
              <a:t>Booth </a:t>
            </a:r>
            <a:r>
              <a:rPr lang="fr-FR" sz="2000" dirty="0" err="1"/>
              <a:t>School</a:t>
            </a:r>
            <a:r>
              <a:rPr lang="fr-FR" sz="2000" dirty="0"/>
              <a:t> of </a:t>
            </a:r>
            <a:r>
              <a:rPr lang="ar-DZ" sz="2000" dirty="0"/>
              <a:t>    </a:t>
            </a:r>
            <a:r>
              <a:rPr lang="fr-FR" sz="2000" dirty="0"/>
              <a:t>Business</a:t>
            </a:r>
            <a:r>
              <a:rPr lang="ar-DZ" dirty="0"/>
              <a:t>بجامعة شيكاغو.</a:t>
            </a:r>
            <a:endParaRPr lang="ar-SA" dirty="0"/>
          </a:p>
        </p:txBody>
      </p:sp>
      <p:sp>
        <p:nvSpPr>
          <p:cNvPr id="4" name="Date Placeholder 3">
            <a:extLst>
              <a:ext uri="{FF2B5EF4-FFF2-40B4-BE49-F238E27FC236}">
                <a16:creationId xmlns:a16="http://schemas.microsoft.com/office/drawing/2014/main" id="{306DEE87-AB89-D447-7D3C-A049B4A7B883}"/>
              </a:ext>
            </a:extLst>
          </p:cNvPr>
          <p:cNvSpPr>
            <a:spLocks noGrp="1"/>
          </p:cNvSpPr>
          <p:nvPr>
            <p:ph type="dt" sz="half" idx="14"/>
          </p:nvPr>
        </p:nvSpPr>
        <p:spPr>
          <a:xfrm>
            <a:off x="395536" y="6093296"/>
            <a:ext cx="1214288" cy="360040"/>
          </a:xfrm>
        </p:spPr>
        <p:txBody>
          <a:bodyPr/>
          <a:lstStyle/>
          <a:p>
            <a:pPr algn="l" rtl="0"/>
            <a:fld id="{1D4354D4-1516-4B33-B3B7-EB67BA77BC82}" type="datetime3">
              <a:rPr lang="en-US" b="1" smtClean="0"/>
              <a:t>17 April 2025</a:t>
            </a:fld>
            <a:endParaRPr lang="ar-SA" b="1" dirty="0"/>
          </a:p>
        </p:txBody>
      </p:sp>
      <p:sp>
        <p:nvSpPr>
          <p:cNvPr id="5" name="Slide Number Placeholder 4">
            <a:extLst>
              <a:ext uri="{FF2B5EF4-FFF2-40B4-BE49-F238E27FC236}">
                <a16:creationId xmlns:a16="http://schemas.microsoft.com/office/drawing/2014/main" id="{72087AFD-A9EA-099B-33B6-5FF59E2F2708}"/>
              </a:ext>
            </a:extLst>
          </p:cNvPr>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a:extLst>
              <a:ext uri="{FF2B5EF4-FFF2-40B4-BE49-F238E27FC236}">
                <a16:creationId xmlns:a16="http://schemas.microsoft.com/office/drawing/2014/main" id="{CB626DDB-6C74-199D-EC46-4520747F8930}"/>
              </a:ext>
            </a:extLst>
          </p:cNvPr>
          <p:cNvSpPr>
            <a:spLocks noGrp="1"/>
          </p:cNvSpPr>
          <p:nvPr>
            <p:ph type="ftr" sz="quarter" idx="16"/>
          </p:nvPr>
        </p:nvSpPr>
        <p:spPr>
          <a:xfrm>
            <a:off x="1763688" y="6093296"/>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685295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5E6F2-D422-80E3-873A-7AA20355774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CD389D51-35F0-35D1-2F64-B4776A4790AE}"/>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6CC8ECC6-F62B-8267-D7C3-DBFA1575A75E}"/>
              </a:ext>
            </a:extLst>
          </p:cNvPr>
          <p:cNvSpPr>
            <a:spLocks noGrp="1"/>
          </p:cNvSpPr>
          <p:nvPr>
            <p:ph sz="quarter" idx="1"/>
          </p:nvPr>
        </p:nvSpPr>
        <p:spPr>
          <a:xfrm>
            <a:off x="457200" y="1772816"/>
            <a:ext cx="7467600" cy="432048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buFont typeface="Wingdings" panose="05000000000000000000" pitchFamily="2" charset="2"/>
              <a:buChar char="Ø"/>
              <a:tabLst>
                <a:tab pos="442913" algn="l"/>
              </a:tabLst>
            </a:pPr>
            <a:r>
              <a:rPr lang="ar-SA" sz="2800" b="1" dirty="0"/>
              <a:t>	1-	التعريف بـــــ     </a:t>
            </a:r>
            <a:r>
              <a:rPr lang="fr-FR" sz="2800" b="1" dirty="0"/>
              <a:t>M&amp;M: Modigliani and Miller </a:t>
            </a:r>
            <a:endParaRPr lang="ar-DZ" sz="2800" b="1" dirty="0"/>
          </a:p>
          <a:p>
            <a:pPr marL="0" indent="0" algn="just">
              <a:buNone/>
              <a:tabLst>
                <a:tab pos="442913" algn="l"/>
              </a:tabLst>
            </a:pPr>
            <a:r>
              <a:rPr lang="ar-DZ" sz="2800" b="1" dirty="0"/>
              <a:t> </a:t>
            </a:r>
            <a:r>
              <a:rPr lang="ar-DZ" dirty="0"/>
              <a:t>في سنة 1958 قام</a:t>
            </a:r>
            <a:r>
              <a:rPr lang="en-GB" dirty="0"/>
              <a:t>Miller </a:t>
            </a:r>
            <a:r>
              <a:rPr lang="ar-DZ" dirty="0"/>
              <a:t> وبالاشتراك مع  </a:t>
            </a:r>
            <a:r>
              <a:rPr lang="en-US" dirty="0"/>
              <a:t>Franco Modigliani</a:t>
            </a:r>
            <a:r>
              <a:rPr lang="ar-DZ" dirty="0"/>
              <a:t> بتأليف ورقة بحثية معنونة بـــ</a:t>
            </a:r>
            <a:r>
              <a:rPr lang="en-US" dirty="0"/>
              <a:t> </a:t>
            </a:r>
            <a:r>
              <a:rPr lang="en-US" sz="2000" u="sng" dirty="0"/>
              <a:t>The Cost of Capital, Corporate Finance and the Theory of Investment</a:t>
            </a:r>
            <a:r>
              <a:rPr lang="en-US" sz="2000" dirty="0"/>
              <a:t>.</a:t>
            </a:r>
            <a:r>
              <a:rPr lang="ar-DZ" sz="2000" dirty="0"/>
              <a:t>  </a:t>
            </a:r>
            <a:r>
              <a:rPr lang="ar-DZ" dirty="0"/>
              <a:t>أي بما معناه تكلفة رأس المال، مالية المؤسسة، ونظرية الاستثمار. فمحتوى المقال العلمي ركز على أن تخفيض كلفة رأس المال إنما تكون من خلال القدرة على تحديد النسبة المثلى المعبرة عن العلاقة بين التمويل بالدين و التمويل بالأسهم. كما أن تخفيض الضريبة، أو تعظيم قيم المنشأة أو ثروتها، لا يعتمد على نسبة الدين الواجب الأخذ به. أي أن المدير المالي بإمكانه اختيار الحد من الديون الواجب الأخذ بها بعيدا عن دورها في التأثير على مستو الضريبة أو قيمة </a:t>
            </a:r>
            <a:r>
              <a:rPr lang="ar-DZ" dirty="0" err="1"/>
              <a:t>المنشأة.أخيرا</a:t>
            </a:r>
            <a:r>
              <a:rPr lang="ar-DZ" dirty="0"/>
              <a:t>، فقد لهذا المفكر الفضل في تأليف العديد من الكتب ذات العلاقة بالمالية وبالاشتراك مع آخرين في التأليف </a:t>
            </a:r>
            <a:r>
              <a:rPr lang="ar-DZ" dirty="0" err="1"/>
              <a:t>ليكو</a:t>
            </a:r>
            <a:r>
              <a:rPr lang="ar-DZ" dirty="0"/>
              <a:t> له شأن كبير في مجتمع الاقتصاد القياسي أو الكمي في الولايات المتحدة ابتداء من سنة 1975 .</a:t>
            </a:r>
            <a:r>
              <a:rPr lang="en-GB" dirty="0"/>
              <a:t> </a:t>
            </a:r>
            <a:r>
              <a:rPr lang="ar-DZ" dirty="0"/>
              <a:t>  </a:t>
            </a:r>
            <a:endParaRPr lang="fr-FR" sz="2800" dirty="0"/>
          </a:p>
        </p:txBody>
      </p:sp>
      <p:sp>
        <p:nvSpPr>
          <p:cNvPr id="4" name="Date Placeholder 3">
            <a:extLst>
              <a:ext uri="{FF2B5EF4-FFF2-40B4-BE49-F238E27FC236}">
                <a16:creationId xmlns:a16="http://schemas.microsoft.com/office/drawing/2014/main" id="{EB97BB7D-99E1-C6DA-5937-80094B706E38}"/>
              </a:ext>
            </a:extLst>
          </p:cNvPr>
          <p:cNvSpPr>
            <a:spLocks noGrp="1"/>
          </p:cNvSpPr>
          <p:nvPr>
            <p:ph type="dt" sz="half" idx="14"/>
          </p:nvPr>
        </p:nvSpPr>
        <p:spPr>
          <a:xfrm>
            <a:off x="395536" y="6093296"/>
            <a:ext cx="1214288" cy="360040"/>
          </a:xfrm>
        </p:spPr>
        <p:txBody>
          <a:bodyPr/>
          <a:lstStyle/>
          <a:p>
            <a:pPr algn="l" rtl="0"/>
            <a:fld id="{1D4354D4-1516-4B33-B3B7-EB67BA77BC82}" type="datetime3">
              <a:rPr lang="en-US" b="1" smtClean="0"/>
              <a:t>17 April 2025</a:t>
            </a:fld>
            <a:endParaRPr lang="ar-SA" b="1" dirty="0"/>
          </a:p>
        </p:txBody>
      </p:sp>
      <p:sp>
        <p:nvSpPr>
          <p:cNvPr id="5" name="Slide Number Placeholder 4">
            <a:extLst>
              <a:ext uri="{FF2B5EF4-FFF2-40B4-BE49-F238E27FC236}">
                <a16:creationId xmlns:a16="http://schemas.microsoft.com/office/drawing/2014/main" id="{905252A8-D5D2-74F7-86D4-8D09C109A39C}"/>
              </a:ext>
            </a:extLst>
          </p:cNvPr>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a:extLst>
              <a:ext uri="{FF2B5EF4-FFF2-40B4-BE49-F238E27FC236}">
                <a16:creationId xmlns:a16="http://schemas.microsoft.com/office/drawing/2014/main" id="{291FC42C-A9DD-D476-9869-3B380CC1A5D9}"/>
              </a:ext>
            </a:extLst>
          </p:cNvPr>
          <p:cNvSpPr>
            <a:spLocks noGrp="1"/>
          </p:cNvSpPr>
          <p:nvPr>
            <p:ph type="ftr" sz="quarter" idx="16"/>
          </p:nvPr>
        </p:nvSpPr>
        <p:spPr>
          <a:xfrm>
            <a:off x="1763688" y="6093296"/>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803130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AE6DE-A72C-4542-9C60-924FCFAD2463}"/>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50B71927-7803-9A49-4AB3-3097C4A248E0}"/>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0074E127-821A-4750-D218-BAC50E28CBD6}"/>
              </a:ext>
            </a:extLst>
          </p:cNvPr>
          <p:cNvSpPr>
            <a:spLocks noGrp="1"/>
          </p:cNvSpPr>
          <p:nvPr>
            <p:ph sz="quarter" idx="1"/>
          </p:nvPr>
        </p:nvSpPr>
        <p:spPr>
          <a:xfrm>
            <a:off x="457200" y="1772816"/>
            <a:ext cx="7467600" cy="432048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Ø"/>
              <a:tabLst>
                <a:tab pos="442913" algn="l"/>
              </a:tabLst>
            </a:pPr>
            <a:r>
              <a:rPr lang="ar-SA" sz="2800" b="1" dirty="0"/>
              <a:t>	1-	التعريف بـــــ     </a:t>
            </a:r>
            <a:r>
              <a:rPr lang="fr-FR" sz="2800" b="1" dirty="0"/>
              <a:t>M&amp;M: Modigliani and Miller </a:t>
            </a:r>
            <a:endParaRPr lang="ar-DZ" sz="2800" b="1" dirty="0"/>
          </a:p>
          <a:p>
            <a:pPr marL="0" indent="0" algn="just">
              <a:buNone/>
              <a:tabLst>
                <a:tab pos="442913" algn="l"/>
              </a:tabLst>
            </a:pPr>
            <a:r>
              <a:rPr lang="ar-DZ" sz="2800" b="1" dirty="0"/>
              <a:t> </a:t>
            </a:r>
            <a:r>
              <a:rPr lang="ar-DZ" dirty="0"/>
              <a:t>في سنة 1976 أصبح </a:t>
            </a:r>
            <a:r>
              <a:rPr lang="en-GB" dirty="0"/>
              <a:t>Miller </a:t>
            </a:r>
            <a:r>
              <a:rPr lang="ar-DZ" dirty="0"/>
              <a:t> على رأس الجمعية المالية الأمريكية ، وقبلها كان مدرسا وباحثا وعميد كلية إدارة الأعمال بجامعة شيكاغو من سنة 1961 إلى غاية 1993 مسهما بذلك في تطوير النظرية المالية مع زملاء وخاصة ذلك المعرف </a:t>
            </a:r>
            <a:r>
              <a:rPr lang="ar-DZ" dirty="0" err="1"/>
              <a:t>بمودلياني</a:t>
            </a:r>
            <a:r>
              <a:rPr lang="ar-DZ" dirty="0"/>
              <a:t>. (</a:t>
            </a:r>
            <a:r>
              <a:rPr lang="en-US" sz="2000" dirty="0"/>
              <a:t>Franco Modigliani</a:t>
            </a:r>
            <a:r>
              <a:rPr lang="ar-DZ" sz="2000" dirty="0"/>
              <a:t> </a:t>
            </a:r>
            <a:r>
              <a:rPr lang="ar-DZ" dirty="0"/>
              <a:t>).</a:t>
            </a:r>
            <a:endParaRPr lang="fr-FR" sz="2800" dirty="0"/>
          </a:p>
        </p:txBody>
      </p:sp>
      <p:sp>
        <p:nvSpPr>
          <p:cNvPr id="4" name="Date Placeholder 3">
            <a:extLst>
              <a:ext uri="{FF2B5EF4-FFF2-40B4-BE49-F238E27FC236}">
                <a16:creationId xmlns:a16="http://schemas.microsoft.com/office/drawing/2014/main" id="{A7F8404D-46F6-6506-D66A-43A603755772}"/>
              </a:ext>
            </a:extLst>
          </p:cNvPr>
          <p:cNvSpPr>
            <a:spLocks noGrp="1"/>
          </p:cNvSpPr>
          <p:nvPr>
            <p:ph type="dt" sz="half" idx="14"/>
          </p:nvPr>
        </p:nvSpPr>
        <p:spPr>
          <a:xfrm>
            <a:off x="395536" y="6093296"/>
            <a:ext cx="1214288"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99588F65-01C8-B788-19B1-41803EF5622B}"/>
              </a:ext>
            </a:extLst>
          </p:cNvPr>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a:extLst>
              <a:ext uri="{FF2B5EF4-FFF2-40B4-BE49-F238E27FC236}">
                <a16:creationId xmlns:a16="http://schemas.microsoft.com/office/drawing/2014/main" id="{66ED8933-F21C-1659-5681-BA3347606B9E}"/>
              </a:ext>
            </a:extLst>
          </p:cNvPr>
          <p:cNvSpPr>
            <a:spLocks noGrp="1"/>
          </p:cNvSpPr>
          <p:nvPr>
            <p:ph type="ftr" sz="quarter" idx="16"/>
          </p:nvPr>
        </p:nvSpPr>
        <p:spPr>
          <a:xfrm>
            <a:off x="1763688" y="6093296"/>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166221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F6E0-F328-92B1-0185-B1C39D3C889A}"/>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D5A7446C-D2B5-B36E-B0EB-BBD85FE3BD00}"/>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AEC71CC2-177A-E23B-7FFE-86AB19FCB77F}"/>
              </a:ext>
            </a:extLst>
          </p:cNvPr>
          <p:cNvSpPr>
            <a:spLocks noGrp="1"/>
          </p:cNvSpPr>
          <p:nvPr>
            <p:ph sz="quarter" idx="1"/>
          </p:nvPr>
        </p:nvSpPr>
        <p:spPr>
          <a:xfrm>
            <a:off x="457200" y="1772816"/>
            <a:ext cx="7467600" cy="432048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lnSpcReduction="20000"/>
          </a:bodyPr>
          <a:lstStyle/>
          <a:p>
            <a:pPr>
              <a:buFont typeface="Wingdings" panose="05000000000000000000" pitchFamily="2" charset="2"/>
              <a:buChar char="Ø"/>
              <a:tabLst>
                <a:tab pos="442913" algn="l"/>
              </a:tabLst>
            </a:pPr>
            <a:r>
              <a:rPr lang="ar-SA" sz="2800" b="1" dirty="0"/>
              <a:t>	1-	التعريف بـــــ     </a:t>
            </a:r>
            <a:r>
              <a:rPr lang="fr-FR" sz="2800" b="1" dirty="0"/>
              <a:t>M&amp;M: Modigliani and Miller </a:t>
            </a:r>
            <a:endParaRPr lang="ar-DZ" sz="2800" b="1" dirty="0"/>
          </a:p>
          <a:p>
            <a:pPr marL="0" indent="0" algn="just" rtl="0">
              <a:buNone/>
              <a:tabLst>
                <a:tab pos="442913" algn="l"/>
              </a:tabLst>
            </a:pPr>
            <a:r>
              <a:rPr lang="ar-DZ" sz="2800" b="1" dirty="0"/>
              <a:t> </a:t>
            </a:r>
            <a:r>
              <a:rPr lang="en-US" sz="2800" dirty="0"/>
              <a:t>Franco Modigliani</a:t>
            </a:r>
            <a:r>
              <a:rPr lang="ar-DZ" sz="2800" dirty="0"/>
              <a:t>:</a:t>
            </a:r>
            <a:endParaRPr lang="ar-DZ" sz="2800" b="1" dirty="0"/>
          </a:p>
          <a:p>
            <a:pPr marL="0" indent="0" algn="just">
              <a:buNone/>
              <a:tabLst>
                <a:tab pos="442913" algn="l"/>
              </a:tabLst>
            </a:pPr>
            <a:r>
              <a:rPr lang="ar-DZ" dirty="0"/>
              <a:t>ولد</a:t>
            </a:r>
            <a:r>
              <a:rPr lang="ar-DZ" sz="2800" b="1" dirty="0"/>
              <a:t> </a:t>
            </a:r>
            <a:r>
              <a:rPr lang="ar-DZ" dirty="0"/>
              <a:t> (</a:t>
            </a:r>
            <a:r>
              <a:rPr lang="en-US" sz="2000" b="1" dirty="0"/>
              <a:t>Franco Modigliani</a:t>
            </a:r>
            <a:r>
              <a:rPr lang="ar-DZ" sz="2000" b="1" dirty="0"/>
              <a:t> </a:t>
            </a:r>
            <a:r>
              <a:rPr lang="ar-DZ" dirty="0"/>
              <a:t>) في 18 يونيو 1918 وتوفي في سنة 2003 سبتمبر في 25 من الشهر. وهو اقتصادي أمريكي من أصل إيطالي، كان له الدور الكبير في إثراء النظرية المالية مع ميلر كما وأن الإشارة إلى ذلك أعلاه، وكان له الشرف بدوره الحصول على جائزة نوبل في الاقتصاد سنة 1985. وكان له الفضل في الحصول على هذه الجائزة بفضل أعماله حول الادخار وقضايا الأسواق المالية. كما كان له لاحقا الفضل في تطوير أدوات السياسة النقدية التي تم اعتمادها من طرف الاحتياطي الفيدرالي الأمريكي لعدة عقود.</a:t>
            </a:r>
          </a:p>
          <a:p>
            <a:pPr marL="0" indent="0" algn="just">
              <a:buNone/>
              <a:tabLst>
                <a:tab pos="442913" algn="l"/>
              </a:tabLst>
            </a:pPr>
            <a:r>
              <a:rPr lang="ar-DZ" dirty="0"/>
              <a:t>وقد كان أستاذا للاقتصاد والمالية في أرقى الجامعات الأمريكية ومعاهدها مثل </a:t>
            </a:r>
            <a:r>
              <a:rPr lang="en-GB" sz="1800"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3" tooltip="University of Illinois at Urbana–Champaign"/>
              </a:rPr>
              <a:t>University of Illinois at Urbana–Champaign</a:t>
            </a:r>
            <a:r>
              <a:rPr lang="en-GB" sz="1800" kern="0" dirty="0">
                <a:solidFill>
                  <a:srgbClr val="202122"/>
                </a:solidFill>
                <a:effectLst/>
                <a:latin typeface="Arial" panose="020B0604020202020204" pitchFamily="34" charset="0"/>
                <a:ea typeface="Times New Roman" panose="02020603050405020304" pitchFamily="18" charset="0"/>
                <a:cs typeface="Arial" panose="020B0604020202020204" pitchFamily="34" charset="0"/>
              </a:rPr>
              <a:t>, </a:t>
            </a:r>
            <a:r>
              <a:rPr lang="en-GB" sz="1800"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tooltip="Carnegie Mellon University"/>
              </a:rPr>
              <a:t>Carnegie Mellon University</a:t>
            </a:r>
            <a:r>
              <a:rPr lang="en-GB" sz="1800" kern="0" dirty="0">
                <a:solidFill>
                  <a:srgbClr val="202122"/>
                </a:solidFill>
                <a:effectLst/>
                <a:latin typeface="Arial" panose="020B0604020202020204" pitchFamily="34" charset="0"/>
                <a:ea typeface="Times New Roman" panose="02020603050405020304" pitchFamily="18" charset="0"/>
                <a:cs typeface="Arial" panose="020B0604020202020204" pitchFamily="34" charset="0"/>
              </a:rPr>
              <a:t>,  </a:t>
            </a:r>
            <a:r>
              <a:rPr lang="en-GB" sz="1800"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5" tooltip="MIT Sloan School of Management"/>
              </a:rPr>
              <a:t>MIT Sloan School of Management</a:t>
            </a:r>
            <a:r>
              <a:rPr lang="en-GB" sz="1800" kern="0" dirty="0">
                <a:solidFill>
                  <a:srgbClr val="202122"/>
                </a:solidFill>
                <a:effectLst/>
                <a:latin typeface="Arial" panose="020B0604020202020204" pitchFamily="34" charset="0"/>
                <a:ea typeface="Times New Roman" panose="02020603050405020304" pitchFamily="18" charset="0"/>
                <a:cs typeface="Arial" panose="020B0604020202020204" pitchFamily="34" charset="0"/>
              </a:rPr>
              <a:t>.</a:t>
            </a:r>
            <a:r>
              <a:rPr lang="ar-DZ" sz="1800" kern="0" dirty="0">
                <a:solidFill>
                  <a:srgbClr val="202122"/>
                </a:solidFill>
                <a:effectLst/>
                <a:latin typeface="Arial" panose="020B0604020202020204" pitchFamily="34" charset="0"/>
                <a:ea typeface="Times New Roman" panose="02020603050405020304" pitchFamily="18" charset="0"/>
                <a:cs typeface="Arial" panose="020B0604020202020204" pitchFamily="34" charset="0"/>
              </a:rPr>
              <a:t> </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just">
              <a:buNone/>
              <a:tabLst>
                <a:tab pos="442913" algn="l"/>
              </a:tabLst>
            </a:pPr>
            <a:r>
              <a:rPr lang="ar-DZ" dirty="0"/>
              <a:t>  </a:t>
            </a:r>
            <a:endParaRPr lang="fr-FR" sz="2800" dirty="0"/>
          </a:p>
        </p:txBody>
      </p:sp>
      <p:sp>
        <p:nvSpPr>
          <p:cNvPr id="4" name="Date Placeholder 3">
            <a:extLst>
              <a:ext uri="{FF2B5EF4-FFF2-40B4-BE49-F238E27FC236}">
                <a16:creationId xmlns:a16="http://schemas.microsoft.com/office/drawing/2014/main" id="{92A36AF3-297E-65EB-AB8F-25236724EA75}"/>
              </a:ext>
            </a:extLst>
          </p:cNvPr>
          <p:cNvSpPr>
            <a:spLocks noGrp="1"/>
          </p:cNvSpPr>
          <p:nvPr>
            <p:ph type="dt" sz="half" idx="14"/>
          </p:nvPr>
        </p:nvSpPr>
        <p:spPr>
          <a:xfrm>
            <a:off x="395536" y="6093296"/>
            <a:ext cx="1214288"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D1603832-48FB-C1A9-DA91-D0C6A486D034}"/>
              </a:ext>
            </a:extLst>
          </p:cNvPr>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a:extLst>
              <a:ext uri="{FF2B5EF4-FFF2-40B4-BE49-F238E27FC236}">
                <a16:creationId xmlns:a16="http://schemas.microsoft.com/office/drawing/2014/main" id="{DFFD76A5-E98A-7C9D-C3A7-710B7996B3CC}"/>
              </a:ext>
            </a:extLst>
          </p:cNvPr>
          <p:cNvSpPr>
            <a:spLocks noGrp="1"/>
          </p:cNvSpPr>
          <p:nvPr>
            <p:ph type="ftr" sz="quarter" idx="16"/>
          </p:nvPr>
        </p:nvSpPr>
        <p:spPr>
          <a:xfrm>
            <a:off x="1763688" y="6093296"/>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2523891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62185-A306-F930-94B5-359C67BFA0AD}"/>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4D5BF0C-ECCA-87D2-8E47-4F4C18999B86}"/>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0A25A9E1-1724-36D8-39B8-EE57A7ED5138}"/>
              </a:ext>
            </a:extLst>
          </p:cNvPr>
          <p:cNvSpPr>
            <a:spLocks noGrp="1"/>
          </p:cNvSpPr>
          <p:nvPr>
            <p:ph sz="quarter" idx="1"/>
          </p:nvPr>
        </p:nvSpPr>
        <p:spPr>
          <a:xfrm>
            <a:off x="457200" y="1772816"/>
            <a:ext cx="7467600" cy="4320480"/>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lnSpcReduction="20000"/>
          </a:bodyPr>
          <a:lstStyle/>
          <a:p>
            <a:pPr>
              <a:buFont typeface="Wingdings" panose="05000000000000000000" pitchFamily="2" charset="2"/>
              <a:buChar char="Ø"/>
              <a:tabLst>
                <a:tab pos="442913" algn="l"/>
              </a:tabLst>
            </a:pPr>
            <a:r>
              <a:rPr lang="ar-SA" sz="2800" b="1" dirty="0"/>
              <a:t>	1-	التعريف بـــــ     </a:t>
            </a:r>
            <a:r>
              <a:rPr lang="fr-FR" sz="2800" b="1" dirty="0"/>
              <a:t>M&amp;M: Modigliani and Miller </a:t>
            </a:r>
            <a:endParaRPr lang="ar-DZ" sz="2800" b="1" dirty="0"/>
          </a:p>
          <a:p>
            <a:pPr marL="0" indent="0" algn="just" rtl="0">
              <a:buNone/>
              <a:tabLst>
                <a:tab pos="442913" algn="l"/>
              </a:tabLst>
            </a:pPr>
            <a:r>
              <a:rPr lang="ar-DZ" sz="2800" b="1" dirty="0"/>
              <a:t> </a:t>
            </a:r>
            <a:r>
              <a:rPr lang="en-US" sz="2800" dirty="0"/>
              <a:t>Franco Modigliani</a:t>
            </a:r>
            <a:r>
              <a:rPr lang="ar-DZ" sz="2800" dirty="0"/>
              <a:t>:</a:t>
            </a:r>
            <a:endParaRPr lang="ar-DZ" sz="2800" b="1" dirty="0"/>
          </a:p>
          <a:p>
            <a:pPr marL="0" indent="0" algn="just">
              <a:buNone/>
              <a:tabLst>
                <a:tab pos="442913" algn="l"/>
              </a:tabLst>
            </a:pPr>
            <a:r>
              <a:rPr lang="ar-DZ" sz="2600" dirty="0"/>
              <a:t>ومن أعمال وإنجازات  (</a:t>
            </a:r>
            <a:r>
              <a:rPr lang="en-US" sz="2600" b="1" dirty="0"/>
              <a:t>Franco Modigliani</a:t>
            </a:r>
            <a:r>
              <a:rPr lang="ar-DZ" sz="2600" b="1" dirty="0"/>
              <a:t> </a:t>
            </a:r>
            <a:r>
              <a:rPr lang="ar-DZ" sz="2600" dirty="0"/>
              <a:t>) المثيرة للاهتمام قدم في عام 1975، ورقة بحثية شاركه في تأليفها تلميذه السابق لوكاس </a:t>
            </a:r>
            <a:r>
              <a:rPr lang="ar-DZ" sz="2600" dirty="0" err="1"/>
              <a:t>باباديموس</a:t>
            </a:r>
            <a:r>
              <a:rPr lang="ar-DZ" sz="2600" dirty="0"/>
              <a:t>، تشرح مفهوم ”معدل البطالة غير التضخمي“، وهو معدل البطالة غير التضخمي، وهو ما يُعتبر ظاهريًا تحسينًا لمفهوم ”المعدل الطبيعي للبطالة“. ويشير المصطلحان إلى مستوى البطالة الذي يرتفع دونه التضخم. </a:t>
            </a:r>
          </a:p>
          <a:p>
            <a:pPr marL="0" indent="0" algn="just">
              <a:buNone/>
              <a:tabLst>
                <a:tab pos="442913" algn="l"/>
              </a:tabLst>
            </a:pPr>
            <a:r>
              <a:rPr lang="ar-DZ" sz="2600" dirty="0"/>
              <a:t>وفي عام 1997، قام </a:t>
            </a:r>
            <a:r>
              <a:rPr lang="ar-DZ" sz="2600" dirty="0" err="1"/>
              <a:t>موديلياني</a:t>
            </a:r>
            <a:r>
              <a:rPr lang="ar-DZ" sz="2600" dirty="0"/>
              <a:t> وحفيدته ليا </a:t>
            </a:r>
            <a:r>
              <a:rPr lang="ar-DZ" sz="2600" dirty="0" err="1"/>
              <a:t>موديلياني</a:t>
            </a:r>
            <a:r>
              <a:rPr lang="ar-DZ" sz="2600" dirty="0"/>
              <a:t> بتطوير ما يُعرف الآن باسم ”أداء </a:t>
            </a:r>
            <a:r>
              <a:rPr lang="ar-DZ" sz="2600" dirty="0" err="1"/>
              <a:t>موديلياني</a:t>
            </a:r>
            <a:r>
              <a:rPr lang="ar-DZ" sz="2600" dirty="0"/>
              <a:t> المعدل حسب المخاطر“، وهو مقياس للعوائد المعدلة حسب المخاطر لمحفظة استثمارية مشتقة من نسبة شارب </a:t>
            </a:r>
            <a:r>
              <a:rPr lang="en-GB" sz="2200" b="1" dirty="0"/>
              <a:t>Sharpe</a:t>
            </a:r>
            <a:r>
              <a:rPr lang="en-GB" sz="2600" dirty="0"/>
              <a:t> </a:t>
            </a:r>
            <a:r>
              <a:rPr lang="en-GB" sz="2200" b="1" dirty="0"/>
              <a:t>ratio</a:t>
            </a:r>
            <a:r>
              <a:rPr lang="ar-DZ" sz="2600" dirty="0"/>
              <a:t>، معدلة حسب مخاطر المحفظة بالنسبة إلى مخاطر المحفظة نسبة إلى معيار قياسي، مثل ”السوق“.</a:t>
            </a:r>
            <a:endParaRPr lang="fr-FR" sz="2600" dirty="0"/>
          </a:p>
        </p:txBody>
      </p:sp>
      <p:sp>
        <p:nvSpPr>
          <p:cNvPr id="4" name="Date Placeholder 3">
            <a:extLst>
              <a:ext uri="{FF2B5EF4-FFF2-40B4-BE49-F238E27FC236}">
                <a16:creationId xmlns:a16="http://schemas.microsoft.com/office/drawing/2014/main" id="{82C4E8AE-FF40-5350-1214-33C85D117CC0}"/>
              </a:ext>
            </a:extLst>
          </p:cNvPr>
          <p:cNvSpPr>
            <a:spLocks noGrp="1"/>
          </p:cNvSpPr>
          <p:nvPr>
            <p:ph type="dt" sz="half" idx="14"/>
          </p:nvPr>
        </p:nvSpPr>
        <p:spPr>
          <a:xfrm>
            <a:off x="395536" y="6093296"/>
            <a:ext cx="1214288"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CE2F0687-778D-B4F4-F7A0-A18CAFEA662E}"/>
              </a:ext>
            </a:extLst>
          </p:cNvPr>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a:extLst>
              <a:ext uri="{FF2B5EF4-FFF2-40B4-BE49-F238E27FC236}">
                <a16:creationId xmlns:a16="http://schemas.microsoft.com/office/drawing/2014/main" id="{5B64CE19-E90D-C649-27FF-12AAB32069A8}"/>
              </a:ext>
            </a:extLst>
          </p:cNvPr>
          <p:cNvSpPr>
            <a:spLocks noGrp="1"/>
          </p:cNvSpPr>
          <p:nvPr>
            <p:ph type="ftr" sz="quarter" idx="16"/>
          </p:nvPr>
        </p:nvSpPr>
        <p:spPr>
          <a:xfrm>
            <a:off x="1763688" y="6093296"/>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751372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2B355-FAA2-4D48-0470-860E63AA184A}"/>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7938FAA1-4415-5492-CB91-0564288A9DB7}"/>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DE82E4D3-7C2D-BFAA-9731-E7D4CE06BFF9}"/>
              </a:ext>
            </a:extLst>
          </p:cNvPr>
          <p:cNvSpPr>
            <a:spLocks noGrp="1"/>
          </p:cNvSpPr>
          <p:nvPr>
            <p:ph sz="quarter" idx="1"/>
          </p:nvPr>
        </p:nvSpPr>
        <p:spPr>
          <a:xfrm>
            <a:off x="539552" y="1700808"/>
            <a:ext cx="7467600" cy="4104456"/>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a:bodyPr>
          <a:lstStyle/>
          <a:p>
            <a:pPr marL="0" indent="0">
              <a:buNone/>
              <a:tabLst>
                <a:tab pos="442913" algn="l"/>
              </a:tabLst>
            </a:pPr>
            <a:endParaRPr lang="fr-FR" sz="2800" b="1" dirty="0"/>
          </a:p>
          <a:p>
            <a:pPr>
              <a:buFont typeface="Wingdings" panose="05000000000000000000" pitchFamily="2" charset="2"/>
              <a:buChar char="Ø"/>
              <a:tabLst>
                <a:tab pos="442913" algn="l"/>
              </a:tabLst>
            </a:pPr>
            <a:r>
              <a:rPr lang="fr-FR" sz="2800" b="1" dirty="0"/>
              <a:t>2-	 </a:t>
            </a:r>
            <a:r>
              <a:rPr lang="ar-SA" sz="2800" b="1" dirty="0"/>
              <a:t>التعريف بـــــ     </a:t>
            </a:r>
            <a:r>
              <a:rPr lang="fr-FR" sz="2800" b="1" dirty="0"/>
              <a:t>Sharpe</a:t>
            </a:r>
          </a:p>
          <a:p>
            <a:pPr marL="0" indent="0" algn="just">
              <a:buNone/>
              <a:tabLst>
                <a:tab pos="442913" algn="l"/>
              </a:tabLst>
            </a:pPr>
            <a:r>
              <a:rPr lang="ar-DZ" dirty="0"/>
              <a:t>ولد </a:t>
            </a:r>
            <a:r>
              <a:rPr lang="en-GB" sz="1800" b="1" kern="0" dirty="0">
                <a:solidFill>
                  <a:srgbClr val="202122"/>
                </a:solidFill>
                <a:effectLst/>
                <a:latin typeface="Arial" panose="020B0604020202020204" pitchFamily="34" charset="0"/>
                <a:ea typeface="Times New Roman" panose="02020603050405020304" pitchFamily="18" charset="0"/>
              </a:rPr>
              <a:t>William Forsyth Sharpe</a:t>
            </a:r>
            <a:r>
              <a:rPr lang="en-GB" sz="1800" kern="0" dirty="0">
                <a:solidFill>
                  <a:srgbClr val="202122"/>
                </a:solidFill>
                <a:effectLst/>
                <a:latin typeface="Arial" panose="020B0604020202020204" pitchFamily="34" charset="0"/>
                <a:ea typeface="Times New Roman" panose="02020603050405020304" pitchFamily="18" charset="0"/>
              </a:rPr>
              <a:t> </a:t>
            </a:r>
            <a:r>
              <a:rPr lang="ar-DZ" sz="1800" kern="0" dirty="0">
                <a:solidFill>
                  <a:srgbClr val="202122"/>
                </a:solidFill>
                <a:effectLst/>
                <a:latin typeface="Arial" panose="020B0604020202020204" pitchFamily="34" charset="0"/>
                <a:ea typeface="Times New Roman" panose="02020603050405020304" pitchFamily="18" charset="0"/>
              </a:rPr>
              <a:t> </a:t>
            </a:r>
            <a:r>
              <a:rPr lang="ar-DZ" kern="0" dirty="0">
                <a:solidFill>
                  <a:srgbClr val="202122"/>
                </a:solidFill>
                <a:effectLst/>
                <a:latin typeface="Arial" panose="020B0604020202020204" pitchFamily="34" charset="0"/>
                <a:ea typeface="Times New Roman" panose="02020603050405020304" pitchFamily="18" charset="0"/>
              </a:rPr>
              <a:t>في 16 من جوان 1934، وهو اقتصادي أمريكي وأستاذ مميز في العلوم المالية، ومتخرج من جامعة ستانفورد ومتدرج من معهدها الخاص بإدارة الأعمال. كان له الشرف الحصول على جائزة نوبل في الاقتصاد من عام 1990. ولقد من كان أعماله الرائدة التي أوصلته إلى نيل شرف الجائزة الاهتمام نموذج تسعير الأصول الرأسمالية </a:t>
            </a:r>
            <a:r>
              <a:rPr lang="fr-FR" kern="0" dirty="0">
                <a:solidFill>
                  <a:srgbClr val="202122"/>
                </a:solidFill>
                <a:effectLst/>
                <a:latin typeface="Arial" panose="020B0604020202020204" pitchFamily="34" charset="0"/>
                <a:ea typeface="Times New Roman" panose="02020603050405020304" pitchFamily="18" charset="0"/>
              </a:rPr>
              <a:t>CAPM)</a:t>
            </a:r>
            <a:r>
              <a:rPr lang="ar-DZ" kern="0" dirty="0">
                <a:solidFill>
                  <a:srgbClr val="202122"/>
                </a:solidFill>
                <a:effectLst/>
                <a:latin typeface="Arial" panose="020B0604020202020204" pitchFamily="34" charset="0"/>
                <a:ea typeface="Times New Roman" panose="02020603050405020304" pitchFamily="18" charset="0"/>
              </a:rPr>
              <a:t>) . وقد ابتكر "نسبة شارب" </a:t>
            </a:r>
            <a:r>
              <a:rPr lang="en-GB" sz="1900" b="1" kern="0" dirty="0">
                <a:solidFill>
                  <a:srgbClr val="202122"/>
                </a:solidFill>
                <a:effectLst/>
                <a:latin typeface="Arial" panose="020B0604020202020204" pitchFamily="34" charset="0"/>
                <a:ea typeface="Times New Roman" panose="02020603050405020304" pitchFamily="18" charset="0"/>
              </a:rPr>
              <a:t>Sharpe ratio</a:t>
            </a:r>
            <a:r>
              <a:rPr lang="ar-DZ" sz="1900" b="1" kern="0" dirty="0">
                <a:solidFill>
                  <a:srgbClr val="202122"/>
                </a:solidFill>
                <a:effectLst/>
                <a:latin typeface="Arial" panose="020B0604020202020204" pitchFamily="34" charset="0"/>
                <a:ea typeface="Times New Roman" panose="02020603050405020304" pitchFamily="18" charset="0"/>
              </a:rPr>
              <a:t> </a:t>
            </a:r>
            <a:r>
              <a:rPr lang="ar-DZ" kern="0" dirty="0">
                <a:solidFill>
                  <a:srgbClr val="202122"/>
                </a:solidFill>
                <a:effectLst/>
                <a:latin typeface="Arial" panose="020B0604020202020204" pitchFamily="34" charset="0"/>
                <a:ea typeface="Times New Roman" panose="02020603050405020304" pitchFamily="18" charset="0"/>
              </a:rPr>
              <a:t>لتحليل الأداء الاستثماري المعدل حسب المخاطر، وساهم في تطوير طريقة ذات الحدين لتقييم الخيارات في المجال الاستثماري، وأيضا التعريف بطريقة التدرج لتحسين تخصيص الأصول، والأسلوب القائم على العوائد التحليلية للاستثمارات.</a:t>
            </a:r>
            <a:endParaRPr lang="ar-SA" dirty="0"/>
          </a:p>
        </p:txBody>
      </p:sp>
      <p:sp>
        <p:nvSpPr>
          <p:cNvPr id="4" name="Date Placeholder 3">
            <a:extLst>
              <a:ext uri="{FF2B5EF4-FFF2-40B4-BE49-F238E27FC236}">
                <a16:creationId xmlns:a16="http://schemas.microsoft.com/office/drawing/2014/main" id="{E29DB6CE-D4E8-07D5-5623-582D84F66212}"/>
              </a:ext>
            </a:extLst>
          </p:cNvPr>
          <p:cNvSpPr>
            <a:spLocks noGrp="1"/>
          </p:cNvSpPr>
          <p:nvPr>
            <p:ph type="dt" sz="half" idx="14"/>
          </p:nvPr>
        </p:nvSpPr>
        <p:spPr>
          <a:xfrm>
            <a:off x="395536" y="5877272"/>
            <a:ext cx="1502320" cy="360040"/>
          </a:xfrm>
        </p:spPr>
        <p:txBody>
          <a:bodyPr/>
          <a:lstStyle/>
          <a:p>
            <a:pPr algn="l" rtl="0"/>
            <a:fld id="{1D4354D4-1516-4B33-B3B7-EB67BA77BC82}" type="datetime3">
              <a:rPr lang="en-US" b="1" smtClean="0"/>
              <a:t>17 April 2025</a:t>
            </a:fld>
            <a:endParaRPr lang="ar-SA" b="1" dirty="0"/>
          </a:p>
        </p:txBody>
      </p:sp>
      <p:sp>
        <p:nvSpPr>
          <p:cNvPr id="5" name="Slide Number Placeholder 4">
            <a:extLst>
              <a:ext uri="{FF2B5EF4-FFF2-40B4-BE49-F238E27FC236}">
                <a16:creationId xmlns:a16="http://schemas.microsoft.com/office/drawing/2014/main" id="{04DB699F-A1A4-2458-8614-CF15ACF50BDD}"/>
              </a:ext>
            </a:extLst>
          </p:cNvPr>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a:extLst>
              <a:ext uri="{FF2B5EF4-FFF2-40B4-BE49-F238E27FC236}">
                <a16:creationId xmlns:a16="http://schemas.microsoft.com/office/drawing/2014/main" id="{CA8DEA5C-25F0-9D33-E59D-C38669CD7113}"/>
              </a:ext>
            </a:extLst>
          </p:cNvPr>
          <p:cNvSpPr>
            <a:spLocks noGrp="1"/>
          </p:cNvSpPr>
          <p:nvPr>
            <p:ph type="ftr" sz="quarter" idx="16"/>
          </p:nvPr>
        </p:nvSpPr>
        <p:spPr>
          <a:xfrm>
            <a:off x="1763688" y="5877272"/>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3779204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2A1FD-B28B-3796-BBF9-B5BC6659DF6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EE88BDAD-B520-F1B9-C9DA-3742EA230B85}"/>
              </a:ext>
            </a:extLst>
          </p:cNvPr>
          <p:cNvSpPr>
            <a:spLocks noGrp="1"/>
          </p:cNvSpPr>
          <p:nvPr>
            <p:ph type="title"/>
          </p:nvPr>
        </p:nvSpPr>
        <p:spPr>
          <a:xfrm>
            <a:off x="457200" y="254960"/>
            <a:ext cx="7467600" cy="1156990"/>
          </a:xfrm>
          <a:effectLst/>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الثاني</a:t>
            </a:r>
            <a:br>
              <a:rPr kumimoji="0" lang="ar-SA" sz="28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2400" b="0"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أهم رواد وأعلام الفكر المالي المعاصر</a:t>
            </a:r>
            <a:endParaRPr lang="ar-SA" sz="1800" b="1" dirty="0"/>
          </a:p>
        </p:txBody>
      </p:sp>
      <p:sp>
        <p:nvSpPr>
          <p:cNvPr id="16" name="Content Placeholder 15">
            <a:extLst>
              <a:ext uri="{FF2B5EF4-FFF2-40B4-BE49-F238E27FC236}">
                <a16:creationId xmlns:a16="http://schemas.microsoft.com/office/drawing/2014/main" id="{75FA9F00-1B34-F34D-DFE4-E5E5FD82FF0F}"/>
              </a:ext>
            </a:extLst>
          </p:cNvPr>
          <p:cNvSpPr>
            <a:spLocks noGrp="1"/>
          </p:cNvSpPr>
          <p:nvPr>
            <p:ph sz="quarter" idx="1"/>
          </p:nvPr>
        </p:nvSpPr>
        <p:spPr>
          <a:xfrm>
            <a:off x="467544" y="1700808"/>
            <a:ext cx="7611616" cy="4104456"/>
          </a:xfrm>
          <a:scene3d>
            <a:camera prst="orthographicFront"/>
            <a:lightRig rig="threePt" dir="t"/>
          </a:scene3d>
          <a:sp3d>
            <a:bevelT w="152400" h="50800" prst="softRound"/>
          </a:sp3d>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0" indent="0">
              <a:buNone/>
              <a:tabLst>
                <a:tab pos="442913" algn="l"/>
              </a:tabLst>
            </a:pPr>
            <a:endParaRPr lang="fr-FR" sz="2800" b="1" dirty="0"/>
          </a:p>
          <a:p>
            <a:pPr>
              <a:buFont typeface="Wingdings" panose="05000000000000000000" pitchFamily="2" charset="2"/>
              <a:buChar char="Ø"/>
              <a:tabLst>
                <a:tab pos="442913" algn="l"/>
              </a:tabLst>
            </a:pPr>
            <a:r>
              <a:rPr lang="fr-FR" sz="2800" b="1" dirty="0"/>
              <a:t>2-	 </a:t>
            </a:r>
            <a:r>
              <a:rPr lang="ar-SA" sz="2800" b="1" dirty="0"/>
              <a:t>التعريف بـــــ     </a:t>
            </a:r>
            <a:r>
              <a:rPr lang="fr-FR" sz="2800" b="1" dirty="0"/>
              <a:t>Sharpe</a:t>
            </a:r>
          </a:p>
          <a:p>
            <a:pPr marL="0" indent="0" algn="just">
              <a:buNone/>
              <a:tabLst>
                <a:tab pos="442913" algn="l"/>
              </a:tabLst>
            </a:pPr>
            <a:r>
              <a:rPr lang="ar-DZ" dirty="0"/>
              <a:t>إن البدايات الأولى لــــ </a:t>
            </a:r>
            <a:r>
              <a:rPr lang="en-GB" sz="1800" b="1" kern="0" dirty="0">
                <a:solidFill>
                  <a:srgbClr val="202122"/>
                </a:solidFill>
                <a:effectLst/>
                <a:latin typeface="Arial" panose="020B0604020202020204" pitchFamily="34" charset="0"/>
                <a:ea typeface="Times New Roman" panose="02020603050405020304" pitchFamily="18" charset="0"/>
              </a:rPr>
              <a:t>William Forsyth Sharpe</a:t>
            </a:r>
            <a:r>
              <a:rPr lang="en-GB" sz="1800" kern="0" dirty="0">
                <a:solidFill>
                  <a:srgbClr val="202122"/>
                </a:solidFill>
                <a:effectLst/>
                <a:latin typeface="Arial" panose="020B0604020202020204" pitchFamily="34" charset="0"/>
                <a:ea typeface="Times New Roman" panose="02020603050405020304" pitchFamily="18" charset="0"/>
              </a:rPr>
              <a:t> </a:t>
            </a:r>
            <a:r>
              <a:rPr lang="ar-DZ" sz="1800" kern="0" dirty="0">
                <a:solidFill>
                  <a:srgbClr val="202122"/>
                </a:solidFill>
                <a:effectLst/>
                <a:latin typeface="Arial" panose="020B0604020202020204" pitchFamily="34" charset="0"/>
                <a:ea typeface="Times New Roman" panose="02020603050405020304" pitchFamily="18" charset="0"/>
              </a:rPr>
              <a:t> </a:t>
            </a:r>
            <a:r>
              <a:rPr lang="ar-DZ" kern="0" dirty="0">
                <a:solidFill>
                  <a:srgbClr val="202122"/>
                </a:solidFill>
                <a:effectLst/>
                <a:latin typeface="Arial" panose="020B0604020202020204" pitchFamily="34" charset="0"/>
                <a:ea typeface="Times New Roman" panose="02020603050405020304" pitchFamily="18" charset="0"/>
              </a:rPr>
              <a:t>في مجال المالية كانت من خلال أطروحة الدكتوراه في عام 1961 والتي كان موضوعها يتمحور حول تطبيق نموذج تأثير العامل الواحد لأسعار الأوراق المالية، بما في ذلك نسخة مبكرة من خط سوق الأوراق المالية (</a:t>
            </a:r>
            <a:r>
              <a:rPr lang="en-GB" sz="2000" kern="0" dirty="0">
                <a:solidFill>
                  <a:srgbClr val="202122"/>
                </a:solidFill>
                <a:effectLst/>
                <a:latin typeface="Arial" panose="020B0604020202020204" pitchFamily="34" charset="0"/>
                <a:ea typeface="Times New Roman" panose="02020603050405020304" pitchFamily="18" charset="0"/>
              </a:rPr>
              <a:t>Market Line Security</a:t>
            </a:r>
            <a:r>
              <a:rPr lang="ar-DZ" kern="0" dirty="0">
                <a:solidFill>
                  <a:srgbClr val="202122"/>
                </a:solidFill>
                <a:effectLst/>
                <a:latin typeface="Arial" panose="020B0604020202020204" pitchFamily="34" charset="0"/>
                <a:ea typeface="Times New Roman" panose="02020603050405020304" pitchFamily="18" charset="0"/>
              </a:rPr>
              <a:t>). في عام 1989 تقاعد من التدريس، واحتفظ بمنصب أستاذ فخري مميز للتمويل في جامعة ستانفورد، واختار التركيز على شركته الاستشارية التي تحمل الآن اسم </a:t>
            </a:r>
            <a:r>
              <a:rPr lang="fr-FR" sz="2200" kern="0" dirty="0">
                <a:solidFill>
                  <a:srgbClr val="202122"/>
                </a:solidFill>
                <a:effectLst/>
                <a:latin typeface="Arial" panose="020B0604020202020204" pitchFamily="34" charset="0"/>
                <a:ea typeface="Times New Roman" panose="02020603050405020304" pitchFamily="18" charset="0"/>
              </a:rPr>
              <a:t>William F. Sharpe Associates</a:t>
            </a:r>
            <a:r>
              <a:rPr lang="fr-FR" kern="0" dirty="0">
                <a:solidFill>
                  <a:srgbClr val="202122"/>
                </a:solidFill>
                <a:effectLst/>
                <a:latin typeface="Arial" panose="020B0604020202020204" pitchFamily="34" charset="0"/>
                <a:ea typeface="Times New Roman" panose="02020603050405020304" pitchFamily="18" charset="0"/>
              </a:rPr>
              <a:t>. </a:t>
            </a:r>
            <a:r>
              <a:rPr lang="ar-DZ" kern="0" dirty="0">
                <a:solidFill>
                  <a:srgbClr val="202122"/>
                </a:solidFill>
                <a:effectLst/>
                <a:latin typeface="Arial" panose="020B0604020202020204" pitchFamily="34" charset="0"/>
                <a:ea typeface="Times New Roman" panose="02020603050405020304" pitchFamily="18" charset="0"/>
              </a:rPr>
              <a:t>.في عام 1996، شارك في تأسيس شركة </a:t>
            </a:r>
            <a:r>
              <a:rPr lang="fr-FR" sz="2200" kern="0" dirty="0">
                <a:solidFill>
                  <a:srgbClr val="202122"/>
                </a:solidFill>
                <a:effectLst/>
                <a:latin typeface="Arial" panose="020B0604020202020204" pitchFamily="34" charset="0"/>
                <a:ea typeface="Times New Roman" panose="02020603050405020304" pitchFamily="18" charset="0"/>
              </a:rPr>
              <a:t>Financial Engines (</a:t>
            </a:r>
            <a:r>
              <a:rPr lang="fr-FR" sz="1700" b="1" kern="0" dirty="0">
                <a:solidFill>
                  <a:srgbClr val="202122"/>
                </a:solidFill>
                <a:effectLst/>
                <a:latin typeface="Arial" panose="020B0604020202020204" pitchFamily="34" charset="0"/>
                <a:ea typeface="Times New Roman" panose="02020603050405020304" pitchFamily="18" charset="0"/>
              </a:rPr>
              <a:t>NASDAQ</a:t>
            </a:r>
            <a:r>
              <a:rPr lang="fr-FR" sz="1900" b="1" kern="0" dirty="0">
                <a:solidFill>
                  <a:srgbClr val="202122"/>
                </a:solidFill>
                <a:effectLst/>
                <a:latin typeface="Arial" panose="020B0604020202020204" pitchFamily="34" charset="0"/>
                <a:ea typeface="Times New Roman" panose="02020603050405020304" pitchFamily="18" charset="0"/>
              </a:rPr>
              <a:t>: </a:t>
            </a:r>
            <a:r>
              <a:rPr lang="fr-FR" sz="1700" b="1" kern="0" dirty="0">
                <a:solidFill>
                  <a:srgbClr val="202122"/>
                </a:solidFill>
                <a:effectLst/>
                <a:latin typeface="Arial" panose="020B0604020202020204" pitchFamily="34" charset="0"/>
                <a:ea typeface="Times New Roman" panose="02020603050405020304" pitchFamily="18" charset="0"/>
              </a:rPr>
              <a:t>FNGN</a:t>
            </a:r>
            <a:r>
              <a:rPr lang="fr-FR" kern="0" dirty="0">
                <a:solidFill>
                  <a:srgbClr val="202122"/>
                </a:solidFill>
                <a:effectLst/>
                <a:latin typeface="Arial" panose="020B0604020202020204" pitchFamily="34" charset="0"/>
                <a:ea typeface="Times New Roman" panose="02020603050405020304" pitchFamily="18" charset="0"/>
              </a:rPr>
              <a:t>) </a:t>
            </a:r>
            <a:r>
              <a:rPr lang="ar-DZ" kern="0" dirty="0">
                <a:solidFill>
                  <a:srgbClr val="202122"/>
                </a:solidFill>
                <a:effectLst/>
                <a:latin typeface="Arial" panose="020B0604020202020204" pitchFamily="34" charset="0"/>
                <a:ea typeface="Times New Roman" panose="02020603050405020304" pitchFamily="18" charset="0"/>
              </a:rPr>
              <a:t> مع البروفيسور جوزيف </a:t>
            </a:r>
            <a:r>
              <a:rPr lang="ar-DZ" kern="0" dirty="0" err="1">
                <a:solidFill>
                  <a:srgbClr val="202122"/>
                </a:solidFill>
                <a:effectLst/>
                <a:latin typeface="Arial" panose="020B0604020202020204" pitchFamily="34" charset="0"/>
                <a:ea typeface="Times New Roman" panose="02020603050405020304" pitchFamily="18" charset="0"/>
              </a:rPr>
              <a:t>غروندفيست</a:t>
            </a:r>
            <a:r>
              <a:rPr lang="ar-DZ" kern="0" dirty="0">
                <a:solidFill>
                  <a:srgbClr val="202122"/>
                </a:solidFill>
                <a:effectLst/>
                <a:latin typeface="Arial" panose="020B0604020202020204" pitchFamily="34" charset="0"/>
                <a:ea typeface="Times New Roman" panose="02020603050405020304" pitchFamily="18" charset="0"/>
              </a:rPr>
              <a:t> من جامعة ستانفورد، والمحامي كريغ وجونسون من وادي السيليكون. تستخدم شركة </a:t>
            </a:r>
            <a:r>
              <a:rPr lang="fr-FR" sz="2200" kern="0" dirty="0">
                <a:solidFill>
                  <a:srgbClr val="202122"/>
                </a:solidFill>
                <a:effectLst/>
                <a:latin typeface="Arial" panose="020B0604020202020204" pitchFamily="34" charset="0"/>
                <a:ea typeface="Times New Roman" panose="02020603050405020304" pitchFamily="18" charset="0"/>
              </a:rPr>
              <a:t>Financial Engines </a:t>
            </a:r>
            <a:r>
              <a:rPr lang="ar-DZ" sz="2200" kern="0" dirty="0">
                <a:solidFill>
                  <a:srgbClr val="202122"/>
                </a:solidFill>
                <a:effectLst/>
                <a:latin typeface="Arial" panose="020B0604020202020204" pitchFamily="34" charset="0"/>
                <a:ea typeface="Times New Roman" panose="02020603050405020304" pitchFamily="18" charset="0"/>
              </a:rPr>
              <a:t> </a:t>
            </a:r>
            <a:r>
              <a:rPr lang="ar-DZ" kern="0" dirty="0">
                <a:solidFill>
                  <a:srgbClr val="202122"/>
                </a:solidFill>
                <a:effectLst/>
                <a:latin typeface="Arial" panose="020B0604020202020204" pitchFamily="34" charset="0"/>
                <a:ea typeface="Times New Roman" panose="02020603050405020304" pitchFamily="18" charset="0"/>
              </a:rPr>
              <a:t>التكنولوجيا لتنفيذ العديد من نظرياته المالية في إدارة المحافظ الاستثمارية.</a:t>
            </a:r>
          </a:p>
          <a:p>
            <a:pPr marL="0" indent="0" algn="just">
              <a:buNone/>
              <a:tabLst>
                <a:tab pos="442913" algn="l"/>
              </a:tabLst>
            </a:pPr>
            <a:endParaRPr lang="ar-SA" dirty="0"/>
          </a:p>
        </p:txBody>
      </p:sp>
      <p:sp>
        <p:nvSpPr>
          <p:cNvPr id="4" name="Date Placeholder 3">
            <a:extLst>
              <a:ext uri="{FF2B5EF4-FFF2-40B4-BE49-F238E27FC236}">
                <a16:creationId xmlns:a16="http://schemas.microsoft.com/office/drawing/2014/main" id="{C0AFB595-4F32-5D50-A036-0EF86D0550CF}"/>
              </a:ext>
            </a:extLst>
          </p:cNvPr>
          <p:cNvSpPr>
            <a:spLocks noGrp="1"/>
          </p:cNvSpPr>
          <p:nvPr>
            <p:ph type="dt" sz="half" idx="14"/>
          </p:nvPr>
        </p:nvSpPr>
        <p:spPr>
          <a:xfrm>
            <a:off x="395536" y="6021288"/>
            <a:ext cx="1430312" cy="360040"/>
          </a:xfrm>
        </p:spPr>
        <p:txBody>
          <a:bodyPr/>
          <a:lstStyle/>
          <a:p>
            <a:pPr algn="l" rtl="0"/>
            <a:fld id="{1D4354D4-1516-4B33-B3B7-EB67BA77BC82}" type="datetime3">
              <a:rPr lang="en-US" b="1" smtClean="0"/>
              <a:t>18 April 2025</a:t>
            </a:fld>
            <a:endParaRPr lang="ar-SA" b="1" dirty="0"/>
          </a:p>
        </p:txBody>
      </p:sp>
      <p:sp>
        <p:nvSpPr>
          <p:cNvPr id="5" name="Slide Number Placeholder 4">
            <a:extLst>
              <a:ext uri="{FF2B5EF4-FFF2-40B4-BE49-F238E27FC236}">
                <a16:creationId xmlns:a16="http://schemas.microsoft.com/office/drawing/2014/main" id="{4C222671-4FB4-6B47-6995-877FADA2F8E4}"/>
              </a:ext>
            </a:extLst>
          </p:cNvPr>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a:extLst>
              <a:ext uri="{FF2B5EF4-FFF2-40B4-BE49-F238E27FC236}">
                <a16:creationId xmlns:a16="http://schemas.microsoft.com/office/drawing/2014/main" id="{09C434F0-B646-5CFF-B450-BC05A2B47076}"/>
              </a:ext>
            </a:extLst>
          </p:cNvPr>
          <p:cNvSpPr>
            <a:spLocks noGrp="1"/>
          </p:cNvSpPr>
          <p:nvPr>
            <p:ph type="ftr" sz="quarter" idx="16"/>
          </p:nvPr>
        </p:nvSpPr>
        <p:spPr>
          <a:xfrm>
            <a:off x="1763688" y="6021288"/>
            <a:ext cx="6365328" cy="580990"/>
          </a:xfrm>
        </p:spPr>
        <p:txBody>
          <a:bodyPr/>
          <a:lstStyle/>
          <a:p>
            <a:pPr algn="ctr"/>
            <a:r>
              <a:rPr lang="ar-SA" sz="1400" b="1" dirty="0">
                <a:solidFill>
                  <a:schemeClr val="tx1"/>
                </a:solidFill>
              </a:rPr>
              <a:t>جامعة أم البواقي-  - كلية الاقتصاد </a:t>
            </a:r>
            <a:r>
              <a:rPr lang="ar-DZ" sz="1400" b="1" dirty="0">
                <a:solidFill>
                  <a:schemeClr val="tx1"/>
                </a:solidFill>
              </a:rPr>
              <a:t>و</a:t>
            </a:r>
            <a:r>
              <a:rPr lang="ar-SA" sz="1400" b="1" dirty="0">
                <a:solidFill>
                  <a:schemeClr val="tx1"/>
                </a:solidFill>
              </a:rPr>
              <a:t>التسيير والتجارة – قسم المحاسبة والعلوم المالية  سنة ثانية .. محاسبة ومالية</a:t>
            </a:r>
          </a:p>
        </p:txBody>
      </p:sp>
    </p:spTree>
    <p:extLst>
      <p:ext uri="{BB962C8B-B14F-4D97-AF65-F5344CB8AC3E}">
        <p14:creationId xmlns:p14="http://schemas.microsoft.com/office/powerpoint/2010/main" val="6127194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47593</TotalTime>
  <Words>3369</Words>
  <Application>Microsoft Office PowerPoint</Application>
  <PresentationFormat>Affichage à l'écran (4:3)</PresentationFormat>
  <Paragraphs>227</Paragraphs>
  <Slides>21</Slides>
  <Notes>21</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21</vt:i4>
      </vt:variant>
    </vt:vector>
  </HeadingPairs>
  <TitlesOfParts>
    <vt:vector size="28" baseType="lpstr">
      <vt:lpstr>Arial</vt:lpstr>
      <vt:lpstr>Calibri</vt:lpstr>
      <vt:lpstr>Century Schoolbook</vt:lpstr>
      <vt:lpstr>Wingdings</vt:lpstr>
      <vt:lpstr>Wingdings 2</vt:lpstr>
      <vt:lpstr>Oriel</vt:lpstr>
      <vt:lpstr>1_Oriel</vt:lpstr>
      <vt:lpstr>مقياس: مالية المؤسسة</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lpstr>الفصـــــــل الثاني أهم رواد وأعلام الفكر المالي المعاصر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63</cp:revision>
  <cp:lastPrinted>2022-03-07T05:18:59Z</cp:lastPrinted>
  <dcterms:created xsi:type="dcterms:W3CDTF">2015-11-01T07:31:46Z</dcterms:created>
  <dcterms:modified xsi:type="dcterms:W3CDTF">2025-04-18T22:28:53Z</dcterms:modified>
</cp:coreProperties>
</file>