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78" r:id="rId13"/>
    <p:sldId id="266" r:id="rId14"/>
    <p:sldId id="275" r:id="rId15"/>
    <p:sldId id="268" r:id="rId16"/>
    <p:sldId id="276" r:id="rId17"/>
    <p:sldId id="269" r:id="rId18"/>
    <p:sldId id="277" r:id="rId19"/>
    <p:sldId id="270" r:id="rId20"/>
    <p:sldId id="271" r:id="rId21"/>
    <p:sldId id="272" r:id="rId22"/>
    <p:sldId id="27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59" d="100"/>
          <a:sy n="59" d="100"/>
        </p:scale>
        <p:origin x="216"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B12D98D-FCBA-404C-9371-A37805570692}" type="datetimeFigureOut">
              <a:rPr lang="fr-FR" smtClean="0"/>
              <a:t>16/09/2021</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F46D237-48BD-487B-A7CE-AC77B21F7120}" type="slidenum">
              <a:rPr lang="fr-FR" smtClean="0"/>
              <a:t>‹#›</a:t>
            </a:fld>
            <a:endParaRPr lang="fr-F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6242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12D98D-FCBA-404C-9371-A37805570692}" type="datetimeFigureOut">
              <a:rPr lang="fr-FR" smtClean="0"/>
              <a:t>16/09/2021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46D237-48BD-487B-A7CE-AC77B21F7120}" type="slidenum">
              <a:rPr lang="fr-FR" smtClean="0"/>
              <a:t>‹#›</a:t>
            </a:fld>
            <a:endParaRPr lang="fr-FR"/>
          </a:p>
        </p:txBody>
      </p:sp>
    </p:spTree>
    <p:extLst>
      <p:ext uri="{BB962C8B-B14F-4D97-AF65-F5344CB8AC3E}">
        <p14:creationId xmlns:p14="http://schemas.microsoft.com/office/powerpoint/2010/main" val="126480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12D98D-FCBA-404C-9371-A37805570692}" type="datetimeFigureOut">
              <a:rPr lang="fr-FR" smtClean="0"/>
              <a:t>16/09/2021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46D237-48BD-487B-A7CE-AC77B21F7120}" type="slidenum">
              <a:rPr lang="fr-FR" smtClean="0"/>
              <a:t>‹#›</a:t>
            </a:fld>
            <a:endParaRPr lang="fr-FR"/>
          </a:p>
        </p:txBody>
      </p:sp>
    </p:spTree>
    <p:extLst>
      <p:ext uri="{BB962C8B-B14F-4D97-AF65-F5344CB8AC3E}">
        <p14:creationId xmlns:p14="http://schemas.microsoft.com/office/powerpoint/2010/main" val="150298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12D98D-FCBA-404C-9371-A37805570692}" type="datetimeFigureOut">
              <a:rPr lang="fr-FR" smtClean="0"/>
              <a:t>16/09/2021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46D237-48BD-487B-A7CE-AC77B21F7120}" type="slidenum">
              <a:rPr lang="fr-FR" smtClean="0"/>
              <a:t>‹#›</a:t>
            </a:fld>
            <a:endParaRPr lang="fr-FR"/>
          </a:p>
        </p:txBody>
      </p:sp>
    </p:spTree>
    <p:extLst>
      <p:ext uri="{BB962C8B-B14F-4D97-AF65-F5344CB8AC3E}">
        <p14:creationId xmlns:p14="http://schemas.microsoft.com/office/powerpoint/2010/main" val="218080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B12D98D-FCBA-404C-9371-A37805570692}" type="datetimeFigureOut">
              <a:rPr lang="fr-FR" smtClean="0"/>
              <a:t>16/09/2021</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F46D237-48BD-487B-A7CE-AC77B21F7120}" type="slidenum">
              <a:rPr lang="fr-FR" smtClean="0"/>
              <a:t>‹#›</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2749435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B12D98D-FCBA-404C-9371-A37805570692}" type="datetimeFigureOut">
              <a:rPr lang="fr-FR" smtClean="0"/>
              <a:t>16/09/2021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46D237-48BD-487B-A7CE-AC77B21F7120}" type="slidenum">
              <a:rPr lang="fr-FR" smtClean="0"/>
              <a:t>‹#›</a:t>
            </a:fld>
            <a:endParaRPr lang="fr-FR"/>
          </a:p>
        </p:txBody>
      </p:sp>
    </p:spTree>
    <p:extLst>
      <p:ext uri="{BB962C8B-B14F-4D97-AF65-F5344CB8AC3E}">
        <p14:creationId xmlns:p14="http://schemas.microsoft.com/office/powerpoint/2010/main" val="265379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B12D98D-FCBA-404C-9371-A37805570692}" type="datetimeFigureOut">
              <a:rPr lang="fr-FR" smtClean="0"/>
              <a:t>16/09/2021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F46D237-48BD-487B-A7CE-AC77B21F7120}" type="slidenum">
              <a:rPr lang="fr-FR" smtClean="0"/>
              <a:t>‹#›</a:t>
            </a:fld>
            <a:endParaRPr lang="fr-FR"/>
          </a:p>
        </p:txBody>
      </p:sp>
    </p:spTree>
    <p:extLst>
      <p:ext uri="{BB962C8B-B14F-4D97-AF65-F5344CB8AC3E}">
        <p14:creationId xmlns:p14="http://schemas.microsoft.com/office/powerpoint/2010/main" val="5711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B12D98D-FCBA-404C-9371-A37805570692}" type="datetimeFigureOut">
              <a:rPr lang="fr-FR" smtClean="0"/>
              <a:t>16/09/2021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F46D237-48BD-487B-A7CE-AC77B21F7120}" type="slidenum">
              <a:rPr lang="fr-FR" smtClean="0"/>
              <a:t>‹#›</a:t>
            </a:fld>
            <a:endParaRPr lang="fr-FR"/>
          </a:p>
        </p:txBody>
      </p:sp>
    </p:spTree>
    <p:extLst>
      <p:ext uri="{BB962C8B-B14F-4D97-AF65-F5344CB8AC3E}">
        <p14:creationId xmlns:p14="http://schemas.microsoft.com/office/powerpoint/2010/main" val="334230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2D98D-FCBA-404C-9371-A37805570692}" type="datetimeFigureOut">
              <a:rPr lang="fr-FR" smtClean="0"/>
              <a:t>16/09/2021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F46D237-48BD-487B-A7CE-AC77B21F7120}" type="slidenum">
              <a:rPr lang="fr-FR" smtClean="0"/>
              <a:t>‹#›</a:t>
            </a:fld>
            <a:endParaRPr lang="fr-FR"/>
          </a:p>
        </p:txBody>
      </p:sp>
    </p:spTree>
    <p:extLst>
      <p:ext uri="{BB962C8B-B14F-4D97-AF65-F5344CB8AC3E}">
        <p14:creationId xmlns:p14="http://schemas.microsoft.com/office/powerpoint/2010/main" val="104527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B12D98D-FCBA-404C-9371-A37805570692}" type="datetimeFigureOut">
              <a:rPr lang="fr-FR" smtClean="0"/>
              <a:t>16/09/2021</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F46D237-48BD-487B-A7CE-AC77B21F7120}" type="slidenum">
              <a:rPr lang="fr-FR" smtClean="0"/>
              <a:t>‹#›</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34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B12D98D-FCBA-404C-9371-A37805570692}" type="datetimeFigureOut">
              <a:rPr lang="fr-FR" smtClean="0"/>
              <a:t>16/09/2021</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F46D237-48BD-487B-A7CE-AC77B21F7120}" type="slidenum">
              <a:rPr lang="fr-FR" smtClean="0"/>
              <a:t>‹#›</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7976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B12D98D-FCBA-404C-9371-A37805570692}" type="datetimeFigureOut">
              <a:rPr lang="fr-FR" smtClean="0"/>
              <a:t>16/09/2021</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F46D237-48BD-487B-A7CE-AC77B21F7120}" type="slidenum">
              <a:rPr lang="fr-FR" smtClean="0"/>
              <a:t>‹#›</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87056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 Id="rId3"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15345" y="706582"/>
            <a:ext cx="5978670" cy="3505200"/>
          </a:xfrm>
        </p:spPr>
        <p:txBody>
          <a:bodyPr/>
          <a:lstStyle/>
          <a:p>
            <a:r>
              <a:rPr lang="ar-DZ" sz="5400" b="1" dirty="0" smtClean="0">
                <a:solidFill>
                  <a:srgbClr val="FFFF00"/>
                </a:solidFill>
                <a:latin typeface="Sakkal Majalla" panose="02000000000000000000" pitchFamily="2" charset="-78"/>
                <a:cs typeface="Sakkal Majalla" panose="02000000000000000000" pitchFamily="2" charset="-78"/>
              </a:rPr>
              <a:t>طريقة إجراء شهادة حية </a:t>
            </a:r>
            <a:br>
              <a:rPr lang="ar-DZ" sz="5400" b="1" dirty="0" smtClean="0">
                <a:solidFill>
                  <a:srgbClr val="FFFF00"/>
                </a:solidFill>
                <a:latin typeface="Sakkal Majalla" panose="02000000000000000000" pitchFamily="2" charset="-78"/>
                <a:cs typeface="Sakkal Majalla" panose="02000000000000000000" pitchFamily="2" charset="-78"/>
              </a:rPr>
            </a:br>
            <a:r>
              <a:rPr lang="ar-DZ" sz="5400" b="1" dirty="0" smtClean="0">
                <a:solidFill>
                  <a:srgbClr val="FFFF00"/>
                </a:solidFill>
                <a:latin typeface="Sakkal Majalla" panose="02000000000000000000" pitchFamily="2" charset="-78"/>
                <a:cs typeface="Sakkal Majalla" panose="02000000000000000000" pitchFamily="2" charset="-78"/>
              </a:rPr>
              <a:t>مع</a:t>
            </a:r>
            <a:r>
              <a:rPr lang="ar-DZ" sz="5400" b="1" dirty="0">
                <a:solidFill>
                  <a:srgbClr val="FFFF00"/>
                </a:solidFill>
                <a:latin typeface="Sakkal Majalla" panose="02000000000000000000" pitchFamily="2" charset="-78"/>
                <a:cs typeface="Sakkal Majalla" panose="02000000000000000000" pitchFamily="2" charset="-78"/>
              </a:rPr>
              <a:t> </a:t>
            </a:r>
            <a:r>
              <a:rPr lang="ar-DZ" sz="5400" b="1" dirty="0" smtClean="0">
                <a:solidFill>
                  <a:srgbClr val="FFFF00"/>
                </a:solidFill>
                <a:latin typeface="Sakkal Majalla" panose="02000000000000000000" pitchFamily="2" charset="-78"/>
                <a:cs typeface="Sakkal Majalla" panose="02000000000000000000" pitchFamily="2" charset="-78"/>
              </a:rPr>
              <a:t>مجاهد أو مناضل</a:t>
            </a:r>
            <a:r>
              <a:rPr lang="fr-FR" sz="5400" b="1" dirty="0" smtClean="0">
                <a:solidFill>
                  <a:srgbClr val="FFFF00"/>
                </a:solidFill>
                <a:latin typeface="Sakkal Majalla" panose="02000000000000000000" pitchFamily="2" charset="-78"/>
                <a:cs typeface="Sakkal Majalla" panose="02000000000000000000" pitchFamily="2" charset="-78"/>
              </a:rPr>
              <a:t/>
            </a:r>
            <a:br>
              <a:rPr lang="fr-FR" sz="5400" b="1" dirty="0" smtClean="0">
                <a:solidFill>
                  <a:srgbClr val="FFFF00"/>
                </a:solidFill>
                <a:latin typeface="Sakkal Majalla" panose="02000000000000000000" pitchFamily="2" charset="-78"/>
                <a:cs typeface="Sakkal Majalla" panose="02000000000000000000" pitchFamily="2" charset="-78"/>
              </a:rPr>
            </a:br>
            <a:r>
              <a:rPr lang="ar-DZ" sz="5400" b="1" dirty="0" smtClean="0">
                <a:solidFill>
                  <a:srgbClr val="FFFF00"/>
                </a:solidFill>
                <a:latin typeface="Sakkal Majalla" panose="02000000000000000000" pitchFamily="2" charset="-78"/>
                <a:cs typeface="Sakkal Majalla" panose="02000000000000000000" pitchFamily="2" charset="-78"/>
              </a:rPr>
              <a:t> وتوظيفها في البحوث</a:t>
            </a:r>
            <a:br>
              <a:rPr lang="ar-DZ" sz="5400" b="1" dirty="0" smtClean="0">
                <a:solidFill>
                  <a:srgbClr val="FFFF00"/>
                </a:solidFill>
                <a:latin typeface="Sakkal Majalla" panose="02000000000000000000" pitchFamily="2" charset="-78"/>
                <a:cs typeface="Sakkal Majalla" panose="02000000000000000000" pitchFamily="2" charset="-78"/>
              </a:rPr>
            </a:br>
            <a:r>
              <a:rPr lang="ar-DZ" sz="5400" b="1" dirty="0" smtClean="0">
                <a:solidFill>
                  <a:srgbClr val="FFFF00"/>
                </a:solidFill>
                <a:latin typeface="Sakkal Majalla" panose="02000000000000000000" pitchFamily="2" charset="-78"/>
                <a:cs typeface="Sakkal Majalla" panose="02000000000000000000" pitchFamily="2" charset="-78"/>
              </a:rPr>
              <a:t> ومذكرات التخرج</a:t>
            </a:r>
            <a:endParaRPr lang="fr-FR" sz="5400" b="1" dirty="0">
              <a:solidFill>
                <a:srgbClr val="FFFF00"/>
              </a:solidFill>
              <a:latin typeface="Sakkal Majalla" panose="02000000000000000000" pitchFamily="2" charset="-78"/>
              <a:cs typeface="Sakkal Majalla" panose="02000000000000000000" pitchFamily="2" charset="-78"/>
            </a:endParaRPr>
          </a:p>
        </p:txBody>
      </p:sp>
      <p:sp>
        <p:nvSpPr>
          <p:cNvPr id="3" name="Sous-titre 2"/>
          <p:cNvSpPr>
            <a:spLocks noGrp="1"/>
          </p:cNvSpPr>
          <p:nvPr>
            <p:ph type="subTitle" idx="1"/>
          </p:nvPr>
        </p:nvSpPr>
        <p:spPr>
          <a:xfrm>
            <a:off x="5015345" y="4211782"/>
            <a:ext cx="5978669" cy="1579418"/>
          </a:xfrm>
        </p:spPr>
        <p:txBody>
          <a:bodyPr>
            <a:normAutofit/>
          </a:bodyPr>
          <a:lstStyle/>
          <a:p>
            <a:r>
              <a:rPr lang="ar-DZ" b="1" dirty="0" smtClean="0">
                <a:solidFill>
                  <a:srgbClr val="002060"/>
                </a:solidFill>
              </a:rPr>
              <a:t>د. </a:t>
            </a:r>
            <a:r>
              <a:rPr lang="ar-DZ" b="1" dirty="0">
                <a:solidFill>
                  <a:srgbClr val="002060"/>
                </a:solidFill>
              </a:rPr>
              <a:t>بن عبد المومن </a:t>
            </a:r>
            <a:r>
              <a:rPr lang="ar-DZ" b="1" dirty="0" smtClean="0">
                <a:solidFill>
                  <a:srgbClr val="002060"/>
                </a:solidFill>
              </a:rPr>
              <a:t>إبراهيم</a:t>
            </a:r>
            <a:endParaRPr lang="ar-DZ" b="1" dirty="0">
              <a:solidFill>
                <a:srgbClr val="002060"/>
              </a:solidFill>
            </a:endParaRPr>
          </a:p>
          <a:p>
            <a:r>
              <a:rPr lang="ar-DZ" b="1" dirty="0">
                <a:solidFill>
                  <a:srgbClr val="002060"/>
                </a:solidFill>
              </a:rPr>
              <a:t>أستاذ التاريخ-جامعة العربي بن مهيدي </a:t>
            </a:r>
            <a:r>
              <a:rPr lang="ar-DZ" b="1" dirty="0" smtClean="0">
                <a:solidFill>
                  <a:srgbClr val="002060"/>
                </a:solidFill>
              </a:rPr>
              <a:t>–</a:t>
            </a:r>
          </a:p>
          <a:p>
            <a:r>
              <a:rPr lang="ar-DZ" b="1" dirty="0" smtClean="0">
                <a:solidFill>
                  <a:srgbClr val="002060"/>
                </a:solidFill>
              </a:rPr>
              <a:t> </a:t>
            </a:r>
            <a:r>
              <a:rPr lang="ar-DZ" b="1" dirty="0">
                <a:solidFill>
                  <a:srgbClr val="002060"/>
                </a:solidFill>
              </a:rPr>
              <a:t>أم </a:t>
            </a:r>
            <a:r>
              <a:rPr lang="ar-DZ" b="1" dirty="0" smtClean="0">
                <a:solidFill>
                  <a:srgbClr val="002060"/>
                </a:solidFill>
              </a:rPr>
              <a:t>البواقي</a:t>
            </a:r>
            <a:endParaRPr lang="fr-FR" b="1" dirty="0">
              <a:solidFill>
                <a:srgbClr val="00206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91" y="1584613"/>
            <a:ext cx="3990108" cy="3236769"/>
          </a:xfrm>
          <a:prstGeom prst="rect">
            <a:avLst/>
          </a:prstGeom>
          <a:ln>
            <a:noFill/>
          </a:ln>
          <a:effectLst>
            <a:softEdge rad="112500"/>
          </a:effectLst>
        </p:spPr>
      </p:pic>
    </p:spTree>
    <p:extLst>
      <p:ext uri="{BB962C8B-B14F-4D97-AF65-F5344CB8AC3E}">
        <p14:creationId xmlns:p14="http://schemas.microsoft.com/office/powerpoint/2010/main" val="2281526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38944" y="274320"/>
            <a:ext cx="8853056" cy="6583680"/>
          </a:xfrm>
        </p:spPr>
        <p:txBody>
          <a:bodyPr>
            <a:noAutofit/>
          </a:bodyPr>
          <a:lstStyle/>
          <a:p>
            <a:pPr algn="justLow" rtl="1"/>
            <a:r>
              <a:rPr lang="ar-DZ" sz="2600" b="1" dirty="0" smtClean="0">
                <a:solidFill>
                  <a:schemeClr val="tx1">
                    <a:lumMod val="95000"/>
                    <a:lumOff val="5000"/>
                  </a:schemeClr>
                </a:solidFill>
                <a:latin typeface="Sakkal Majalla" panose="02000000000000000000" pitchFamily="2" charset="-78"/>
                <a:cs typeface="Sakkal Majalla" panose="02000000000000000000" pitchFamily="2" charset="-78"/>
              </a:rPr>
              <a:t>يقدم المحاور نفسه بطريقة لائقة بعيد عن البروتوكولات أمام المجاهد لكي لا يحدث ارتباكا له مع أول لقاء ويستطيع بعد ذلك  أن يدلي بشهادته وهو مرتاح نفسيا.</a:t>
            </a:r>
          </a:p>
          <a:p>
            <a:pPr algn="justLow" rtl="1"/>
            <a:r>
              <a:rPr lang="ar-DZ" sz="2600" b="1" dirty="0" smtClean="0">
                <a:solidFill>
                  <a:schemeClr val="tx1">
                    <a:lumMod val="95000"/>
                    <a:lumOff val="5000"/>
                  </a:schemeClr>
                </a:solidFill>
                <a:latin typeface="Sakkal Majalla" panose="02000000000000000000" pitchFamily="2" charset="-78"/>
                <a:cs typeface="Sakkal Majalla" panose="02000000000000000000" pitchFamily="2" charset="-78"/>
              </a:rPr>
              <a:t>يطرح المحاور الأسئلة بهدوء ويترك الوقت للمجاهد للإجابة واستذكار الاحداث دون أن يربكه فيفتح المجاهد خزينة أسراره ويوضح وجهة نظره من الأحداث التي عايشها.</a:t>
            </a:r>
          </a:p>
          <a:p>
            <a:pPr algn="justLow" rtl="1"/>
            <a:r>
              <a:rPr lang="ar-DZ" sz="2600" b="1" dirty="0" smtClean="0">
                <a:solidFill>
                  <a:schemeClr val="tx1">
                    <a:lumMod val="95000"/>
                    <a:lumOff val="5000"/>
                  </a:schemeClr>
                </a:solidFill>
                <a:latin typeface="Sakkal Majalla" panose="02000000000000000000" pitchFamily="2" charset="-78"/>
                <a:cs typeface="Sakkal Majalla" panose="02000000000000000000" pitchFamily="2" charset="-78"/>
              </a:rPr>
              <a:t>عدم الإكثار من الأسئلة لكي لا يتعب المجاهد، ومن الاحسن أن يبرمج اللقاء في حصص متقطعة  ومتقاربة حسب الوقت الذي يساعد المجاهد.</a:t>
            </a:r>
          </a:p>
          <a:p>
            <a:pPr algn="justLow" rtl="1"/>
            <a:r>
              <a:rPr lang="ar-DZ" sz="2600" b="1" dirty="0" smtClean="0">
                <a:solidFill>
                  <a:schemeClr val="tx1">
                    <a:lumMod val="95000"/>
                    <a:lumOff val="5000"/>
                  </a:schemeClr>
                </a:solidFill>
                <a:latin typeface="Sakkal Majalla" panose="02000000000000000000" pitchFamily="2" charset="-78"/>
                <a:cs typeface="Sakkal Majalla" panose="02000000000000000000" pitchFamily="2" charset="-78"/>
              </a:rPr>
              <a:t>عدم إعطاء للمجاهد الفرصة لإدارة النقاش أو الجلسة لكي لا يخرج عن الموضوع، فالباحث يجب أن يأخذ ما يريد أن يأخذه هو وليس ما يريد أن يعطيه المجاهد إياك مع ضرورة احترام  آراء وأفكار وثقافة المجاهد.</a:t>
            </a:r>
          </a:p>
          <a:p>
            <a:pPr algn="justLow" rtl="1"/>
            <a:r>
              <a:rPr lang="ar-DZ" sz="2600" b="1" dirty="0" smtClean="0">
                <a:solidFill>
                  <a:schemeClr val="tx1">
                    <a:lumMod val="95000"/>
                    <a:lumOff val="5000"/>
                  </a:schemeClr>
                </a:solidFill>
                <a:latin typeface="Sakkal Majalla" panose="02000000000000000000" pitchFamily="2" charset="-78"/>
                <a:cs typeface="Sakkal Majalla" panose="02000000000000000000" pitchFamily="2" charset="-78"/>
              </a:rPr>
              <a:t>عدم الاكتفاء بمصدر واحد لتسجيل حادثة تاريخية أو معركة فكلما كان عدد الشهود أكثر كان لها مصداقية أحسن.</a:t>
            </a:r>
          </a:p>
          <a:p>
            <a:pPr algn="r" rtl="1"/>
            <a:endParaRPr lang="ar-DZ" sz="2600" dirty="0" smtClean="0">
              <a:latin typeface="Sakkal Majalla" panose="02000000000000000000" pitchFamily="2" charset="-78"/>
              <a:cs typeface="Sakkal Majalla" panose="02000000000000000000" pitchFamily="2" charset="-78"/>
            </a:endParaRPr>
          </a:p>
          <a:p>
            <a:pPr algn="r" rtl="1"/>
            <a:endParaRPr lang="ar-DZ" sz="2600" dirty="0" smtClean="0">
              <a:latin typeface="Sakkal Majalla" panose="02000000000000000000" pitchFamily="2" charset="-78"/>
              <a:cs typeface="Sakkal Majalla" panose="02000000000000000000" pitchFamily="2" charset="-78"/>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00400" cy="310341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3418"/>
            <a:ext cx="3200400" cy="3754582"/>
          </a:xfrm>
          <a:prstGeom prst="rect">
            <a:avLst/>
          </a:prstGeom>
        </p:spPr>
      </p:pic>
    </p:spTree>
    <p:extLst>
      <p:ext uri="{BB962C8B-B14F-4D97-AF65-F5344CB8AC3E}">
        <p14:creationId xmlns:p14="http://schemas.microsoft.com/office/powerpoint/2010/main" val="139165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32910" y="0"/>
            <a:ext cx="8659090" cy="6858000"/>
          </a:xfrm>
        </p:spPr>
        <p:txBody>
          <a:bodyPr>
            <a:normAutofit/>
          </a:bodyPr>
          <a:lstStyle/>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ضرورة الاعتراف بنسبية الشهادة التاريخية فيمكن أن تكون دليلا قويا في حدث معين ولا تعتبر مهمة في حدث آخر</a:t>
            </a:r>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a:t>
            </a:r>
            <a:endParaRPr lang="ar-DZ" sz="3600" dirty="0" smtClean="0">
              <a:latin typeface="Sakkal Majalla" panose="02000000000000000000" pitchFamily="2" charset="-78"/>
              <a:cs typeface="Sakkal Majalla" panose="02000000000000000000" pitchFamily="2" charset="-78"/>
            </a:endParaRP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أن تكون الأسئلة التي يطرحها المحاور واضحة ومفهومة ، مباشرة أحيانا وغير مباشرة أحيانا  أخرى.</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التدرج في طرح الأسئلة </a:t>
            </a:r>
            <a:r>
              <a:rPr lang="ar-DZ" sz="3600" b="1" dirty="0" err="1">
                <a:solidFill>
                  <a:schemeClr val="tx1">
                    <a:lumMod val="95000"/>
                    <a:lumOff val="5000"/>
                  </a:schemeClr>
                </a:solidFill>
                <a:latin typeface="Sakkal Majalla" panose="02000000000000000000" pitchFamily="2" charset="-78"/>
                <a:cs typeface="Sakkal Majalla" panose="02000000000000000000" pitchFamily="2" charset="-78"/>
              </a:rPr>
              <a:t>ابتداءا</a:t>
            </a:r>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 من الأسئلة العادية والعامة وصولا إلى الأسئلة الحساسة والدقيقة والمتعلقة بقضايا حاسمة أو </a:t>
            </a:r>
            <a:r>
              <a:rPr lang="ar-DZ" sz="3600" b="1" dirty="0" err="1">
                <a:solidFill>
                  <a:schemeClr val="tx1">
                    <a:lumMod val="95000"/>
                    <a:lumOff val="5000"/>
                  </a:schemeClr>
                </a:solidFill>
                <a:latin typeface="Sakkal Majalla" panose="02000000000000000000" pitchFamily="2" charset="-78"/>
                <a:cs typeface="Sakkal Majalla" panose="02000000000000000000" pitchFamily="2" charset="-78"/>
              </a:rPr>
              <a:t>طابوهات</a:t>
            </a:r>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 لم يتم التطرق إليها.</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إضافة جو من الألفة والمودة عند طرح السؤال لكي لا يحس المجاهد أنه في عملية استنطاق.</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عدم مقاطعة الضيف كل مرة وطرح عدة أسئلة في آن واحد.</a:t>
            </a:r>
          </a:p>
          <a:p>
            <a:pPr algn="r" rtl="1"/>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7491"/>
            <a:ext cx="3671455" cy="3380509"/>
          </a:xfrm>
          <a:prstGeom prst="rect">
            <a:avLst/>
          </a:prstGeom>
        </p:spPr>
      </p:pic>
      <p:sp>
        <p:nvSpPr>
          <p:cNvPr id="4" name="Multiplier 3"/>
          <p:cNvSpPr/>
          <p:nvPr/>
        </p:nvSpPr>
        <p:spPr>
          <a:xfrm>
            <a:off x="1323109" y="4128655"/>
            <a:ext cx="1226128" cy="1295400"/>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ln>
                <a:solidFill>
                  <a:srgbClr val="FF0000"/>
                </a:solidFill>
              </a:ln>
              <a:solidFill>
                <a:srgbClr val="FF0000"/>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671455" cy="3477491"/>
          </a:xfrm>
          <a:prstGeom prst="rect">
            <a:avLst/>
          </a:prstGeom>
        </p:spPr>
      </p:pic>
    </p:spTree>
    <p:extLst>
      <p:ext uri="{BB962C8B-B14F-4D97-AF65-F5344CB8AC3E}">
        <p14:creationId xmlns:p14="http://schemas.microsoft.com/office/powerpoint/2010/main" val="1872204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928255"/>
          </a:xfrm>
        </p:spPr>
        <p:txBody>
          <a:bodyPr/>
          <a:lstStyle/>
          <a:p>
            <a:pPr algn="ctr"/>
            <a:r>
              <a:rPr lang="ar-DZ" b="1" dirty="0" smtClean="0">
                <a:solidFill>
                  <a:srgbClr val="FF0000"/>
                </a:solidFill>
                <a:latin typeface="Sakkal Majalla" panose="02000000000000000000" pitchFamily="2" charset="-78"/>
                <a:cs typeface="Sakkal Majalla" panose="02000000000000000000" pitchFamily="2" charset="-78"/>
              </a:rPr>
              <a:t>تكريم المجاهد بشهادة شرفية تقديرا واعترافا </a:t>
            </a:r>
            <a:endParaRPr lang="fr-FR" b="1" dirty="0">
              <a:solidFill>
                <a:srgbClr val="FF0000"/>
              </a:solidFill>
              <a:latin typeface="Sakkal Majalla" panose="02000000000000000000" pitchFamily="2" charset="-78"/>
              <a:cs typeface="Sakkal Majalla" panose="02000000000000000000" pitchFamily="2" charset="-78"/>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346" y="1040174"/>
            <a:ext cx="9628910" cy="5817826"/>
          </a:xfrm>
        </p:spPr>
      </p:pic>
    </p:spTree>
    <p:extLst>
      <p:ext uri="{BB962C8B-B14F-4D97-AF65-F5344CB8AC3E}">
        <p14:creationId xmlns:p14="http://schemas.microsoft.com/office/powerpoint/2010/main" val="258829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803564"/>
          </a:xfrm>
        </p:spPr>
        <p:txBody>
          <a:bodyPr/>
          <a:lstStyle/>
          <a:p>
            <a:pPr algn="ctr"/>
            <a:r>
              <a:rPr lang="ar-DZ" b="1" dirty="0">
                <a:solidFill>
                  <a:srgbClr val="FF0000"/>
                </a:solidFill>
                <a:latin typeface="Sakkal Majalla" panose="02000000000000000000" pitchFamily="2" charset="-78"/>
                <a:cs typeface="Sakkal Majalla" panose="02000000000000000000" pitchFamily="2" charset="-78"/>
              </a:rPr>
              <a:t>أ</a:t>
            </a:r>
            <a:r>
              <a:rPr lang="ar-DZ" b="1" dirty="0" smtClean="0">
                <a:solidFill>
                  <a:srgbClr val="FF0000"/>
                </a:solidFill>
                <a:latin typeface="Sakkal Majalla" panose="02000000000000000000" pitchFamily="2" charset="-78"/>
                <a:cs typeface="Sakkal Majalla" panose="02000000000000000000" pitchFamily="2" charset="-78"/>
              </a:rPr>
              <a:t>هم المحاور الرئيسية والثانوية في عملية طرح الأسئلة</a:t>
            </a:r>
            <a:endParaRPr lang="fr-FR" b="1" dirty="0">
              <a:solidFill>
                <a:srgbClr val="FF0000"/>
              </a:solidFill>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5347855" y="665018"/>
            <a:ext cx="6844145" cy="6054436"/>
          </a:xfrm>
        </p:spPr>
        <p:txBody>
          <a:bodyPr>
            <a:normAutofit/>
          </a:bodyPr>
          <a:lstStyle/>
          <a:p>
            <a:pPr algn="r" rtl="1"/>
            <a:r>
              <a:rPr lang="ar-DZ" sz="3200" dirty="0" smtClean="0">
                <a:solidFill>
                  <a:srgbClr val="00B0F0"/>
                </a:solidFill>
                <a:latin typeface="Sakkal Majalla" panose="02000000000000000000" pitchFamily="2" charset="-78"/>
                <a:cs typeface="Sakkal Majalla" panose="02000000000000000000" pitchFamily="2" charset="-78"/>
              </a:rPr>
              <a:t>وفق الصفة الثورية او المسؤولية التي تقلدها المجاهد تصاغ الأسئلة:</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الجزائر والحرب العالمية الثانية 1945- التجنيد الإجباري- إنزال الحلفاء 8 نوفمبر 1942</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مجازر 8ماي 1945 والانعكاسات والأصداء.</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نشاط حركة الانتصار للحريات الديموقراطية(حزب الشعب الجزائري).</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المنظمة الخاصة 1947-1950- أهم الخلايا-الأشخاص الذين انتموا إليها-هل كان منخرطا فيها؟</a:t>
            </a:r>
          </a:p>
          <a:p>
            <a:pPr algn="r" rtl="1"/>
            <a:endParaRPr lang="ar-DZ" dirty="0" smtClean="0"/>
          </a:p>
          <a:p>
            <a:pPr algn="r" rtl="1"/>
            <a:endParaRPr lang="ar-DZ"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7944"/>
            <a:ext cx="4655127" cy="287005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0053"/>
            <a:ext cx="4655127" cy="2867891"/>
          </a:xfrm>
          <a:prstGeom prst="rect">
            <a:avLst/>
          </a:prstGeom>
        </p:spPr>
      </p:pic>
    </p:spTree>
    <p:extLst>
      <p:ext uri="{BB962C8B-B14F-4D97-AF65-F5344CB8AC3E}">
        <p14:creationId xmlns:p14="http://schemas.microsoft.com/office/powerpoint/2010/main" val="4145663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5236" y="443345"/>
            <a:ext cx="7204363" cy="6414655"/>
          </a:xfrm>
        </p:spPr>
        <p:txBody>
          <a:bodyPr>
            <a:noAutofit/>
          </a:bodyPr>
          <a:lstStyle/>
          <a:p>
            <a:pPr algn="r" rtl="1"/>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جمعية العلماء المسلمين الجزائريين- الحركة الإصلاحية والمصلحين في المنطقة.</a:t>
            </a:r>
          </a:p>
          <a:p>
            <a:pPr algn="r" rtl="1"/>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صراع </a:t>
            </a:r>
            <a:r>
              <a:rPr lang="ar-DZ" sz="4000" dirty="0" err="1">
                <a:solidFill>
                  <a:schemeClr val="tx1">
                    <a:lumMod val="95000"/>
                    <a:lumOff val="5000"/>
                  </a:schemeClr>
                </a:solidFill>
                <a:latin typeface="Sakkal Majalla" panose="02000000000000000000" pitchFamily="2" charset="-78"/>
                <a:cs typeface="Sakkal Majalla" panose="02000000000000000000" pitchFamily="2" charset="-78"/>
              </a:rPr>
              <a:t>المصاليين</a:t>
            </a:r>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 مع المركزيين وبروز اللجنة الثورية للوحدة </a:t>
            </a:r>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والعمل.</a:t>
            </a:r>
            <a:endParaRPr lang="ar-DZ" sz="4000"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تأسيس جبهة التحرير الوطني واندلاع ثورة </a:t>
            </a:r>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أول نوفمبر 1954</a:t>
            </a:r>
            <a:endParaRPr lang="ar-DZ" sz="4000"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الثورة في المنطقة التي عاش فيها المجاهد (أهم الاحداث التي عايشها)</a:t>
            </a:r>
          </a:p>
          <a:p>
            <a:pPr algn="r" rtl="1"/>
            <a:endParaRPr lang="fr-FR" sz="4000" dirty="0">
              <a:solidFill>
                <a:schemeClr val="tx1">
                  <a:lumMod val="95000"/>
                  <a:lumOff val="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835236" cy="24384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5326"/>
            <a:ext cx="2828925" cy="2410691"/>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111" y="2438401"/>
            <a:ext cx="2143125" cy="2410692"/>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49093"/>
            <a:ext cx="4835236" cy="2008907"/>
          </a:xfrm>
          <a:prstGeom prst="rect">
            <a:avLst/>
          </a:prstGeom>
        </p:spPr>
      </p:pic>
    </p:spTree>
    <p:extLst>
      <p:ext uri="{BB962C8B-B14F-4D97-AF65-F5344CB8AC3E}">
        <p14:creationId xmlns:p14="http://schemas.microsoft.com/office/powerpoint/2010/main" val="160430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7344" y="0"/>
            <a:ext cx="6414655" cy="6858000"/>
          </a:xfrm>
        </p:spPr>
        <p:txBody>
          <a:bodyPr>
            <a:noAutofit/>
          </a:bodyPr>
          <a:lstStyle/>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هجومات 20 اوت 1955 في الشمال </a:t>
            </a:r>
            <a:r>
              <a:rPr lang="ar-DZ" sz="3600" b="1" dirty="0" err="1" smtClean="0">
                <a:solidFill>
                  <a:schemeClr val="tx1">
                    <a:lumMod val="95000"/>
                    <a:lumOff val="5000"/>
                  </a:schemeClr>
                </a:solidFill>
                <a:latin typeface="Sakkal Majalla" panose="02000000000000000000" pitchFamily="2" charset="-78"/>
                <a:cs typeface="Sakkal Majalla" panose="02000000000000000000" pitchFamily="2" charset="-78"/>
              </a:rPr>
              <a:t>القسنطيني</a:t>
            </a:r>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هجومات 2 أكتوبر 1955 في المنطقة الخامسة</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اضراب الطلبة 19 ماي 1956</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مؤتمر </a:t>
            </a:r>
            <a:r>
              <a:rPr lang="ar-DZ" sz="3600" b="1" dirty="0" err="1" smtClean="0">
                <a:solidFill>
                  <a:schemeClr val="tx1">
                    <a:lumMod val="95000"/>
                    <a:lumOff val="5000"/>
                  </a:schemeClr>
                </a:solidFill>
                <a:latin typeface="Sakkal Majalla" panose="02000000000000000000" pitchFamily="2" charset="-78"/>
                <a:cs typeface="Sakkal Majalla" panose="02000000000000000000" pitchFamily="2" charset="-78"/>
              </a:rPr>
              <a:t>الصومام</a:t>
            </a:r>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 20 اوت 1956 في الولاية الثالثة وانعكاساته.</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اضراب الثمانية أيام(28 </a:t>
            </a:r>
            <a:r>
              <a:rPr lang="ar-DZ" sz="3600" b="1" dirty="0" err="1" smtClean="0">
                <a:solidFill>
                  <a:schemeClr val="tx1">
                    <a:lumMod val="95000"/>
                    <a:lumOff val="5000"/>
                  </a:schemeClr>
                </a:solidFill>
                <a:latin typeface="Sakkal Majalla" panose="02000000000000000000" pitchFamily="2" charset="-78"/>
                <a:cs typeface="Sakkal Majalla" panose="02000000000000000000" pitchFamily="2" charset="-78"/>
              </a:rPr>
              <a:t>جانفي</a:t>
            </a:r>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 -04 فيفري 1957).</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السياسة الاستعمارية في مواجهة الثورة.</a:t>
            </a:r>
          </a:p>
          <a:p>
            <a:pPr algn="r" rtl="1"/>
            <a:endParaRPr lang="fr-FR" sz="2400" dirty="0">
              <a:latin typeface="Sakkal Majalla" panose="02000000000000000000" pitchFamily="2" charset="-78"/>
              <a:cs typeface="Sakkal Majalla" panose="02000000000000000000" pitchFamily="2" charset="-78"/>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83382" cy="270163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92436"/>
            <a:ext cx="5486400" cy="1565564"/>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96441"/>
            <a:ext cx="1771650" cy="259599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646" y="2696440"/>
            <a:ext cx="3769736" cy="2595995"/>
          </a:xfrm>
          <a:prstGeom prst="rect">
            <a:avLst/>
          </a:prstGeom>
        </p:spPr>
      </p:pic>
    </p:spTree>
    <p:extLst>
      <p:ext uri="{BB962C8B-B14F-4D97-AF65-F5344CB8AC3E}">
        <p14:creationId xmlns:p14="http://schemas.microsoft.com/office/powerpoint/2010/main" val="227789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55672" y="96982"/>
            <a:ext cx="6636327" cy="6761018"/>
          </a:xfrm>
        </p:spPr>
        <p:txBody>
          <a:bodyPr>
            <a:normAutofit/>
          </a:bodyPr>
          <a:lstStyle/>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حالة الطوارئ وحظر التجول - السجون والمعتقلات والمحتشدات- التعذيب والإبادة</a:t>
            </a:r>
            <a:endParaRPr lang="fr-FR" sz="3600" b="1"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التسليح خلال الثورة</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العمليات العسكرية الكبرى لجيش التحرير في الولايات وفي الحدود الشرقية والغربية</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المناطق المحرمة- الإضرابات والتجمعات- خطا شال وموريس على الحدود.</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الصراع بين الجبهة والحركة </a:t>
            </a:r>
            <a:r>
              <a:rPr lang="ar-DZ" sz="3600" b="1" dirty="0" err="1">
                <a:solidFill>
                  <a:schemeClr val="tx1">
                    <a:lumMod val="95000"/>
                    <a:lumOff val="5000"/>
                  </a:schemeClr>
                </a:solidFill>
                <a:latin typeface="Sakkal Majalla" panose="02000000000000000000" pitchFamily="2" charset="-78"/>
                <a:cs typeface="Sakkal Majalla" panose="02000000000000000000" pitchFamily="2" charset="-78"/>
              </a:rPr>
              <a:t>المصالية</a:t>
            </a:r>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اللاجئون الجزائريون إلى تونس والمغرب</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مظاهرات 11 ديسمبر 1960-مظاهرات 17 أكتوبر 1967</a:t>
            </a:r>
          </a:p>
          <a:p>
            <a:pPr algn="r" rtl="1"/>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59926" cy="211974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4959926" cy="2008909"/>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990108"/>
            <a:ext cx="4959927" cy="3020291"/>
          </a:xfrm>
          <a:prstGeom prst="rect">
            <a:avLst/>
          </a:prstGeom>
        </p:spPr>
      </p:pic>
    </p:spTree>
    <p:extLst>
      <p:ext uri="{BB962C8B-B14F-4D97-AF65-F5344CB8AC3E}">
        <p14:creationId xmlns:p14="http://schemas.microsoft.com/office/powerpoint/2010/main" val="420231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4544" y="0"/>
            <a:ext cx="5957455" cy="6858000"/>
          </a:xfrm>
        </p:spPr>
        <p:txBody>
          <a:bodyPr>
            <a:normAutofit/>
          </a:bodyPr>
          <a:lstStyle/>
          <a:p>
            <a:pPr algn="r" rtl="1"/>
            <a:endParaRPr lang="ar-DZ" dirty="0" smtClean="0"/>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الأعمال الفدائية في المدن.</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الأعمال الفدائية بفرنسا</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النظام الصحي خلال الثورة</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دور المرأة خلال الثورة</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النظام القضائي في الثورة التحريرية</a:t>
            </a:r>
          </a:p>
          <a:p>
            <a:pPr algn="r"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التعليم إبان الثورة الفرق الفنية </a:t>
            </a:r>
            <a:r>
              <a:rPr lang="ar-DZ" sz="3600" b="1" dirty="0" err="1" smtClean="0">
                <a:solidFill>
                  <a:schemeClr val="tx1">
                    <a:lumMod val="95000"/>
                    <a:lumOff val="5000"/>
                  </a:schemeClr>
                </a:solidFill>
                <a:latin typeface="Sakkal Majalla" panose="02000000000000000000" pitchFamily="2" charset="-78"/>
                <a:cs typeface="Sakkal Majalla" panose="02000000000000000000" pitchFamily="2" charset="-78"/>
              </a:rPr>
              <a:t>والكشافية</a:t>
            </a:r>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 والرياضية لجبهة التحرير</a:t>
            </a:r>
          </a:p>
          <a:p>
            <a:pPr algn="r" rtl="1"/>
            <a:endParaRPr lang="fr-FR" sz="32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597236" cy="3477491"/>
          </a:xfrm>
          <a:prstGeom prst="rect">
            <a:avLst/>
          </a:prstGeom>
        </p:spPr>
      </p:pic>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15966" r="15546"/>
          <a:stretch/>
        </p:blipFill>
        <p:spPr>
          <a:xfrm>
            <a:off x="2812472" y="3477490"/>
            <a:ext cx="2784763" cy="3332019"/>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77490"/>
            <a:ext cx="2812473" cy="3380510"/>
          </a:xfrm>
          <a:prstGeom prst="rect">
            <a:avLst/>
          </a:prstGeom>
        </p:spPr>
      </p:pic>
    </p:spTree>
    <p:extLst>
      <p:ext uri="{BB962C8B-B14F-4D97-AF65-F5344CB8AC3E}">
        <p14:creationId xmlns:p14="http://schemas.microsoft.com/office/powerpoint/2010/main" val="355096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582" y="387926"/>
            <a:ext cx="7675417" cy="6580909"/>
          </a:xfrm>
        </p:spPr>
        <p:txBody>
          <a:bodyPr>
            <a:normAutofit/>
          </a:bodyPr>
          <a:lstStyle/>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نشاط جيش التحرير في تونس والمغرب</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العمل المغاربي المشترك(تونس والمغرب)</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الثورة والدول العربية </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الثورة ودول أوروبا الشرقية</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الإعلام الثوري(الإذاعة – الصحف ..الخ)</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منظمة الجيش السري الإرهابية </a:t>
            </a:r>
            <a:r>
              <a:rPr lang="fr-FR" sz="3600" b="1" dirty="0">
                <a:solidFill>
                  <a:schemeClr val="tx1">
                    <a:lumMod val="95000"/>
                    <a:lumOff val="5000"/>
                  </a:schemeClr>
                </a:solidFill>
                <a:latin typeface="Sakkal Majalla" panose="02000000000000000000" pitchFamily="2" charset="-78"/>
                <a:cs typeface="Sakkal Majalla" panose="02000000000000000000" pitchFamily="2" charset="-78"/>
              </a:rPr>
              <a:t>OAS</a:t>
            </a:r>
            <a:endParaRPr lang="ar-DZ" sz="3600" b="1"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3600" b="1" dirty="0" err="1">
                <a:solidFill>
                  <a:schemeClr val="tx1">
                    <a:lumMod val="95000"/>
                    <a:lumOff val="5000"/>
                  </a:schemeClr>
                </a:solidFill>
                <a:latin typeface="Sakkal Majalla" panose="02000000000000000000" pitchFamily="2" charset="-78"/>
                <a:cs typeface="Sakkal Majalla" panose="02000000000000000000" pitchFamily="2" charset="-78"/>
              </a:rPr>
              <a:t>مفاوصات</a:t>
            </a:r>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 </a:t>
            </a:r>
            <a:r>
              <a:rPr lang="ar-DZ" sz="3600" b="1" dirty="0" err="1">
                <a:solidFill>
                  <a:schemeClr val="tx1">
                    <a:lumMod val="95000"/>
                    <a:lumOff val="5000"/>
                  </a:schemeClr>
                </a:solidFill>
                <a:latin typeface="Sakkal Majalla" panose="02000000000000000000" pitchFamily="2" charset="-78"/>
                <a:cs typeface="Sakkal Majalla" panose="02000000000000000000" pitchFamily="2" charset="-78"/>
              </a:rPr>
              <a:t>ايفيان</a:t>
            </a:r>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 ووقف اطلاق النار 19 مارس 1962</a:t>
            </a:r>
          </a:p>
          <a:p>
            <a:pPr algn="r" rtl="1"/>
            <a:r>
              <a:rPr lang="ar-DZ" sz="3600" b="1" dirty="0">
                <a:solidFill>
                  <a:schemeClr val="tx1">
                    <a:lumMod val="95000"/>
                    <a:lumOff val="5000"/>
                  </a:schemeClr>
                </a:solidFill>
                <a:latin typeface="Sakkal Majalla" panose="02000000000000000000" pitchFamily="2" charset="-78"/>
                <a:cs typeface="Sakkal Majalla" panose="02000000000000000000" pitchFamily="2" charset="-78"/>
              </a:rPr>
              <a:t>الاستفتاء والاستقلال</a:t>
            </a:r>
            <a:endParaRPr lang="fr-FR" sz="3600" b="1"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endParaRPr lang="fr-FR" sz="3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0436"/>
            <a:ext cx="3948545" cy="232756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948546" cy="2175164"/>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75164"/>
            <a:ext cx="3948545" cy="2355272"/>
          </a:xfrm>
          <a:prstGeom prst="rect">
            <a:avLst/>
          </a:prstGeom>
        </p:spPr>
      </p:pic>
    </p:spTree>
    <p:extLst>
      <p:ext uri="{BB962C8B-B14F-4D97-AF65-F5344CB8AC3E}">
        <p14:creationId xmlns:p14="http://schemas.microsoft.com/office/powerpoint/2010/main" val="586947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2181" y="0"/>
            <a:ext cx="8451273" cy="1039091"/>
          </a:xfrm>
        </p:spPr>
        <p:txBody>
          <a:bodyPr>
            <a:normAutofit/>
          </a:bodyPr>
          <a:lstStyle/>
          <a:p>
            <a:pPr algn="ctr"/>
            <a:r>
              <a:rPr lang="ar-DZ" b="1" dirty="0" smtClean="0">
                <a:solidFill>
                  <a:srgbClr val="FF0000"/>
                </a:solidFill>
                <a:latin typeface="Sakkal Majalla" panose="02000000000000000000" pitchFamily="2" charset="-78"/>
                <a:cs typeface="Sakkal Majalla" panose="02000000000000000000" pitchFamily="2" charset="-78"/>
              </a:rPr>
              <a:t>عملية التحرير النهائي للشهادة</a:t>
            </a:r>
            <a:endParaRPr lang="fr-FR" b="1" dirty="0">
              <a:solidFill>
                <a:srgbClr val="FF0000"/>
              </a:solidFill>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3602181" y="858982"/>
            <a:ext cx="8589819" cy="5999018"/>
          </a:xfrm>
        </p:spPr>
        <p:txBody>
          <a:bodyPr>
            <a:normAutofit/>
          </a:bodyPr>
          <a:lstStyle/>
          <a:p>
            <a:pPr algn="r" rtl="1"/>
            <a:r>
              <a:rPr lang="ar-DZ" sz="2800" dirty="0">
                <a:solidFill>
                  <a:schemeClr val="tx1"/>
                </a:solidFill>
                <a:latin typeface="Sakkal Majalla" panose="02000000000000000000" pitchFamily="2" charset="-78"/>
                <a:cs typeface="Sakkal Majalla" panose="02000000000000000000" pitchFamily="2" charset="-78"/>
              </a:rPr>
              <a:t> </a:t>
            </a:r>
            <a:r>
              <a:rPr lang="ar-DZ" sz="3200" b="1" dirty="0" smtClean="0">
                <a:solidFill>
                  <a:schemeClr val="tx1"/>
                </a:solidFill>
                <a:latin typeface="Sakkal Majalla" panose="02000000000000000000" pitchFamily="2" charset="-78"/>
                <a:cs typeface="Sakkal Majalla" panose="02000000000000000000" pitchFamily="2" charset="-78"/>
              </a:rPr>
              <a:t>بعد أن ينهي الطالب (المحاور) شهادته مع المجاهد ينقلها كتابيا في النموذج الذي ذكرناه في الأول، ويراعي الدقة والتركيز في التدوين ويختار المصطلحات المعبرة عما يريد أن يقوله المجاهد.</a:t>
            </a:r>
          </a:p>
          <a:p>
            <a:pPr algn="r" rtl="1"/>
            <a:r>
              <a:rPr lang="ar-DZ" sz="2800" b="1" dirty="0" smtClean="0">
                <a:solidFill>
                  <a:schemeClr val="tx1"/>
                </a:solidFill>
                <a:latin typeface="Sakkal Majalla" panose="02000000000000000000" pitchFamily="2" charset="-78"/>
                <a:cs typeface="Sakkal Majalla" panose="02000000000000000000" pitchFamily="2" charset="-78"/>
              </a:rPr>
              <a:t>يضع الطالب (واجهة) </a:t>
            </a:r>
            <a:r>
              <a:rPr lang="fr-FR" sz="2800" b="1" dirty="0" smtClean="0">
                <a:solidFill>
                  <a:schemeClr val="tx1"/>
                </a:solidFill>
                <a:latin typeface="Sakkal Majalla" panose="02000000000000000000" pitchFamily="2" charset="-78"/>
                <a:cs typeface="Sakkal Majalla" panose="02000000000000000000" pitchFamily="2" charset="-78"/>
              </a:rPr>
              <a:t>page </a:t>
            </a:r>
            <a:r>
              <a:rPr lang="fr-FR" sz="2800" b="1" dirty="0" err="1" smtClean="0">
                <a:solidFill>
                  <a:schemeClr val="tx1"/>
                </a:solidFill>
                <a:latin typeface="Sakkal Majalla" panose="02000000000000000000" pitchFamily="2" charset="-78"/>
                <a:cs typeface="Sakkal Majalla" panose="02000000000000000000" pitchFamily="2" charset="-78"/>
              </a:rPr>
              <a:t>degarde</a:t>
            </a:r>
            <a:r>
              <a:rPr lang="ar-DZ" sz="2800" b="1" dirty="0" smtClean="0">
                <a:solidFill>
                  <a:schemeClr val="tx1"/>
                </a:solidFill>
                <a:latin typeface="Sakkal Majalla" panose="02000000000000000000" pitchFamily="2" charset="-78"/>
                <a:cs typeface="Sakkal Majalla" panose="02000000000000000000" pitchFamily="2" charset="-78"/>
              </a:rPr>
              <a:t> لهذه الشهادة يضع فيها الهيئة أو المؤسسة الجامعية التي ينتمي إليها واسمه ولقبه والتخصص الذي يدرسه، ويكتب بالبند العريض </a:t>
            </a:r>
            <a:r>
              <a:rPr lang="ar-DZ" sz="4000" b="1" dirty="0" smtClean="0">
                <a:solidFill>
                  <a:schemeClr val="tx1"/>
                </a:solidFill>
                <a:latin typeface="Sakkal Majalla" panose="02000000000000000000" pitchFamily="2" charset="-78"/>
                <a:cs typeface="Sakkal Majalla" panose="02000000000000000000" pitchFamily="2" charset="-78"/>
              </a:rPr>
              <a:t>شهادة تاريخية مع المجاهد (الاسم واللقب)</a:t>
            </a:r>
            <a:r>
              <a:rPr lang="fr-FR" sz="4000" b="1" dirty="0" smtClean="0">
                <a:solidFill>
                  <a:schemeClr val="tx1"/>
                </a:solidFill>
                <a:latin typeface="Sakkal Majalla" panose="02000000000000000000" pitchFamily="2" charset="-78"/>
                <a:cs typeface="Sakkal Majalla" panose="02000000000000000000" pitchFamily="2" charset="-78"/>
              </a:rPr>
              <a:t> </a:t>
            </a:r>
            <a:r>
              <a:rPr lang="ar-DZ" sz="4000" b="1" dirty="0">
                <a:solidFill>
                  <a:schemeClr val="tx1"/>
                </a:solidFill>
                <a:latin typeface="Sakkal Majalla" panose="02000000000000000000" pitchFamily="2" charset="-78"/>
                <a:cs typeface="Sakkal Majalla" panose="02000000000000000000" pitchFamily="2" charset="-78"/>
              </a:rPr>
              <a:t> </a:t>
            </a:r>
            <a:r>
              <a:rPr lang="fr-FR" sz="4000" b="1" dirty="0" smtClean="0">
                <a:solidFill>
                  <a:schemeClr val="tx1"/>
                </a:solidFill>
                <a:latin typeface="Sakkal Majalla" panose="02000000000000000000" pitchFamily="2" charset="-78"/>
                <a:cs typeface="Sakkal Majalla" panose="02000000000000000000" pitchFamily="2" charset="-78"/>
              </a:rPr>
              <a:t> </a:t>
            </a:r>
            <a:r>
              <a:rPr lang="ar-DZ" sz="3200" b="1" dirty="0" smtClean="0">
                <a:solidFill>
                  <a:schemeClr val="tx1"/>
                </a:solidFill>
                <a:latin typeface="Sakkal Majalla" panose="02000000000000000000" pitchFamily="2" charset="-78"/>
                <a:cs typeface="Sakkal Majalla" panose="02000000000000000000" pitchFamily="2" charset="-78"/>
              </a:rPr>
              <a:t>ويضع ملخصا صغيرا لا يتجاوز 6 أسطر عن المجاهدة أو عن قيمة هذه الشهادة والمحاور التي تمسها لكي يسهل على الباحثين ايجادها أو العثور على ما يريدون بالتحديد.</a:t>
            </a:r>
          </a:p>
          <a:p>
            <a:pPr algn="r" rtl="1"/>
            <a:r>
              <a:rPr lang="ar-DZ" sz="3200" b="1" dirty="0" smtClean="0">
                <a:solidFill>
                  <a:schemeClr val="tx1"/>
                </a:solidFill>
                <a:latin typeface="Sakkal Majalla" panose="02000000000000000000" pitchFamily="2" charset="-78"/>
                <a:cs typeface="Sakkal Majalla" panose="02000000000000000000" pitchFamily="2" charset="-78"/>
              </a:rPr>
              <a:t>يضعها الباحث بعد ذلك نسخا في المكتبة الجامعة أو المتحف             أو مخابر البحث المتعلقة بالمجال ويترك نسخا لديه على شكل ملفات ورقية ومصورة ومسموعة.</a:t>
            </a:r>
            <a:endParaRPr lang="ar-DZ" sz="3200" b="1" dirty="0">
              <a:solidFill>
                <a:schemeClr val="tx1"/>
              </a:solidFill>
              <a:latin typeface="Sakkal Majalla" panose="02000000000000000000" pitchFamily="2" charset="-78"/>
              <a:cs typeface="Sakkal Majalla" panose="02000000000000000000" pitchFamily="2" charset="-78"/>
            </a:endParaRPr>
          </a:p>
          <a:p>
            <a:pPr marL="0" indent="0" algn="r" rtl="1">
              <a:buNone/>
            </a:pPr>
            <a:endParaRPr lang="ar-DZ" sz="2800" dirty="0" smtClean="0">
              <a:solidFill>
                <a:schemeClr val="tx1"/>
              </a:solidFill>
              <a:latin typeface="Sakkal Majalla" panose="02000000000000000000" pitchFamily="2" charset="-78"/>
              <a:cs typeface="Sakkal Majalla" panose="02000000000000000000" pitchFamily="2" charset="-78"/>
            </a:endParaRPr>
          </a:p>
          <a:p>
            <a:pPr algn="r" rtl="1"/>
            <a:endParaRPr lang="fr-FR" sz="2800" dirty="0">
              <a:solidFill>
                <a:schemeClr val="tx1"/>
              </a:solidFill>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6521" y="-96982"/>
            <a:ext cx="3221671" cy="404552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8491"/>
            <a:ext cx="3105150" cy="2999509"/>
          </a:xfrm>
          <a:prstGeom prst="rect">
            <a:avLst/>
          </a:prstGeom>
        </p:spPr>
      </p:pic>
    </p:spTree>
    <p:extLst>
      <p:ext uri="{BB962C8B-B14F-4D97-AF65-F5344CB8AC3E}">
        <p14:creationId xmlns:p14="http://schemas.microsoft.com/office/powerpoint/2010/main" val="102683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0"/>
            <a:ext cx="9601200" cy="678873"/>
          </a:xfrm>
        </p:spPr>
        <p:txBody>
          <a:bodyPr>
            <a:noAutofit/>
          </a:bodyPr>
          <a:lstStyle/>
          <a:p>
            <a:pPr algn="ctr"/>
            <a:r>
              <a:rPr lang="ar-DZ" sz="5400" b="1" dirty="0" smtClean="0">
                <a:solidFill>
                  <a:srgbClr val="FF0000"/>
                </a:solidFill>
                <a:latin typeface="Sakkal Majalla" panose="02000000000000000000" pitchFamily="2" charset="-78"/>
                <a:cs typeface="Sakkal Majalla" panose="02000000000000000000" pitchFamily="2" charset="-78"/>
              </a:rPr>
              <a:t>الشهادة الحية  </a:t>
            </a:r>
            <a:endParaRPr lang="fr-FR" sz="5400" b="1" dirty="0">
              <a:solidFill>
                <a:srgbClr val="FF0000"/>
              </a:solidFill>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4849091" y="678873"/>
            <a:ext cx="7245926" cy="6179127"/>
          </a:xfrm>
        </p:spPr>
        <p:txBody>
          <a:bodyPr>
            <a:normAutofit/>
          </a:bodyPr>
          <a:lstStyle/>
          <a:p>
            <a:pPr algn="justLow" rtl="1"/>
            <a:r>
              <a:rPr lang="ar-DZ" sz="4400" dirty="0" smtClean="0">
                <a:solidFill>
                  <a:schemeClr val="tx1">
                    <a:lumMod val="95000"/>
                    <a:lumOff val="5000"/>
                  </a:schemeClr>
                </a:solidFill>
                <a:latin typeface="Sakkal Majalla" panose="02000000000000000000" pitchFamily="2" charset="-78"/>
                <a:cs typeface="Sakkal Majalla" panose="02000000000000000000" pitchFamily="2" charset="-78"/>
              </a:rPr>
              <a:t>هي حوار عميق ونبش في الذاكرة يجريه طالب علم أو باحث أو مهتم بالتاريخ مع مجاهد أو مجاهدة أو مناضل أو شخصية  من أجل كشف حقائق تاريخية وأحداث حدثت في الماضي عاشها الشاهد أو حضرها  وذلك من أجل المساهمة في كتابة التاريخ الوطني  والحفاظ على الذاكرة الجماعية من التلف والاندثار</a:t>
            </a:r>
            <a:endParaRPr lang="ar-DZ" sz="1800" dirty="0" smtClean="0">
              <a:solidFill>
                <a:schemeClr val="tx1">
                  <a:lumMod val="95000"/>
                  <a:lumOff val="5000"/>
                </a:schemeClr>
              </a:solidFill>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78" y="1607128"/>
            <a:ext cx="3838575" cy="3131128"/>
          </a:xfrm>
          <a:prstGeom prst="rect">
            <a:avLst/>
          </a:prstGeom>
        </p:spPr>
      </p:pic>
    </p:spTree>
    <p:extLst>
      <p:ext uri="{BB962C8B-B14F-4D97-AF65-F5344CB8AC3E}">
        <p14:creationId xmlns:p14="http://schemas.microsoft.com/office/powerpoint/2010/main" val="318602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0"/>
            <a:ext cx="9601200" cy="443345"/>
          </a:xfrm>
        </p:spPr>
        <p:txBody>
          <a:bodyPr>
            <a:normAutofit fontScale="90000"/>
          </a:bodyPr>
          <a:lstStyle/>
          <a:p>
            <a:pPr algn="ctr"/>
            <a:r>
              <a:rPr lang="ar-DZ" b="1" dirty="0">
                <a:solidFill>
                  <a:srgbClr val="FF0000"/>
                </a:solidFill>
                <a:latin typeface="Sakkal Majalla" panose="02000000000000000000" pitchFamily="2" charset="-78"/>
                <a:cs typeface="Sakkal Majalla" panose="02000000000000000000" pitchFamily="2" charset="-78"/>
              </a:rPr>
              <a:t>طريقة توظيفها واستغلالها في البحوث والمذكرات</a:t>
            </a:r>
            <a:endParaRPr lang="fr-FR" dirty="0"/>
          </a:p>
        </p:txBody>
      </p:sp>
      <p:sp>
        <p:nvSpPr>
          <p:cNvPr id="3" name="Espace réservé du contenu 2"/>
          <p:cNvSpPr>
            <a:spLocks noGrp="1"/>
          </p:cNvSpPr>
          <p:nvPr>
            <p:ph idx="1"/>
          </p:nvPr>
        </p:nvSpPr>
        <p:spPr>
          <a:xfrm>
            <a:off x="3713018" y="762000"/>
            <a:ext cx="8478981" cy="6095999"/>
          </a:xfrm>
        </p:spPr>
        <p:txBody>
          <a:bodyPr>
            <a:normAutofit lnSpcReduction="10000"/>
          </a:bodyPr>
          <a:lstStyle/>
          <a:p>
            <a:pPr algn="r" rtl="1"/>
            <a:r>
              <a:rPr lang="ar-DZ" sz="3000" b="1" dirty="0" smtClean="0">
                <a:solidFill>
                  <a:schemeClr val="tx1">
                    <a:lumMod val="95000"/>
                    <a:lumOff val="5000"/>
                  </a:schemeClr>
                </a:solidFill>
                <a:latin typeface="Sakkal Majalla" panose="02000000000000000000" pitchFamily="2" charset="-78"/>
                <a:cs typeface="Sakkal Majalla" panose="02000000000000000000" pitchFamily="2" charset="-78"/>
              </a:rPr>
              <a:t>بالنسبة للطلبة الذين يريدون توظيف هذه الشهادات في البحوث يجب عليهم أن يتبعوا </a:t>
            </a:r>
            <a:r>
              <a:rPr lang="ar-DZ" sz="3000" b="1" dirty="0" err="1" smtClean="0">
                <a:solidFill>
                  <a:schemeClr val="tx1">
                    <a:lumMod val="95000"/>
                    <a:lumOff val="5000"/>
                  </a:schemeClr>
                </a:solidFill>
                <a:latin typeface="Sakkal Majalla" panose="02000000000000000000" pitchFamily="2" charset="-78"/>
                <a:cs typeface="Sakkal Majalla" panose="02000000000000000000" pitchFamily="2" charset="-78"/>
              </a:rPr>
              <a:t>مايلي</a:t>
            </a:r>
            <a:r>
              <a:rPr lang="ar-DZ" sz="3000" b="1" dirty="0" smtClean="0">
                <a:solidFill>
                  <a:schemeClr val="tx1">
                    <a:lumMod val="95000"/>
                    <a:lumOff val="5000"/>
                  </a:schemeClr>
                </a:solidFill>
                <a:latin typeface="Sakkal Majalla" panose="02000000000000000000" pitchFamily="2" charset="-78"/>
                <a:cs typeface="Sakkal Majalla" panose="02000000000000000000" pitchFamily="2" charset="-78"/>
              </a:rPr>
              <a:t>:</a:t>
            </a:r>
          </a:p>
          <a:p>
            <a:pPr algn="r" rtl="1"/>
            <a:r>
              <a:rPr lang="ar-DZ" sz="3000" b="1" dirty="0" smtClean="0">
                <a:solidFill>
                  <a:schemeClr val="tx1">
                    <a:lumMod val="95000"/>
                    <a:lumOff val="5000"/>
                  </a:schemeClr>
                </a:solidFill>
                <a:latin typeface="Sakkal Majalla" panose="02000000000000000000" pitchFamily="2" charset="-78"/>
                <a:cs typeface="Sakkal Majalla" panose="02000000000000000000" pitchFamily="2" charset="-78"/>
              </a:rPr>
              <a:t>قراءة الشهادة الحية جيدا ومقارنتها بباقي الشهادات في نفس الموضوع لمعرفة مدى مصداقيتها </a:t>
            </a:r>
          </a:p>
          <a:p>
            <a:pPr algn="r" rtl="1"/>
            <a:r>
              <a:rPr lang="ar-DZ" sz="3000" b="1" dirty="0" smtClean="0">
                <a:solidFill>
                  <a:schemeClr val="tx1">
                    <a:lumMod val="95000"/>
                    <a:lumOff val="5000"/>
                  </a:schemeClr>
                </a:solidFill>
                <a:latin typeface="Sakkal Majalla" panose="02000000000000000000" pitchFamily="2" charset="-78"/>
                <a:cs typeface="Sakkal Majalla" panose="02000000000000000000" pitchFamily="2" charset="-78"/>
              </a:rPr>
              <a:t>اعتماد الشهادة الحية للتعريف بالمناطق والمراكز والشخصيات التي لم تذكر سابقا في الكتب او لم تذكر كثيرا.</a:t>
            </a:r>
          </a:p>
          <a:p>
            <a:pPr algn="r" rtl="1"/>
            <a:r>
              <a:rPr lang="ar-DZ" sz="3000" b="1" dirty="0" smtClean="0">
                <a:solidFill>
                  <a:schemeClr val="tx1">
                    <a:lumMod val="95000"/>
                    <a:lumOff val="5000"/>
                  </a:schemeClr>
                </a:solidFill>
                <a:latin typeface="Sakkal Majalla" panose="02000000000000000000" pitchFamily="2" charset="-78"/>
                <a:cs typeface="Sakkal Majalla" panose="02000000000000000000" pitchFamily="2" charset="-78"/>
              </a:rPr>
              <a:t>اعتماد الشهادة في التوثيق للمعارك والاشتباكات التي لم تذكر في سابقا أو المعلومات عنها قليلة</a:t>
            </a:r>
          </a:p>
          <a:p>
            <a:pPr algn="r" rtl="1"/>
            <a:r>
              <a:rPr lang="ar-DZ" sz="3000" b="1" dirty="0" smtClean="0">
                <a:solidFill>
                  <a:schemeClr val="tx1">
                    <a:lumMod val="95000"/>
                    <a:lumOff val="5000"/>
                  </a:schemeClr>
                </a:solidFill>
                <a:latin typeface="Sakkal Majalla" panose="02000000000000000000" pitchFamily="2" charset="-78"/>
                <a:cs typeface="Sakkal Majalla" panose="02000000000000000000" pitchFamily="2" charset="-78"/>
              </a:rPr>
              <a:t>اعتماد الشهادة الحية في لتفسير وتعليل بعض الاحداث في الثورة فالشهادة يمكن ان تكشف غموضا أو أسرارا جديدة لم تذكر من قبل</a:t>
            </a:r>
          </a:p>
          <a:p>
            <a:pPr algn="r" rtl="1"/>
            <a:r>
              <a:rPr lang="ar-DZ" sz="3000" b="1" dirty="0" smtClean="0">
                <a:solidFill>
                  <a:schemeClr val="tx1">
                    <a:lumMod val="95000"/>
                    <a:lumOff val="5000"/>
                  </a:schemeClr>
                </a:solidFill>
                <a:latin typeface="Sakkal Majalla" panose="02000000000000000000" pitchFamily="2" charset="-78"/>
                <a:cs typeface="Sakkal Majalla" panose="02000000000000000000" pitchFamily="2" charset="-78"/>
              </a:rPr>
              <a:t>لا يجب أن نعتمد كليا على الشهادات الحية في البحوث والمذكرات نتطرق بن بشكل عام للموضوع انطلاقا من المصادر والمراجع ونستخدم الشهادات كمادة تكميلية </a:t>
            </a:r>
            <a:endParaRPr lang="fr-FR"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07"/>
            <a:ext cx="3713018" cy="314498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1890"/>
            <a:ext cx="3713018" cy="2466110"/>
          </a:xfrm>
          <a:prstGeom prst="rect">
            <a:avLst/>
          </a:prstGeom>
        </p:spPr>
      </p:pic>
    </p:spTree>
    <p:extLst>
      <p:ext uri="{BB962C8B-B14F-4D97-AF65-F5344CB8AC3E}">
        <p14:creationId xmlns:p14="http://schemas.microsoft.com/office/powerpoint/2010/main" val="251605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9382" y="207818"/>
            <a:ext cx="8132617" cy="6650182"/>
          </a:xfrm>
        </p:spPr>
        <p:txBody>
          <a:bodyPr>
            <a:normAutofit/>
          </a:bodyPr>
          <a:lstStyle/>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مثال: تعتبر هجومات 2 أكتوبر 1955  بالولاية التاريخية الخامسة من الهجومات الهامة في تاريخ الثورة التحريرية حيث تمت بالتنسيق مع جيش المقاومة المغربية بالشرق المغربي وفي هذا يقول المجاهد قوال مصطفى: </a:t>
            </a:r>
            <a:r>
              <a:rPr lang="ar-DZ" sz="3200" dirty="0" smtClean="0">
                <a:solidFill>
                  <a:srgbClr val="FF0000"/>
                </a:solidFill>
                <a:latin typeface="Sakkal Majalla" panose="02000000000000000000" pitchFamily="2" charset="-78"/>
                <a:cs typeface="Sakkal Majalla" panose="02000000000000000000" pitchFamily="2" charset="-78"/>
              </a:rPr>
              <a:t>« إن هذه الهجومات هي أحيت النشاط الثوري بالمنطقة خاصة وأنها تميزت بتنسيق الجهود مع الإخوة في المغرب ...الخ» </a:t>
            </a:r>
            <a:r>
              <a:rPr lang="ar-DZ" sz="2400" dirty="0">
                <a:solidFill>
                  <a:schemeClr val="tx1"/>
                </a:solidFill>
                <a:latin typeface="Sakkal Majalla" panose="02000000000000000000" pitchFamily="2" charset="-78"/>
                <a:cs typeface="Sakkal Majalla" panose="02000000000000000000" pitchFamily="2" charset="-78"/>
              </a:rPr>
              <a:t>(</a:t>
            </a:r>
            <a:r>
              <a:rPr lang="ar-DZ" sz="2400" dirty="0" smtClean="0">
                <a:solidFill>
                  <a:schemeClr val="tx1"/>
                </a:solidFill>
                <a:latin typeface="Sakkal Majalla" panose="02000000000000000000" pitchFamily="2" charset="-78"/>
                <a:cs typeface="Sakkal Majalla" panose="02000000000000000000" pitchFamily="2" charset="-78"/>
              </a:rPr>
              <a:t>1)</a:t>
            </a:r>
            <a:endParaRPr lang="ar-DZ" sz="2400" b="1" dirty="0">
              <a:solidFill>
                <a:schemeClr val="tx1"/>
              </a:solidFill>
              <a:latin typeface="Sakkal Majalla" panose="02000000000000000000" pitchFamily="2" charset="-78"/>
              <a:cs typeface="Sakkal Majalla" panose="02000000000000000000" pitchFamily="2" charset="-78"/>
            </a:endParaRPr>
          </a:p>
          <a:p>
            <a:pPr algn="r" rtl="1"/>
            <a:r>
              <a:rPr lang="ar-DZ" sz="3200" b="1" dirty="0" smtClean="0">
                <a:solidFill>
                  <a:schemeClr val="tx1"/>
                </a:solidFill>
                <a:latin typeface="Sakkal Majalla" panose="02000000000000000000" pitchFamily="2" charset="-78"/>
                <a:cs typeface="Sakkal Majalla" panose="02000000000000000000" pitchFamily="2" charset="-78"/>
              </a:rPr>
              <a:t>ا</a:t>
            </a:r>
            <a:r>
              <a:rPr lang="ar-DZ" sz="3200" b="1" u="sng" dirty="0" smtClean="0">
                <a:solidFill>
                  <a:schemeClr val="tx1"/>
                </a:solidFill>
                <a:latin typeface="Sakkal Majalla" panose="02000000000000000000" pitchFamily="2" charset="-78"/>
                <a:cs typeface="Sakkal Majalla" panose="02000000000000000000" pitchFamily="2" charset="-78"/>
              </a:rPr>
              <a:t>لإحالة على الشهادة الحية:</a:t>
            </a:r>
          </a:p>
          <a:p>
            <a:pPr algn="r" rtl="1"/>
            <a:r>
              <a:rPr lang="ar-DZ" sz="3200" b="1" dirty="0" smtClean="0">
                <a:solidFill>
                  <a:schemeClr val="tx1"/>
                </a:solidFill>
                <a:latin typeface="Sakkal Majalla" panose="02000000000000000000" pitchFamily="2" charset="-78"/>
                <a:cs typeface="Sakkal Majalla" panose="02000000000000000000" pitchFamily="2" charset="-78"/>
              </a:rPr>
              <a:t>(1) شهادة حية للمجاهد قوال مصطفى، حاوره السيد</a:t>
            </a:r>
            <a:r>
              <a:rPr lang="ar-DZ" sz="3200" b="1" dirty="0" smtClean="0">
                <a:solidFill>
                  <a:schemeClr val="tx1"/>
                </a:solidFill>
                <a:latin typeface="Sakkal Majalla" panose="02000000000000000000" pitchFamily="2" charset="-78"/>
                <a:cs typeface="Sakkal Majalla" panose="02000000000000000000" pitchFamily="2" charset="-78"/>
                <a:sym typeface="Wingdings" panose="05000000000000000000" pitchFamily="2" charset="2"/>
              </a:rPr>
              <a:t>:..</a:t>
            </a:r>
            <a:r>
              <a:rPr lang="ar-DZ" sz="3200" b="1" dirty="0" smtClean="0">
                <a:solidFill>
                  <a:srgbClr val="FF0000"/>
                </a:solidFill>
                <a:latin typeface="Sakkal Majalla" panose="02000000000000000000" pitchFamily="2" charset="-78"/>
                <a:cs typeface="Sakkal Majalla" panose="02000000000000000000" pitchFamily="2" charset="-78"/>
                <a:sym typeface="Wingdings" panose="05000000000000000000" pitchFamily="2" charset="2"/>
              </a:rPr>
              <a:t>.أو </a:t>
            </a:r>
            <a:r>
              <a:rPr lang="ar-DZ" sz="3200" b="1" dirty="0" smtClean="0">
                <a:solidFill>
                  <a:schemeClr val="tx1"/>
                </a:solidFill>
                <a:latin typeface="Sakkal Majalla" panose="02000000000000000000" pitchFamily="2" charset="-78"/>
                <a:cs typeface="Sakkal Majalla" panose="02000000000000000000" pitchFamily="2" charset="-78"/>
                <a:sym typeface="Wingdings" panose="05000000000000000000" pitchFamily="2" charset="2"/>
              </a:rPr>
              <a:t>:حوار شخصي معه</a:t>
            </a:r>
            <a:r>
              <a:rPr lang="ar-DZ" sz="3200" b="1" dirty="0" smtClean="0">
                <a:solidFill>
                  <a:schemeClr val="tx1"/>
                </a:solidFill>
                <a:latin typeface="Sakkal Majalla" panose="02000000000000000000" pitchFamily="2" charset="-78"/>
                <a:cs typeface="Sakkal Majalla" panose="02000000000000000000" pitchFamily="2" charset="-78"/>
              </a:rPr>
              <a:t>..... يوم: 15 نوفمبر 2017 ببيته </a:t>
            </a:r>
            <a:r>
              <a:rPr lang="ar-DZ" sz="3200" b="1" dirty="0" err="1" smtClean="0">
                <a:solidFill>
                  <a:schemeClr val="tx1"/>
                </a:solidFill>
                <a:latin typeface="Sakkal Majalla" panose="02000000000000000000" pitchFamily="2" charset="-78"/>
                <a:cs typeface="Sakkal Majalla" panose="02000000000000000000" pitchFamily="2" charset="-78"/>
              </a:rPr>
              <a:t>بتلمسان</a:t>
            </a:r>
            <a:r>
              <a:rPr lang="ar-DZ" sz="3200" b="1" dirty="0" smtClean="0">
                <a:solidFill>
                  <a:schemeClr val="tx1"/>
                </a:solidFill>
                <a:latin typeface="Sakkal Majalla" panose="02000000000000000000" pitchFamily="2" charset="-78"/>
                <a:cs typeface="Sakkal Majalla" panose="02000000000000000000" pitchFamily="2" charset="-78"/>
              </a:rPr>
              <a:t>.</a:t>
            </a:r>
          </a:p>
          <a:p>
            <a:pPr algn="r" rtl="1"/>
            <a:r>
              <a:rPr lang="ar-DZ" sz="3200" b="1" dirty="0" smtClean="0">
                <a:solidFill>
                  <a:srgbClr val="FF0000"/>
                </a:solidFill>
                <a:latin typeface="Sakkal Majalla" panose="02000000000000000000" pitchFamily="2" charset="-78"/>
                <a:cs typeface="Sakkal Majalla" panose="02000000000000000000" pitchFamily="2" charset="-78"/>
              </a:rPr>
              <a:t>م</a:t>
            </a:r>
            <a:r>
              <a:rPr lang="ar-DZ" sz="3200" b="1" u="sng" dirty="0" smtClean="0">
                <a:solidFill>
                  <a:srgbClr val="FF0000"/>
                </a:solidFill>
                <a:latin typeface="Sakkal Majalla" panose="02000000000000000000" pitchFamily="2" charset="-78"/>
                <a:cs typeface="Sakkal Majalla" panose="02000000000000000000" pitchFamily="2" charset="-78"/>
              </a:rPr>
              <a:t>لاحظة:</a:t>
            </a:r>
            <a:endParaRPr lang="ar-DZ" sz="3200" b="1" u="sng" dirty="0">
              <a:solidFill>
                <a:srgbClr val="FF0000"/>
              </a:solidFill>
              <a:latin typeface="Sakkal Majalla" panose="02000000000000000000" pitchFamily="2" charset="-78"/>
              <a:cs typeface="Sakkal Majalla" panose="02000000000000000000" pitchFamily="2" charset="-78"/>
            </a:endParaRPr>
          </a:p>
          <a:p>
            <a:pPr algn="r" rtl="1"/>
            <a:r>
              <a:rPr lang="ar-DZ" sz="3200" b="1" dirty="0" smtClean="0">
                <a:solidFill>
                  <a:schemeClr val="tx1"/>
                </a:solidFill>
                <a:latin typeface="Sakkal Majalla" panose="02000000000000000000" pitchFamily="2" charset="-78"/>
                <a:cs typeface="Sakkal Majalla" panose="02000000000000000000" pitchFamily="2" charset="-78"/>
              </a:rPr>
              <a:t>في قائمة </a:t>
            </a:r>
            <a:r>
              <a:rPr lang="ar-DZ" sz="3200" b="1" dirty="0" err="1" smtClean="0">
                <a:solidFill>
                  <a:schemeClr val="tx1"/>
                </a:solidFill>
                <a:latin typeface="Sakkal Majalla" panose="02000000000000000000" pitchFamily="2" charset="-78"/>
                <a:cs typeface="Sakkal Majalla" panose="02000000000000000000" pitchFamily="2" charset="-78"/>
              </a:rPr>
              <a:t>البيبليوغرافيا</a:t>
            </a:r>
            <a:r>
              <a:rPr lang="ar-DZ" sz="3200" b="1" dirty="0" smtClean="0">
                <a:solidFill>
                  <a:schemeClr val="tx1"/>
                </a:solidFill>
                <a:latin typeface="Sakkal Majalla" panose="02000000000000000000" pitchFamily="2" charset="-78"/>
                <a:cs typeface="Sakkal Majalla" panose="02000000000000000000" pitchFamily="2" charset="-78"/>
              </a:rPr>
              <a:t> تصنف الشهادة الحية مع المصادر المسموعة أو المكتوبة</a:t>
            </a:r>
            <a:endParaRPr lang="fr-FR" sz="4000" b="1" dirty="0">
              <a:solidFill>
                <a:schemeClr val="tx1"/>
              </a:solidFill>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8" y="3072245"/>
            <a:ext cx="4097050" cy="378575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59382" cy="3072245"/>
          </a:xfrm>
          <a:prstGeom prst="rect">
            <a:avLst/>
          </a:prstGeom>
        </p:spPr>
      </p:pic>
    </p:spTree>
    <p:extLst>
      <p:ext uri="{BB962C8B-B14F-4D97-AF65-F5344CB8AC3E}">
        <p14:creationId xmlns:p14="http://schemas.microsoft.com/office/powerpoint/2010/main" val="3147076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8400" y="3445100"/>
            <a:ext cx="10643600" cy="2968580"/>
          </a:xfrm>
        </p:spPr>
        <p:txBody>
          <a:bodyPr/>
          <a:lstStyle/>
          <a:p>
            <a:pPr algn="ctr"/>
            <a:r>
              <a:rPr lang="fr-FR" sz="4400" dirty="0" smtClean="0">
                <a:latin typeface="Sakkal Majalla" panose="02000000000000000000" pitchFamily="2" charset="-78"/>
                <a:cs typeface="Sakkal Majalla" panose="02000000000000000000" pitchFamily="2" charset="-78"/>
              </a:rPr>
              <a:t/>
            </a:r>
            <a:br>
              <a:rPr lang="fr-FR" sz="4400" dirty="0" smtClean="0">
                <a:latin typeface="Sakkal Majalla" panose="02000000000000000000" pitchFamily="2" charset="-78"/>
                <a:cs typeface="Sakkal Majalla" panose="02000000000000000000" pitchFamily="2" charset="-78"/>
              </a:rPr>
            </a:br>
            <a:r>
              <a:rPr lang="ar-DZ" sz="3600" b="1" dirty="0" smtClean="0">
                <a:solidFill>
                  <a:srgbClr val="00B050"/>
                </a:solidFill>
                <a:latin typeface="Sakkal Majalla" panose="02000000000000000000" pitchFamily="2" charset="-78"/>
                <a:cs typeface="Sakkal Majalla" panose="02000000000000000000" pitchFamily="2" charset="-78"/>
              </a:rPr>
              <a:t>لا تنسوا الاشتراك في القناة وتفعيل </a:t>
            </a:r>
            <a:r>
              <a:rPr lang="ar-DZ" b="1" dirty="0" smtClean="0">
                <a:solidFill>
                  <a:srgbClr val="00B050"/>
                </a:solidFill>
                <a:latin typeface="Sakkal Majalla" panose="02000000000000000000" pitchFamily="2" charset="-78"/>
                <a:cs typeface="Sakkal Majalla" panose="02000000000000000000" pitchFamily="2" charset="-78"/>
              </a:rPr>
              <a:t>الجرس </a:t>
            </a:r>
            <a:r>
              <a:rPr lang="ar-DZ" dirty="0">
                <a:solidFill>
                  <a:srgbClr val="00B050"/>
                </a:solidFill>
                <a:latin typeface="Sakkal Majalla" panose="02000000000000000000" pitchFamily="2" charset="-78"/>
                <a:cs typeface="Sakkal Majalla" panose="02000000000000000000" pitchFamily="2" charset="-78"/>
              </a:rPr>
              <a:t/>
            </a:r>
            <a:br>
              <a:rPr lang="ar-DZ" dirty="0">
                <a:solidFill>
                  <a:srgbClr val="00B050"/>
                </a:solidFill>
                <a:latin typeface="Sakkal Majalla" panose="02000000000000000000" pitchFamily="2" charset="-78"/>
                <a:cs typeface="Sakkal Majalla" panose="02000000000000000000" pitchFamily="2" charset="-78"/>
              </a:rPr>
            </a:br>
            <a:r>
              <a:rPr lang="fr-FR" sz="4400" dirty="0">
                <a:latin typeface="Sakkal Majalla" panose="02000000000000000000" pitchFamily="2" charset="-78"/>
                <a:cs typeface="Sakkal Majalla" panose="02000000000000000000" pitchFamily="2" charset="-78"/>
              </a:rPr>
              <a:t/>
            </a:r>
            <a:br>
              <a:rPr lang="fr-FR" sz="4400" dirty="0">
                <a:latin typeface="Sakkal Majalla" panose="02000000000000000000" pitchFamily="2" charset="-78"/>
                <a:cs typeface="Sakkal Majalla" panose="02000000000000000000" pitchFamily="2" charset="-78"/>
              </a:rPr>
            </a:br>
            <a:r>
              <a:rPr lang="ar-DZ" sz="4000" b="1" dirty="0" smtClean="0">
                <a:solidFill>
                  <a:srgbClr val="FF0000"/>
                </a:solidFill>
                <a:latin typeface="Sakkal Majalla" panose="02000000000000000000" pitchFamily="2" charset="-78"/>
                <a:cs typeface="Sakkal Majalla" panose="02000000000000000000" pitchFamily="2" charset="-78"/>
              </a:rPr>
              <a:t>الدكتور بن عبد المومن إبراهيم</a:t>
            </a:r>
            <a:endParaRPr lang="fr-FR" sz="4400" b="1" dirty="0">
              <a:solidFill>
                <a:srgbClr val="FF0000"/>
              </a:solidFill>
              <a:latin typeface="Sakkal Majalla" panose="02000000000000000000" pitchFamily="2" charset="-78"/>
              <a:cs typeface="Sakkal Majalla" panose="02000000000000000000" pitchFamily="2" charset="-78"/>
            </a:endParaRPr>
          </a:p>
        </p:txBody>
      </p:sp>
      <p:sp>
        <p:nvSpPr>
          <p:cNvPr id="4" name="Espace réservé du contenu 2"/>
          <p:cNvSpPr>
            <a:spLocks noGrp="1"/>
          </p:cNvSpPr>
          <p:nvPr>
            <p:ph idx="1"/>
          </p:nvPr>
        </p:nvSpPr>
        <p:spPr>
          <a:xfrm>
            <a:off x="1393853" y="346039"/>
            <a:ext cx="8946541" cy="2822164"/>
          </a:xfrm>
        </p:spPr>
        <p:style>
          <a:lnRef idx="2">
            <a:schemeClr val="dk1"/>
          </a:lnRef>
          <a:fillRef idx="1">
            <a:schemeClr val="lt1"/>
          </a:fillRef>
          <a:effectRef idx="0">
            <a:schemeClr val="dk1"/>
          </a:effectRef>
          <a:fontRef idx="minor">
            <a:schemeClr val="dk1"/>
          </a:fontRef>
        </p:style>
        <p:txBody>
          <a:bodyPr>
            <a:normAutofit lnSpcReduction="10000"/>
          </a:bodyPr>
          <a:lstStyle/>
          <a:p>
            <a:pPr algn="ctr" rtl="1"/>
            <a:r>
              <a:rPr lang="ar-DZ" sz="4000" b="1" dirty="0" smtClean="0">
                <a:solidFill>
                  <a:srgbClr val="C00000"/>
                </a:solidFill>
                <a:latin typeface="Sakkal Majalla" panose="02000000000000000000" pitchFamily="2" charset="-78"/>
                <a:cs typeface="Sakkal Majalla" panose="02000000000000000000" pitchFamily="2" charset="-78"/>
              </a:rPr>
              <a:t> د</a:t>
            </a:r>
            <a:r>
              <a:rPr lang="ar-DZ" sz="4000" b="1" dirty="0">
                <a:solidFill>
                  <a:srgbClr val="C00000"/>
                </a:solidFill>
                <a:latin typeface="Sakkal Majalla" panose="02000000000000000000" pitchFamily="2" charset="-78"/>
                <a:cs typeface="Sakkal Majalla" panose="02000000000000000000" pitchFamily="2" charset="-78"/>
              </a:rPr>
              <a:t>. بن </a:t>
            </a:r>
            <a:r>
              <a:rPr lang="ar-DZ" sz="4000" b="1" dirty="0" smtClean="0">
                <a:solidFill>
                  <a:srgbClr val="C00000"/>
                </a:solidFill>
                <a:latin typeface="Sakkal Majalla" panose="02000000000000000000" pitchFamily="2" charset="-78"/>
                <a:cs typeface="Sakkal Majalla" panose="02000000000000000000" pitchFamily="2" charset="-78"/>
              </a:rPr>
              <a:t>عبد المومن</a:t>
            </a:r>
            <a:r>
              <a:rPr lang="ar-DZ" sz="4000" b="1" dirty="0">
                <a:solidFill>
                  <a:srgbClr val="C00000"/>
                </a:solidFill>
                <a:latin typeface="Sakkal Majalla" panose="02000000000000000000" pitchFamily="2" charset="-78"/>
                <a:cs typeface="Sakkal Majalla" panose="02000000000000000000" pitchFamily="2" charset="-78"/>
              </a:rPr>
              <a:t> إبراهيم</a:t>
            </a:r>
          </a:p>
          <a:p>
            <a:pPr algn="ctr" rtl="1"/>
            <a:r>
              <a:rPr lang="ar-DZ" sz="4000" b="1" dirty="0" smtClean="0">
                <a:latin typeface="Sakkal Majalla" panose="02000000000000000000" pitchFamily="2" charset="-78"/>
                <a:cs typeface="Sakkal Majalla" panose="02000000000000000000" pitchFamily="2" charset="-78"/>
              </a:rPr>
              <a:t>أستاذ التاريخ المعاصر</a:t>
            </a:r>
          </a:p>
          <a:p>
            <a:pPr algn="ctr" rtl="1"/>
            <a:r>
              <a:rPr lang="ar-DZ" sz="4000" b="1" dirty="0" smtClean="0">
                <a:latin typeface="Sakkal Majalla" panose="02000000000000000000" pitchFamily="2" charset="-78"/>
                <a:cs typeface="Sakkal Majalla" panose="02000000000000000000" pitchFamily="2" charset="-78"/>
              </a:rPr>
              <a:t>قسم العلوم الإنسانية</a:t>
            </a:r>
          </a:p>
          <a:p>
            <a:pPr algn="ctr" rtl="1"/>
            <a:r>
              <a:rPr lang="ar-DZ" sz="4000" b="1" dirty="0" smtClean="0">
                <a:latin typeface="Sakkal Majalla" panose="02000000000000000000" pitchFamily="2" charset="-78"/>
                <a:cs typeface="Sakkal Majalla" panose="02000000000000000000" pitchFamily="2" charset="-78"/>
              </a:rPr>
              <a:t>جامعة العربي بن مهيدي – أم البواقي</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400" y="3946247"/>
            <a:ext cx="2145568" cy="1221884"/>
          </a:xfrm>
          <a:prstGeom prst="rect">
            <a:avLst/>
          </a:prstGeom>
          <a:ln>
            <a:noFill/>
          </a:ln>
          <a:effectLst>
            <a:softEdge rad="112500"/>
          </a:effec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266" y="5189301"/>
            <a:ext cx="1265404" cy="911825"/>
          </a:xfrm>
          <a:prstGeom prst="ellipse">
            <a:avLst/>
          </a:prstGeom>
          <a:ln>
            <a:noFill/>
          </a:ln>
          <a:effectLst>
            <a:softEdge rad="112500"/>
          </a:effectLst>
        </p:spPr>
      </p:pic>
      <p:pic>
        <p:nvPicPr>
          <p:cNvPr id="1026" name="Picture 2" descr="نتيجة بحث الصور عن الاشتراك في القناة"/>
          <p:cNvPicPr>
            <a:picLocks noChangeAspect="1" noChangeArrowheads="1"/>
          </p:cNvPicPr>
          <p:nvPr/>
        </p:nvPicPr>
        <p:blipFill rotWithShape="1">
          <a:blip r:embed="rId4">
            <a:extLst>
              <a:ext uri="{28A0092B-C50C-407E-A947-70E740481C1C}">
                <a14:useLocalDpi xmlns:a14="http://schemas.microsoft.com/office/drawing/2010/main" val="0"/>
              </a:ext>
            </a:extLst>
          </a:blip>
          <a:srcRect l="22013" t="35741" r="31132" b="20860"/>
          <a:stretch/>
        </p:blipFill>
        <p:spPr bwMode="auto">
          <a:xfrm>
            <a:off x="9975273" y="3946247"/>
            <a:ext cx="2064327" cy="135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34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836" y="0"/>
            <a:ext cx="12302836" cy="969818"/>
          </a:xfrm>
        </p:spPr>
        <p:txBody>
          <a:bodyPr>
            <a:normAutofit/>
          </a:bodyPr>
          <a:lstStyle/>
          <a:p>
            <a:pPr algn="ctr"/>
            <a:r>
              <a:rPr lang="ar-DZ" sz="3600" b="1" dirty="0" smtClean="0">
                <a:solidFill>
                  <a:srgbClr val="FF0000"/>
                </a:solidFill>
                <a:latin typeface="Sakkal Majalla" panose="02000000000000000000" pitchFamily="2" charset="-78"/>
                <a:cs typeface="Sakkal Majalla" panose="02000000000000000000" pitchFamily="2" charset="-78"/>
              </a:rPr>
              <a:t>النموذج المعتمد من طرف وزارة المجاهدين(عليه تعديلات من طرف الأستاذ)</a:t>
            </a:r>
            <a:endParaRPr lang="fr-FR" sz="3600" b="1" dirty="0">
              <a:solidFill>
                <a:srgbClr val="FF0000"/>
              </a:solidFill>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0" y="969818"/>
            <a:ext cx="12192000" cy="5888182"/>
          </a:xfrm>
        </p:spPr>
        <p:txBody>
          <a:bodyPr>
            <a:normAutofit fontScale="92500" lnSpcReduction="10000"/>
          </a:bodyPr>
          <a:lstStyle/>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الولاية: ........................                                                                                                                                                      </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الدائرة:........................</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البلدية:</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endPar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endParaRPr>
          </a:p>
          <a:p>
            <a:pPr marL="0" indent="0" algn="r" rtl="1">
              <a:buNone/>
            </a:pPr>
            <a:endParaRPr lang="ar-DZ" sz="2800" b="1"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الاسم:........................ الاسم الحربي:........................</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اللقب:........................                                           </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تاريخ ومكان الازدياد:........................ </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اسم الأب:</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                        </a:t>
            </a:r>
            <a:r>
              <a:rPr lang="ar-DZ" sz="2800" b="1" dirty="0" err="1" smtClean="0">
                <a:solidFill>
                  <a:schemeClr val="tx1">
                    <a:lumMod val="95000"/>
                    <a:lumOff val="5000"/>
                  </a:schemeClr>
                </a:solidFill>
                <a:latin typeface="Sakkal Majalla" panose="02000000000000000000" pitchFamily="2" charset="-78"/>
                <a:cs typeface="Sakkal Majalla" panose="02000000000000000000" pitchFamily="2" charset="-78"/>
              </a:rPr>
              <a:t>إسم</a:t>
            </a:r>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 ولقب الأم:</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endPar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الحائلة العائلية: </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                                     عدد الأولاد:</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endPar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المستوى الثقافي:</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endPar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لغة أجنبية </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(فرنسية مثلا)</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المؤهل العلمي:</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 </a:t>
            </a:r>
            <a:endPar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endParaRPr>
          </a:p>
          <a:p>
            <a:pPr algn="r" rtl="1"/>
            <a:endParaRPr lang="fr-FR" dirty="0"/>
          </a:p>
        </p:txBody>
      </p:sp>
      <p:sp>
        <p:nvSpPr>
          <p:cNvPr id="7" name="Rectangle 6"/>
          <p:cNvSpPr/>
          <p:nvPr/>
        </p:nvSpPr>
        <p:spPr>
          <a:xfrm>
            <a:off x="1052945" y="706581"/>
            <a:ext cx="2008909" cy="225829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3200" b="1" dirty="0" smtClean="0">
                <a:latin typeface="Sakkal Majalla" panose="02000000000000000000" pitchFamily="2" charset="-78"/>
                <a:cs typeface="Sakkal Majalla" panose="02000000000000000000" pitchFamily="2" charset="-78"/>
              </a:rPr>
              <a:t>صورة شمسية</a:t>
            </a:r>
          </a:p>
        </p:txBody>
      </p:sp>
      <p:sp>
        <p:nvSpPr>
          <p:cNvPr id="8" name="Rectangle 7"/>
          <p:cNvSpPr/>
          <p:nvPr/>
        </p:nvSpPr>
        <p:spPr>
          <a:xfrm>
            <a:off x="4287983" y="665017"/>
            <a:ext cx="333894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3600" dirty="0" smtClean="0"/>
              <a:t>بطاقة مجاهد</a:t>
            </a:r>
            <a:endParaRPr lang="fr-FR" sz="3600" dirty="0"/>
          </a:p>
        </p:txBody>
      </p:sp>
    </p:spTree>
    <p:extLst>
      <p:ext uri="{BB962C8B-B14F-4D97-AF65-F5344CB8AC3E}">
        <p14:creationId xmlns:p14="http://schemas.microsoft.com/office/powerpoint/2010/main" val="1302836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lstStyle/>
          <a:p>
            <a:pPr algn="r" rtl="1"/>
            <a:endParaRPr lang="ar-DZ" sz="4400" dirty="0" smtClean="0">
              <a:latin typeface="Sakkal Majalla" panose="02000000000000000000" pitchFamily="2" charset="-78"/>
              <a:cs typeface="Sakkal Majalla" panose="02000000000000000000" pitchFamily="2" charset="-78"/>
            </a:endParaRPr>
          </a:p>
          <a:p>
            <a:pPr algn="r" rtl="1"/>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العنوان </a:t>
            </a:r>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الحالي</a:t>
            </a:r>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a:t>
            </a:r>
            <a:endParaRPr lang="ar-DZ" sz="4000"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تاريخ </a:t>
            </a:r>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الالتحاق </a:t>
            </a:r>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بالثورة </a:t>
            </a:r>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التحريرية: ........... الصفة:.....(مجاهد-مسبل..)</a:t>
            </a:r>
            <a:endParaRPr lang="ar-DZ" sz="4000"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4000" dirty="0">
                <a:solidFill>
                  <a:schemeClr val="tx1">
                    <a:lumMod val="95000"/>
                    <a:lumOff val="5000"/>
                  </a:schemeClr>
                </a:solidFill>
                <a:latin typeface="Sakkal Majalla" panose="02000000000000000000" pitchFamily="2" charset="-78"/>
                <a:cs typeface="Sakkal Majalla" panose="02000000000000000000" pitchFamily="2" charset="-78"/>
              </a:rPr>
              <a:t>القسمة:  </a:t>
            </a:r>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 الناحية:.........</a:t>
            </a:r>
          </a:p>
          <a:p>
            <a:pPr algn="r" rtl="1"/>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 المنطقة:......... الولاية:...........</a:t>
            </a:r>
          </a:p>
          <a:p>
            <a:pPr algn="r" rtl="1"/>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النشاط خارج الوطن:  مثلا: في (المغرب أو تونس أو فرنسا...إلخ)</a:t>
            </a:r>
          </a:p>
          <a:p>
            <a:pPr algn="r" rtl="1"/>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المسؤوليات التي </a:t>
            </a:r>
            <a:r>
              <a:rPr lang="ar-DZ" sz="4000" dirty="0" err="1" smtClean="0">
                <a:solidFill>
                  <a:schemeClr val="tx1">
                    <a:lumMod val="95000"/>
                    <a:lumOff val="5000"/>
                  </a:schemeClr>
                </a:solidFill>
                <a:latin typeface="Sakkal Majalla" panose="02000000000000000000" pitchFamily="2" charset="-78"/>
                <a:cs typeface="Sakkal Majalla" panose="02000000000000000000" pitchFamily="2" charset="-78"/>
              </a:rPr>
              <a:t>تقلدتها</a:t>
            </a:r>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 أثناء الثورة:.............</a:t>
            </a:r>
          </a:p>
          <a:p>
            <a:pPr algn="r" rtl="1"/>
            <a:r>
              <a:rPr lang="ar-DZ" sz="4000" dirty="0" smtClean="0">
                <a:solidFill>
                  <a:schemeClr val="tx1">
                    <a:lumMod val="95000"/>
                    <a:lumOff val="5000"/>
                  </a:schemeClr>
                </a:solidFill>
                <a:latin typeface="Sakkal Majalla" panose="02000000000000000000" pitchFamily="2" charset="-78"/>
                <a:cs typeface="Sakkal Majalla" panose="02000000000000000000" pitchFamily="2" charset="-78"/>
              </a:rPr>
              <a:t>رقم الاعتراف الوطني:............               رقم الوسام:.....................</a:t>
            </a:r>
          </a:p>
          <a:p>
            <a:pPr algn="r" rtl="1"/>
            <a:endParaRPr lang="ar-DZ" dirty="0"/>
          </a:p>
          <a:p>
            <a:pPr algn="r" rtl="1"/>
            <a:endParaRPr lang="fr-FR" dirty="0"/>
          </a:p>
        </p:txBody>
      </p:sp>
    </p:spTree>
    <p:extLst>
      <p:ext uri="{BB962C8B-B14F-4D97-AF65-F5344CB8AC3E}">
        <p14:creationId xmlns:p14="http://schemas.microsoft.com/office/powerpoint/2010/main" val="4116288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747164"/>
          </a:xfrm>
        </p:spPr>
        <p:txBody>
          <a:bodyPr>
            <a:noAutofit/>
          </a:bodyPr>
          <a:lstStyle/>
          <a:p>
            <a:pPr marL="0" indent="0" algn="r" rtl="1">
              <a:buNone/>
            </a:pPr>
            <a:endParaRPr lang="ar-DZ" sz="3200" dirty="0" smtClean="0">
              <a:latin typeface="Sakkal Majalla" panose="02000000000000000000" pitchFamily="2" charset="-78"/>
              <a:cs typeface="Sakkal Majalla" panose="02000000000000000000" pitchFamily="2" charset="-78"/>
            </a:endParaRP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النشاطات السياسية التي قمت بها قبل 1954 (نشاطه في الحركة الوطنية)..............................</a:t>
            </a:r>
          </a:p>
          <a:p>
            <a:pPr algn="r" rtl="1"/>
            <a:r>
              <a:rPr lang="ar-DZ" sz="3200" dirty="0" smtClean="0">
                <a:solidFill>
                  <a:schemeClr val="tx1">
                    <a:lumMod val="95000"/>
                    <a:lumOff val="5000"/>
                  </a:schemeClr>
                </a:solidFill>
                <a:latin typeface="Sakkal Majalla" panose="02000000000000000000" pitchFamily="2" charset="-78"/>
                <a:cs typeface="Sakkal Majalla" panose="02000000000000000000" pitchFamily="2" charset="-78"/>
              </a:rPr>
              <a:t>متى انخرط؟ في أي تيار؟ ماهي مهامه؟ الشخصيات التي عملت معه أو يتذكرها؟..........................</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النشاطات السياسية والعسكرية التي قمت بها من 1954 إلى  1962............................................</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المعارك التي شاركت فيها أو قدتها:.............................................................................</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هل سجنت؟ اسم السجن والفترة التي سجنت فيها؟......................................................</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هل أصبت بجروح؟  نوع الإصابة؟ وفي أي اشتباك أو ومعركة أو عملية عبور؟ تاريخ الإصابة؟........</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النشاطات والوظائف التي </a:t>
            </a:r>
            <a:r>
              <a:rPr lang="ar-DZ" sz="3200" b="1" dirty="0" err="1" smtClean="0">
                <a:solidFill>
                  <a:schemeClr val="tx1">
                    <a:lumMod val="95000"/>
                    <a:lumOff val="5000"/>
                  </a:schemeClr>
                </a:solidFill>
                <a:latin typeface="Sakkal Majalla" panose="02000000000000000000" pitchFamily="2" charset="-78"/>
                <a:cs typeface="Sakkal Majalla" panose="02000000000000000000" pitchFamily="2" charset="-78"/>
              </a:rPr>
              <a:t>تقلدتها</a:t>
            </a:r>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 بعد الاستقلال وإلى يومنا هذا......................................</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معلومات أخرى.....................................................................</a:t>
            </a:r>
          </a:p>
          <a:p>
            <a:pPr algn="r" rtl="1"/>
            <a:r>
              <a:rPr lang="ar-DZ" sz="3200" b="1" dirty="0" smtClean="0">
                <a:latin typeface="Sakkal Majalla" panose="02000000000000000000" pitchFamily="2" charset="-78"/>
                <a:cs typeface="Sakkal Majalla" panose="02000000000000000000" pitchFamily="2" charset="-78"/>
              </a:rPr>
              <a:t>ملاحق(صور-وثائق-احصائيات-أرقام......إلخ)</a:t>
            </a:r>
          </a:p>
          <a:p>
            <a:pPr algn="r" rtl="1"/>
            <a:r>
              <a:rPr lang="ar-DZ" sz="2800" b="1" dirty="0">
                <a:solidFill>
                  <a:srgbClr val="00B050"/>
                </a:solidFill>
                <a:latin typeface="Sakkal Majalla" panose="02000000000000000000" pitchFamily="2" charset="-78"/>
                <a:cs typeface="Sakkal Majalla" panose="02000000000000000000" pitchFamily="2" charset="-78"/>
              </a:rPr>
              <a:t>إمضاء </a:t>
            </a:r>
            <a:r>
              <a:rPr lang="ar-DZ" sz="2800" b="1" dirty="0" smtClean="0">
                <a:solidFill>
                  <a:srgbClr val="00B050"/>
                </a:solidFill>
                <a:latin typeface="Sakkal Majalla" panose="02000000000000000000" pitchFamily="2" charset="-78"/>
                <a:cs typeface="Sakkal Majalla" panose="02000000000000000000" pitchFamily="2" charset="-78"/>
              </a:rPr>
              <a:t>المجاهد                                                               اسم </a:t>
            </a:r>
            <a:r>
              <a:rPr lang="ar-DZ" sz="2800" b="1" dirty="0">
                <a:solidFill>
                  <a:srgbClr val="00B050"/>
                </a:solidFill>
                <a:latin typeface="Sakkal Majalla" panose="02000000000000000000" pitchFamily="2" charset="-78"/>
                <a:cs typeface="Sakkal Majalla" panose="02000000000000000000" pitchFamily="2" charset="-78"/>
              </a:rPr>
              <a:t>ولقب </a:t>
            </a:r>
            <a:r>
              <a:rPr lang="ar-DZ" sz="2800" b="1" dirty="0" smtClean="0">
                <a:solidFill>
                  <a:srgbClr val="00B050"/>
                </a:solidFill>
                <a:latin typeface="Sakkal Majalla" panose="02000000000000000000" pitchFamily="2" charset="-78"/>
                <a:cs typeface="Sakkal Majalla" panose="02000000000000000000" pitchFamily="2" charset="-78"/>
              </a:rPr>
              <a:t>المحاور مكان </a:t>
            </a:r>
            <a:r>
              <a:rPr lang="ar-DZ" sz="2800" b="1" dirty="0">
                <a:solidFill>
                  <a:srgbClr val="00B050"/>
                </a:solidFill>
                <a:latin typeface="Sakkal Majalla" panose="02000000000000000000" pitchFamily="2" charset="-78"/>
                <a:cs typeface="Sakkal Majalla" panose="02000000000000000000" pitchFamily="2" charset="-78"/>
              </a:rPr>
              <a:t>وتاريخ إجراء الحوار</a:t>
            </a:r>
            <a:endParaRPr lang="fr-FR" sz="2800" b="1" dirty="0">
              <a:solidFill>
                <a:srgbClr val="00B050"/>
              </a:solidFill>
              <a:latin typeface="Sakkal Majalla" panose="02000000000000000000" pitchFamily="2" charset="-78"/>
              <a:cs typeface="Sakkal Majalla" panose="02000000000000000000" pitchFamily="2" charset="-78"/>
            </a:endParaRPr>
          </a:p>
          <a:p>
            <a:pPr algn="r" rtl="1"/>
            <a:endParaRPr lang="ar-DZ" sz="2800" dirty="0">
              <a:latin typeface="Sakkal Majalla" panose="02000000000000000000" pitchFamily="2" charset="-78"/>
              <a:cs typeface="Sakkal Majalla" panose="02000000000000000000" pitchFamily="2" charset="-78"/>
            </a:endParaRPr>
          </a:p>
          <a:p>
            <a:pPr algn="r" rtl="1"/>
            <a:endParaRPr lang="ar-DZ" sz="2800" dirty="0">
              <a:latin typeface="Sakkal Majalla" panose="02000000000000000000" pitchFamily="2" charset="-78"/>
              <a:cs typeface="Sakkal Majalla" panose="02000000000000000000" pitchFamily="2" charset="-78"/>
            </a:endParaRPr>
          </a:p>
          <a:p>
            <a:pPr algn="r" rtl="1"/>
            <a:endParaRPr lang="fr-FR"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46557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054840" cy="914400"/>
          </a:xfrm>
        </p:spPr>
        <p:txBody>
          <a:bodyPr/>
          <a:lstStyle/>
          <a:p>
            <a:pPr algn="ctr"/>
            <a:r>
              <a:rPr lang="ar-DZ" b="1" dirty="0" smtClean="0">
                <a:solidFill>
                  <a:srgbClr val="FF0000"/>
                </a:solidFill>
                <a:latin typeface="Sakkal Majalla" panose="02000000000000000000" pitchFamily="2" charset="-78"/>
                <a:cs typeface="Sakkal Majalla" panose="02000000000000000000" pitchFamily="2" charset="-78"/>
              </a:rPr>
              <a:t>الفئة المعنية بتقديم الشهادات الحية</a:t>
            </a:r>
            <a:endParaRPr lang="fr-FR" b="1" dirty="0">
              <a:solidFill>
                <a:srgbClr val="FF0000"/>
              </a:solidFill>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4272655" y="692727"/>
            <a:ext cx="8174181" cy="6165273"/>
          </a:xfrm>
        </p:spPr>
        <p:txBody>
          <a:bodyPr>
            <a:noAutofit/>
          </a:bodyPr>
          <a:lstStyle/>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المجاهدون الحائزون على وثائق تثبت نشاطهم الثوري بكل رتبهم </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المناضلون في صفوف الحركة الوطنية أو الحركة الطلابية أو الكشفية        او الإصلاحية</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المجاهدون الذين كانوا في فرنسا في فدرالية جبهة التحرير الوطني</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المجاهدون الذين كانوا في تونس أو المغرب أو الدول الأوروبية الأخرى         في مهام لصالح الثورة.</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ملاحظة:</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تجرى الشهادات الحية مع النسوة الاتي عشن الثورة لمعرفة دور المرأة      في الثورة </a:t>
            </a:r>
            <a:r>
              <a:rPr lang="ar-DZ" sz="2800" b="1" dirty="0" err="1" smtClean="0">
                <a:solidFill>
                  <a:schemeClr val="tx1">
                    <a:lumMod val="95000"/>
                    <a:lumOff val="5000"/>
                  </a:schemeClr>
                </a:solidFill>
                <a:latin typeface="Sakkal Majalla" panose="02000000000000000000" pitchFamily="2" charset="-78"/>
                <a:cs typeface="Sakkal Majalla" panose="02000000000000000000" pitchFamily="2" charset="-78"/>
              </a:rPr>
              <a:t>فالبرغم</a:t>
            </a:r>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 من غالبيتهم لا يملكن وثائق إلا انهن يعرفن كثيرا من الأسرار وعايشت كثيرا من الاحداث</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تجرى الشهادات الحية مع أبناء الشهداء وأبناء المجاهدين الذين كانوا شهود عيان وهم أطفال صغار فكثير منهم يتذكر الأحداث التي أثرت على نفسيته وطفل صغير أو تعامل مع </a:t>
            </a:r>
            <a:r>
              <a:rPr lang="ar-DZ" sz="2800" b="1" dirty="0">
                <a:solidFill>
                  <a:schemeClr val="tx1">
                    <a:lumMod val="95000"/>
                    <a:lumOff val="5000"/>
                  </a:schemeClr>
                </a:solidFill>
                <a:latin typeface="Sakkal Majalla" panose="02000000000000000000" pitchFamily="2" charset="-78"/>
                <a:cs typeface="Sakkal Majalla" panose="02000000000000000000" pitchFamily="2" charset="-78"/>
              </a:rPr>
              <a:t>المجاهدين في نقل الرسائل.</a:t>
            </a:r>
            <a:endParaRPr lang="fr-FR" sz="32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0900"/>
            <a:ext cx="4012363" cy="234444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14925"/>
            <a:ext cx="2133600" cy="174307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055" y="5114924"/>
            <a:ext cx="1878763" cy="1743075"/>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15348"/>
            <a:ext cx="4012363" cy="1799575"/>
          </a:xfrm>
          <a:prstGeom prst="rect">
            <a:avLst/>
          </a:prstGeom>
        </p:spPr>
      </p:pic>
    </p:spTree>
    <p:extLst>
      <p:ext uri="{BB962C8B-B14F-4D97-AF65-F5344CB8AC3E}">
        <p14:creationId xmlns:p14="http://schemas.microsoft.com/office/powerpoint/2010/main" val="189772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067308" cy="928255"/>
          </a:xfrm>
        </p:spPr>
        <p:txBody>
          <a:bodyPr/>
          <a:lstStyle/>
          <a:p>
            <a:pPr algn="ctr"/>
            <a:r>
              <a:rPr lang="ar-DZ" b="1" dirty="0" smtClean="0">
                <a:solidFill>
                  <a:srgbClr val="FF0000"/>
                </a:solidFill>
                <a:latin typeface="Sakkal Majalla" panose="02000000000000000000" pitchFamily="2" charset="-78"/>
                <a:cs typeface="Sakkal Majalla" panose="02000000000000000000" pitchFamily="2" charset="-78"/>
              </a:rPr>
              <a:t>الشروط التي يجب أن تتوفر في المحاور(الباحث)</a:t>
            </a:r>
            <a:endParaRPr lang="fr-FR" b="1" dirty="0">
              <a:solidFill>
                <a:srgbClr val="FF0000"/>
              </a:solidFill>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3920835" y="706581"/>
            <a:ext cx="8146473" cy="6026727"/>
          </a:xfrm>
        </p:spPr>
        <p:txBody>
          <a:bodyPr>
            <a:normAutofit lnSpcReduction="10000"/>
          </a:bodyPr>
          <a:lstStyle/>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أن يأخذ المُحاور معه آلة تصوير وجهاز هاتف لتسجيل الشهادة الحية صوتا وصورة</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أن يتمتع المُحاور بمستوى ثقافي، فيكون باحثا أو طالب تاريخ ومن الأحسن مختصا في تاريخ الجزائر المعاصر والثورة التحريرية.</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أن يمتلك المُحاور معلومات سابقة وقاعدة معرفية عن الإطار الزماني والجغرافي والمنطقة التي كان فيها المجاهد وإلمامه عموما بالثورة في تلك الولاية أو الجهة ومعرفة أسامي بعض الشخصيات  الهامة التي نشطت فيها.</a:t>
            </a:r>
          </a:p>
          <a:p>
            <a:pPr algn="r" rtl="1"/>
            <a:r>
              <a:rPr lang="ar-DZ" sz="3200" b="1" dirty="0" smtClean="0">
                <a:solidFill>
                  <a:schemeClr val="tx1">
                    <a:lumMod val="95000"/>
                    <a:lumOff val="5000"/>
                  </a:schemeClr>
                </a:solidFill>
                <a:latin typeface="Sakkal Majalla" panose="02000000000000000000" pitchFamily="2" charset="-78"/>
                <a:cs typeface="Sakkal Majalla" panose="02000000000000000000" pitchFamily="2" charset="-78"/>
              </a:rPr>
              <a:t>ضرورة تحلي المُحاور بالتركيز و الموضوعية لكي تؤثر توجهاته على عملية إدارة الحوار أو تتضح عاطفته في عملية تحرير الشهادة فيقوم بتحوير جزئيات أو معلومات عند وضعه للتقرير حول الشهادة.</a:t>
            </a:r>
          </a:p>
          <a:p>
            <a:pPr algn="r" rtl="1"/>
            <a:endParaRPr lang="ar-DZ" sz="3200" dirty="0" smtClean="0">
              <a:latin typeface="Sakkal Majalla" panose="02000000000000000000" pitchFamily="2" charset="-78"/>
              <a:cs typeface="Sakkal Majalla" panose="02000000000000000000" pitchFamily="2" charset="-78"/>
            </a:endParaRPr>
          </a:p>
          <a:p>
            <a:pPr algn="r" rtl="1"/>
            <a:endParaRPr lang="fr-FR" sz="3200"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9598" t="21104" r="8050" b="26299"/>
          <a:stretch/>
        </p:blipFill>
        <p:spPr>
          <a:xfrm>
            <a:off x="0" y="803564"/>
            <a:ext cx="3920834" cy="194872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5018"/>
            <a:ext cx="3920833" cy="2595563"/>
          </a:xfrm>
          <a:prstGeom prst="rect">
            <a:avLst/>
          </a:prstGeom>
        </p:spPr>
      </p:pic>
    </p:spTree>
    <p:extLst>
      <p:ext uri="{BB962C8B-B14F-4D97-AF65-F5344CB8AC3E}">
        <p14:creationId xmlns:p14="http://schemas.microsoft.com/office/powerpoint/2010/main" val="660295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17818" y="678874"/>
            <a:ext cx="8174182" cy="6373090"/>
          </a:xfrm>
        </p:spPr>
        <p:txBody>
          <a:bodyPr>
            <a:normAutofit/>
          </a:bodyPr>
          <a:lstStyle/>
          <a:p>
            <a:pPr algn="justLow"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عدم تسرع المٌحاور في الحكم على المجاهد أو على  قيمة الشهادة الحية نظرا لعدم إحاطته بكل الأحداث التي لم يتطرق إليها المجاهد.</a:t>
            </a:r>
          </a:p>
          <a:p>
            <a:pPr algn="justLow"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أن لا يقزم من حجم المجاهد الذي يحاوره و في نفس الوقت أن لا يبالغ في قيمة  الشهادة التي يقدمها بل يعطيها قيمتها التاريخية الحقيقية.</a:t>
            </a:r>
          </a:p>
          <a:p>
            <a:pPr algn="justLow" rtl="1"/>
            <a:r>
              <a:rPr lang="ar-DZ" sz="3600" b="1" dirty="0" smtClean="0">
                <a:solidFill>
                  <a:schemeClr val="tx1">
                    <a:lumMod val="95000"/>
                    <a:lumOff val="5000"/>
                  </a:schemeClr>
                </a:solidFill>
                <a:latin typeface="Sakkal Majalla" panose="02000000000000000000" pitchFamily="2" charset="-78"/>
                <a:cs typeface="Sakkal Majalla" panose="02000000000000000000" pitchFamily="2" charset="-78"/>
              </a:rPr>
              <a:t>أن يتمتع المُحاور بخفة الظل والقدرة على إدارة الحوار بسلاسة ، فلا يثقل على المجاهد بالأسئلة التي قد تزعجه خاصة إن كان يكرر نفس السؤال عدة مرات.</a:t>
            </a:r>
          </a:p>
          <a:p>
            <a:pPr algn="r" rtl="1"/>
            <a:endParaRPr lang="ar-DZ" sz="3600" dirty="0" smtClean="0">
              <a:latin typeface="Sakkal Majalla" panose="02000000000000000000" pitchFamily="2" charset="-78"/>
              <a:cs typeface="Sakkal Majalla" panose="02000000000000000000" pitchFamily="2" charset="-78"/>
            </a:endParaRPr>
          </a:p>
          <a:p>
            <a:pPr algn="r" rtl="1"/>
            <a:endParaRPr lang="fr-FR" sz="3600" dirty="0">
              <a:latin typeface="Sakkal Majalla" panose="02000000000000000000" pitchFamily="2" charset="-78"/>
              <a:cs typeface="Sakkal Majalla" panose="02000000000000000000" pitchFamily="2" charset="-78"/>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79273" cy="350520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3879273" cy="3255818"/>
          </a:xfrm>
          <a:prstGeom prst="rect">
            <a:avLst/>
          </a:prstGeom>
        </p:spPr>
      </p:pic>
    </p:spTree>
    <p:extLst>
      <p:ext uri="{BB962C8B-B14F-4D97-AF65-F5344CB8AC3E}">
        <p14:creationId xmlns:p14="http://schemas.microsoft.com/office/powerpoint/2010/main" val="2836602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52400"/>
            <a:ext cx="9601200" cy="886691"/>
          </a:xfrm>
        </p:spPr>
        <p:txBody>
          <a:bodyPr/>
          <a:lstStyle/>
          <a:p>
            <a:pPr algn="ctr"/>
            <a:r>
              <a:rPr lang="ar-DZ" b="1" dirty="0" smtClean="0">
                <a:solidFill>
                  <a:srgbClr val="FF0000"/>
                </a:solidFill>
                <a:latin typeface="Sakkal Majalla" panose="02000000000000000000" pitchFamily="2" charset="-78"/>
                <a:cs typeface="Sakkal Majalla" panose="02000000000000000000" pitchFamily="2" charset="-78"/>
              </a:rPr>
              <a:t>إجراء المقابلة</a:t>
            </a:r>
            <a:endParaRPr lang="fr-FR" b="1" dirty="0">
              <a:solidFill>
                <a:srgbClr val="FF0000"/>
              </a:solidFill>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3297382" y="762001"/>
            <a:ext cx="8631382" cy="6096000"/>
          </a:xfrm>
        </p:spPr>
        <p:txBody>
          <a:bodyPr>
            <a:normAutofit lnSpcReduction="10000"/>
          </a:bodyPr>
          <a:lstStyle/>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تكون إما فردية مع مجاهد أو جماعية ولكل حالة خصوصياتها.</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أن يتصل المحاور مسبقا بالمجاهد أو عائلته لتحديد المكان والزمان ومن الجيد اعطاءه فكرة عن الموضوع الذي سيحاوره فيه أو الأسئلة التي سيطرحها عليه لكي يحاول أن يستذكر ما حصل أو يجهز وثائق أو ملفات عنده.</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أن يحضر المحاور الأسئلة التي يريد ان يطرحها على المجاهد أو المجاهدين مسبقا.</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يفضل في البداية تجاذب أطراف الحديث مع المجاهد بعيدا عن الموضوع ثم استدراجه شيئا فشيئا للتكلم.</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مراعاة التسلسل </a:t>
            </a:r>
            <a:r>
              <a:rPr lang="ar-DZ" sz="2800" b="1" dirty="0" err="1" smtClean="0">
                <a:solidFill>
                  <a:schemeClr val="tx1">
                    <a:lumMod val="95000"/>
                    <a:lumOff val="5000"/>
                  </a:schemeClr>
                </a:solidFill>
                <a:latin typeface="Sakkal Majalla" panose="02000000000000000000" pitchFamily="2" charset="-78"/>
                <a:cs typeface="Sakkal Majalla" panose="02000000000000000000" pitchFamily="2" charset="-78"/>
              </a:rPr>
              <a:t>الكرونولوجي</a:t>
            </a:r>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 حسب الزمان والمكان.</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يستطيع المحاور طرح أسئلة أخرى تحضره في اللقاء لكن لا يكثر من فتح الجزئيات الصغيرة حتى لا يتوه عن الأسئلة الأساسية خاصة عن كان عامل الوقت لا يسمح.</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إعداد استمارة المقابلة التي نشرناها مسبقا</a:t>
            </a:r>
          </a:p>
          <a:p>
            <a:pPr algn="r" rtl="1"/>
            <a:r>
              <a:rPr lang="ar-DZ" sz="2800" b="1" dirty="0" smtClean="0">
                <a:solidFill>
                  <a:schemeClr val="tx1">
                    <a:lumMod val="95000"/>
                    <a:lumOff val="5000"/>
                  </a:schemeClr>
                </a:solidFill>
                <a:latin typeface="Sakkal Majalla" panose="02000000000000000000" pitchFamily="2" charset="-78"/>
                <a:cs typeface="Sakkal Majalla" panose="02000000000000000000" pitchFamily="2" charset="-78"/>
              </a:rPr>
              <a:t>تحديد الزمان والمكان الذي يلتقي فيه المحاور بالمجاهد والتأكيد على مكان هادئ ومريح بالنسبة للمجاهد خاصة.</a:t>
            </a:r>
          </a:p>
          <a:p>
            <a:pPr algn="r" rtl="1"/>
            <a:endParaRPr lang="ar-DZ" dirty="0" smtClean="0"/>
          </a:p>
          <a:p>
            <a:pPr algn="r" rtl="1"/>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3418"/>
            <a:ext cx="3297382" cy="315883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97382" cy="2286000"/>
          </a:xfrm>
          <a:prstGeom prst="rect">
            <a:avLst/>
          </a:prstGeom>
        </p:spPr>
      </p:pic>
    </p:spTree>
    <p:extLst>
      <p:ext uri="{BB962C8B-B14F-4D97-AF65-F5344CB8AC3E}">
        <p14:creationId xmlns:p14="http://schemas.microsoft.com/office/powerpoint/2010/main" val="3946219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docProps/app.xml><?xml version="1.0" encoding="utf-8"?>
<Properties xmlns="http://schemas.openxmlformats.org/officeDocument/2006/extended-properties" xmlns:vt="http://schemas.openxmlformats.org/officeDocument/2006/docPropsVTypes">
  <Template>Cadrage</Template>
  <TotalTime>394</TotalTime>
  <Words>1582</Words>
  <Application>Microsoft Macintosh PowerPoint</Application>
  <PresentationFormat>Grand écran</PresentationFormat>
  <Paragraphs>136</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Franklin Gothic Book</vt:lpstr>
      <vt:lpstr>Sakkal Majalla</vt:lpstr>
      <vt:lpstr>Tahoma</vt:lpstr>
      <vt:lpstr>Wingdings</vt:lpstr>
      <vt:lpstr>Crop</vt:lpstr>
      <vt:lpstr>طريقة إجراء شهادة حية  مع مجاهد أو مناضل  وتوظيفها في البحوث  ومذكرات التخرج</vt:lpstr>
      <vt:lpstr>الشهادة الحية  </vt:lpstr>
      <vt:lpstr>النموذج المعتمد من طرف وزارة المجاهدين(عليه تعديلات من طرف الأستاذ)</vt:lpstr>
      <vt:lpstr>Présentation PowerPoint</vt:lpstr>
      <vt:lpstr>Présentation PowerPoint</vt:lpstr>
      <vt:lpstr>الفئة المعنية بتقديم الشهادات الحية</vt:lpstr>
      <vt:lpstr>الشروط التي يجب أن تتوفر في المحاور(الباحث)</vt:lpstr>
      <vt:lpstr>Présentation PowerPoint</vt:lpstr>
      <vt:lpstr>إجراء المقابلة</vt:lpstr>
      <vt:lpstr>Présentation PowerPoint</vt:lpstr>
      <vt:lpstr>Présentation PowerPoint</vt:lpstr>
      <vt:lpstr>تكريم المجاهد بشهادة شرفية تقديرا واعترافا </vt:lpstr>
      <vt:lpstr>أهم المحاور الرئيسية والثانوية في عملية طرح الأسئلة</vt:lpstr>
      <vt:lpstr>Présentation PowerPoint</vt:lpstr>
      <vt:lpstr>Présentation PowerPoint</vt:lpstr>
      <vt:lpstr>Présentation PowerPoint</vt:lpstr>
      <vt:lpstr>Présentation PowerPoint</vt:lpstr>
      <vt:lpstr>Présentation PowerPoint</vt:lpstr>
      <vt:lpstr>عملية التحرير النهائي للشهادة</vt:lpstr>
      <vt:lpstr>طريقة توظيفها واستغلالها في البحوث والمذكرات</vt:lpstr>
      <vt:lpstr>Présentation PowerPoint</vt:lpstr>
      <vt:lpstr> لا تنسوا الاشتراك في القناة وتفعيل الجرس   الدكتور بن عبد المومن إبراهيم</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طريقة إجراء شهادة حية مع مجاهد  أو مناضل</dc:title>
  <dc:creator>lenovo</dc:creator>
  <cp:lastModifiedBy>djebli1990@gmail.com</cp:lastModifiedBy>
  <cp:revision>38</cp:revision>
  <dcterms:created xsi:type="dcterms:W3CDTF">2019-11-13T21:19:45Z</dcterms:created>
  <dcterms:modified xsi:type="dcterms:W3CDTF">2021-09-16T00:14:13Z</dcterms:modified>
</cp:coreProperties>
</file>