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6" r:id="rId4"/>
    <p:sldId id="259" r:id="rId5"/>
    <p:sldId id="260" r:id="rId6"/>
    <p:sldId id="261" r:id="rId7"/>
    <p:sldId id="262" r:id="rId8"/>
    <p:sldId id="263" r:id="rId9"/>
    <p:sldId id="264" r:id="rId10"/>
    <p:sldId id="265" r:id="rId11"/>
    <p:sldId id="266" r:id="rId12"/>
    <p:sldId id="278"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66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Feuille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Feuille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Feuille_Microsoft_Office_Excel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NULL" TargetMode="External"/></Relationships>
</file>

<file path=ppt/charts/_rels/chart5.xml.rels><?xml version="1.0" encoding="UTF-8" standalone="yes"?>
<Relationships xmlns="http://schemas.openxmlformats.org/package/2006/relationships"><Relationship Id="rId1" Type="http://schemas.openxmlformats.org/officeDocument/2006/relationships/package" Target="../embeddings/Feuille_Microsoft_Office_Excel4.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roundedCorners val="1"/>
  <c:chart>
    <c:autoTitleDeleted val="1"/>
    <c:view3D>
      <c:rotX val="0"/>
      <c:rotY val="0"/>
      <c:rAngAx val="1"/>
    </c:view3D>
    <c:plotArea>
      <c:layout/>
      <c:bar3DChart>
        <c:barDir val="col"/>
        <c:grouping val="clustered"/>
        <c:varyColors val="1"/>
        <c:ser>
          <c:idx val="0"/>
          <c:order val="0"/>
          <c:tx>
            <c:strRef>
              <c:f>Sheet1!$B$1</c:f>
              <c:strCache>
                <c:ptCount val="1"/>
                <c:pt idx="0">
                  <c:v>أشخاص طبيعية</c:v>
                </c:pt>
              </c:strCache>
            </c:strRef>
          </c:tx>
          <c:invertIfNegative val="1"/>
          <c:cat>
            <c:numRef>
              <c:f>Sheet1!$A$2:$A$8</c:f>
              <c:numCache>
                <c:formatCode>General</c:formatCode>
                <c:ptCount val="7"/>
                <c:pt idx="0">
                  <c:v>2008</c:v>
                </c:pt>
                <c:pt idx="1">
                  <c:v>2009</c:v>
                </c:pt>
                <c:pt idx="2">
                  <c:v>2010</c:v>
                </c:pt>
                <c:pt idx="3">
                  <c:v>2011</c:v>
                </c:pt>
                <c:pt idx="4">
                  <c:v>2012</c:v>
                </c:pt>
                <c:pt idx="5">
                  <c:v>2013</c:v>
                </c:pt>
                <c:pt idx="6">
                  <c:v>2016</c:v>
                </c:pt>
              </c:numCache>
            </c:numRef>
          </c:cat>
          <c:val>
            <c:numRef>
              <c:f>Sheet1!$B$2:$B$8</c:f>
              <c:numCache>
                <c:formatCode>General</c:formatCode>
                <c:ptCount val="7"/>
                <c:pt idx="0">
                  <c:v>70626</c:v>
                </c:pt>
                <c:pt idx="1">
                  <c:v>109496</c:v>
                </c:pt>
                <c:pt idx="2">
                  <c:v>249196</c:v>
                </c:pt>
                <c:pt idx="3">
                  <c:v>120095</c:v>
                </c:pt>
                <c:pt idx="4">
                  <c:v>130394</c:v>
                </c:pt>
                <c:pt idx="5">
                  <c:v>136622</c:v>
                </c:pt>
                <c:pt idx="6">
                  <c:v>211083</c:v>
                </c:pt>
              </c:numCache>
            </c:numRef>
          </c:val>
        </c:ser>
        <c:ser>
          <c:idx val="1"/>
          <c:order val="1"/>
          <c:tx>
            <c:strRef>
              <c:f>Sheet1!$C$1</c:f>
              <c:strCache>
                <c:ptCount val="1"/>
                <c:pt idx="0">
                  <c:v>أشخاص معنوية</c:v>
                </c:pt>
              </c:strCache>
            </c:strRef>
          </c:tx>
          <c:invertIfNegative val="1"/>
          <c:cat>
            <c:numRef>
              <c:f>Sheet1!$A$2:$A$8</c:f>
              <c:numCache>
                <c:formatCode>General</c:formatCode>
                <c:ptCount val="7"/>
                <c:pt idx="0">
                  <c:v>2008</c:v>
                </c:pt>
                <c:pt idx="1">
                  <c:v>2009</c:v>
                </c:pt>
                <c:pt idx="2">
                  <c:v>2010</c:v>
                </c:pt>
                <c:pt idx="3">
                  <c:v>2011</c:v>
                </c:pt>
                <c:pt idx="4">
                  <c:v>2012</c:v>
                </c:pt>
                <c:pt idx="5">
                  <c:v>2013</c:v>
                </c:pt>
                <c:pt idx="6">
                  <c:v>2016</c:v>
                </c:pt>
              </c:numCache>
            </c:numRef>
          </c:cat>
          <c:val>
            <c:numRef>
              <c:f>Sheet1!$C$2:$C$8</c:f>
              <c:numCache>
                <c:formatCode>General</c:formatCode>
                <c:ptCount val="7"/>
                <c:pt idx="0">
                  <c:v>321378</c:v>
                </c:pt>
                <c:pt idx="1">
                  <c:v>345902</c:v>
                </c:pt>
                <c:pt idx="2">
                  <c:v>369319</c:v>
                </c:pt>
                <c:pt idx="3">
                  <c:v>391761</c:v>
                </c:pt>
                <c:pt idx="4">
                  <c:v>420117</c:v>
                </c:pt>
                <c:pt idx="5">
                  <c:v>441964</c:v>
                </c:pt>
                <c:pt idx="6">
                  <c:v>575906</c:v>
                </c:pt>
              </c:numCache>
            </c:numRef>
          </c:val>
        </c:ser>
        <c:ser>
          <c:idx val="2"/>
          <c:order val="2"/>
          <c:tx>
            <c:strRef>
              <c:f>Sheet1!$D$1</c:f>
              <c:strCache>
                <c:ptCount val="1"/>
                <c:pt idx="0">
                  <c:v>صناعات تقليدية</c:v>
                </c:pt>
              </c:strCache>
            </c:strRef>
          </c:tx>
          <c:invertIfNegative val="1"/>
          <c:cat>
            <c:numRef>
              <c:f>Sheet1!$A$2:$A$8</c:f>
              <c:numCache>
                <c:formatCode>General</c:formatCode>
                <c:ptCount val="7"/>
                <c:pt idx="0">
                  <c:v>2008</c:v>
                </c:pt>
                <c:pt idx="1">
                  <c:v>2009</c:v>
                </c:pt>
                <c:pt idx="2">
                  <c:v>2010</c:v>
                </c:pt>
                <c:pt idx="3">
                  <c:v>2011</c:v>
                </c:pt>
                <c:pt idx="4">
                  <c:v>2012</c:v>
                </c:pt>
                <c:pt idx="5">
                  <c:v>2013</c:v>
                </c:pt>
                <c:pt idx="6">
                  <c:v>2016</c:v>
                </c:pt>
              </c:numCache>
            </c:numRef>
          </c:cat>
          <c:val>
            <c:numRef>
              <c:f>Sheet1!$D$2:$D$8</c:f>
              <c:numCache>
                <c:formatCode>General</c:formatCode>
                <c:ptCount val="7"/>
                <c:pt idx="0">
                  <c:v>126887</c:v>
                </c:pt>
                <c:pt idx="1">
                  <c:v>169080</c:v>
                </c:pt>
                <c:pt idx="3">
                  <c:v>146881</c:v>
                </c:pt>
                <c:pt idx="4">
                  <c:v>160764</c:v>
                </c:pt>
                <c:pt idx="5">
                  <c:v>168801</c:v>
                </c:pt>
                <c:pt idx="6">
                  <c:v>235242</c:v>
                </c:pt>
              </c:numCache>
            </c:numRef>
          </c:val>
        </c:ser>
        <c:ser>
          <c:idx val="3"/>
          <c:order val="3"/>
          <c:tx>
            <c:strRef>
              <c:f>Sheet1!$E$1</c:f>
              <c:strCache>
                <c:ptCount val="1"/>
                <c:pt idx="0">
                  <c:v>مؤسسات عمومية</c:v>
                </c:pt>
              </c:strCache>
            </c:strRef>
          </c:tx>
          <c:invertIfNegative val="1"/>
          <c:cat>
            <c:numRef>
              <c:f>Sheet1!$A$2:$A$8</c:f>
              <c:numCache>
                <c:formatCode>General</c:formatCode>
                <c:ptCount val="7"/>
                <c:pt idx="0">
                  <c:v>2008</c:v>
                </c:pt>
                <c:pt idx="1">
                  <c:v>2009</c:v>
                </c:pt>
                <c:pt idx="2">
                  <c:v>2010</c:v>
                </c:pt>
                <c:pt idx="3">
                  <c:v>2011</c:v>
                </c:pt>
                <c:pt idx="4">
                  <c:v>2012</c:v>
                </c:pt>
                <c:pt idx="5">
                  <c:v>2013</c:v>
                </c:pt>
                <c:pt idx="6">
                  <c:v>2016</c:v>
                </c:pt>
              </c:numCache>
            </c:numRef>
          </c:cat>
          <c:val>
            <c:numRef>
              <c:f>Sheet1!$E$2:$E$8</c:f>
              <c:numCache>
                <c:formatCode>General</c:formatCode>
                <c:ptCount val="7"/>
                <c:pt idx="0">
                  <c:v>626</c:v>
                </c:pt>
                <c:pt idx="1">
                  <c:v>591</c:v>
                </c:pt>
                <c:pt idx="2">
                  <c:v>557</c:v>
                </c:pt>
                <c:pt idx="3">
                  <c:v>572</c:v>
                </c:pt>
                <c:pt idx="4">
                  <c:v>557</c:v>
                </c:pt>
                <c:pt idx="5">
                  <c:v>547</c:v>
                </c:pt>
                <c:pt idx="6">
                  <c:v>390</c:v>
                </c:pt>
              </c:numCache>
            </c:numRef>
          </c:val>
        </c:ser>
        <c:dLbls/>
        <c:shape val="cylinder"/>
        <c:axId val="91437696"/>
        <c:axId val="91468160"/>
        <c:axId val="0"/>
      </c:bar3DChart>
      <c:catAx>
        <c:axId val="91437696"/>
        <c:scaling>
          <c:orientation val="minMax"/>
        </c:scaling>
        <c:delete val="1"/>
        <c:axPos val="b"/>
        <c:numFmt formatCode="General" sourceLinked="1"/>
        <c:majorTickMark val="cross"/>
        <c:minorTickMark val="cross"/>
        <c:tickLblPos val="none"/>
        <c:crossAx val="91468160"/>
        <c:crosses val="autoZero"/>
        <c:auto val="1"/>
        <c:lblAlgn val="ctr"/>
        <c:lblOffset val="100"/>
        <c:noMultiLvlLbl val="1"/>
      </c:catAx>
      <c:valAx>
        <c:axId val="91468160"/>
        <c:scaling>
          <c:orientation val="minMax"/>
        </c:scaling>
        <c:delete val="1"/>
        <c:axPos val="l"/>
        <c:majorGridlines/>
        <c:numFmt formatCode="General" sourceLinked="1"/>
        <c:majorTickMark val="cross"/>
        <c:minorTickMark val="cross"/>
        <c:tickLblPos val="none"/>
        <c:crossAx val="91437696"/>
        <c:crosses val="autoZero"/>
        <c:crossBetween val="between"/>
      </c:valAx>
    </c:plotArea>
    <c:legend>
      <c:legendPos val="r"/>
      <c:layout/>
      <c:overlay val="1"/>
    </c:legend>
    <c:plotVisOnly val="1"/>
    <c:dispBlanksAs val="zero"/>
    <c:showDLblsOverMax val="1"/>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fr-F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r-FR"/>
  <c:roundedCorners val="1"/>
  <c:style val="18"/>
  <c:chart>
    <c:autoTitleDeleted val="1"/>
    <c:view3D>
      <c:rotX val="30"/>
      <c:rAngAx val="1"/>
    </c:view3D>
    <c:plotArea>
      <c:layout>
        <c:manualLayout>
          <c:layoutTarget val="inner"/>
          <c:xMode val="edge"/>
          <c:yMode val="edge"/>
          <c:x val="2.1112240176523852E-2"/>
          <c:y val="0.27979717970603074"/>
          <c:w val="0.7175149243269453"/>
          <c:h val="0.7202028202939692"/>
        </c:manualLayout>
      </c:layout>
      <c:pie3DChart>
        <c:varyColors val="1"/>
        <c:ser>
          <c:idx val="0"/>
          <c:order val="0"/>
          <c:tx>
            <c:strRef>
              <c:f>Sheet1!$B$1</c:f>
              <c:strCache>
                <c:ptCount val="1"/>
                <c:pt idx="0">
                  <c:v>توزع المؤسسات ص و م على المناطق</c:v>
                </c:pt>
              </c:strCache>
            </c:strRef>
          </c:tx>
          <c:explosion val="25"/>
          <c:dLbls>
            <c:dLbl>
              <c:idx val="0"/>
              <c:delete val="1"/>
              <c:extLst>
                <c:ext xmlns:c15="http://schemas.microsoft.com/office/drawing/2012/chart" uri="{CE6537A1-D6FC-4f65-9D91-7224C49458BB}"/>
              </c:extLst>
            </c:dLbl>
            <c:dLbl>
              <c:idx val="1"/>
              <c:layout>
                <c:manualLayout>
                  <c:x val="3.2822129872654815E-2"/>
                  <c:y val="-0.20148728568925556"/>
                </c:manualLayout>
              </c:layout>
              <c:tx>
                <c:rich>
                  <a:bodyPr/>
                  <a:lstStyle/>
                  <a:p>
                    <a:pPr rtl="1">
                      <a:defRPr sz="2400" b="1"/>
                    </a:pPr>
                    <a:fld id="{87DA8DF8-78B0-4D41-BBA1-D952EA11264D}" type="CATEGORYNAME">
                      <a:rPr lang="ar-DZ" baseline="0" smtClean="0"/>
                      <a:pPr rtl="1">
                        <a:defRPr sz="2400" b="1"/>
                      </a:pPr>
                      <a:t>[CATEGORY NAME]</a:t>
                    </a:fld>
                    <a:r>
                      <a:rPr lang="ar-DZ" baseline="0" dirty="0" smtClean="0"/>
                      <a:t> </a:t>
                    </a:r>
                    <a:fld id="{239DD909-D36F-4BB5-8CE7-81DD744728BB}" type="VALUE">
                      <a:rPr lang="ar-DZ" baseline="0" smtClean="0"/>
                      <a:pPr rtl="1">
                        <a:defRPr sz="2400" b="1"/>
                      </a:pPr>
                      <a:t>[VALUE]</a:t>
                    </a:fld>
                    <a:endParaRPr lang="ar-DZ" baseline="0" dirty="0" smtClean="0"/>
                  </a:p>
                </c:rich>
              </c:tx>
              <c:spPr>
                <a:noFill/>
                <a:ln>
                  <a:noFill/>
                </a:ln>
                <a:effectLst/>
              </c:spPr>
              <c:showLegendKey val="1"/>
              <c:showVal val="1"/>
              <c:showCatName val="1"/>
              <c:showSerName val="1"/>
              <c:showPercent val="1"/>
              <c:showBubbleSize val="1"/>
              <c:extLst>
                <c:ext xmlns:c15="http://schemas.microsoft.com/office/drawing/2012/chart" uri="{CE6537A1-D6FC-4f65-9D91-7224C49458BB}">
                  <c15:dlblFieldTable/>
                  <c15:showDataLabelsRange val="0"/>
                </c:ext>
              </c:extLst>
            </c:dLbl>
            <c:dLbl>
              <c:idx val="2"/>
              <c:layout>
                <c:manualLayout>
                  <c:x val="-2.2812894915913293E-2"/>
                  <c:y val="-0.1000766024821679"/>
                </c:manualLayout>
              </c:layout>
              <c:tx>
                <c:rich>
                  <a:bodyPr/>
                  <a:lstStyle/>
                  <a:p>
                    <a:pPr rtl="1">
                      <a:defRPr sz="2400" b="1"/>
                    </a:pPr>
                    <a:r>
                      <a:rPr lang="ar-DZ" baseline="0" dirty="0" smtClean="0"/>
                      <a:t> </a:t>
                    </a:r>
                    <a:fld id="{0D420ECA-A644-4AAE-B1CF-821A38CAF7E2}" type="CATEGORYNAME">
                      <a:rPr lang="ar-DZ" baseline="0" smtClean="0"/>
                      <a:pPr rtl="1">
                        <a:defRPr sz="2400" b="1"/>
                      </a:pPr>
                      <a:t>[CATEGORY NAME]</a:t>
                    </a:fld>
                    <a:r>
                      <a:rPr lang="ar-DZ" baseline="0" dirty="0" smtClean="0"/>
                      <a:t> </a:t>
                    </a:r>
                    <a:fld id="{E5A10932-FA9C-4250-8D03-B618253E63C1}" type="VALUE">
                      <a:rPr lang="ar-DZ" baseline="0" smtClean="0"/>
                      <a:pPr rtl="1">
                        <a:defRPr sz="2400" b="1"/>
                      </a:pPr>
                      <a:t>[VALUE]</a:t>
                    </a:fld>
                    <a:endParaRPr lang="ar-DZ" baseline="0" dirty="0" smtClean="0"/>
                  </a:p>
                </c:rich>
              </c:tx>
              <c:spPr>
                <a:noFill/>
                <a:ln>
                  <a:noFill/>
                </a:ln>
                <a:effectLst/>
              </c:spPr>
              <c:showLegendKey val="1"/>
              <c:showVal val="1"/>
              <c:showCatName val="1"/>
              <c:showSerName val="1"/>
              <c:showPercent val="1"/>
              <c:showBubbleSize val="1"/>
              <c:extLst>
                <c:ext xmlns:c15="http://schemas.microsoft.com/office/drawing/2012/chart" uri="{CE6537A1-D6FC-4f65-9D91-7224C49458BB}">
                  <c15:dlblFieldTable/>
                  <c15:showDataLabelsRange val="0"/>
                </c:ext>
              </c:extLst>
            </c:dLbl>
            <c:dLbl>
              <c:idx val="3"/>
              <c:layout/>
              <c:tx>
                <c:rich>
                  <a:bodyPr/>
                  <a:lstStyle/>
                  <a:p>
                    <a:pPr rtl="1">
                      <a:defRPr sz="2400" b="1"/>
                    </a:pPr>
                    <a:fld id="{BCEC4A88-BB29-4CF8-BC23-1C26A54A2876}" type="CATEGORYNAME">
                      <a:rPr lang="ar-DZ" baseline="0" smtClean="0"/>
                      <a:pPr rtl="1">
                        <a:defRPr sz="2400" b="1"/>
                      </a:pPr>
                      <a:t>[CATEGORY NAME]</a:t>
                    </a:fld>
                    <a:r>
                      <a:rPr lang="ar-DZ" baseline="0" smtClean="0"/>
                      <a:t> </a:t>
                    </a:r>
                    <a:fld id="{64EEB7D3-CD2A-4F7D-829A-2FD00039D7F7}" type="VALUE">
                      <a:rPr lang="ar-DZ" baseline="0" smtClean="0"/>
                      <a:pPr rtl="1">
                        <a:defRPr sz="2400" b="1"/>
                      </a:pPr>
                      <a:t>[VALUE]</a:t>
                    </a:fld>
                    <a:endParaRPr lang="ar-DZ" baseline="0" smtClean="0"/>
                  </a:p>
                </c:rich>
              </c:tx>
              <c:spPr>
                <a:noFill/>
                <a:ln>
                  <a:noFill/>
                </a:ln>
                <a:effectLst/>
              </c:spPr>
              <c:showLegendKey val="1"/>
              <c:showVal val="1"/>
              <c:showCatName val="1"/>
              <c:showSerName val="1"/>
              <c:showPercent val="1"/>
              <c:showBubbleSize val="1"/>
              <c:extLst>
                <c:ext xmlns:c15="http://schemas.microsoft.com/office/drawing/2012/chart" uri="{CE6537A1-D6FC-4f65-9D91-7224C49458BB}">
                  <c15:dlblFieldTable/>
                  <c15:showDataLabelsRange val="0"/>
                </c:ext>
              </c:extLst>
            </c:dLbl>
            <c:spPr>
              <a:noFill/>
              <a:ln>
                <a:noFill/>
              </a:ln>
              <a:effectLst/>
            </c:spPr>
            <c:txPr>
              <a:bodyPr/>
              <a:lstStyle/>
              <a:p>
                <a:pPr>
                  <a:defRPr sz="2400" b="1"/>
                </a:pPr>
                <a:endParaRPr lang="fr-FR"/>
              </a:p>
            </c:txPr>
            <c:showLegendKey val="1"/>
            <c:showVal val="1"/>
            <c:showCatName val="1"/>
            <c:showSerName val="1"/>
            <c:showPercent val="1"/>
            <c:showBubbleSize val="1"/>
            <c:showLeaderLines val="1"/>
            <c:extLst>
              <c:ext xmlns:c15="http://schemas.microsoft.com/office/drawing/2012/chart" uri="{CE6537A1-D6FC-4f65-9D91-7224C49458BB}"/>
            </c:extLst>
          </c:dLbls>
          <c:cat>
            <c:strRef>
              <c:f>Sheet1!$A$2:$A$5</c:f>
              <c:strCache>
                <c:ptCount val="4"/>
                <c:pt idx="1">
                  <c:v>الشمال</c:v>
                </c:pt>
                <c:pt idx="2">
                  <c:v>الهضاب</c:v>
                </c:pt>
                <c:pt idx="3">
                  <c:v>الجنوب والجنوب الكبير</c:v>
                </c:pt>
              </c:strCache>
            </c:strRef>
          </c:cat>
          <c:val>
            <c:numRef>
              <c:f>Sheet1!$B$2:$B$5</c:f>
              <c:numCache>
                <c:formatCode>0%</c:formatCode>
                <c:ptCount val="4"/>
                <c:pt idx="1">
                  <c:v>0.69560000000000266</c:v>
                </c:pt>
                <c:pt idx="2">
                  <c:v>0.21820000000000081</c:v>
                </c:pt>
                <c:pt idx="3">
                  <c:v>8.0000000000000043E-2</c:v>
                </c:pt>
              </c:numCache>
            </c:numRef>
          </c:val>
        </c:ser>
        <c:dLbls/>
      </c:pie3DChart>
    </c:plotArea>
    <c:plotVisOnly val="1"/>
    <c:dispBlanksAs val="zero"/>
    <c:showDLblsOverMax val="1"/>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fr-F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fr-FR"/>
  <c:roundedCorners val="1"/>
  <c:chart>
    <c:autoTitleDeleted val="1"/>
    <c:plotArea>
      <c:layout/>
      <c:lineChart>
        <c:grouping val="standard"/>
        <c:varyColors val="1"/>
        <c:ser>
          <c:idx val="0"/>
          <c:order val="0"/>
          <c:tx>
            <c:strRef>
              <c:f>Sheet1!$B$1</c:f>
              <c:strCache>
                <c:ptCount val="1"/>
                <c:pt idx="0">
                  <c:v>البناء والاشغال</c:v>
                </c:pt>
              </c:strCache>
            </c:strRef>
          </c:tx>
          <c:cat>
            <c:numRef>
              <c:f>Sheet1!$A$2:$A$6</c:f>
              <c:numCache>
                <c:formatCode>General</c:formatCode>
                <c:ptCount val="5"/>
                <c:pt idx="0">
                  <c:v>2010</c:v>
                </c:pt>
                <c:pt idx="1">
                  <c:v>2011</c:v>
                </c:pt>
                <c:pt idx="2">
                  <c:v>2012</c:v>
                </c:pt>
                <c:pt idx="3">
                  <c:v>2013</c:v>
                </c:pt>
                <c:pt idx="4">
                  <c:v>2016</c:v>
                </c:pt>
              </c:numCache>
            </c:numRef>
          </c:cat>
          <c:val>
            <c:numRef>
              <c:f>Sheet1!$B$2:$B$6</c:f>
              <c:numCache>
                <c:formatCode>General</c:formatCode>
                <c:ptCount val="5"/>
                <c:pt idx="0" formatCode="@">
                  <c:v>127513</c:v>
                </c:pt>
                <c:pt idx="1">
                  <c:v>135752</c:v>
                </c:pt>
                <c:pt idx="2">
                  <c:v>142222</c:v>
                </c:pt>
                <c:pt idx="3">
                  <c:v>147005</c:v>
                </c:pt>
                <c:pt idx="4">
                  <c:v>174876</c:v>
                </c:pt>
              </c:numCache>
            </c:numRef>
          </c:val>
          <c:smooth val="1"/>
        </c:ser>
        <c:ser>
          <c:idx val="1"/>
          <c:order val="1"/>
          <c:tx>
            <c:strRef>
              <c:f>Sheet1!$C$1</c:f>
              <c:strCache>
                <c:ptCount val="1"/>
                <c:pt idx="0">
                  <c:v>الصناعة</c:v>
                </c:pt>
              </c:strCache>
            </c:strRef>
          </c:tx>
          <c:cat>
            <c:numRef>
              <c:f>Sheet1!$A$2:$A$6</c:f>
              <c:numCache>
                <c:formatCode>General</c:formatCode>
                <c:ptCount val="5"/>
                <c:pt idx="0">
                  <c:v>2010</c:v>
                </c:pt>
                <c:pt idx="1">
                  <c:v>2011</c:v>
                </c:pt>
                <c:pt idx="2">
                  <c:v>2012</c:v>
                </c:pt>
                <c:pt idx="3">
                  <c:v>2013</c:v>
                </c:pt>
                <c:pt idx="4">
                  <c:v>2016</c:v>
                </c:pt>
              </c:numCache>
            </c:numRef>
          </c:cat>
          <c:val>
            <c:numRef>
              <c:f>Sheet1!$C$2:$C$6</c:f>
              <c:numCache>
                <c:formatCode>General</c:formatCode>
                <c:ptCount val="5"/>
                <c:pt idx="0" formatCode="@">
                  <c:v>61382</c:v>
                </c:pt>
                <c:pt idx="1">
                  <c:v>65846</c:v>
                </c:pt>
                <c:pt idx="2">
                  <c:v>69569</c:v>
                </c:pt>
                <c:pt idx="3">
                  <c:v>73057</c:v>
                </c:pt>
                <c:pt idx="4">
                  <c:v>92464</c:v>
                </c:pt>
              </c:numCache>
            </c:numRef>
          </c:val>
          <c:smooth val="1"/>
        </c:ser>
        <c:ser>
          <c:idx val="2"/>
          <c:order val="2"/>
          <c:tx>
            <c:strRef>
              <c:f>Sheet1!$D$1</c:f>
              <c:strCache>
                <c:ptCount val="1"/>
                <c:pt idx="0">
                  <c:v>الخدمات</c:v>
                </c:pt>
              </c:strCache>
            </c:strRef>
          </c:tx>
          <c:cat>
            <c:numRef>
              <c:f>Sheet1!$A$2:$A$6</c:f>
              <c:numCache>
                <c:formatCode>General</c:formatCode>
                <c:ptCount val="5"/>
                <c:pt idx="0">
                  <c:v>2010</c:v>
                </c:pt>
                <c:pt idx="1">
                  <c:v>2011</c:v>
                </c:pt>
                <c:pt idx="2">
                  <c:v>2012</c:v>
                </c:pt>
                <c:pt idx="3">
                  <c:v>2013</c:v>
                </c:pt>
                <c:pt idx="4">
                  <c:v>2016</c:v>
                </c:pt>
              </c:numCache>
            </c:numRef>
          </c:cat>
          <c:val>
            <c:numRef>
              <c:f>Sheet1!$D$2:$D$6</c:f>
              <c:numCache>
                <c:formatCode>General</c:formatCode>
                <c:ptCount val="5"/>
                <c:pt idx="0" formatCode="@">
                  <c:v>168699</c:v>
                </c:pt>
                <c:pt idx="1">
                  <c:v>186157</c:v>
                </c:pt>
                <c:pt idx="2">
                  <c:v>204409</c:v>
                </c:pt>
                <c:pt idx="3">
                  <c:v>217444</c:v>
                </c:pt>
                <c:pt idx="4">
                  <c:v>302645</c:v>
                </c:pt>
              </c:numCache>
            </c:numRef>
          </c:val>
          <c:smooth val="1"/>
        </c:ser>
        <c:ser>
          <c:idx val="3"/>
          <c:order val="3"/>
          <c:tx>
            <c:strRef>
              <c:f>Sheet1!$E$1</c:f>
              <c:strCache>
                <c:ptCount val="1"/>
                <c:pt idx="0">
                  <c:v>الفلاحة والصيد البحري</c:v>
                </c:pt>
              </c:strCache>
            </c:strRef>
          </c:tx>
          <c:cat>
            <c:numRef>
              <c:f>Sheet1!$A$2:$A$6</c:f>
              <c:numCache>
                <c:formatCode>General</c:formatCode>
                <c:ptCount val="5"/>
                <c:pt idx="0">
                  <c:v>2010</c:v>
                </c:pt>
                <c:pt idx="1">
                  <c:v>2011</c:v>
                </c:pt>
                <c:pt idx="2">
                  <c:v>2012</c:v>
                </c:pt>
                <c:pt idx="3">
                  <c:v>2013</c:v>
                </c:pt>
                <c:pt idx="4">
                  <c:v>2016</c:v>
                </c:pt>
              </c:numCache>
            </c:numRef>
          </c:cat>
          <c:val>
            <c:numRef>
              <c:f>Sheet1!$E$2:$E$6</c:f>
              <c:numCache>
                <c:formatCode>General</c:formatCode>
                <c:ptCount val="5"/>
                <c:pt idx="0" formatCode="@">
                  <c:v>0</c:v>
                </c:pt>
                <c:pt idx="1">
                  <c:v>4006</c:v>
                </c:pt>
                <c:pt idx="2">
                  <c:v>4277</c:v>
                </c:pt>
                <c:pt idx="3">
                  <c:v>4458</c:v>
                </c:pt>
                <c:pt idx="4">
                  <c:v>6311</c:v>
                </c:pt>
              </c:numCache>
            </c:numRef>
          </c:val>
          <c:smooth val="1"/>
        </c:ser>
        <c:dLbls/>
        <c:marker val="1"/>
        <c:axId val="81117184"/>
        <c:axId val="81118720"/>
      </c:lineChart>
      <c:catAx>
        <c:axId val="81117184"/>
        <c:scaling>
          <c:orientation val="minMax"/>
        </c:scaling>
        <c:delete val="1"/>
        <c:axPos val="b"/>
        <c:numFmt formatCode="General" sourceLinked="1"/>
        <c:majorTickMark val="cross"/>
        <c:minorTickMark val="cross"/>
        <c:tickLblPos val="none"/>
        <c:crossAx val="81118720"/>
        <c:crosses val="autoZero"/>
        <c:auto val="1"/>
        <c:lblAlgn val="ctr"/>
        <c:lblOffset val="100"/>
        <c:noMultiLvlLbl val="1"/>
      </c:catAx>
      <c:valAx>
        <c:axId val="81118720"/>
        <c:scaling>
          <c:orientation val="minMax"/>
        </c:scaling>
        <c:delete val="1"/>
        <c:axPos val="l"/>
        <c:majorGridlines/>
        <c:numFmt formatCode="@" sourceLinked="1"/>
        <c:majorTickMark val="cross"/>
        <c:minorTickMark val="cross"/>
        <c:tickLblPos val="none"/>
        <c:crossAx val="81117184"/>
        <c:crosses val="autoZero"/>
        <c:crossBetween val="between"/>
      </c:valAx>
    </c:plotArea>
    <c:legend>
      <c:legendPos val="r"/>
      <c:layout/>
      <c:overlay val="1"/>
      <c:txPr>
        <a:bodyPr/>
        <a:lstStyle/>
        <a:p>
          <a:pPr>
            <a:defRPr sz="1400"/>
          </a:pPr>
          <a:endParaRPr lang="fr-FR"/>
        </a:p>
      </c:txPr>
    </c:legend>
    <c:plotVisOnly val="1"/>
    <c:dispBlanksAs val="zero"/>
    <c:showDLblsOverMax val="1"/>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fr-F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fr-FR"/>
  <c:roundedCorners val="1"/>
  <c:chart>
    <c:autoTitleDeleted val="1"/>
    <c:plotArea>
      <c:layout/>
      <c:lineChart>
        <c:grouping val="standard"/>
        <c:varyColors val="1"/>
        <c:ser>
          <c:idx val="0"/>
          <c:order val="0"/>
          <c:tx>
            <c:strRef>
              <c:f>Feuil1!$B$1</c:f>
              <c:strCache>
                <c:ptCount val="1"/>
                <c:pt idx="0">
                  <c:v>مؤسسات ص و م خاصة</c:v>
                </c:pt>
              </c:strCache>
            </c:strRef>
          </c:tx>
          <c:cat>
            <c:numRef>
              <c:f>Feuil1!$A$2:$A$6</c:f>
              <c:numCache>
                <c:formatCode>General</c:formatCode>
                <c:ptCount val="5"/>
                <c:pt idx="0">
                  <c:v>2010</c:v>
                </c:pt>
                <c:pt idx="1">
                  <c:v>2011</c:v>
                </c:pt>
                <c:pt idx="2">
                  <c:v>2012</c:v>
                </c:pt>
                <c:pt idx="3">
                  <c:v>2013</c:v>
                </c:pt>
                <c:pt idx="4">
                  <c:v>2016</c:v>
                </c:pt>
              </c:numCache>
            </c:numRef>
          </c:cat>
          <c:val>
            <c:numRef>
              <c:f>Feuil1!$B$2:$B$6</c:f>
              <c:numCache>
                <c:formatCode>General</c:formatCode>
                <c:ptCount val="5"/>
                <c:pt idx="0">
                  <c:v>1577030</c:v>
                </c:pt>
                <c:pt idx="1">
                  <c:v>1676111</c:v>
                </c:pt>
                <c:pt idx="2">
                  <c:v>1800922</c:v>
                </c:pt>
                <c:pt idx="3">
                  <c:v>1869363</c:v>
                </c:pt>
                <c:pt idx="4">
                  <c:v>2511674</c:v>
                </c:pt>
              </c:numCache>
            </c:numRef>
          </c:val>
          <c:smooth val="1"/>
        </c:ser>
        <c:ser>
          <c:idx val="1"/>
          <c:order val="1"/>
          <c:tx>
            <c:strRef>
              <c:f>Feuil1!$C$1</c:f>
              <c:strCache>
                <c:ptCount val="1"/>
                <c:pt idx="0">
                  <c:v>مؤسسات ص و م عمومية</c:v>
                </c:pt>
              </c:strCache>
            </c:strRef>
          </c:tx>
          <c:cat>
            <c:numRef>
              <c:f>Feuil1!$A$2:$A$6</c:f>
              <c:numCache>
                <c:formatCode>General</c:formatCode>
                <c:ptCount val="5"/>
                <c:pt idx="0">
                  <c:v>2010</c:v>
                </c:pt>
                <c:pt idx="1">
                  <c:v>2011</c:v>
                </c:pt>
                <c:pt idx="2">
                  <c:v>2012</c:v>
                </c:pt>
                <c:pt idx="3">
                  <c:v>2013</c:v>
                </c:pt>
                <c:pt idx="4">
                  <c:v>2016</c:v>
                </c:pt>
              </c:numCache>
            </c:numRef>
          </c:cat>
          <c:val>
            <c:numRef>
              <c:f>Feuil1!$C$2:$C$6</c:f>
              <c:numCache>
                <c:formatCode>General</c:formatCode>
                <c:ptCount val="5"/>
                <c:pt idx="0">
                  <c:v>48656</c:v>
                </c:pt>
                <c:pt idx="1">
                  <c:v>48086</c:v>
                </c:pt>
                <c:pt idx="2">
                  <c:v>47375</c:v>
                </c:pt>
                <c:pt idx="3">
                  <c:v>46132</c:v>
                </c:pt>
                <c:pt idx="4">
                  <c:v>29024</c:v>
                </c:pt>
              </c:numCache>
            </c:numRef>
          </c:val>
          <c:smooth val="1"/>
        </c:ser>
        <c:dLbls/>
        <c:marker val="1"/>
        <c:axId val="134362624"/>
        <c:axId val="134364544"/>
      </c:lineChart>
      <c:catAx>
        <c:axId val="134362624"/>
        <c:scaling>
          <c:orientation val="minMax"/>
        </c:scaling>
        <c:delete val="1"/>
        <c:axPos val="b"/>
        <c:numFmt formatCode="General" sourceLinked="1"/>
        <c:majorTickMark val="cross"/>
        <c:minorTickMark val="cross"/>
        <c:tickLblPos val="none"/>
        <c:crossAx val="134364544"/>
        <c:crosses val="autoZero"/>
        <c:auto val="1"/>
        <c:lblAlgn val="ctr"/>
        <c:lblOffset val="100"/>
        <c:noMultiLvlLbl val="1"/>
      </c:catAx>
      <c:valAx>
        <c:axId val="134364544"/>
        <c:scaling>
          <c:orientation val="minMax"/>
        </c:scaling>
        <c:delete val="1"/>
        <c:axPos val="l"/>
        <c:majorGridlines/>
        <c:numFmt formatCode="General" sourceLinked="1"/>
        <c:majorTickMark val="cross"/>
        <c:minorTickMark val="cross"/>
        <c:tickLblPos val="none"/>
        <c:crossAx val="134362624"/>
        <c:crosses val="autoZero"/>
        <c:crossBetween val="between"/>
      </c:valAx>
    </c:plotArea>
    <c:legend>
      <c:legendPos val="r"/>
      <c:layout/>
      <c:overlay val="1"/>
      <c:txPr>
        <a:bodyPr/>
        <a:lstStyle/>
        <a:p>
          <a:pPr>
            <a:defRPr sz="1400"/>
          </a:pPr>
          <a:endParaRPr lang="fr-FR"/>
        </a:p>
      </c:txPr>
    </c:legend>
    <c:plotVisOnly val="1"/>
    <c:dispBlanksAs val="zero"/>
    <c:showDLblsOverMax val="1"/>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fr-FR"/>
    </a:p>
  </c:txPr>
  <c:externalData r:id="rId1">
    <c:autoUpdate val="1"/>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fr-FR"/>
  <c:roundedCorners val="1"/>
  <c:style val="34"/>
  <c:chart>
    <c:autoTitleDeleted val="1"/>
    <c:view3D>
      <c:rotX val="0"/>
      <c:rotY val="0"/>
      <c:rAngAx val="1"/>
    </c:view3D>
    <c:plotArea>
      <c:layout/>
      <c:bar3DChart>
        <c:barDir val="col"/>
        <c:grouping val="standard"/>
        <c:varyColors val="1"/>
        <c:ser>
          <c:idx val="2"/>
          <c:order val="2"/>
          <c:tx>
            <c:strRef>
              <c:f>Feuil1!$B$1</c:f>
            </c:strRef>
          </c:tx>
          <c:invertIfNegative val="1"/>
          <c:cat>
            <c:multiLvlStrRef>
              <c:f>Feuil1!$A$2:$A$10</c:f>
            </c:multiLvlStrRef>
          </c:cat>
          <c:val>
            <c:numRef>
              <c:f>Feuil1!$B$2:$B$10</c:f>
            </c:numRef>
          </c:val>
        </c:ser>
        <c:ser>
          <c:idx val="3"/>
          <c:order val="3"/>
          <c:tx>
            <c:strRef>
              <c:f>Feuil1!$C$1</c:f>
            </c:strRef>
          </c:tx>
          <c:invertIfNegative val="1"/>
          <c:cat>
            <c:multiLvlStrRef>
              <c:f>Feuil1!$A$2:$A$10</c:f>
            </c:multiLvlStrRef>
          </c:cat>
          <c:val>
            <c:numRef>
              <c:f>Feuil1!$C$2:$C$10</c:f>
            </c:numRef>
          </c:val>
        </c:ser>
        <c:ser>
          <c:idx val="0"/>
          <c:order val="0"/>
          <c:tx>
            <c:strRef>
              <c:f>Feuil1!$B$1</c:f>
              <c:strCache>
                <c:ptCount val="1"/>
                <c:pt idx="0">
                  <c:v>القطاع الخاص</c:v>
                </c:pt>
              </c:strCache>
            </c:strRef>
          </c:tx>
          <c:invertIfNegative val="1"/>
          <c:cat>
            <c:numRef>
              <c:f>Feuil1!$A$2:$A$7</c:f>
              <c:numCache>
                <c:formatCode>General</c:formatCode>
                <c:ptCount val="6"/>
                <c:pt idx="0">
                  <c:v>2010</c:v>
                </c:pt>
                <c:pt idx="1">
                  <c:v>2011</c:v>
                </c:pt>
                <c:pt idx="2">
                  <c:v>2012</c:v>
                </c:pt>
                <c:pt idx="3">
                  <c:v>2013</c:v>
                </c:pt>
                <c:pt idx="4">
                  <c:v>2014</c:v>
                </c:pt>
                <c:pt idx="5">
                  <c:v>2015</c:v>
                </c:pt>
              </c:numCache>
            </c:numRef>
          </c:cat>
          <c:val>
            <c:numRef>
              <c:f>Feuil1!$B$2:$B$7</c:f>
              <c:numCache>
                <c:formatCode>General</c:formatCode>
                <c:ptCount val="6"/>
                <c:pt idx="0">
                  <c:v>84.98</c:v>
                </c:pt>
                <c:pt idx="1">
                  <c:v>84.77</c:v>
                </c:pt>
                <c:pt idx="2">
                  <c:v>87.990000000000023</c:v>
                </c:pt>
                <c:pt idx="3">
                  <c:v>88.29</c:v>
                </c:pt>
                <c:pt idx="4">
                  <c:v>86.1</c:v>
                </c:pt>
                <c:pt idx="5">
                  <c:v>85.78</c:v>
                </c:pt>
              </c:numCache>
            </c:numRef>
          </c:val>
        </c:ser>
        <c:ser>
          <c:idx val="1"/>
          <c:order val="1"/>
          <c:tx>
            <c:strRef>
              <c:f>Feuil1!$C$1</c:f>
              <c:strCache>
                <c:ptCount val="1"/>
                <c:pt idx="0">
                  <c:v>القطاع العمومي</c:v>
                </c:pt>
              </c:strCache>
            </c:strRef>
          </c:tx>
          <c:invertIfNegative val="1"/>
          <c:cat>
            <c:numRef>
              <c:f>Feuil1!$A$2:$A$7</c:f>
              <c:numCache>
                <c:formatCode>General</c:formatCode>
                <c:ptCount val="6"/>
                <c:pt idx="0">
                  <c:v>2010</c:v>
                </c:pt>
                <c:pt idx="1">
                  <c:v>2011</c:v>
                </c:pt>
                <c:pt idx="2">
                  <c:v>2012</c:v>
                </c:pt>
                <c:pt idx="3">
                  <c:v>2013</c:v>
                </c:pt>
                <c:pt idx="4">
                  <c:v>2014</c:v>
                </c:pt>
                <c:pt idx="5">
                  <c:v>2015</c:v>
                </c:pt>
              </c:numCache>
            </c:numRef>
          </c:cat>
          <c:val>
            <c:numRef>
              <c:f>Feuil1!$C$2:$C$7</c:f>
              <c:numCache>
                <c:formatCode>General</c:formatCode>
                <c:ptCount val="6"/>
                <c:pt idx="0">
                  <c:v>15.02</c:v>
                </c:pt>
                <c:pt idx="1">
                  <c:v>15.23</c:v>
                </c:pt>
                <c:pt idx="2">
                  <c:v>12.01</c:v>
                </c:pt>
                <c:pt idx="3">
                  <c:v>11.7</c:v>
                </c:pt>
                <c:pt idx="4">
                  <c:v>13.9</c:v>
                </c:pt>
                <c:pt idx="5">
                  <c:v>14.22</c:v>
                </c:pt>
              </c:numCache>
            </c:numRef>
          </c:val>
        </c:ser>
        <c:dLbls/>
        <c:shape val="cylinder"/>
        <c:axId val="84436864"/>
        <c:axId val="84438400"/>
        <c:axId val="140695744"/>
      </c:bar3DChart>
      <c:catAx>
        <c:axId val="84436864"/>
        <c:scaling>
          <c:orientation val="minMax"/>
        </c:scaling>
        <c:delete val="1"/>
        <c:axPos val="b"/>
        <c:numFmt formatCode="General" sourceLinked="1"/>
        <c:majorTickMark val="cross"/>
        <c:minorTickMark val="cross"/>
        <c:tickLblPos val="none"/>
        <c:crossAx val="84438400"/>
        <c:crosses val="autoZero"/>
        <c:auto val="1"/>
        <c:lblAlgn val="ctr"/>
        <c:lblOffset val="100"/>
        <c:noMultiLvlLbl val="1"/>
      </c:catAx>
      <c:valAx>
        <c:axId val="84438400"/>
        <c:scaling>
          <c:orientation val="minMax"/>
        </c:scaling>
        <c:delete val="1"/>
        <c:axPos val="l"/>
        <c:majorGridlines/>
        <c:numFmt formatCode="General" sourceLinked="1"/>
        <c:majorTickMark val="cross"/>
        <c:minorTickMark val="cross"/>
        <c:tickLblPos val="none"/>
        <c:crossAx val="84436864"/>
        <c:crosses val="autoZero"/>
        <c:crossBetween val="between"/>
      </c:valAx>
      <c:serAx>
        <c:axId val="140695744"/>
        <c:scaling>
          <c:orientation val="minMax"/>
        </c:scaling>
        <c:delete val="1"/>
        <c:axPos val="b"/>
        <c:majorTickMark val="cross"/>
        <c:minorTickMark val="cross"/>
        <c:tickLblPos val="none"/>
        <c:crossAx val="84438400"/>
        <c:crosses val="autoZero"/>
      </c:serAx>
    </c:plotArea>
    <c:plotVisOnly val="1"/>
    <c:dispBlanksAs val="zero"/>
    <c:showDLblsOverMax val="1"/>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fr-FR"/>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016B37-F34F-4929-879F-67ED6EE34F5F}" type="doc">
      <dgm:prSet loTypeId="urn:microsoft.com/office/officeart/2005/8/layout/arrow2" loCatId="process" qsTypeId="urn:microsoft.com/office/officeart/2005/8/quickstyle/simple2" qsCatId="simple" csTypeId="urn:microsoft.com/office/officeart/2005/8/colors/accent2_1" csCatId="accent2" phldr="1"/>
      <dgm:spPr/>
    </dgm:pt>
    <dgm:pt modelId="{FEEF5ECD-4EC4-455F-B1BF-3E284C3C1D5F}">
      <dgm:prSet phldrT="[Texte]"/>
      <dgm:spPr/>
      <dgm:t>
        <a:bodyPr/>
        <a:lstStyle/>
        <a:p>
          <a:pPr algn="ctr" rtl="1"/>
          <a:r>
            <a:rPr lang="ar-DZ" b="1" dirty="0" smtClean="0"/>
            <a:t>هيمنة القطاع العام: مؤسسات صغيرة تابعة غير مستقلة للمؤسات الكبرى ومكملة لها</a:t>
          </a:r>
          <a:endParaRPr lang="fr-FR" b="1" dirty="0"/>
        </a:p>
      </dgm:t>
    </dgm:pt>
    <dgm:pt modelId="{91B5C040-7847-4785-B8B5-B40AE7500A47}" type="parTrans" cxnId="{CF4A2535-A6B1-4806-B08D-D9EC07CC2C6D}">
      <dgm:prSet/>
      <dgm:spPr/>
      <dgm:t>
        <a:bodyPr/>
        <a:lstStyle/>
        <a:p>
          <a:endParaRPr lang="fr-FR"/>
        </a:p>
      </dgm:t>
    </dgm:pt>
    <dgm:pt modelId="{55498066-6170-4E92-BC2A-1E50846D4B54}" type="sibTrans" cxnId="{CF4A2535-A6B1-4806-B08D-D9EC07CC2C6D}">
      <dgm:prSet/>
      <dgm:spPr/>
      <dgm:t>
        <a:bodyPr/>
        <a:lstStyle/>
        <a:p>
          <a:endParaRPr lang="fr-FR"/>
        </a:p>
      </dgm:t>
    </dgm:pt>
    <dgm:pt modelId="{BBB0662D-70EF-4756-90BA-8695B4482EF1}">
      <dgm:prSet phldrT="[Texte]"/>
      <dgm:spPr/>
      <dgm:t>
        <a:bodyPr/>
        <a:lstStyle/>
        <a:p>
          <a:pPr algn="ctr" rtl="1"/>
          <a:r>
            <a:rPr lang="ar-DZ" b="1" dirty="0" smtClean="0"/>
            <a:t>تفكيك القطاع العام الى مؤسسات صغيرة لكن مع تهميش للقطاع الخاص حتى سنة 1982 أول قانون خاص بالقطاع الخاص إلى غاية 1988 دخول مرحلة الخوصصة</a:t>
          </a:r>
          <a:endParaRPr lang="fr-FR" b="1" dirty="0"/>
        </a:p>
      </dgm:t>
    </dgm:pt>
    <dgm:pt modelId="{069FBF7B-72AD-4B49-943A-7368516B0C7C}" type="parTrans" cxnId="{BE628507-CB78-4E93-8F39-BBDF911231BD}">
      <dgm:prSet/>
      <dgm:spPr/>
      <dgm:t>
        <a:bodyPr/>
        <a:lstStyle/>
        <a:p>
          <a:endParaRPr lang="fr-FR"/>
        </a:p>
      </dgm:t>
    </dgm:pt>
    <dgm:pt modelId="{1192610E-8220-4C14-9ECB-1D0514531502}" type="sibTrans" cxnId="{BE628507-CB78-4E93-8F39-BBDF911231BD}">
      <dgm:prSet/>
      <dgm:spPr/>
      <dgm:t>
        <a:bodyPr/>
        <a:lstStyle/>
        <a:p>
          <a:endParaRPr lang="fr-FR"/>
        </a:p>
      </dgm:t>
    </dgm:pt>
    <dgm:pt modelId="{FE79BD06-E0D2-47C9-B656-62C2A07906C5}">
      <dgm:prSet phldrT="[Texte]"/>
      <dgm:spPr/>
      <dgm:t>
        <a:bodyPr/>
        <a:lstStyle/>
        <a:p>
          <a:pPr algn="r" rtl="1"/>
          <a:r>
            <a:rPr lang="ar-DZ" b="1" dirty="0" smtClean="0"/>
            <a:t>2001 بداية وجود قانون خاص بالمؤسسات الصغيرة والمتوسطة آخر قانون سنة 2017</a:t>
          </a:r>
          <a:endParaRPr lang="fr-FR" b="1" dirty="0"/>
        </a:p>
      </dgm:t>
    </dgm:pt>
    <dgm:pt modelId="{0D5AE586-31A1-4CC9-90DA-BD59CCA5DCF4}" type="parTrans" cxnId="{2E21840A-FF7A-40D6-8857-CFEAF6995618}">
      <dgm:prSet/>
      <dgm:spPr/>
      <dgm:t>
        <a:bodyPr/>
        <a:lstStyle/>
        <a:p>
          <a:endParaRPr lang="fr-FR"/>
        </a:p>
      </dgm:t>
    </dgm:pt>
    <dgm:pt modelId="{288CC82C-EED3-4E6F-8FF9-F875B4DD8779}" type="sibTrans" cxnId="{2E21840A-FF7A-40D6-8857-CFEAF6995618}">
      <dgm:prSet/>
      <dgm:spPr/>
      <dgm:t>
        <a:bodyPr/>
        <a:lstStyle/>
        <a:p>
          <a:endParaRPr lang="fr-FR"/>
        </a:p>
      </dgm:t>
    </dgm:pt>
    <dgm:pt modelId="{112D5821-06C2-4B09-BE6E-F601A1D42061}" type="pres">
      <dgm:prSet presAssocID="{46016B37-F34F-4929-879F-67ED6EE34F5F}" presName="arrowDiagram" presStyleCnt="0">
        <dgm:presLayoutVars>
          <dgm:chMax val="5"/>
          <dgm:dir/>
          <dgm:resizeHandles val="exact"/>
        </dgm:presLayoutVars>
      </dgm:prSet>
      <dgm:spPr/>
    </dgm:pt>
    <dgm:pt modelId="{FAD74FBA-2CA6-41A2-9962-B8EA4E3A1B84}" type="pres">
      <dgm:prSet presAssocID="{46016B37-F34F-4929-879F-67ED6EE34F5F}" presName="arrow" presStyleLbl="bgShp" presStyleIdx="0" presStyleCnt="1">
        <dgm:style>
          <a:lnRef idx="0">
            <a:schemeClr val="accent2"/>
          </a:lnRef>
          <a:fillRef idx="3">
            <a:schemeClr val="accent2"/>
          </a:fillRef>
          <a:effectRef idx="3">
            <a:schemeClr val="accent2"/>
          </a:effectRef>
          <a:fontRef idx="minor">
            <a:schemeClr val="lt1"/>
          </a:fontRef>
        </dgm:style>
      </dgm:prSet>
      <dgm:spPr/>
    </dgm:pt>
    <dgm:pt modelId="{92DA2574-21D4-4EA5-9F94-FF60E401F513}" type="pres">
      <dgm:prSet presAssocID="{46016B37-F34F-4929-879F-67ED6EE34F5F}" presName="arrowDiagram3" presStyleCnt="0"/>
      <dgm:spPr/>
    </dgm:pt>
    <dgm:pt modelId="{6E4EDAD7-664E-4AC6-B279-B690DD2FE72E}" type="pres">
      <dgm:prSet presAssocID="{FEEF5ECD-4EC4-455F-B1BF-3E284C3C1D5F}" presName="bullet3a" presStyleLbl="node1" presStyleIdx="0" presStyleCnt="3"/>
      <dgm:spPr/>
    </dgm:pt>
    <dgm:pt modelId="{7A5F84BD-DE28-4EF0-A0B9-7001527A0117}" type="pres">
      <dgm:prSet presAssocID="{FEEF5ECD-4EC4-455F-B1BF-3E284C3C1D5F}" presName="textBox3a" presStyleLbl="revTx" presStyleIdx="0" presStyleCnt="3">
        <dgm:presLayoutVars>
          <dgm:bulletEnabled val="1"/>
        </dgm:presLayoutVars>
      </dgm:prSet>
      <dgm:spPr/>
      <dgm:t>
        <a:bodyPr/>
        <a:lstStyle/>
        <a:p>
          <a:endParaRPr lang="fr-FR"/>
        </a:p>
      </dgm:t>
    </dgm:pt>
    <dgm:pt modelId="{4CD91EC5-B5F5-406B-A018-11CFFF5278A2}" type="pres">
      <dgm:prSet presAssocID="{BBB0662D-70EF-4756-90BA-8695B4482EF1}" presName="bullet3b" presStyleLbl="node1" presStyleIdx="1" presStyleCnt="3"/>
      <dgm:spPr/>
    </dgm:pt>
    <dgm:pt modelId="{D492DBDA-B736-48B6-BDF9-6AB08846D84A}" type="pres">
      <dgm:prSet presAssocID="{BBB0662D-70EF-4756-90BA-8695B4482EF1}" presName="textBox3b" presStyleLbl="revTx" presStyleIdx="1" presStyleCnt="3">
        <dgm:presLayoutVars>
          <dgm:bulletEnabled val="1"/>
        </dgm:presLayoutVars>
      </dgm:prSet>
      <dgm:spPr/>
      <dgm:t>
        <a:bodyPr/>
        <a:lstStyle/>
        <a:p>
          <a:endParaRPr lang="fr-FR"/>
        </a:p>
      </dgm:t>
    </dgm:pt>
    <dgm:pt modelId="{29E1D9C2-2994-4196-A491-589CC0ACCFD9}" type="pres">
      <dgm:prSet presAssocID="{FE79BD06-E0D2-47C9-B656-62C2A07906C5}" presName="bullet3c" presStyleLbl="node1" presStyleIdx="2" presStyleCnt="3"/>
      <dgm:spPr/>
    </dgm:pt>
    <dgm:pt modelId="{49133C62-F74A-4B12-88C1-8FB82D82AA49}" type="pres">
      <dgm:prSet presAssocID="{FE79BD06-E0D2-47C9-B656-62C2A07906C5}" presName="textBox3c" presStyleLbl="revTx" presStyleIdx="2" presStyleCnt="3">
        <dgm:presLayoutVars>
          <dgm:bulletEnabled val="1"/>
        </dgm:presLayoutVars>
      </dgm:prSet>
      <dgm:spPr/>
      <dgm:t>
        <a:bodyPr/>
        <a:lstStyle/>
        <a:p>
          <a:endParaRPr lang="fr-FR"/>
        </a:p>
      </dgm:t>
    </dgm:pt>
  </dgm:ptLst>
  <dgm:cxnLst>
    <dgm:cxn modelId="{BE628507-CB78-4E93-8F39-BBDF911231BD}" srcId="{46016B37-F34F-4929-879F-67ED6EE34F5F}" destId="{BBB0662D-70EF-4756-90BA-8695B4482EF1}" srcOrd="1" destOrd="0" parTransId="{069FBF7B-72AD-4B49-943A-7368516B0C7C}" sibTransId="{1192610E-8220-4C14-9ECB-1D0514531502}"/>
    <dgm:cxn modelId="{CF4A2535-A6B1-4806-B08D-D9EC07CC2C6D}" srcId="{46016B37-F34F-4929-879F-67ED6EE34F5F}" destId="{FEEF5ECD-4EC4-455F-B1BF-3E284C3C1D5F}" srcOrd="0" destOrd="0" parTransId="{91B5C040-7847-4785-B8B5-B40AE7500A47}" sibTransId="{55498066-6170-4E92-BC2A-1E50846D4B54}"/>
    <dgm:cxn modelId="{E94DBFFC-4E2A-4A04-98CA-E95A5B513BEE}" type="presOf" srcId="{BBB0662D-70EF-4756-90BA-8695B4482EF1}" destId="{D492DBDA-B736-48B6-BDF9-6AB08846D84A}" srcOrd="0" destOrd="0" presId="urn:microsoft.com/office/officeart/2005/8/layout/arrow2"/>
    <dgm:cxn modelId="{2E21840A-FF7A-40D6-8857-CFEAF6995618}" srcId="{46016B37-F34F-4929-879F-67ED6EE34F5F}" destId="{FE79BD06-E0D2-47C9-B656-62C2A07906C5}" srcOrd="2" destOrd="0" parTransId="{0D5AE586-31A1-4CC9-90DA-BD59CCA5DCF4}" sibTransId="{288CC82C-EED3-4E6F-8FF9-F875B4DD8779}"/>
    <dgm:cxn modelId="{B29931AB-6776-4BD1-AF5F-0CEF72537CAF}" type="presOf" srcId="{FE79BD06-E0D2-47C9-B656-62C2A07906C5}" destId="{49133C62-F74A-4B12-88C1-8FB82D82AA49}" srcOrd="0" destOrd="0" presId="urn:microsoft.com/office/officeart/2005/8/layout/arrow2"/>
    <dgm:cxn modelId="{D2F417E2-10BA-45B8-B33D-7C2388A30DDA}" type="presOf" srcId="{46016B37-F34F-4929-879F-67ED6EE34F5F}" destId="{112D5821-06C2-4B09-BE6E-F601A1D42061}" srcOrd="0" destOrd="0" presId="urn:microsoft.com/office/officeart/2005/8/layout/arrow2"/>
    <dgm:cxn modelId="{17E23790-2595-4A10-B9DD-5F690D82E8AD}" type="presOf" srcId="{FEEF5ECD-4EC4-455F-B1BF-3E284C3C1D5F}" destId="{7A5F84BD-DE28-4EF0-A0B9-7001527A0117}" srcOrd="0" destOrd="0" presId="urn:microsoft.com/office/officeart/2005/8/layout/arrow2"/>
    <dgm:cxn modelId="{E6390000-1E66-4023-BEF4-C0E9BAD9B135}" type="presParOf" srcId="{112D5821-06C2-4B09-BE6E-F601A1D42061}" destId="{FAD74FBA-2CA6-41A2-9962-B8EA4E3A1B84}" srcOrd="0" destOrd="0" presId="urn:microsoft.com/office/officeart/2005/8/layout/arrow2"/>
    <dgm:cxn modelId="{70897BDA-BB0E-48B5-B834-39C411A89098}" type="presParOf" srcId="{112D5821-06C2-4B09-BE6E-F601A1D42061}" destId="{92DA2574-21D4-4EA5-9F94-FF60E401F513}" srcOrd="1" destOrd="0" presId="urn:microsoft.com/office/officeart/2005/8/layout/arrow2"/>
    <dgm:cxn modelId="{5BC8F229-BDCA-471C-98D7-E04302F01B87}" type="presParOf" srcId="{92DA2574-21D4-4EA5-9F94-FF60E401F513}" destId="{6E4EDAD7-664E-4AC6-B279-B690DD2FE72E}" srcOrd="0" destOrd="0" presId="urn:microsoft.com/office/officeart/2005/8/layout/arrow2"/>
    <dgm:cxn modelId="{A0D1673A-C844-4CEA-8D62-49725E638DD4}" type="presParOf" srcId="{92DA2574-21D4-4EA5-9F94-FF60E401F513}" destId="{7A5F84BD-DE28-4EF0-A0B9-7001527A0117}" srcOrd="1" destOrd="0" presId="urn:microsoft.com/office/officeart/2005/8/layout/arrow2"/>
    <dgm:cxn modelId="{D02AF7F2-5E28-4CA0-92D3-2B18D21B7046}" type="presParOf" srcId="{92DA2574-21D4-4EA5-9F94-FF60E401F513}" destId="{4CD91EC5-B5F5-406B-A018-11CFFF5278A2}" srcOrd="2" destOrd="0" presId="urn:microsoft.com/office/officeart/2005/8/layout/arrow2"/>
    <dgm:cxn modelId="{052F6EEF-3E3D-466C-B60C-866E507D8E27}" type="presParOf" srcId="{92DA2574-21D4-4EA5-9F94-FF60E401F513}" destId="{D492DBDA-B736-48B6-BDF9-6AB08846D84A}" srcOrd="3" destOrd="0" presId="urn:microsoft.com/office/officeart/2005/8/layout/arrow2"/>
    <dgm:cxn modelId="{9AA587CD-9C36-4379-81E1-7ED0501BDA75}" type="presParOf" srcId="{92DA2574-21D4-4EA5-9F94-FF60E401F513}" destId="{29E1D9C2-2994-4196-A491-589CC0ACCFD9}" srcOrd="4" destOrd="0" presId="urn:microsoft.com/office/officeart/2005/8/layout/arrow2"/>
    <dgm:cxn modelId="{AB61D64B-5426-4E7F-B107-31D5DBEBAC59}" type="presParOf" srcId="{92DA2574-21D4-4EA5-9F94-FF60E401F513}" destId="{49133C62-F74A-4B12-88C1-8FB82D82AA49}" srcOrd="5" destOrd="0" presId="urn:microsoft.com/office/officeart/2005/8/layout/arrow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AD74FBA-2CA6-41A2-9962-B8EA4E3A1B84}">
      <dsp:nvSpPr>
        <dsp:cNvPr id="0" name=""/>
        <dsp:cNvSpPr/>
      </dsp:nvSpPr>
      <dsp:spPr>
        <a:xfrm>
          <a:off x="0" y="277029"/>
          <a:ext cx="8229600" cy="5143500"/>
        </a:xfrm>
        <a:prstGeom prst="swooshArrow">
          <a:avLst>
            <a:gd name="adj1" fmla="val 25000"/>
            <a:gd name="adj2" fmla="val 25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sp>
    <dsp:sp modelId="{6E4EDAD7-664E-4AC6-B279-B690DD2FE72E}">
      <dsp:nvSpPr>
        <dsp:cNvPr id="0" name=""/>
        <dsp:cNvSpPr/>
      </dsp:nvSpPr>
      <dsp:spPr>
        <a:xfrm>
          <a:off x="1045159" y="3827073"/>
          <a:ext cx="213969" cy="213969"/>
        </a:xfrm>
        <a:prstGeom prst="ellipse">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7A5F84BD-DE28-4EF0-A0B9-7001527A0117}">
      <dsp:nvSpPr>
        <dsp:cNvPr id="0" name=""/>
        <dsp:cNvSpPr/>
      </dsp:nvSpPr>
      <dsp:spPr>
        <a:xfrm>
          <a:off x="1152144" y="3934058"/>
          <a:ext cx="1917496" cy="14864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378" tIns="0" rIns="0" bIns="0" numCol="1" spcCol="1270" anchor="t" anchorCtr="0">
          <a:noAutofit/>
        </a:bodyPr>
        <a:lstStyle/>
        <a:p>
          <a:pPr lvl="0" algn="ctr" defTabSz="933450" rtl="1">
            <a:lnSpc>
              <a:spcPct val="90000"/>
            </a:lnSpc>
            <a:spcBef>
              <a:spcPct val="0"/>
            </a:spcBef>
            <a:spcAft>
              <a:spcPct val="35000"/>
            </a:spcAft>
          </a:pPr>
          <a:r>
            <a:rPr lang="ar-DZ" sz="2100" b="1" kern="1200" dirty="0" smtClean="0"/>
            <a:t>هيمنة القطاع العام: مؤسسات صغيرة تابعة غير مستقلة للمؤسات الكبرى ومكملة لها</a:t>
          </a:r>
          <a:endParaRPr lang="fr-FR" sz="2100" b="1" kern="1200" dirty="0"/>
        </a:p>
      </dsp:txBody>
      <dsp:txXfrm>
        <a:off x="1152144" y="3934058"/>
        <a:ext cx="1917496" cy="1486471"/>
      </dsp:txXfrm>
    </dsp:sp>
    <dsp:sp modelId="{4CD91EC5-B5F5-406B-A018-11CFFF5278A2}">
      <dsp:nvSpPr>
        <dsp:cNvPr id="0" name=""/>
        <dsp:cNvSpPr/>
      </dsp:nvSpPr>
      <dsp:spPr>
        <a:xfrm>
          <a:off x="2933852" y="2429069"/>
          <a:ext cx="386791" cy="386791"/>
        </a:xfrm>
        <a:prstGeom prst="ellipse">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D492DBDA-B736-48B6-BDF9-6AB08846D84A}">
      <dsp:nvSpPr>
        <dsp:cNvPr id="0" name=""/>
        <dsp:cNvSpPr/>
      </dsp:nvSpPr>
      <dsp:spPr>
        <a:xfrm>
          <a:off x="3127248" y="2622465"/>
          <a:ext cx="1975104" cy="27980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4953" tIns="0" rIns="0" bIns="0" numCol="1" spcCol="1270" anchor="t" anchorCtr="0">
          <a:noAutofit/>
        </a:bodyPr>
        <a:lstStyle/>
        <a:p>
          <a:pPr lvl="0" algn="ctr" defTabSz="933450" rtl="1">
            <a:lnSpc>
              <a:spcPct val="90000"/>
            </a:lnSpc>
            <a:spcBef>
              <a:spcPct val="0"/>
            </a:spcBef>
            <a:spcAft>
              <a:spcPct val="35000"/>
            </a:spcAft>
          </a:pPr>
          <a:r>
            <a:rPr lang="ar-DZ" sz="2100" b="1" kern="1200" dirty="0" smtClean="0"/>
            <a:t>تفكيك القطاع العام الى مؤسسات صغيرة لكن مع تهميش للقطاع الخاص حتى سنة 1982 أول قانون خاص بالقطاع الخاص إلى غاية 1988 دخول مرحلة الخوصصة</a:t>
          </a:r>
          <a:endParaRPr lang="fr-FR" sz="2100" b="1" kern="1200" dirty="0"/>
        </a:p>
      </dsp:txBody>
      <dsp:txXfrm>
        <a:off x="3127248" y="2622465"/>
        <a:ext cx="1975104" cy="2798064"/>
      </dsp:txXfrm>
    </dsp:sp>
    <dsp:sp modelId="{29E1D9C2-2994-4196-A491-589CC0ACCFD9}">
      <dsp:nvSpPr>
        <dsp:cNvPr id="0" name=""/>
        <dsp:cNvSpPr/>
      </dsp:nvSpPr>
      <dsp:spPr>
        <a:xfrm>
          <a:off x="5205222" y="1578334"/>
          <a:ext cx="534924" cy="534924"/>
        </a:xfrm>
        <a:prstGeom prst="ellipse">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49133C62-F74A-4B12-88C1-8FB82D82AA49}">
      <dsp:nvSpPr>
        <dsp:cNvPr id="0" name=""/>
        <dsp:cNvSpPr/>
      </dsp:nvSpPr>
      <dsp:spPr>
        <a:xfrm>
          <a:off x="5472684" y="1845796"/>
          <a:ext cx="1975104" cy="35747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3445" tIns="0" rIns="0" bIns="0" numCol="1" spcCol="1270" anchor="t" anchorCtr="0">
          <a:noAutofit/>
        </a:bodyPr>
        <a:lstStyle/>
        <a:p>
          <a:pPr lvl="0" algn="r" defTabSz="933450" rtl="1">
            <a:lnSpc>
              <a:spcPct val="90000"/>
            </a:lnSpc>
            <a:spcBef>
              <a:spcPct val="0"/>
            </a:spcBef>
            <a:spcAft>
              <a:spcPct val="35000"/>
            </a:spcAft>
          </a:pPr>
          <a:r>
            <a:rPr lang="ar-DZ" sz="2100" b="1" kern="1200" dirty="0" smtClean="0"/>
            <a:t>2001 بداية وجود قانون خاص بالمؤسسات الصغيرة والمتوسطة آخر قانون سنة 2017</a:t>
          </a:r>
          <a:endParaRPr lang="fr-FR" sz="2100" b="1" kern="1200" dirty="0"/>
        </a:p>
      </dsp:txBody>
      <dsp:txXfrm>
        <a:off x="5472684" y="1845796"/>
        <a:ext cx="1975104" cy="3574732"/>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1.xml.rels><?xml version="1.0" encoding="UTF-8" standalone="yes"?>
<Relationships xmlns="http://schemas.openxmlformats.org/package/2006/relationships"><Relationship Id="rId1" Type="http://schemas.openxmlformats.org/officeDocument/2006/relationships/image" Target="../media/image15.gif"/></Relationships>
</file>

<file path=ppt/drawings/drawing1.xml><?xml version="1.0" encoding="utf-8"?>
<c:userShapes xmlns:c="http://schemas.openxmlformats.org/drawingml/2006/chart">
  <cdr:relSizeAnchor xmlns:cdr="http://schemas.openxmlformats.org/drawingml/2006/chartDrawing">
    <cdr:from>
      <cdr:x>0.76613</cdr:x>
      <cdr:y>0.58324</cdr:y>
    </cdr:from>
    <cdr:to>
      <cdr:x>1</cdr:x>
      <cdr:y>0.95652</cdr:y>
    </cdr:to>
    <cdr:pic>
      <cdr:nvPicPr>
        <cdr:cNvPr id="2" name="Picture 2" descr="C:\Users\Naima\Desktop\o.gif"/>
        <cdr:cNvPicPr>
          <a:picLocks xmlns:a="http://schemas.openxmlformats.org/drawingml/2006/main" noChangeAspect="1" noChangeArrowheads="1" noCrop="1"/>
        </cdr:cNvPicPr>
      </cdr:nvPicPr>
      <cdr:blipFill>
        <a:blip xmlns:a="http://schemas.openxmlformats.org/drawingml/2006/main" xmlns:r="http://schemas.openxmlformats.org/officeDocument/2006/relationships" r:embed="rId1" cstate="print"/>
        <a:srcRect xmlns:a="http://schemas.openxmlformats.org/drawingml/2006/main"/>
        <a:stretch xmlns:a="http://schemas.openxmlformats.org/drawingml/2006/main">
          <a:fillRect/>
        </a:stretch>
      </cdr:blipFill>
      <cdr:spPr bwMode="auto">
        <a:xfrm xmlns:a="http://schemas.openxmlformats.org/drawingml/2006/main">
          <a:off x="6786610" y="2857520"/>
          <a:ext cx="2071670" cy="1828800"/>
        </a:xfrm>
        <a:prstGeom xmlns:a="http://schemas.openxmlformats.org/drawingml/2006/main" prst="rect">
          <a:avLst/>
        </a:prstGeom>
        <a:noFill xmlns:a="http://schemas.openxmlformats.org/drawingml/2006/main"/>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24048D-AA9F-466B-AAA1-616086BF46FD}" type="datetimeFigureOut">
              <a:rPr lang="fr-FR" smtClean="0"/>
              <a:pPr/>
              <a:t>06/02/2021</a:t>
            </a:fld>
            <a:endParaRPr lang="fr-F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AE827-3F81-4C01-B19A-32FC0F11AB06}" type="slidenum">
              <a:rPr lang="fr-FR" smtClean="0"/>
              <a:pPr/>
              <a:t>‹N°›</a:t>
            </a:fld>
            <a:endParaRPr lang="fr-FR"/>
          </a:p>
        </p:txBody>
      </p:sp>
    </p:spTree>
    <p:extLst>
      <p:ext uri="{BB962C8B-B14F-4D97-AF65-F5344CB8AC3E}">
        <p14:creationId xmlns:p14="http://schemas.microsoft.com/office/powerpoint/2010/main" xmlns="" val="1431539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06/02/2021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06/02/2021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06/02/2021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06/02/2021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06/02/2021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06/02/2021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06/02/2021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06/02/2021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06/02/2021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06/02/2021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06/02/2021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06/02/2021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google.com/imgres?imgurl=http://haryanafood.nic.in/Images/policy.jpg&amp;imgrefurl=http://haryanafood.nic.in/Kharif_Brown.HTML&amp;usg=__hIG--H3RQoGuKQg4Z5TmePIHtDI=&amp;h=475&amp;w=640&amp;sz=72&amp;hl=en&amp;start=7&amp;zoom=1&amp;itbs=1&amp;tbnid=UTS4WUyn7YRJTM:&amp;tbnh=102&amp;tbnw=137&amp;prev=/search?q=policy&amp;hl=en&amp;newwindow=1&amp;biw=1099&amp;bih=522&amp;gbv=2&amp;tbm=isch&amp;ei=Dcu-Tfb7B4zyvwOsnYmHBg" TargetMode="External"/><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8.gif"/><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0.gif"/></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0.gif"/></Relationships>
</file>

<file path=ppt/slides/_rels/slide6.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5.gif"/></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Users\naima\Desktop\new f\CAZXBG2P.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re 1"/>
          <p:cNvSpPr>
            <a:spLocks noGrp="1"/>
          </p:cNvSpPr>
          <p:nvPr>
            <p:ph type="ctrTitle"/>
          </p:nvPr>
        </p:nvSpPr>
        <p:spPr>
          <a:xfrm>
            <a:off x="-142908" y="785794"/>
            <a:ext cx="7772400" cy="1470025"/>
          </a:xfrm>
        </p:spPr>
        <p:txBody>
          <a:bodyPr/>
          <a:lstStyle/>
          <a:p>
            <a:r>
              <a:rPr lang="ar-DZ" b="1" dirty="0" smtClean="0">
                <a:solidFill>
                  <a:srgbClr val="FF0000"/>
                </a:solidFill>
              </a:rPr>
              <a:t>واقع المقاولاتية في الجزائر</a:t>
            </a:r>
            <a:endParaRPr lang="fr-FR" b="1" dirty="0">
              <a:solidFill>
                <a:srgbClr val="FF0000"/>
              </a:solidFill>
            </a:endParaRPr>
          </a:p>
        </p:txBody>
      </p:sp>
      <p:pic>
        <p:nvPicPr>
          <p:cNvPr id="6" name="Picture 8" descr="op1zpv"/>
          <p:cNvPicPr>
            <a:picLocks noChangeAspect="1" noChangeArrowheads="1" noCrop="1"/>
          </p:cNvPicPr>
          <p:nvPr/>
        </p:nvPicPr>
        <p:blipFill>
          <a:blip r:embed="rId3" cstate="print"/>
          <a:srcRect/>
          <a:stretch>
            <a:fillRect/>
          </a:stretch>
        </p:blipFill>
        <p:spPr bwMode="auto">
          <a:xfrm>
            <a:off x="6477000" y="228600"/>
            <a:ext cx="2209800" cy="1828800"/>
          </a:xfrm>
          <a:prstGeom prst="rect">
            <a:avLst/>
          </a:prstGeom>
          <a:noFill/>
          <a:ln w="9525">
            <a:noFill/>
            <a:miter lim="800000"/>
            <a:headEnd/>
            <a:tailEnd/>
          </a:ln>
        </p:spPr>
      </p:pic>
      <p:pic>
        <p:nvPicPr>
          <p:cNvPr id="8" name="Picture 3" descr="C:\Users\naima\Desktop\algeria-_1[1].gif"/>
          <p:cNvPicPr>
            <a:picLocks noChangeAspect="1" noChangeArrowheads="1"/>
          </p:cNvPicPr>
          <p:nvPr/>
        </p:nvPicPr>
        <p:blipFill>
          <a:blip r:embed="rId4" cstate="print">
            <a:duotone>
              <a:prstClr val="black"/>
              <a:schemeClr val="accent5">
                <a:tint val="45000"/>
                <a:satMod val="400000"/>
              </a:schemeClr>
            </a:duotone>
          </a:blip>
          <a:srcRect/>
          <a:stretch>
            <a:fillRect/>
          </a:stretch>
        </p:blipFill>
        <p:spPr bwMode="auto">
          <a:xfrm>
            <a:off x="1500166" y="2214554"/>
            <a:ext cx="3357586" cy="3357586"/>
          </a:xfrm>
          <a:prstGeom prst="ellipse">
            <a:avLst/>
          </a:prstGeom>
          <a:ln>
            <a:noFill/>
          </a:ln>
          <a:effectLst>
            <a:softEdge rad="112500"/>
          </a:effectLst>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solidFill>
            <a:schemeClr val="accent6">
              <a:lumMod val="60000"/>
              <a:lumOff val="40000"/>
            </a:schemeClr>
          </a:solidFill>
        </p:spPr>
        <p:txBody>
          <a:bodyPr>
            <a:normAutofit lnSpcReduction="10000"/>
          </a:bodyPr>
          <a:lstStyle/>
          <a:p>
            <a:pPr algn="just" rtl="1"/>
            <a:r>
              <a:rPr lang="ar-DZ" dirty="0" smtClean="0"/>
              <a:t>أثبتت نتائج تطور دور المؤسسات الصغيرة والمتوسطة في خلق القيمة المضافة هي الأخرى الدور المتنامي للقطاع الخاص في ها المجال على حساب القطاع العام غير أن هناك تذبذب في هذه المساهمة فبعدما كانت تتم بوتيرة متساوية على مدى السنوات 2010 – 2013 ؛ عرفت سنة 2014 تغيرا لتعود مساهمة القطاع العام الى التوجه الى الارتفاع وتتوجه مساهمة القطاع الخاص الى الانخفاض مع ذلك يبقى القطاع الخاص الأكثر مساهمة وقد تعود هذه الطفرة  الى تراجع الاستثمار الخاص بعد تراجع التمويل من أجهزة الدعم أو فشل بعض المشروعات الخاصة التي سبق تمويلها.</a:t>
            </a:r>
            <a:endParaRPr lang="fr-FR" dirty="0" smtClean="0"/>
          </a:p>
          <a:p>
            <a:endParaRPr lang="fr-FR" dirty="0"/>
          </a:p>
        </p:txBody>
      </p:sp>
    </p:spTree>
  </p:cSld>
  <p:clrMapOvr>
    <a:masterClrMapping/>
  </p:clrMapOvr>
  <p:transition>
    <p:strips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sz="half" idx="1"/>
            <p:extLst>
              <p:ext uri="{D42A27DB-BD31-4B8C-83A1-F6EECF244321}">
                <p14:modId xmlns:p14="http://schemas.microsoft.com/office/powerpoint/2010/main" xmlns="" val="3223753042"/>
              </p:ext>
            </p:extLst>
          </p:nvPr>
        </p:nvGraphicFramePr>
        <p:xfrm>
          <a:off x="357158" y="357166"/>
          <a:ext cx="7715271" cy="1428760"/>
        </p:xfrm>
        <a:graphic>
          <a:graphicData uri="http://schemas.openxmlformats.org/drawingml/2006/table">
            <a:tbl>
              <a:tblPr>
                <a:tableStyleId>{35758FB7-9AC5-4552-8A53-C91805E547FA}</a:tableStyleId>
              </a:tblPr>
              <a:tblGrid>
                <a:gridCol w="1154982"/>
                <a:gridCol w="1032688"/>
                <a:gridCol w="1032688"/>
                <a:gridCol w="770892"/>
                <a:gridCol w="3724021"/>
              </a:tblGrid>
              <a:tr h="714380">
                <a:tc>
                  <a:txBody>
                    <a:bodyPr/>
                    <a:lstStyle/>
                    <a:p>
                      <a:pPr algn="ctr" rtl="0">
                        <a:lnSpc>
                          <a:spcPct val="115000"/>
                        </a:lnSpc>
                        <a:spcAft>
                          <a:spcPts val="0"/>
                        </a:spcAft>
                      </a:pPr>
                      <a:r>
                        <a:rPr lang="en-US" sz="2000" b="1" dirty="0" smtClean="0">
                          <a:cs typeface="+mj-cs"/>
                        </a:rPr>
                        <a:t>201</a:t>
                      </a:r>
                      <a:r>
                        <a:rPr lang="ar-DZ" sz="2000" b="1" dirty="0" smtClean="0">
                          <a:cs typeface="+mj-cs"/>
                        </a:rPr>
                        <a:t>9</a:t>
                      </a:r>
                      <a:endParaRPr lang="fr-FR" sz="2000" b="1" dirty="0">
                        <a:latin typeface="Traditional Arabic"/>
                        <a:ea typeface="Times New Roman"/>
                        <a:cs typeface="+mj-cs"/>
                      </a:endParaRPr>
                    </a:p>
                  </a:txBody>
                  <a:tcPr marL="51284" marR="51284" marT="0" marB="0"/>
                </a:tc>
                <a:tc>
                  <a:txBody>
                    <a:bodyPr/>
                    <a:lstStyle/>
                    <a:p>
                      <a:pPr algn="ctr" rtl="0">
                        <a:lnSpc>
                          <a:spcPct val="115000"/>
                        </a:lnSpc>
                        <a:spcAft>
                          <a:spcPts val="0"/>
                        </a:spcAft>
                      </a:pPr>
                      <a:r>
                        <a:rPr lang="en-US" sz="2000" b="1" dirty="0" smtClean="0">
                          <a:cs typeface="+mj-cs"/>
                        </a:rPr>
                        <a:t>201</a:t>
                      </a:r>
                      <a:r>
                        <a:rPr lang="ar-DZ" sz="2000" b="1" dirty="0" smtClean="0">
                          <a:cs typeface="+mj-cs"/>
                        </a:rPr>
                        <a:t>8</a:t>
                      </a:r>
                      <a:endParaRPr lang="fr-FR" sz="2000" b="1" dirty="0">
                        <a:latin typeface="Traditional Arabic"/>
                        <a:ea typeface="Times New Roman"/>
                        <a:cs typeface="+mj-cs"/>
                      </a:endParaRPr>
                    </a:p>
                  </a:txBody>
                  <a:tcPr marL="51284" marR="51284" marT="0" marB="0"/>
                </a:tc>
                <a:tc>
                  <a:txBody>
                    <a:bodyPr/>
                    <a:lstStyle/>
                    <a:p>
                      <a:pPr algn="ctr" rtl="1">
                        <a:lnSpc>
                          <a:spcPct val="115000"/>
                        </a:lnSpc>
                        <a:spcAft>
                          <a:spcPts val="0"/>
                        </a:spcAft>
                      </a:pPr>
                      <a:r>
                        <a:rPr lang="ar-SA" sz="2000" b="1" dirty="0" smtClean="0">
                          <a:cs typeface="+mj-cs"/>
                        </a:rPr>
                        <a:t>201</a:t>
                      </a:r>
                      <a:r>
                        <a:rPr lang="ar-DZ" sz="2000" b="1" dirty="0" smtClean="0">
                          <a:cs typeface="+mj-cs"/>
                        </a:rPr>
                        <a:t>7</a:t>
                      </a:r>
                      <a:endParaRPr lang="fr-FR" sz="2000" b="1" dirty="0">
                        <a:latin typeface="Traditional Arabic"/>
                        <a:ea typeface="Times New Roman"/>
                        <a:cs typeface="+mj-cs"/>
                      </a:endParaRPr>
                    </a:p>
                  </a:txBody>
                  <a:tcPr marL="51284" marR="51284" marT="0" marB="0"/>
                </a:tc>
                <a:tc>
                  <a:txBody>
                    <a:bodyPr/>
                    <a:lstStyle/>
                    <a:p>
                      <a:pPr algn="ctr" rtl="1">
                        <a:lnSpc>
                          <a:spcPct val="115000"/>
                        </a:lnSpc>
                        <a:spcAft>
                          <a:spcPts val="0"/>
                        </a:spcAft>
                      </a:pPr>
                      <a:r>
                        <a:rPr lang="ar-SA" sz="2000" b="1" dirty="0" smtClean="0">
                          <a:cs typeface="+mj-cs"/>
                        </a:rPr>
                        <a:t>201</a:t>
                      </a:r>
                      <a:r>
                        <a:rPr lang="ar-DZ" sz="2000" b="1" dirty="0" smtClean="0">
                          <a:cs typeface="+mj-cs"/>
                        </a:rPr>
                        <a:t>6</a:t>
                      </a:r>
                      <a:endParaRPr lang="fr-FR" sz="2000" b="1" dirty="0">
                        <a:latin typeface="Traditional Arabic"/>
                        <a:ea typeface="Times New Roman"/>
                        <a:cs typeface="+mj-cs"/>
                      </a:endParaRPr>
                    </a:p>
                  </a:txBody>
                  <a:tcPr marL="51284" marR="51284" marT="0" marB="0"/>
                </a:tc>
                <a:tc>
                  <a:txBody>
                    <a:bodyPr/>
                    <a:lstStyle/>
                    <a:p>
                      <a:pPr algn="ctr" rtl="1">
                        <a:lnSpc>
                          <a:spcPct val="115000"/>
                        </a:lnSpc>
                        <a:spcAft>
                          <a:spcPts val="0"/>
                        </a:spcAft>
                      </a:pPr>
                      <a:r>
                        <a:rPr lang="ar-SA" sz="2000" b="1" dirty="0">
                          <a:cs typeface="+mj-cs"/>
                        </a:rPr>
                        <a:t>السنوات</a:t>
                      </a:r>
                      <a:endParaRPr lang="fr-FR" sz="2000" b="1" dirty="0">
                        <a:latin typeface="Traditional Arabic"/>
                        <a:ea typeface="Times New Roman"/>
                        <a:cs typeface="+mj-cs"/>
                      </a:endParaRPr>
                    </a:p>
                  </a:txBody>
                  <a:tcPr marL="51284" marR="51284" marT="0" marB="0"/>
                </a:tc>
              </a:tr>
              <a:tr h="714380">
                <a:tc>
                  <a:txBody>
                    <a:bodyPr/>
                    <a:lstStyle/>
                    <a:p>
                      <a:pPr algn="ctr" rtl="0">
                        <a:lnSpc>
                          <a:spcPct val="115000"/>
                        </a:lnSpc>
                        <a:spcAft>
                          <a:spcPts val="0"/>
                        </a:spcAft>
                      </a:pPr>
                      <a:r>
                        <a:rPr lang="en-US" sz="2000" b="1">
                          <a:cs typeface="+mj-cs"/>
                        </a:rPr>
                        <a:t>28883</a:t>
                      </a:r>
                      <a:endParaRPr lang="fr-FR" sz="2000" b="1">
                        <a:latin typeface="Traditional Arabic"/>
                        <a:ea typeface="Times New Roman"/>
                        <a:cs typeface="+mj-cs"/>
                      </a:endParaRPr>
                    </a:p>
                  </a:txBody>
                  <a:tcPr marL="51284" marR="51284" marT="0" marB="0"/>
                </a:tc>
                <a:tc>
                  <a:txBody>
                    <a:bodyPr/>
                    <a:lstStyle/>
                    <a:p>
                      <a:pPr algn="ctr" rtl="0">
                        <a:lnSpc>
                          <a:spcPct val="115000"/>
                        </a:lnSpc>
                        <a:spcAft>
                          <a:spcPts val="0"/>
                        </a:spcAft>
                      </a:pPr>
                      <a:r>
                        <a:rPr lang="en-US" sz="2000" b="1">
                          <a:cs typeface="+mj-cs"/>
                        </a:rPr>
                        <a:t>34668</a:t>
                      </a:r>
                      <a:endParaRPr lang="fr-FR" sz="2000" b="1">
                        <a:latin typeface="Traditional Arabic"/>
                        <a:ea typeface="Times New Roman"/>
                        <a:cs typeface="+mj-cs"/>
                      </a:endParaRPr>
                    </a:p>
                  </a:txBody>
                  <a:tcPr marL="51284" marR="51284" marT="0" marB="0"/>
                </a:tc>
                <a:tc>
                  <a:txBody>
                    <a:bodyPr/>
                    <a:lstStyle/>
                    <a:p>
                      <a:pPr algn="ctr" rtl="0">
                        <a:lnSpc>
                          <a:spcPct val="115000"/>
                        </a:lnSpc>
                        <a:spcAft>
                          <a:spcPts val="0"/>
                        </a:spcAft>
                      </a:pPr>
                      <a:r>
                        <a:rPr lang="ar-SA" sz="2000" b="1">
                          <a:cs typeface="+mj-cs"/>
                        </a:rPr>
                        <a:t>35907</a:t>
                      </a:r>
                      <a:endParaRPr lang="fr-FR" sz="2000" b="1">
                        <a:latin typeface="Traditional Arabic"/>
                        <a:ea typeface="Times New Roman"/>
                        <a:cs typeface="+mj-cs"/>
                      </a:endParaRPr>
                    </a:p>
                  </a:txBody>
                  <a:tcPr marL="51284" marR="51284" marT="0" marB="0"/>
                </a:tc>
                <a:tc>
                  <a:txBody>
                    <a:bodyPr/>
                    <a:lstStyle/>
                    <a:p>
                      <a:pPr algn="ctr" rtl="1">
                        <a:lnSpc>
                          <a:spcPct val="115000"/>
                        </a:lnSpc>
                        <a:spcAft>
                          <a:spcPts val="0"/>
                        </a:spcAft>
                      </a:pPr>
                      <a:r>
                        <a:rPr lang="ar-SA" sz="2000" b="1">
                          <a:cs typeface="+mj-cs"/>
                        </a:rPr>
                        <a:t>37966</a:t>
                      </a:r>
                      <a:endParaRPr lang="fr-FR" sz="2000" b="1">
                        <a:latin typeface="Traditional Arabic"/>
                        <a:ea typeface="Times New Roman"/>
                        <a:cs typeface="+mj-cs"/>
                      </a:endParaRPr>
                    </a:p>
                  </a:txBody>
                  <a:tcPr marL="51284" marR="51284" marT="0" marB="0"/>
                </a:tc>
                <a:tc>
                  <a:txBody>
                    <a:bodyPr/>
                    <a:lstStyle/>
                    <a:p>
                      <a:pPr algn="ctr" rtl="1">
                        <a:lnSpc>
                          <a:spcPct val="115000"/>
                        </a:lnSpc>
                        <a:spcAft>
                          <a:spcPts val="0"/>
                        </a:spcAft>
                      </a:pPr>
                      <a:r>
                        <a:rPr lang="ar-SA" sz="2000" b="1" dirty="0">
                          <a:cs typeface="+mj-cs"/>
                        </a:rPr>
                        <a:t>قيمة صادرات المؤسسات الصغيرة والمتوسطة</a:t>
                      </a:r>
                      <a:endParaRPr lang="fr-FR" sz="2000" b="1" dirty="0">
                        <a:latin typeface="Traditional Arabic"/>
                        <a:ea typeface="Times New Roman"/>
                        <a:cs typeface="+mj-cs"/>
                      </a:endParaRPr>
                    </a:p>
                  </a:txBody>
                  <a:tcPr marL="51284" marR="51284" marT="0" marB="0"/>
                </a:tc>
              </a:tr>
            </a:tbl>
          </a:graphicData>
        </a:graphic>
      </p:graphicFrame>
      <p:sp>
        <p:nvSpPr>
          <p:cNvPr id="4" name="Espace réservé du contenu 3"/>
          <p:cNvSpPr>
            <a:spLocks noGrp="1"/>
          </p:cNvSpPr>
          <p:nvPr>
            <p:ph sz="half" idx="2"/>
          </p:nvPr>
        </p:nvSpPr>
        <p:spPr>
          <a:xfrm>
            <a:off x="214282" y="1928802"/>
            <a:ext cx="8472518" cy="4714908"/>
          </a:xfrm>
        </p:spPr>
        <p:txBody>
          <a:bodyPr>
            <a:normAutofit fontScale="70000" lnSpcReduction="20000"/>
          </a:bodyPr>
          <a:lstStyle/>
          <a:p>
            <a:pPr algn="just" rtl="1"/>
            <a:r>
              <a:rPr lang="ar-DZ" sz="2900" dirty="0" smtClean="0"/>
              <a:t>تبقى ضعيفة ويعود ذلك إلى عدة أسباب أهمها :</a:t>
            </a:r>
            <a:endParaRPr lang="fr-FR" sz="2900" dirty="0" smtClean="0"/>
          </a:p>
          <a:p>
            <a:pPr lvl="0" algn="just" rtl="1"/>
            <a:r>
              <a:rPr lang="ar-DZ" sz="2900" dirty="0" smtClean="0"/>
              <a:t>أن غالبية المؤسسات الصغيرة والمتوسطة لا تدرج التصدير ضمن أهدافها، بل تكتفي بفرض وجودها في الأسواق المحلية؛  </a:t>
            </a:r>
            <a:endParaRPr lang="fr-FR" sz="2900" dirty="0" smtClean="0"/>
          </a:p>
          <a:p>
            <a:pPr lvl="0" algn="just" rtl="1"/>
            <a:r>
              <a:rPr lang="ar-DZ" sz="2900" dirty="0" smtClean="0"/>
              <a:t>عدم فعالية الهيئات الإقتصادية والحواجز البيروقراطية تعيق وتكبح كل المبادرات التي تقوم بها المؤسسات الصغيرة والمتوسطة من أجل تصدير منتجاتها، حيث أنها لا تملك الإمكانيات لمواجهتها؛</a:t>
            </a:r>
            <a:endParaRPr lang="fr-FR" sz="2900" dirty="0" smtClean="0"/>
          </a:p>
          <a:p>
            <a:pPr lvl="0" algn="just" rtl="1"/>
            <a:r>
              <a:rPr lang="ar-DZ" sz="2900" dirty="0" smtClean="0"/>
              <a:t>عدم توفر المعلومات على الأسواق الأجنبية لدى المتعاملين الوطنيين، فمن خلال الإحصائيات نجد هناك تذبذب في قيمة الصادرات خارج المحروقات، وذلك نظرا لعدم وجود هيئات متخصصة تقوم بتجميع المعلومات ونشرها؛</a:t>
            </a:r>
            <a:endParaRPr lang="fr-FR" sz="2900" dirty="0" smtClean="0"/>
          </a:p>
          <a:p>
            <a:pPr lvl="0" algn="just" rtl="1"/>
            <a:r>
              <a:rPr lang="ar-DZ" sz="2900" dirty="0" smtClean="0"/>
              <a:t>عدم التحضير الجيد ومتابعة المشاركة الجزائرية في المعارض الإقتصادية الدولية مما يجعل المنتوج الجزائري غير معروف في الأسواق الأجنبية؛</a:t>
            </a:r>
            <a:endParaRPr lang="fr-FR" sz="2900" dirty="0" smtClean="0"/>
          </a:p>
          <a:p>
            <a:pPr lvl="0" algn="just" rtl="1"/>
            <a:r>
              <a:rPr lang="ar-DZ" sz="2900" dirty="0" smtClean="0"/>
              <a:t>عدم توفر الخبرة الكافية لدى هذه المؤسسات لممارسة نشاط تصديري مما يؤثر سلبا على استمراريتها في تصدير منتجاتها؛</a:t>
            </a:r>
            <a:endParaRPr lang="fr-FR" sz="2900" dirty="0" smtClean="0"/>
          </a:p>
          <a:p>
            <a:pPr lvl="0" algn="just" rtl="1"/>
            <a:r>
              <a:rPr lang="ar-DZ" sz="2900" dirty="0" smtClean="0"/>
              <a:t>كما أن التحرير المفاجىء للتجارة الخارجية والتدفق الفوضوي للسلع دون أية مراقبة اثر كثيرا على المؤسسات الصغيرة والمتوسطة التي تعتبر في بداية نشاطها وفي طور تطوير منتجاتها ولم تصل بعد إلى المستوى اللازم لمنافسة المنتجات الأجنبية.</a:t>
            </a:r>
            <a:endParaRPr lang="fr-FR" sz="2900" dirty="0" smtClean="0"/>
          </a:p>
          <a:p>
            <a:endParaRPr lang="fr-FR" dirty="0"/>
          </a:p>
        </p:txBody>
      </p:sp>
      <p:pic>
        <p:nvPicPr>
          <p:cNvPr id="6" name="Picture 2" descr="C:\Users\Naima\Desktop\check_it_off_your_list_sm_wm.gif"/>
          <p:cNvPicPr>
            <a:picLocks noChangeAspect="1" noChangeArrowheads="1" noCrop="1"/>
          </p:cNvPicPr>
          <p:nvPr/>
        </p:nvPicPr>
        <p:blipFill>
          <a:blip r:embed="rId2" cstate="print"/>
          <a:srcRect/>
          <a:stretch>
            <a:fillRect/>
          </a:stretch>
        </p:blipFill>
        <p:spPr bwMode="auto">
          <a:xfrm>
            <a:off x="0" y="5857892"/>
            <a:ext cx="2133600" cy="1000108"/>
          </a:xfrm>
          <a:prstGeom prst="rect">
            <a:avLst/>
          </a:prstGeom>
          <a:noFill/>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 calcmode="lin" valueType="num">
                                      <p:cBhvr additive="base">
                                        <p:cTn id="3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anim calcmode="lin" valueType="num">
                                      <p:cBhvr additive="base">
                                        <p:cTn id="4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 calcmode="lin" valueType="num">
                                      <p:cBhvr additive="base">
                                        <p:cTn id="4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Grp="1" noChangeAspect="1" noChangeArrowheads="1"/>
          </p:cNvPicPr>
          <p:nvPr>
            <p:ph idx="1"/>
          </p:nvPr>
        </p:nvPicPr>
        <p:blipFill>
          <a:blip r:embed="rId2" cstate="print"/>
          <a:srcRect/>
          <a:stretch>
            <a:fillRect/>
          </a:stretch>
        </p:blipFill>
        <p:spPr>
          <a:xfrm>
            <a:off x="0" y="0"/>
            <a:ext cx="9144000" cy="6858000"/>
          </a:xfrm>
        </p:spPr>
      </p:pic>
      <p:sp>
        <p:nvSpPr>
          <p:cNvPr id="4" name="Title 3"/>
          <p:cNvSpPr>
            <a:spLocks noGrp="1"/>
          </p:cNvSpPr>
          <p:nvPr>
            <p:ph type="title"/>
          </p:nvPr>
        </p:nvSpPr>
        <p:spPr/>
        <p:txBody>
          <a:bodyPr/>
          <a:lstStyle/>
          <a:p>
            <a:endParaRPr lang="en-US"/>
          </a:p>
        </p:txBody>
      </p:sp>
    </p:spTree>
  </p:cSld>
  <p:clrMapOvr>
    <a:masterClrMapping/>
  </p:clrMapOvr>
  <p:transition spd="med">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naima\Desktop\new f\powerpoint-design[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solidFill>
              <a:srgbClr val="FFFF00"/>
            </a:solidFill>
            <a:miter lim="800000"/>
            <a:headEnd/>
            <a:tailEnd/>
          </a:ln>
        </p:spPr>
      </p:pic>
      <p:sp>
        <p:nvSpPr>
          <p:cNvPr id="2" name="Titre 1"/>
          <p:cNvSpPr>
            <a:spLocks noGrp="1"/>
          </p:cNvSpPr>
          <p:nvPr>
            <p:ph type="title"/>
          </p:nvPr>
        </p:nvSpPr>
        <p:spPr/>
        <p:txBody>
          <a:bodyPr/>
          <a:lstStyle/>
          <a:p>
            <a:endParaRPr lang="fr-FR" dirty="0"/>
          </a:p>
        </p:txBody>
      </p:sp>
      <p:graphicFrame>
        <p:nvGraphicFramePr>
          <p:cNvPr id="4" name="Espace réservé du contenu 3"/>
          <p:cNvGraphicFramePr>
            <a:graphicFrameLocks noGrp="1"/>
          </p:cNvGraphicFramePr>
          <p:nvPr>
            <p:ph idx="1"/>
          </p:nvPr>
        </p:nvGraphicFramePr>
        <p:xfrm>
          <a:off x="457200" y="428604"/>
          <a:ext cx="8229600" cy="56975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3" descr="C:\Users\naima\Desktop\imagesCAWSFPV2.jpg"/>
          <p:cNvPicPr>
            <a:picLocks noChangeAspect="1" noChangeArrowheads="1"/>
          </p:cNvPicPr>
          <p:nvPr/>
        </p:nvPicPr>
        <p:blipFill>
          <a:blip r:embed="rId8" cstate="print"/>
          <a:srcRect/>
          <a:stretch>
            <a:fillRect/>
          </a:stretch>
        </p:blipFill>
        <p:spPr bwMode="auto">
          <a:xfrm>
            <a:off x="214282" y="285728"/>
            <a:ext cx="2057400" cy="990600"/>
          </a:xfrm>
          <a:prstGeom prst="rect">
            <a:avLst/>
          </a:prstGeom>
          <a:ln w="88900" cap="sq" cmpd="thickThin">
            <a:solidFill>
              <a:srgbClr val="92D050"/>
            </a:solidFill>
            <a:prstDash val="solid"/>
            <a:miter lim="800000"/>
          </a:ln>
          <a:effectLst>
            <a:innerShdw blurRad="76200">
              <a:srgbClr val="000000"/>
            </a:innerShdw>
          </a:effec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1"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1">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Users\naima\Desktop\new f\New Folder (2)\powerpoint-background-christian-fre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re 1"/>
          <p:cNvSpPr>
            <a:spLocks noGrp="1"/>
          </p:cNvSpPr>
          <p:nvPr>
            <p:ph type="title"/>
          </p:nvPr>
        </p:nvSpPr>
        <p:spPr>
          <a:xfrm>
            <a:off x="3214678" y="274638"/>
            <a:ext cx="5472122" cy="1143000"/>
          </a:xfrm>
          <a:effectLst>
            <a:glow rad="228600">
              <a:schemeClr val="accent3">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a:lstStyle/>
          <a:p>
            <a:r>
              <a:rPr lang="ar-DZ" dirty="0" smtClean="0"/>
              <a:t>الأرضية القانونية </a:t>
            </a:r>
            <a:endParaRPr lang="fr-FR" dirty="0"/>
          </a:p>
        </p:txBody>
      </p:sp>
      <p:graphicFrame>
        <p:nvGraphicFramePr>
          <p:cNvPr id="6" name="Espace réservé du contenu 5"/>
          <p:cNvGraphicFramePr>
            <a:graphicFrameLocks noGrp="1"/>
          </p:cNvGraphicFramePr>
          <p:nvPr>
            <p:ph idx="1"/>
          </p:nvPr>
        </p:nvGraphicFramePr>
        <p:xfrm>
          <a:off x="714348" y="2071676"/>
          <a:ext cx="7643866" cy="3143273"/>
        </p:xfrm>
        <a:graphic>
          <a:graphicData uri="http://schemas.openxmlformats.org/drawingml/2006/table">
            <a:tbl>
              <a:tblPr rtl="1">
                <a:tableStyleId>{08FB837D-C827-4EFA-A057-4D05807E0F7C}</a:tableStyleId>
              </a:tblPr>
              <a:tblGrid>
                <a:gridCol w="1681270"/>
                <a:gridCol w="1481966"/>
                <a:gridCol w="2381730"/>
                <a:gridCol w="2098900"/>
              </a:tblGrid>
              <a:tr h="1257308">
                <a:tc>
                  <a:txBody>
                    <a:bodyPr/>
                    <a:lstStyle/>
                    <a:p>
                      <a:pPr algn="ctr" rtl="1">
                        <a:lnSpc>
                          <a:spcPct val="115000"/>
                        </a:lnSpc>
                        <a:spcAft>
                          <a:spcPts val="0"/>
                        </a:spcAft>
                      </a:pPr>
                      <a:r>
                        <a:rPr lang="ar-DZ" sz="1800" b="1" dirty="0"/>
                        <a:t>نوع المؤسسة</a:t>
                      </a:r>
                      <a:endParaRPr lang="fr-FR" sz="1800" b="1" dirty="0">
                        <a:latin typeface="Traditional Arabic"/>
                        <a:ea typeface="Times New Roman"/>
                        <a:cs typeface="Arial"/>
                      </a:endParaRPr>
                    </a:p>
                  </a:txBody>
                  <a:tcPr marL="68580" marR="68580" marT="0" marB="0"/>
                </a:tc>
                <a:tc>
                  <a:txBody>
                    <a:bodyPr/>
                    <a:lstStyle/>
                    <a:p>
                      <a:pPr algn="ctr" rtl="1">
                        <a:lnSpc>
                          <a:spcPct val="115000"/>
                        </a:lnSpc>
                        <a:spcAft>
                          <a:spcPts val="0"/>
                        </a:spcAft>
                      </a:pPr>
                      <a:r>
                        <a:rPr lang="ar-DZ" sz="1800" b="1" dirty="0"/>
                        <a:t>عدد العمال</a:t>
                      </a:r>
                      <a:endParaRPr lang="fr-FR" sz="1800" b="1" dirty="0">
                        <a:latin typeface="Traditional Arabic"/>
                        <a:ea typeface="Times New Roman"/>
                        <a:cs typeface="Arial"/>
                      </a:endParaRPr>
                    </a:p>
                  </a:txBody>
                  <a:tcPr marL="68580" marR="68580" marT="0" marB="0"/>
                </a:tc>
                <a:tc>
                  <a:txBody>
                    <a:bodyPr/>
                    <a:lstStyle/>
                    <a:p>
                      <a:pPr algn="ctr" rtl="1">
                        <a:lnSpc>
                          <a:spcPct val="115000"/>
                        </a:lnSpc>
                        <a:spcAft>
                          <a:spcPts val="0"/>
                        </a:spcAft>
                      </a:pPr>
                      <a:r>
                        <a:rPr lang="ar-DZ" sz="1800" b="1" dirty="0"/>
                        <a:t>رقم الأعمال السنوي  (دينار جزائري)</a:t>
                      </a:r>
                      <a:endParaRPr lang="fr-FR" sz="1800" b="1" dirty="0">
                        <a:latin typeface="Traditional Arabic"/>
                        <a:ea typeface="Times New Roman"/>
                        <a:cs typeface="Arial"/>
                      </a:endParaRPr>
                    </a:p>
                  </a:txBody>
                  <a:tcPr marL="68580" marR="68580" marT="0" marB="0"/>
                </a:tc>
                <a:tc>
                  <a:txBody>
                    <a:bodyPr/>
                    <a:lstStyle/>
                    <a:p>
                      <a:pPr algn="ctr" rtl="1">
                        <a:lnSpc>
                          <a:spcPct val="115000"/>
                        </a:lnSpc>
                        <a:spcAft>
                          <a:spcPts val="0"/>
                        </a:spcAft>
                      </a:pPr>
                      <a:r>
                        <a:rPr lang="ar-DZ" sz="1800" b="1"/>
                        <a:t>الحصيلة السنوية (دينار جزائري)</a:t>
                      </a:r>
                      <a:endParaRPr lang="fr-FR" sz="1800" b="1">
                        <a:latin typeface="Traditional Arabic"/>
                        <a:ea typeface="Times New Roman"/>
                        <a:cs typeface="Arial"/>
                      </a:endParaRPr>
                    </a:p>
                  </a:txBody>
                  <a:tcPr marL="68580" marR="68580" marT="0" marB="0"/>
                </a:tc>
              </a:tr>
              <a:tr h="628655">
                <a:tc>
                  <a:txBody>
                    <a:bodyPr/>
                    <a:lstStyle/>
                    <a:p>
                      <a:pPr algn="ctr" rtl="1">
                        <a:lnSpc>
                          <a:spcPct val="115000"/>
                        </a:lnSpc>
                        <a:spcAft>
                          <a:spcPts val="0"/>
                        </a:spcAft>
                      </a:pPr>
                      <a:r>
                        <a:rPr lang="ar-DZ" sz="1800" b="1"/>
                        <a:t>مصغـــــــرة</a:t>
                      </a:r>
                      <a:endParaRPr lang="fr-FR" sz="1800" b="1">
                        <a:latin typeface="Traditional Arabic"/>
                        <a:ea typeface="Times New Roman"/>
                        <a:cs typeface="Arial"/>
                      </a:endParaRPr>
                    </a:p>
                  </a:txBody>
                  <a:tcPr marL="68580" marR="68580" marT="0" marB="0"/>
                </a:tc>
                <a:tc>
                  <a:txBody>
                    <a:bodyPr/>
                    <a:lstStyle/>
                    <a:p>
                      <a:pPr algn="ctr" rtl="1">
                        <a:lnSpc>
                          <a:spcPct val="115000"/>
                        </a:lnSpc>
                        <a:spcAft>
                          <a:spcPts val="0"/>
                        </a:spcAft>
                      </a:pPr>
                      <a:r>
                        <a:rPr lang="ar-DZ" sz="1800" b="1"/>
                        <a:t>01– 09</a:t>
                      </a:r>
                      <a:endParaRPr lang="fr-FR" sz="1800" b="1">
                        <a:latin typeface="Traditional Arabic"/>
                        <a:ea typeface="Times New Roman"/>
                        <a:cs typeface="Arial"/>
                      </a:endParaRPr>
                    </a:p>
                  </a:txBody>
                  <a:tcPr marL="68580" marR="68580" marT="0" marB="0"/>
                </a:tc>
                <a:tc>
                  <a:txBody>
                    <a:bodyPr/>
                    <a:lstStyle/>
                    <a:p>
                      <a:pPr algn="ctr" rtl="1">
                        <a:lnSpc>
                          <a:spcPct val="115000"/>
                        </a:lnSpc>
                        <a:spcAft>
                          <a:spcPts val="0"/>
                        </a:spcAft>
                      </a:pPr>
                      <a:r>
                        <a:rPr lang="ar-DZ" sz="1800" b="1" dirty="0"/>
                        <a:t>40 مليون</a:t>
                      </a:r>
                      <a:endParaRPr lang="fr-FR" sz="1800" b="1" dirty="0">
                        <a:latin typeface="Traditional Arabic"/>
                        <a:ea typeface="Times New Roman"/>
                        <a:cs typeface="Arial"/>
                      </a:endParaRPr>
                    </a:p>
                  </a:txBody>
                  <a:tcPr marL="68580" marR="68580" marT="0" marB="0"/>
                </a:tc>
                <a:tc>
                  <a:txBody>
                    <a:bodyPr/>
                    <a:lstStyle/>
                    <a:p>
                      <a:pPr algn="ctr" rtl="1">
                        <a:lnSpc>
                          <a:spcPct val="115000"/>
                        </a:lnSpc>
                        <a:spcAft>
                          <a:spcPts val="0"/>
                        </a:spcAft>
                      </a:pPr>
                      <a:r>
                        <a:rPr lang="ar-DZ" sz="1800" b="1" dirty="0"/>
                        <a:t>20 مليون</a:t>
                      </a:r>
                      <a:endParaRPr lang="fr-FR" sz="1800" b="1" dirty="0">
                        <a:latin typeface="Traditional Arabic"/>
                        <a:ea typeface="Times New Roman"/>
                        <a:cs typeface="Arial"/>
                      </a:endParaRPr>
                    </a:p>
                  </a:txBody>
                  <a:tcPr marL="68580" marR="68580" marT="0" marB="0"/>
                </a:tc>
              </a:tr>
              <a:tr h="628655">
                <a:tc>
                  <a:txBody>
                    <a:bodyPr/>
                    <a:lstStyle/>
                    <a:p>
                      <a:pPr algn="ctr" rtl="1">
                        <a:lnSpc>
                          <a:spcPct val="115000"/>
                        </a:lnSpc>
                        <a:spcAft>
                          <a:spcPts val="0"/>
                        </a:spcAft>
                      </a:pPr>
                      <a:r>
                        <a:rPr lang="ar-DZ" sz="1800" b="1"/>
                        <a:t>صغيـــــــرة</a:t>
                      </a:r>
                      <a:endParaRPr lang="fr-FR" sz="1800" b="1">
                        <a:latin typeface="Traditional Arabic"/>
                        <a:ea typeface="Times New Roman"/>
                        <a:cs typeface="Arial"/>
                      </a:endParaRPr>
                    </a:p>
                  </a:txBody>
                  <a:tcPr marL="68580" marR="68580" marT="0" marB="0"/>
                </a:tc>
                <a:tc>
                  <a:txBody>
                    <a:bodyPr/>
                    <a:lstStyle/>
                    <a:p>
                      <a:pPr algn="ctr" rtl="1">
                        <a:lnSpc>
                          <a:spcPct val="115000"/>
                        </a:lnSpc>
                        <a:spcAft>
                          <a:spcPts val="0"/>
                        </a:spcAft>
                      </a:pPr>
                      <a:r>
                        <a:rPr lang="ar-DZ" sz="1800" b="1" dirty="0"/>
                        <a:t>10 - 49</a:t>
                      </a:r>
                      <a:endParaRPr lang="fr-FR" sz="1800" b="1" dirty="0">
                        <a:latin typeface="Traditional Arabic"/>
                        <a:ea typeface="Times New Roman"/>
                        <a:cs typeface="Arial"/>
                      </a:endParaRPr>
                    </a:p>
                  </a:txBody>
                  <a:tcPr marL="68580" marR="68580" marT="0" marB="0"/>
                </a:tc>
                <a:tc>
                  <a:txBody>
                    <a:bodyPr/>
                    <a:lstStyle/>
                    <a:p>
                      <a:pPr algn="ctr" rtl="1">
                        <a:lnSpc>
                          <a:spcPct val="115000"/>
                        </a:lnSpc>
                        <a:spcAft>
                          <a:spcPts val="0"/>
                        </a:spcAft>
                      </a:pPr>
                      <a:r>
                        <a:rPr lang="ar-DZ" sz="1800" b="1" dirty="0"/>
                        <a:t>400 مليون</a:t>
                      </a:r>
                      <a:endParaRPr lang="fr-FR" sz="1800" b="1" dirty="0">
                        <a:latin typeface="Traditional Arabic"/>
                        <a:ea typeface="Times New Roman"/>
                        <a:cs typeface="Arial"/>
                      </a:endParaRPr>
                    </a:p>
                  </a:txBody>
                  <a:tcPr marL="68580" marR="68580" marT="0" marB="0"/>
                </a:tc>
                <a:tc>
                  <a:txBody>
                    <a:bodyPr/>
                    <a:lstStyle/>
                    <a:p>
                      <a:pPr algn="ctr" rtl="1">
                        <a:lnSpc>
                          <a:spcPct val="115000"/>
                        </a:lnSpc>
                        <a:spcAft>
                          <a:spcPts val="0"/>
                        </a:spcAft>
                      </a:pPr>
                      <a:r>
                        <a:rPr lang="ar-DZ" sz="1800" b="1" dirty="0"/>
                        <a:t>200 مليون</a:t>
                      </a:r>
                      <a:endParaRPr lang="fr-FR" sz="1800" b="1" dirty="0">
                        <a:latin typeface="Traditional Arabic"/>
                        <a:ea typeface="Times New Roman"/>
                        <a:cs typeface="Arial"/>
                      </a:endParaRPr>
                    </a:p>
                  </a:txBody>
                  <a:tcPr marL="68580" marR="68580" marT="0" marB="0"/>
                </a:tc>
              </a:tr>
              <a:tr h="628655">
                <a:tc>
                  <a:txBody>
                    <a:bodyPr/>
                    <a:lstStyle/>
                    <a:p>
                      <a:pPr algn="ctr" rtl="1">
                        <a:lnSpc>
                          <a:spcPct val="115000"/>
                        </a:lnSpc>
                        <a:spcAft>
                          <a:spcPts val="0"/>
                        </a:spcAft>
                      </a:pPr>
                      <a:r>
                        <a:rPr lang="ar-DZ" sz="1800" b="1"/>
                        <a:t>متوسطـــــــة</a:t>
                      </a:r>
                      <a:endParaRPr lang="fr-FR" sz="1800" b="1">
                        <a:latin typeface="Traditional Arabic"/>
                        <a:ea typeface="Times New Roman"/>
                        <a:cs typeface="Arial"/>
                      </a:endParaRPr>
                    </a:p>
                  </a:txBody>
                  <a:tcPr marL="68580" marR="68580" marT="0" marB="0"/>
                </a:tc>
                <a:tc>
                  <a:txBody>
                    <a:bodyPr/>
                    <a:lstStyle/>
                    <a:p>
                      <a:pPr algn="ctr" rtl="1">
                        <a:lnSpc>
                          <a:spcPct val="115000"/>
                        </a:lnSpc>
                        <a:spcAft>
                          <a:spcPts val="0"/>
                        </a:spcAft>
                      </a:pPr>
                      <a:r>
                        <a:rPr lang="ar-DZ" sz="1800" b="1"/>
                        <a:t>50 - 250</a:t>
                      </a:r>
                      <a:endParaRPr lang="fr-FR" sz="1800" b="1">
                        <a:latin typeface="Traditional Arabic"/>
                        <a:ea typeface="Times New Roman"/>
                        <a:cs typeface="Arial"/>
                      </a:endParaRPr>
                    </a:p>
                  </a:txBody>
                  <a:tcPr marL="68580" marR="68580" marT="0" marB="0"/>
                </a:tc>
                <a:tc>
                  <a:txBody>
                    <a:bodyPr/>
                    <a:lstStyle/>
                    <a:p>
                      <a:pPr algn="ctr" rtl="1">
                        <a:lnSpc>
                          <a:spcPct val="115000"/>
                        </a:lnSpc>
                        <a:spcAft>
                          <a:spcPts val="0"/>
                        </a:spcAft>
                      </a:pPr>
                      <a:r>
                        <a:rPr lang="ar-DZ" sz="1800" b="1"/>
                        <a:t>200 مليون – 4 مليار</a:t>
                      </a:r>
                      <a:endParaRPr lang="fr-FR" sz="1800" b="1">
                        <a:latin typeface="Traditional Arabic"/>
                        <a:ea typeface="Times New Roman"/>
                        <a:cs typeface="Arial"/>
                      </a:endParaRPr>
                    </a:p>
                  </a:txBody>
                  <a:tcPr marL="68580" marR="68580" marT="0" marB="0"/>
                </a:tc>
                <a:tc>
                  <a:txBody>
                    <a:bodyPr/>
                    <a:lstStyle/>
                    <a:p>
                      <a:pPr algn="ctr" rtl="1">
                        <a:lnSpc>
                          <a:spcPct val="115000"/>
                        </a:lnSpc>
                        <a:spcAft>
                          <a:spcPts val="0"/>
                        </a:spcAft>
                      </a:pPr>
                      <a:r>
                        <a:rPr lang="ar-DZ" sz="1800" b="1" dirty="0"/>
                        <a:t> 200 مليون – 01 مليار</a:t>
                      </a:r>
                      <a:endParaRPr lang="fr-FR" sz="1800" b="1" dirty="0">
                        <a:latin typeface="Traditional Arabic"/>
                        <a:ea typeface="Times New Roman"/>
                        <a:cs typeface="Arial"/>
                      </a:endParaRPr>
                    </a:p>
                  </a:txBody>
                  <a:tcPr marL="68580" marR="68580" marT="0" marB="0"/>
                </a:tc>
              </a:tr>
            </a:tbl>
          </a:graphicData>
        </a:graphic>
      </p:graphicFrame>
      <p:pic>
        <p:nvPicPr>
          <p:cNvPr id="5" name="Picture 14" descr="http://t0.gstatic.com/images?q=tbn:ANd9GcQadTY6Zme8-fqirDK3HTz73hcoeCcgo2-92GQJei-AlQaxJQ8egq8DkNU">
            <a:hlinkClick r:id="rId3"/>
          </p:cNvPr>
          <p:cNvPicPr>
            <a:picLocks noChangeAspect="1" noChangeArrowheads="1"/>
          </p:cNvPicPr>
          <p:nvPr/>
        </p:nvPicPr>
        <p:blipFill>
          <a:blip r:embed="rId4" cstate="print"/>
          <a:srcRect/>
          <a:stretch>
            <a:fillRect/>
          </a:stretch>
        </p:blipFill>
        <p:spPr bwMode="auto">
          <a:xfrm>
            <a:off x="7572396" y="285728"/>
            <a:ext cx="1196008" cy="971550"/>
          </a:xfrm>
          <a:prstGeom prst="ellipse">
            <a:avLst/>
          </a:prstGeom>
          <a:ln>
            <a:noFill/>
          </a:ln>
          <a:effectLst>
            <a:softEdge rad="112500"/>
          </a:effectLst>
        </p:spPr>
      </p:pic>
      <p:pic>
        <p:nvPicPr>
          <p:cNvPr id="7" name="Picture 6" descr="C:\Users\naima\Desktop\drp[1].gif"/>
          <p:cNvPicPr>
            <a:picLocks noChangeAspect="1" noChangeArrowheads="1" noCrop="1"/>
          </p:cNvPicPr>
          <p:nvPr/>
        </p:nvPicPr>
        <p:blipFill>
          <a:blip r:embed="rId5" cstate="print"/>
          <a:srcRect/>
          <a:stretch>
            <a:fillRect/>
          </a:stretch>
        </p:blipFill>
        <p:spPr bwMode="auto">
          <a:xfrm>
            <a:off x="214282" y="5429264"/>
            <a:ext cx="2232025" cy="1142984"/>
          </a:xfrm>
          <a:prstGeom prst="rect">
            <a:avLst/>
          </a:prstGeom>
          <a:ln>
            <a:noFill/>
          </a:ln>
          <a:effectLst>
            <a:softEdge rad="112500"/>
          </a:effectLst>
        </p:spPr>
      </p:pic>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9" descr="C:\Users\naima\Desktop\20061116173607938.gif"/>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re 1"/>
          <p:cNvSpPr>
            <a:spLocks noGrp="1"/>
          </p:cNvSpPr>
          <p:nvPr>
            <p:ph type="title"/>
          </p:nvPr>
        </p:nvSpPr>
        <p:spPr>
          <a:xfrm>
            <a:off x="457200" y="274638"/>
            <a:ext cx="7329510" cy="1143000"/>
          </a:xfrm>
        </p:spPr>
        <p:txBody>
          <a:bodyPr>
            <a:normAutofit/>
          </a:bodyPr>
          <a:lstStyle/>
          <a:p>
            <a:r>
              <a:rPr lang="ar-DZ" sz="2800" dirty="0" smtClean="0"/>
              <a:t>تطور تعداد المؤسسات الصغيرة و المتوسطة حسب شكلها القانوني في الفترة 2012-2019</a:t>
            </a:r>
            <a:endParaRPr lang="fr-FR" sz="2800" dirty="0"/>
          </a:p>
        </p:txBody>
      </p:sp>
      <p:graphicFrame>
        <p:nvGraphicFramePr>
          <p:cNvPr id="4" name="Chart 5"/>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2" descr="C:\Users\naima\Desktop\new f\dz_flag2[1].gif"/>
          <p:cNvPicPr>
            <a:picLocks noChangeAspect="1" noChangeArrowheads="1" noCrop="1"/>
          </p:cNvPicPr>
          <p:nvPr/>
        </p:nvPicPr>
        <p:blipFill>
          <a:blip r:embed="rId4" cstate="print"/>
          <a:srcRect/>
          <a:stretch>
            <a:fillRect/>
          </a:stretch>
        </p:blipFill>
        <p:spPr bwMode="auto">
          <a:xfrm>
            <a:off x="7858148" y="285728"/>
            <a:ext cx="1144587" cy="817562"/>
          </a:xfrm>
          <a:prstGeom prst="rect">
            <a:avLst/>
          </a:prstGeom>
          <a:noFill/>
          <a:ln w="9525">
            <a:noFill/>
            <a:miter lim="800000"/>
            <a:headEnd/>
            <a:tailEnd/>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Users\naima\Desktop\background-20.gif"/>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re 1"/>
          <p:cNvSpPr>
            <a:spLocks noGrp="1"/>
          </p:cNvSpPr>
          <p:nvPr>
            <p:ph type="title"/>
          </p:nvPr>
        </p:nvSpPr>
        <p:spPr/>
        <p:txBody>
          <a:bodyPr>
            <a:normAutofit/>
          </a:bodyPr>
          <a:lstStyle/>
          <a:p>
            <a:r>
              <a:rPr lang="ar-DZ" sz="2800" dirty="0" smtClean="0"/>
              <a:t>التوزيع الجغرافي للمؤسسات الصغيرة والمتوسطة</a:t>
            </a:r>
            <a:r>
              <a:rPr lang="ar-DZ" sz="2800" b="1" dirty="0" smtClean="0"/>
              <a:t> </a:t>
            </a:r>
            <a:r>
              <a:rPr lang="ar-DZ" sz="2800" dirty="0" smtClean="0"/>
              <a:t>لسنة 2018</a:t>
            </a:r>
            <a:endParaRPr lang="fr-FR" sz="2800" dirty="0"/>
          </a:p>
        </p:txBody>
      </p:sp>
      <p:graphicFrame>
        <p:nvGraphicFramePr>
          <p:cNvPr id="4" name="Chart 8"/>
          <p:cNvGraphicFramePr>
            <a:graphicFrameLocks noGrp="1"/>
          </p:cNvGraphicFramePr>
          <p:nvPr>
            <p:ph idx="1"/>
            <p:extLst>
              <p:ext uri="{D42A27DB-BD31-4B8C-83A1-F6EECF244321}">
                <p14:modId xmlns:p14="http://schemas.microsoft.com/office/powerpoint/2010/main" xmlns="" val="153455031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2" descr="C:\Users\naima\Desktop\new f\dz_flag2[1].gif"/>
          <p:cNvPicPr>
            <a:picLocks noChangeAspect="1" noChangeArrowheads="1" noCrop="1"/>
          </p:cNvPicPr>
          <p:nvPr/>
        </p:nvPicPr>
        <p:blipFill>
          <a:blip r:embed="rId4" cstate="print"/>
          <a:srcRect/>
          <a:stretch>
            <a:fillRect/>
          </a:stretch>
        </p:blipFill>
        <p:spPr bwMode="auto">
          <a:xfrm>
            <a:off x="0" y="214290"/>
            <a:ext cx="1144587" cy="817562"/>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6" descr="C:\Users\naima\Desktop\New Folder (2)\Picture14.jpg_thumb.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graphicFrame>
        <p:nvGraphicFramePr>
          <p:cNvPr id="4" name="Espace réservé du contenu 3"/>
          <p:cNvGraphicFramePr>
            <a:graphicFrameLocks noGrp="1"/>
          </p:cNvGraphicFramePr>
          <p:nvPr>
            <p:ph idx="1"/>
          </p:nvPr>
        </p:nvGraphicFramePr>
        <p:xfrm>
          <a:off x="457200" y="1600200"/>
          <a:ext cx="8229600" cy="2900372"/>
        </p:xfrm>
        <a:graphic>
          <a:graphicData uri="http://schemas.openxmlformats.org/drawingml/2006/table">
            <a:tbl>
              <a:tblPr firstRow="1" bandRow="1">
                <a:tableStyleId>{5DA37D80-6434-44D0-A028-1B22A696006F}</a:tableStyleId>
              </a:tblPr>
              <a:tblGrid>
                <a:gridCol w="4114800"/>
                <a:gridCol w="4114800"/>
              </a:tblGrid>
              <a:tr h="725093">
                <a:tc>
                  <a:txBody>
                    <a:bodyPr/>
                    <a:lstStyle/>
                    <a:p>
                      <a:pPr algn="ctr" rtl="1">
                        <a:lnSpc>
                          <a:spcPct val="115000"/>
                        </a:lnSpc>
                        <a:spcAft>
                          <a:spcPts val="0"/>
                        </a:spcAft>
                      </a:pPr>
                      <a:r>
                        <a:rPr lang="ar-DZ" sz="2000" b="1" dirty="0"/>
                        <a:t>البلد</a:t>
                      </a:r>
                      <a:endParaRPr lang="fr-FR" sz="2000" b="1" dirty="0">
                        <a:latin typeface="Traditional Arabic"/>
                        <a:ea typeface="Times New Roman"/>
                        <a:cs typeface="Arial"/>
                      </a:endParaRPr>
                    </a:p>
                  </a:txBody>
                  <a:tcPr marL="68580" marR="68580" marT="0" marB="0"/>
                </a:tc>
                <a:tc>
                  <a:txBody>
                    <a:bodyPr/>
                    <a:lstStyle/>
                    <a:p>
                      <a:pPr algn="ctr" rtl="1">
                        <a:lnSpc>
                          <a:spcPct val="115000"/>
                        </a:lnSpc>
                        <a:spcAft>
                          <a:spcPts val="0"/>
                        </a:spcAft>
                      </a:pPr>
                      <a:r>
                        <a:rPr lang="ar-DZ" sz="2000" b="1" dirty="0"/>
                        <a:t>عدد الإنشاءات الجديدة لكل 100000 نسمة</a:t>
                      </a:r>
                      <a:endParaRPr lang="fr-FR" sz="2000" b="1" dirty="0">
                        <a:latin typeface="Traditional Arabic"/>
                        <a:ea typeface="Times New Roman"/>
                        <a:cs typeface="Arial"/>
                      </a:endParaRPr>
                    </a:p>
                  </a:txBody>
                  <a:tcPr marL="68580" marR="68580" marT="0" marB="0"/>
                </a:tc>
              </a:tr>
              <a:tr h="725093">
                <a:tc>
                  <a:txBody>
                    <a:bodyPr/>
                    <a:lstStyle/>
                    <a:p>
                      <a:pPr algn="ctr" rtl="1">
                        <a:lnSpc>
                          <a:spcPct val="115000"/>
                        </a:lnSpc>
                        <a:spcAft>
                          <a:spcPts val="0"/>
                        </a:spcAft>
                      </a:pPr>
                      <a:r>
                        <a:rPr lang="ar-DZ" sz="2000" b="1"/>
                        <a:t>الجزائر</a:t>
                      </a:r>
                      <a:endParaRPr lang="fr-FR" sz="2000" b="1">
                        <a:latin typeface="Traditional Arabic"/>
                        <a:ea typeface="Times New Roman"/>
                        <a:cs typeface="Arial"/>
                      </a:endParaRPr>
                    </a:p>
                  </a:txBody>
                  <a:tcPr marL="68580" marR="68580" marT="0" marB="0"/>
                </a:tc>
                <a:tc>
                  <a:txBody>
                    <a:bodyPr/>
                    <a:lstStyle/>
                    <a:p>
                      <a:pPr algn="ctr" rtl="1">
                        <a:lnSpc>
                          <a:spcPct val="115000"/>
                        </a:lnSpc>
                        <a:spcAft>
                          <a:spcPts val="0"/>
                        </a:spcAft>
                      </a:pPr>
                      <a:r>
                        <a:rPr lang="ar-DZ" sz="2000" b="1" dirty="0"/>
                        <a:t>31</a:t>
                      </a:r>
                      <a:endParaRPr lang="fr-FR" sz="2000" b="1" dirty="0">
                        <a:latin typeface="Traditional Arabic"/>
                        <a:ea typeface="Times New Roman"/>
                        <a:cs typeface="Arial"/>
                      </a:endParaRPr>
                    </a:p>
                  </a:txBody>
                  <a:tcPr marL="68580" marR="68580" marT="0" marB="0"/>
                </a:tc>
              </a:tr>
              <a:tr h="725093">
                <a:tc>
                  <a:txBody>
                    <a:bodyPr/>
                    <a:lstStyle/>
                    <a:p>
                      <a:pPr algn="ctr" rtl="1">
                        <a:lnSpc>
                          <a:spcPct val="115000"/>
                        </a:lnSpc>
                        <a:spcAft>
                          <a:spcPts val="0"/>
                        </a:spcAft>
                      </a:pPr>
                      <a:r>
                        <a:rPr lang="ar-DZ" sz="2000" b="1"/>
                        <a:t>فرنسا</a:t>
                      </a:r>
                      <a:endParaRPr lang="fr-FR" sz="2000" b="1">
                        <a:latin typeface="Traditional Arabic"/>
                        <a:ea typeface="Times New Roman"/>
                        <a:cs typeface="Arial"/>
                      </a:endParaRPr>
                    </a:p>
                  </a:txBody>
                  <a:tcPr marL="68580" marR="68580" marT="0" marB="0"/>
                </a:tc>
                <a:tc>
                  <a:txBody>
                    <a:bodyPr/>
                    <a:lstStyle/>
                    <a:p>
                      <a:pPr algn="ctr" rtl="1">
                        <a:lnSpc>
                          <a:spcPct val="115000"/>
                        </a:lnSpc>
                        <a:spcAft>
                          <a:spcPts val="0"/>
                        </a:spcAft>
                      </a:pPr>
                      <a:r>
                        <a:rPr lang="ar-DZ" sz="2000" b="1" dirty="0"/>
                        <a:t>880</a:t>
                      </a:r>
                      <a:endParaRPr lang="fr-FR" sz="2000" b="1" dirty="0">
                        <a:latin typeface="Traditional Arabic"/>
                        <a:ea typeface="Times New Roman"/>
                        <a:cs typeface="Arial"/>
                      </a:endParaRPr>
                    </a:p>
                  </a:txBody>
                  <a:tcPr marL="68580" marR="68580" marT="0" marB="0"/>
                </a:tc>
              </a:tr>
              <a:tr h="725093">
                <a:tc>
                  <a:txBody>
                    <a:bodyPr/>
                    <a:lstStyle/>
                    <a:p>
                      <a:pPr algn="ctr" rtl="1">
                        <a:lnSpc>
                          <a:spcPct val="115000"/>
                        </a:lnSpc>
                        <a:spcAft>
                          <a:spcPts val="0"/>
                        </a:spcAft>
                      </a:pPr>
                      <a:r>
                        <a:rPr lang="ar-DZ" sz="2000" b="1" dirty="0"/>
                        <a:t>إسبانيا</a:t>
                      </a:r>
                      <a:endParaRPr lang="fr-FR" sz="2000" b="1" dirty="0">
                        <a:latin typeface="Traditional Arabic"/>
                        <a:ea typeface="Times New Roman"/>
                        <a:cs typeface="Arial"/>
                      </a:endParaRPr>
                    </a:p>
                  </a:txBody>
                  <a:tcPr marL="68580" marR="68580" marT="0" marB="0"/>
                </a:tc>
                <a:tc>
                  <a:txBody>
                    <a:bodyPr/>
                    <a:lstStyle/>
                    <a:p>
                      <a:pPr algn="ctr" rtl="1">
                        <a:lnSpc>
                          <a:spcPct val="115000"/>
                        </a:lnSpc>
                        <a:spcAft>
                          <a:spcPts val="0"/>
                        </a:spcAft>
                      </a:pPr>
                      <a:r>
                        <a:rPr lang="ar-DZ" sz="2000" b="1" dirty="0"/>
                        <a:t>441</a:t>
                      </a:r>
                      <a:endParaRPr lang="fr-FR" sz="2000" b="1" dirty="0">
                        <a:latin typeface="Traditional Arabic"/>
                        <a:ea typeface="Times New Roman"/>
                        <a:cs typeface="Arial"/>
                      </a:endParaRPr>
                    </a:p>
                  </a:txBody>
                  <a:tcPr marL="68580" marR="68580" marT="0" marB="0"/>
                </a:tc>
              </a:tr>
            </a:tbl>
          </a:graphicData>
        </a:graphic>
      </p:graphicFrame>
      <p:pic>
        <p:nvPicPr>
          <p:cNvPr id="5" name="Picture 2" descr="office_hilighter_rolling_md_wht"/>
          <p:cNvPicPr>
            <a:picLocks noChangeAspect="1" noChangeArrowheads="1" noCrop="1"/>
          </p:cNvPicPr>
          <p:nvPr/>
        </p:nvPicPr>
        <p:blipFill>
          <a:blip r:embed="rId3" cstate="print"/>
          <a:srcRect/>
          <a:stretch>
            <a:fillRect/>
          </a:stretch>
        </p:blipFill>
        <p:spPr bwMode="auto">
          <a:xfrm>
            <a:off x="0" y="4643446"/>
            <a:ext cx="2837745" cy="1687504"/>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naima\Desktop\new f\ppt-background-ocean[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re 1"/>
          <p:cNvSpPr>
            <a:spLocks noGrp="1"/>
          </p:cNvSpPr>
          <p:nvPr>
            <p:ph type="title"/>
          </p:nvPr>
        </p:nvSpPr>
        <p:spPr/>
        <p:txBody>
          <a:bodyPr>
            <a:normAutofit/>
          </a:bodyPr>
          <a:lstStyle/>
          <a:p>
            <a:r>
              <a:rPr lang="ar-DZ" sz="2400" dirty="0" smtClean="0"/>
              <a:t>توزع</a:t>
            </a:r>
            <a:r>
              <a:rPr lang="ar-DZ" sz="2400" b="1" dirty="0" smtClean="0"/>
              <a:t> </a:t>
            </a:r>
            <a:r>
              <a:rPr lang="ar-DZ" sz="2400" dirty="0" smtClean="0"/>
              <a:t>المؤسسات ص وم على القطاعات في الفترة الممتدة بين 2010 و 2016</a:t>
            </a:r>
            <a:r>
              <a:rPr lang="fr-FR" sz="2400" dirty="0" smtClean="0"/>
              <a:t/>
            </a:r>
            <a:br>
              <a:rPr lang="fr-FR" sz="2400" dirty="0" smtClean="0"/>
            </a:br>
            <a:endParaRPr lang="fr-FR" sz="2400" dirty="0"/>
          </a:p>
        </p:txBody>
      </p:sp>
      <p:graphicFrame>
        <p:nvGraphicFramePr>
          <p:cNvPr id="4" name="Chart 11"/>
          <p:cNvGraphicFramePr>
            <a:graphicFrameLocks noGrp="1"/>
          </p:cNvGraphicFramePr>
          <p:nvPr>
            <p:ph idx="1"/>
          </p:nvPr>
        </p:nvGraphicFramePr>
        <p:xfrm>
          <a:off x="457200" y="1142984"/>
          <a:ext cx="8229600" cy="4983179"/>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2" descr="C:\Users\Naima\Desktop\o.gif"/>
          <p:cNvPicPr>
            <a:picLocks noChangeAspect="1" noChangeArrowheads="1" noCrop="1"/>
          </p:cNvPicPr>
          <p:nvPr/>
        </p:nvPicPr>
        <p:blipFill>
          <a:blip r:embed="rId4" cstate="print"/>
          <a:srcRect/>
          <a:stretch>
            <a:fillRect/>
          </a:stretch>
        </p:blipFill>
        <p:spPr bwMode="auto">
          <a:xfrm>
            <a:off x="0" y="5715016"/>
            <a:ext cx="2286000" cy="1142984"/>
          </a:xfrm>
          <a:prstGeom prst="rect">
            <a:avLst/>
          </a:prstGeom>
          <a:noFill/>
        </p:spPr>
      </p:pic>
    </p:spTree>
  </p:cSld>
  <p:clrMapOvr>
    <a:masterClrMapping/>
  </p:clrMapOvr>
  <p:transition>
    <p:whee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aima\Desktop\new f\ppt-background-ocean[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re 1"/>
          <p:cNvSpPr>
            <a:spLocks noGrp="1"/>
          </p:cNvSpPr>
          <p:nvPr>
            <p:ph type="title"/>
          </p:nvPr>
        </p:nvSpPr>
        <p:spPr/>
        <p:txBody>
          <a:bodyPr>
            <a:normAutofit/>
          </a:bodyPr>
          <a:lstStyle/>
          <a:p>
            <a:r>
              <a:rPr lang="ar-DZ" sz="2800" dirty="0" smtClean="0"/>
              <a:t>تطور وتيرة التشغيل في المؤسسات الصغيرة والمتوسطة حسب شكلها القانوني للسنوات 2010- 2016</a:t>
            </a:r>
            <a:endParaRPr lang="fr-FR" sz="2800" dirty="0"/>
          </a:p>
        </p:txBody>
      </p:sp>
      <p:sp>
        <p:nvSpPr>
          <p:cNvPr id="3" name="Espace réservé du contenu 2"/>
          <p:cNvSpPr>
            <a:spLocks noGrp="1"/>
          </p:cNvSpPr>
          <p:nvPr>
            <p:ph idx="1"/>
          </p:nvPr>
        </p:nvSpPr>
        <p:spPr/>
        <p:txBody>
          <a:bodyPr/>
          <a:lstStyle/>
          <a:p>
            <a:endParaRPr lang="fr-FR"/>
          </a:p>
        </p:txBody>
      </p:sp>
      <p:graphicFrame>
        <p:nvGraphicFramePr>
          <p:cNvPr id="4" name="Graphique 3"/>
          <p:cNvGraphicFramePr/>
          <p:nvPr/>
        </p:nvGraphicFramePr>
        <p:xfrm>
          <a:off x="285720" y="1500174"/>
          <a:ext cx="8858280" cy="489935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728" y="274638"/>
            <a:ext cx="7258072" cy="1143000"/>
          </a:xfrm>
        </p:spPr>
        <p:txBody>
          <a:bodyPr>
            <a:normAutofit/>
          </a:bodyPr>
          <a:lstStyle/>
          <a:p>
            <a:r>
              <a:rPr lang="ar-DZ" sz="2400" dirty="0" smtClean="0"/>
              <a:t>أعمدة بيانية لمساهمة كل من القطاع العام والخاص في الناتج المحلي الخام للسنوات 2014-2019</a:t>
            </a:r>
            <a:endParaRPr lang="fr-FR" sz="2400" dirty="0"/>
          </a:p>
        </p:txBody>
      </p:sp>
      <p:sp>
        <p:nvSpPr>
          <p:cNvPr id="3" name="Espace réservé du contenu 2"/>
          <p:cNvSpPr>
            <a:spLocks noGrp="1"/>
          </p:cNvSpPr>
          <p:nvPr>
            <p:ph idx="1"/>
          </p:nvPr>
        </p:nvSpPr>
        <p:spPr/>
        <p:txBody>
          <a:bodyPr/>
          <a:lstStyle/>
          <a:p>
            <a:endParaRPr lang="fr-FR"/>
          </a:p>
        </p:txBody>
      </p:sp>
      <p:graphicFrame>
        <p:nvGraphicFramePr>
          <p:cNvPr id="4" name="Graphique 3"/>
          <p:cNvGraphicFramePr/>
          <p:nvPr/>
        </p:nvGraphicFramePr>
        <p:xfrm>
          <a:off x="428596" y="1285860"/>
          <a:ext cx="8501122" cy="535785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6" descr="C:\Users\naima\Downloads\weight-loss-money.jpg"/>
          <p:cNvPicPr>
            <a:picLocks noChangeAspect="1" noChangeArrowheads="1"/>
          </p:cNvPicPr>
          <p:nvPr/>
        </p:nvPicPr>
        <p:blipFill>
          <a:blip r:embed="rId3" cstate="print"/>
          <a:srcRect/>
          <a:stretch>
            <a:fillRect/>
          </a:stretch>
        </p:blipFill>
        <p:spPr bwMode="auto">
          <a:xfrm>
            <a:off x="0" y="0"/>
            <a:ext cx="857224" cy="1071546"/>
          </a:xfrm>
          <a:prstGeom prst="ellipse">
            <a:avLst/>
          </a:prstGeom>
          <a:ln w="63500" cap="rnd">
            <a:solidFill>
              <a:schemeClr val="accent2">
                <a:lumMod val="75000"/>
              </a:schemeClr>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circle/>
  </p:transition>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991</TotalTime>
  <Words>460</Words>
  <Application>Microsoft Office PowerPoint</Application>
  <PresentationFormat>Affichage à l'écran (4:3)</PresentationFormat>
  <Paragraphs>55</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واقع المقاولاتية في الجزائر</vt:lpstr>
      <vt:lpstr>Diapositive 2</vt:lpstr>
      <vt:lpstr>الأرضية القانونية </vt:lpstr>
      <vt:lpstr>تطور تعداد المؤسسات الصغيرة و المتوسطة حسب شكلها القانوني في الفترة 2012-2019</vt:lpstr>
      <vt:lpstr>التوزيع الجغرافي للمؤسسات الصغيرة والمتوسطة لسنة 2018</vt:lpstr>
      <vt:lpstr>Diapositive 6</vt:lpstr>
      <vt:lpstr>توزع المؤسسات ص وم على القطاعات في الفترة الممتدة بين 2010 و 2016 </vt:lpstr>
      <vt:lpstr>تطور وتيرة التشغيل في المؤسسات الصغيرة والمتوسطة حسب شكلها القانوني للسنوات 2010- 2016</vt:lpstr>
      <vt:lpstr>أعمدة بيانية لمساهمة كل من القطاع العام والخاص في الناتج المحلي الخام للسنوات 2014-2019</vt:lpstr>
      <vt:lpstr>Diapositive 10</vt:lpstr>
      <vt:lpstr>Diapositive 11</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واقع المقاولاتية في الجزائر</dc:title>
  <dc:creator>ADMIN</dc:creator>
  <cp:lastModifiedBy>ADMIN</cp:lastModifiedBy>
  <cp:revision>61</cp:revision>
  <dcterms:created xsi:type="dcterms:W3CDTF">2017-10-25T06:40:31Z</dcterms:created>
  <dcterms:modified xsi:type="dcterms:W3CDTF">2021-02-06T15:19:16Z</dcterms:modified>
</cp:coreProperties>
</file>