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224B1-6844-4298-BCAD-B70A979A46A8}" type="datetimeFigureOut">
              <a:rPr lang="fr-FR" smtClean="0"/>
              <a:pPr/>
              <a:t>30/10/2017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CC88E-E18F-4233-9886-90E745911A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C635-BCA3-4FF9-95FF-B8CC7C7236A1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8E493-FC1B-4B3A-92A8-2EEE1D7648B9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1024-D140-49EE-928F-653A826CADE5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CFEF-DB9C-479F-A3AA-8C93D28DC160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C640-0412-4667-A7BA-5E5EE59304E4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9D3A-E104-4D68-81E0-032BBDEBF205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9A6EA-7353-4D69-8FDE-41784D080C18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9B4A-4AED-4C5D-8470-C224B6ED7133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FB64-A10E-4294-946B-9255E7654A2E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1DEF5-2EB2-4DFC-A84E-A96F3D2F0352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9D0A-4E28-4B55-A2BF-8B3B90EE53C5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F5444-CD2A-4AC6-9EFB-E57A250176EC}" type="datetime1">
              <a:rPr lang="fr-FR" smtClean="0"/>
              <a:pPr/>
              <a:t>30/10/2017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D936-928B-4F2D-AF5B-5705F120041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14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31.png"/><Relationship Id="rId5" Type="http://schemas.openxmlformats.org/officeDocument/2006/relationships/image" Target="../media/image20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15.png"/><Relationship Id="rId12" Type="http://schemas.openxmlformats.org/officeDocument/2006/relationships/image" Target="../media/image2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0034" y="1142984"/>
            <a:ext cx="8143932" cy="8925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Méthode des moindres carrées</a:t>
            </a:r>
          </a:p>
          <a:p>
            <a:pPr algn="ctr"/>
            <a:r>
              <a:rPr lang="fr-F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(Approximation de données numériques par des fonctions analytiques)</a:t>
            </a: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0034" y="2005604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pratique, le problème est généralement posé comme suit:</a:t>
            </a:r>
          </a:p>
          <a:p>
            <a:r>
              <a:rPr lang="fr-FR" dirty="0" smtClean="0"/>
              <a:t>Soit un ensemble de </a:t>
            </a:r>
            <a:r>
              <a:rPr lang="fr-FR" dirty="0" smtClean="0">
                <a:solidFill>
                  <a:srgbClr val="FF0000"/>
                </a:solidFill>
              </a:rPr>
              <a:t>n</a:t>
            </a:r>
            <a:r>
              <a:rPr lang="fr-FR" dirty="0" smtClean="0"/>
              <a:t> valeurs 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d’une grandeur 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dirty="0" smtClean="0"/>
              <a:t> auxquelles correspond un ensemble de valeurs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d’une grandeur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dirty="0" smtClean="0"/>
              <a:t>.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28594" y="3030860"/>
          <a:ext cx="82153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6"/>
                <a:gridCol w="714378"/>
                <a:gridCol w="821537"/>
                <a:gridCol w="821537"/>
                <a:gridCol w="821537"/>
                <a:gridCol w="821537"/>
                <a:gridCol w="821537"/>
                <a:gridCol w="821537"/>
                <a:gridCol w="821537"/>
                <a:gridCol w="821537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Mesure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r>
                        <a:rPr lang="fr-FR" baseline="-25000" dirty="0" smtClean="0"/>
                        <a:t>1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r>
                        <a:rPr lang="fr-FR" baseline="-25000" dirty="0" smtClean="0"/>
                        <a:t>2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r>
                        <a:rPr lang="fr-FR" baseline="-25000" dirty="0" smtClean="0"/>
                        <a:t>3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r>
                        <a:rPr lang="fr-FR" baseline="-25000" dirty="0" smtClean="0"/>
                        <a:t>n</a:t>
                      </a:r>
                      <a:endParaRPr lang="fr-FR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r>
                        <a:rPr lang="fr-FR" baseline="-25000" dirty="0" smtClean="0"/>
                        <a:t>1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r>
                        <a:rPr lang="fr-FR" baseline="-25000" dirty="0" smtClean="0"/>
                        <a:t>2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r>
                        <a:rPr lang="fr-FR" baseline="-25000" dirty="0" smtClean="0"/>
                        <a:t>3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r>
                        <a:rPr lang="fr-FR" baseline="-25000" dirty="0" smtClean="0"/>
                        <a:t>n</a:t>
                      </a:r>
                      <a:endParaRPr lang="fr-FR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428596" y="4211429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veut représenter la liaison entre X et Y par une relation de la forme: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30000" dirty="0" smtClean="0">
                <a:solidFill>
                  <a:srgbClr val="FF0000"/>
                </a:solidFill>
              </a:rPr>
              <a:t>*</a:t>
            </a:r>
            <a:r>
              <a:rPr lang="fr-FR" dirty="0" smtClean="0">
                <a:solidFill>
                  <a:srgbClr val="FF0000"/>
                </a:solidFill>
              </a:rPr>
              <a:t>=c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                        (1)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28596" y="4854371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Où les fonctions 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j</a:t>
            </a:r>
            <a:r>
              <a:rPr lang="fr-FR" dirty="0" smtClean="0">
                <a:solidFill>
                  <a:srgbClr val="FF0000"/>
                </a:solidFill>
              </a:rPr>
              <a:t>(x) (j=1,m) </a:t>
            </a:r>
            <a:r>
              <a:rPr lang="fr-FR" dirty="0" smtClean="0"/>
              <a:t>sont connues, mais les valeurs des paramètres 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j</a:t>
            </a:r>
            <a:r>
              <a:rPr lang="fr-FR" dirty="0" smtClean="0">
                <a:solidFill>
                  <a:srgbClr val="FF0000"/>
                </a:solidFill>
              </a:rPr>
              <a:t> (j=1,m) </a:t>
            </a:r>
            <a:r>
              <a:rPr lang="fr-FR" dirty="0" smtClean="0"/>
              <a:t>restent à définir.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57158" y="5429264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 bonne approximation, nous entendons que</a:t>
            </a:r>
            <a:r>
              <a:rPr lang="fr-FR" dirty="0" smtClean="0">
                <a:solidFill>
                  <a:srgbClr val="FF0000"/>
                </a:solidFill>
              </a:rPr>
              <a:t> Y-Y* </a:t>
            </a:r>
            <a:r>
              <a:rPr lang="fr-FR" dirty="0" smtClean="0"/>
              <a:t>doit être petite dans un certain sens.</a:t>
            </a:r>
          </a:p>
          <a:p>
            <a:r>
              <a:rPr lang="fr-FR" dirty="0" smtClean="0"/>
              <a:t>La distance entre la fonction réelle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dirty="0" smtClean="0"/>
              <a:t> et son modèle </a:t>
            </a:r>
            <a:r>
              <a:rPr lang="fr-FR" dirty="0" smtClean="0">
                <a:solidFill>
                  <a:srgbClr val="FF0000"/>
                </a:solidFill>
              </a:rPr>
              <a:t>Y*</a:t>
            </a:r>
            <a:r>
              <a:rPr lang="fr-FR" dirty="0" smtClean="0"/>
              <a:t> peut être mesurée par la norme</a:t>
            </a:r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6072206"/>
            <a:ext cx="2085975" cy="4286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85720" y="142852"/>
            <a:ext cx="5286412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lang="fr-FR" sz="1200" dirty="0" smtClean="0"/>
              <a:t>Département de sciences de la matière, Université  Oum El-</a:t>
            </a:r>
            <a:r>
              <a:rPr lang="fr-FR" sz="1200" dirty="0" err="1" smtClean="0"/>
              <a:t>Bouaghi</a:t>
            </a:r>
            <a:r>
              <a:rPr lang="fr-FR" sz="1200" dirty="0" smtClean="0"/>
              <a:t>,   Algérie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9" grpId="0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21" name="Image 20" descr="http://www.uqac.ca/chimie_ens/Cinetique_chimique/formules/Sol_form_Ch_5/form_4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578647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Image 21" descr="http://www.uqac.ca/chimie_ens/Cinetique_chimique/formules/Sol_form_Ch_5/form_42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500174"/>
            <a:ext cx="342902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71546"/>
            <a:ext cx="88582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L'équation de STERN-VOLMER relative au rendement quantique de l'éthylène est donnée par la formule :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071802" y="214290"/>
            <a:ext cx="250033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Exemple pour  m=2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85918" y="214290"/>
            <a:ext cx="55007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Exemple2 (fonction polynômiale)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5720" y="1071546"/>
            <a:ext cx="8715436" cy="5355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On prend m=3   c’est-à-dire   Y</a:t>
            </a:r>
            <a:r>
              <a:rPr lang="fr-FR" baseline="30000" dirty="0" smtClean="0"/>
              <a:t>*</a:t>
            </a:r>
            <a:r>
              <a:rPr lang="fr-FR" dirty="0" smtClean="0"/>
              <a:t>=c</a:t>
            </a:r>
            <a:r>
              <a:rPr lang="fr-FR" baseline="-25000" dirty="0" smtClean="0"/>
              <a:t>1</a:t>
            </a:r>
            <a:r>
              <a:rPr lang="fr-FR" dirty="0" smtClean="0"/>
              <a:t>f</a:t>
            </a:r>
            <a:r>
              <a:rPr lang="fr-FR" baseline="-25000" dirty="0" smtClean="0"/>
              <a:t>1</a:t>
            </a:r>
            <a:r>
              <a:rPr lang="fr-FR" dirty="0" smtClean="0"/>
              <a:t>(x) + c</a:t>
            </a:r>
            <a:r>
              <a:rPr lang="fr-FR" baseline="-25000" dirty="0" smtClean="0"/>
              <a:t>2</a:t>
            </a:r>
            <a:r>
              <a:rPr lang="fr-FR" dirty="0" smtClean="0"/>
              <a:t>f</a:t>
            </a:r>
            <a:r>
              <a:rPr lang="fr-FR" baseline="-25000" dirty="0" smtClean="0"/>
              <a:t>2</a:t>
            </a:r>
            <a:r>
              <a:rPr lang="fr-FR" dirty="0" smtClean="0"/>
              <a:t>(x) + c</a:t>
            </a:r>
            <a:r>
              <a:rPr lang="fr-FR" baseline="-25000" dirty="0" smtClean="0"/>
              <a:t>3</a:t>
            </a:r>
            <a:r>
              <a:rPr lang="fr-FR" dirty="0" smtClean="0"/>
              <a:t>f</a:t>
            </a:r>
            <a:r>
              <a:rPr lang="fr-FR" baseline="-25000" dirty="0" smtClean="0"/>
              <a:t>3</a:t>
            </a:r>
            <a:r>
              <a:rPr lang="fr-FR" dirty="0" smtClean="0"/>
              <a:t>(x)  , f</a:t>
            </a:r>
            <a:r>
              <a:rPr lang="fr-FR" baseline="-25000" dirty="0" smtClean="0"/>
              <a:t>1</a:t>
            </a:r>
            <a:r>
              <a:rPr lang="fr-FR" dirty="0" smtClean="0"/>
              <a:t>(x)=1 , f</a:t>
            </a:r>
            <a:r>
              <a:rPr lang="fr-FR" baseline="-25000" dirty="0" smtClean="0"/>
              <a:t>2</a:t>
            </a:r>
            <a:r>
              <a:rPr lang="fr-FR" dirty="0" smtClean="0"/>
              <a:t>(x)=x et f</a:t>
            </a:r>
            <a:r>
              <a:rPr lang="fr-FR" baseline="-25000" dirty="0" smtClean="0"/>
              <a:t>3</a:t>
            </a:r>
            <a:r>
              <a:rPr lang="fr-FR" dirty="0" smtClean="0"/>
              <a:t>(x)=x</a:t>
            </a:r>
            <a:r>
              <a:rPr lang="fr-FR" baseline="30000" dirty="0" smtClean="0"/>
              <a:t>2</a:t>
            </a:r>
            <a:r>
              <a:rPr lang="fr-FR" dirty="0" smtClean="0"/>
              <a:t>  </a:t>
            </a:r>
          </a:p>
          <a:p>
            <a:r>
              <a:rPr lang="fr-FR" dirty="0" smtClean="0"/>
              <a:t>                donc    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30000" dirty="0" smtClean="0">
                <a:solidFill>
                  <a:srgbClr val="FF0000"/>
                </a:solidFill>
              </a:rPr>
              <a:t>*</a:t>
            </a:r>
            <a:r>
              <a:rPr lang="fr-FR" dirty="0" smtClean="0">
                <a:solidFill>
                  <a:srgbClr val="FF0000"/>
                </a:solidFill>
              </a:rPr>
              <a:t>=c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x + c</a:t>
            </a:r>
            <a:r>
              <a:rPr lang="fr-FR" baseline="-25000" dirty="0" smtClean="0">
                <a:solidFill>
                  <a:srgbClr val="FF0000"/>
                </a:solidFill>
              </a:rPr>
              <a:t>3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baseline="30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     (polynôme d’ordre 2)</a:t>
            </a:r>
          </a:p>
          <a:p>
            <a:endParaRPr lang="fr-FR" dirty="0" smtClean="0"/>
          </a:p>
          <a:p>
            <a:r>
              <a:rPr lang="fr-FR" dirty="0" smtClean="0"/>
              <a:t>On a 9 valeurs de                :                           ,                           ,                             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On a 3 valeurs pour             :                                       ,                                        ,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 système d’équations s’écrit sous la forme: 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857364"/>
            <a:ext cx="428628" cy="395657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785926"/>
            <a:ext cx="1027654" cy="64294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785926"/>
            <a:ext cx="1226297" cy="66198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571744"/>
            <a:ext cx="1204491" cy="64734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571744"/>
            <a:ext cx="1238454" cy="64294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4143380"/>
            <a:ext cx="1378818" cy="80486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4357694"/>
            <a:ext cx="300364" cy="357190"/>
          </a:xfrm>
          <a:prstGeom prst="rect">
            <a:avLst/>
          </a:prstGeom>
          <a:noFill/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143380"/>
            <a:ext cx="1500198" cy="759437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4214818"/>
            <a:ext cx="1514469" cy="742029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1714489"/>
            <a:ext cx="1370203" cy="7143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44" name="Picture 1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2571744"/>
            <a:ext cx="1357322" cy="704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47" name="Picture 1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357562"/>
            <a:ext cx="1376061" cy="7143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50" name="Picture 2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286124"/>
            <a:ext cx="1452557" cy="75409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53" name="Picture 25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357562"/>
            <a:ext cx="1357322" cy="704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56" name="Picture 28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143512"/>
            <a:ext cx="3086093" cy="316522"/>
          </a:xfrm>
          <a:prstGeom prst="rect">
            <a:avLst/>
          </a:prstGeom>
          <a:noFill/>
        </p:spPr>
      </p:pic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59" name="Picture 31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494749"/>
            <a:ext cx="3071834" cy="312872"/>
          </a:xfrm>
          <a:prstGeom prst="rect">
            <a:avLst/>
          </a:prstGeom>
          <a:noFill/>
        </p:spPr>
      </p:pic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2562" name="Picture 34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5857891"/>
            <a:ext cx="3071834" cy="305595"/>
          </a:xfrm>
          <a:prstGeom prst="rect">
            <a:avLst/>
          </a:prstGeom>
          <a:noFill/>
        </p:spPr>
      </p:pic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Accolade ouvrante 45"/>
          <p:cNvSpPr/>
          <p:nvPr/>
        </p:nvSpPr>
        <p:spPr>
          <a:xfrm>
            <a:off x="4786314" y="5143512"/>
            <a:ext cx="357190" cy="107157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Accolade fermante 46"/>
          <p:cNvSpPr/>
          <p:nvPr/>
        </p:nvSpPr>
        <p:spPr>
          <a:xfrm>
            <a:off x="8286776" y="5143512"/>
            <a:ext cx="357190" cy="114300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space réservé du numéro de diapositive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2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357166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La solution: </a:t>
            </a:r>
            <a:endParaRPr lang="fr-FR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785794"/>
            <a:ext cx="5410200" cy="561975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714488"/>
            <a:ext cx="5229225" cy="628650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571744"/>
            <a:ext cx="5229225" cy="628650"/>
          </a:xfrm>
          <a:prstGeom prst="rect">
            <a:avLst/>
          </a:prstGeom>
          <a:noFill/>
        </p:spPr>
      </p:pic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65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429000"/>
            <a:ext cx="5229225" cy="619125"/>
          </a:xfrm>
          <a:prstGeom prst="rect">
            <a:avLst/>
          </a:prstGeom>
          <a:noFill/>
        </p:spPr>
      </p:pic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3568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643446"/>
            <a:ext cx="1009650" cy="62865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71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643446"/>
            <a:ext cx="1009650" cy="62865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74" name="Picture 2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643446"/>
            <a:ext cx="1009650" cy="62865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26627" name="Picture 3" descr="http://imagebank.osa.org/getImage.xqy?img=cCF6ekAubGFyZ2Usb2UtMjEtNC00MTI2LWcwMD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4762500" cy="4686300"/>
          </a:xfrm>
          <a:prstGeom prst="rect">
            <a:avLst/>
          </a:prstGeo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DZ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5" y="857232"/>
            <a:ext cx="5810291" cy="500066"/>
          </a:xfrm>
          <a:prstGeom prst="rect">
            <a:avLst/>
          </a:prstGeom>
          <a:noFill/>
        </p:spPr>
      </p:pic>
      <p:sp>
        <p:nvSpPr>
          <p:cNvPr id="26631" name="AutoShape 7" descr="http://imagebank.osa.org/getImage.xqy?img=LmxhcmdlLG9lLTIxLTQtNDEyNi1nMDAy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DZ"/>
          </a:p>
        </p:txBody>
      </p:sp>
      <p:sp>
        <p:nvSpPr>
          <p:cNvPr id="26633" name="AutoShape 9" descr="http://imagebank.osa.org/getImage.xqy?img=LmxhcmdlLG9lLTIxLTQtNDEyNi1nMDAy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DZ"/>
          </a:p>
        </p:txBody>
      </p:sp>
      <p:pic>
        <p:nvPicPr>
          <p:cNvPr id="26634" name="Picture 10" descr="C:\Users\nouiri\Desktop\get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143116"/>
            <a:ext cx="3500462" cy="2940388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3071802" y="214290"/>
            <a:ext cx="250033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r-FR" dirty="0" smtClean="0"/>
              <a:t>Exemple pour  m=3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285720" y="285728"/>
            <a:ext cx="4857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normes les plus courantes, pour l’approximation d’un ensemble de données numériques </a:t>
            </a:r>
            <a:r>
              <a:rPr lang="fr-FR" dirty="0" smtClean="0">
                <a:solidFill>
                  <a:srgbClr val="FF0000"/>
                </a:solidFill>
              </a:rPr>
              <a:t>(x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, 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) </a:t>
            </a:r>
            <a:r>
              <a:rPr lang="fr-FR" dirty="0" smtClean="0"/>
              <a:t>sont, en notant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la valeur </a:t>
            </a:r>
            <a:r>
              <a:rPr lang="fr-FR" dirty="0" smtClean="0">
                <a:solidFill>
                  <a:srgbClr val="FF0000"/>
                </a:solidFill>
              </a:rPr>
              <a:t>y(x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31" name="Groupe 30"/>
          <p:cNvGrpSpPr/>
          <p:nvPr/>
        </p:nvGrpSpPr>
        <p:grpSpPr>
          <a:xfrm>
            <a:off x="5286380" y="215084"/>
            <a:ext cx="3500462" cy="2838090"/>
            <a:chOff x="5286380" y="215084"/>
            <a:chExt cx="3500462" cy="2838090"/>
          </a:xfrm>
        </p:grpSpPr>
        <p:sp>
          <p:nvSpPr>
            <p:cNvPr id="22" name="ZoneTexte 21"/>
            <p:cNvSpPr txBox="1"/>
            <p:nvPr/>
          </p:nvSpPr>
          <p:spPr>
            <a:xfrm>
              <a:off x="5286380" y="11429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Y*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cxnSp>
          <p:nvCxnSpPr>
            <p:cNvPr id="3" name="Connecteur droit 2"/>
            <p:cNvCxnSpPr/>
            <p:nvPr/>
          </p:nvCxnSpPr>
          <p:spPr>
            <a:xfrm>
              <a:off x="5715008" y="2714620"/>
              <a:ext cx="3071834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Connecteur droit 4"/>
            <p:cNvCxnSpPr/>
            <p:nvPr/>
          </p:nvCxnSpPr>
          <p:spPr>
            <a:xfrm rot="5400000" flipH="1" flipV="1">
              <a:off x="4464843" y="1464455"/>
              <a:ext cx="250033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Forme libre 7"/>
            <p:cNvSpPr/>
            <p:nvPr/>
          </p:nvSpPr>
          <p:spPr>
            <a:xfrm>
              <a:off x="6029325" y="828675"/>
              <a:ext cx="2552700" cy="1524000"/>
            </a:xfrm>
            <a:custGeom>
              <a:avLst/>
              <a:gdLst>
                <a:gd name="connsiteX0" fmla="*/ 0 w 2552700"/>
                <a:gd name="connsiteY0" fmla="*/ 1524000 h 1524000"/>
                <a:gd name="connsiteX1" fmla="*/ 76200 w 2552700"/>
                <a:gd name="connsiteY1" fmla="*/ 1447800 h 1524000"/>
                <a:gd name="connsiteX2" fmla="*/ 95250 w 2552700"/>
                <a:gd name="connsiteY2" fmla="*/ 1419225 h 1524000"/>
                <a:gd name="connsiteX3" fmla="*/ 123825 w 2552700"/>
                <a:gd name="connsiteY3" fmla="*/ 1409700 h 1524000"/>
                <a:gd name="connsiteX4" fmla="*/ 161925 w 2552700"/>
                <a:gd name="connsiteY4" fmla="*/ 1381125 h 1524000"/>
                <a:gd name="connsiteX5" fmla="*/ 200025 w 2552700"/>
                <a:gd name="connsiteY5" fmla="*/ 1362075 h 1524000"/>
                <a:gd name="connsiteX6" fmla="*/ 257175 w 2552700"/>
                <a:gd name="connsiteY6" fmla="*/ 1323975 h 1524000"/>
                <a:gd name="connsiteX7" fmla="*/ 276225 w 2552700"/>
                <a:gd name="connsiteY7" fmla="*/ 1295400 h 1524000"/>
                <a:gd name="connsiteX8" fmla="*/ 314325 w 2552700"/>
                <a:gd name="connsiteY8" fmla="*/ 1257300 h 1524000"/>
                <a:gd name="connsiteX9" fmla="*/ 323850 w 2552700"/>
                <a:gd name="connsiteY9" fmla="*/ 1228725 h 1524000"/>
                <a:gd name="connsiteX10" fmla="*/ 342900 w 2552700"/>
                <a:gd name="connsiteY10" fmla="*/ 1190625 h 1524000"/>
                <a:gd name="connsiteX11" fmla="*/ 381000 w 2552700"/>
                <a:gd name="connsiteY11" fmla="*/ 1133475 h 1524000"/>
                <a:gd name="connsiteX12" fmla="*/ 409575 w 2552700"/>
                <a:gd name="connsiteY12" fmla="*/ 1047750 h 1524000"/>
                <a:gd name="connsiteX13" fmla="*/ 447675 w 2552700"/>
                <a:gd name="connsiteY13" fmla="*/ 1038225 h 1524000"/>
                <a:gd name="connsiteX14" fmla="*/ 552450 w 2552700"/>
                <a:gd name="connsiteY14" fmla="*/ 1019175 h 1524000"/>
                <a:gd name="connsiteX15" fmla="*/ 790575 w 2552700"/>
                <a:gd name="connsiteY15" fmla="*/ 1000125 h 1524000"/>
                <a:gd name="connsiteX16" fmla="*/ 1543050 w 2552700"/>
                <a:gd name="connsiteY16" fmla="*/ 1000125 h 1524000"/>
                <a:gd name="connsiteX17" fmla="*/ 1600200 w 2552700"/>
                <a:gd name="connsiteY17" fmla="*/ 990600 h 1524000"/>
                <a:gd name="connsiteX18" fmla="*/ 1666875 w 2552700"/>
                <a:gd name="connsiteY18" fmla="*/ 981075 h 1524000"/>
                <a:gd name="connsiteX19" fmla="*/ 1695450 w 2552700"/>
                <a:gd name="connsiteY19" fmla="*/ 962025 h 1524000"/>
                <a:gd name="connsiteX20" fmla="*/ 1724025 w 2552700"/>
                <a:gd name="connsiteY20" fmla="*/ 933450 h 1524000"/>
                <a:gd name="connsiteX21" fmla="*/ 1762125 w 2552700"/>
                <a:gd name="connsiteY21" fmla="*/ 923925 h 1524000"/>
                <a:gd name="connsiteX22" fmla="*/ 1781175 w 2552700"/>
                <a:gd name="connsiteY22" fmla="*/ 866775 h 1524000"/>
                <a:gd name="connsiteX23" fmla="*/ 1809750 w 2552700"/>
                <a:gd name="connsiteY23" fmla="*/ 762000 h 1524000"/>
                <a:gd name="connsiteX24" fmla="*/ 1819275 w 2552700"/>
                <a:gd name="connsiteY24" fmla="*/ 714375 h 1524000"/>
                <a:gd name="connsiteX25" fmla="*/ 1828800 w 2552700"/>
                <a:gd name="connsiteY25" fmla="*/ 628650 h 1524000"/>
                <a:gd name="connsiteX26" fmla="*/ 1885950 w 2552700"/>
                <a:gd name="connsiteY26" fmla="*/ 590550 h 1524000"/>
                <a:gd name="connsiteX27" fmla="*/ 1924050 w 2552700"/>
                <a:gd name="connsiteY27" fmla="*/ 533400 h 1524000"/>
                <a:gd name="connsiteX28" fmla="*/ 1943100 w 2552700"/>
                <a:gd name="connsiteY28" fmla="*/ 504825 h 1524000"/>
                <a:gd name="connsiteX29" fmla="*/ 1971675 w 2552700"/>
                <a:gd name="connsiteY29" fmla="*/ 495300 h 1524000"/>
                <a:gd name="connsiteX30" fmla="*/ 2038350 w 2552700"/>
                <a:gd name="connsiteY30" fmla="*/ 447675 h 1524000"/>
                <a:gd name="connsiteX31" fmla="*/ 2076450 w 2552700"/>
                <a:gd name="connsiteY31" fmla="*/ 438150 h 1524000"/>
                <a:gd name="connsiteX32" fmla="*/ 2105025 w 2552700"/>
                <a:gd name="connsiteY32" fmla="*/ 428625 h 1524000"/>
                <a:gd name="connsiteX33" fmla="*/ 2114550 w 2552700"/>
                <a:gd name="connsiteY33" fmla="*/ 400050 h 1524000"/>
                <a:gd name="connsiteX34" fmla="*/ 2305050 w 2552700"/>
                <a:gd name="connsiteY34" fmla="*/ 371475 h 1524000"/>
                <a:gd name="connsiteX35" fmla="*/ 2362200 w 2552700"/>
                <a:gd name="connsiteY35" fmla="*/ 333375 h 1524000"/>
                <a:gd name="connsiteX36" fmla="*/ 2371725 w 2552700"/>
                <a:gd name="connsiteY36" fmla="*/ 304800 h 1524000"/>
                <a:gd name="connsiteX37" fmla="*/ 2409825 w 2552700"/>
                <a:gd name="connsiteY37" fmla="*/ 247650 h 1524000"/>
                <a:gd name="connsiteX38" fmla="*/ 2428875 w 2552700"/>
                <a:gd name="connsiteY38" fmla="*/ 190500 h 1524000"/>
                <a:gd name="connsiteX39" fmla="*/ 2476500 w 2552700"/>
                <a:gd name="connsiteY39" fmla="*/ 142875 h 1524000"/>
                <a:gd name="connsiteX40" fmla="*/ 2505075 w 2552700"/>
                <a:gd name="connsiteY40" fmla="*/ 104775 h 1524000"/>
                <a:gd name="connsiteX41" fmla="*/ 2524125 w 2552700"/>
                <a:gd name="connsiteY41" fmla="*/ 47625 h 1524000"/>
                <a:gd name="connsiteX42" fmla="*/ 2533650 w 2552700"/>
                <a:gd name="connsiteY42" fmla="*/ 19050 h 1524000"/>
                <a:gd name="connsiteX43" fmla="*/ 2552700 w 2552700"/>
                <a:gd name="connsiteY43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552700" h="1524000">
                  <a:moveTo>
                    <a:pt x="0" y="1524000"/>
                  </a:moveTo>
                  <a:cubicBezTo>
                    <a:pt x="45976" y="1455036"/>
                    <a:pt x="17622" y="1477089"/>
                    <a:pt x="76200" y="1447800"/>
                  </a:cubicBezTo>
                  <a:cubicBezTo>
                    <a:pt x="82550" y="1438275"/>
                    <a:pt x="86311" y="1426376"/>
                    <a:pt x="95250" y="1419225"/>
                  </a:cubicBezTo>
                  <a:cubicBezTo>
                    <a:pt x="103090" y="1412953"/>
                    <a:pt x="115108" y="1414681"/>
                    <a:pt x="123825" y="1409700"/>
                  </a:cubicBezTo>
                  <a:cubicBezTo>
                    <a:pt x="137608" y="1401824"/>
                    <a:pt x="148463" y="1389539"/>
                    <a:pt x="161925" y="1381125"/>
                  </a:cubicBezTo>
                  <a:cubicBezTo>
                    <a:pt x="173966" y="1373600"/>
                    <a:pt x="187849" y="1369380"/>
                    <a:pt x="200025" y="1362075"/>
                  </a:cubicBezTo>
                  <a:cubicBezTo>
                    <a:pt x="219658" y="1350295"/>
                    <a:pt x="257175" y="1323975"/>
                    <a:pt x="257175" y="1323975"/>
                  </a:cubicBezTo>
                  <a:cubicBezTo>
                    <a:pt x="263525" y="1314450"/>
                    <a:pt x="268775" y="1304092"/>
                    <a:pt x="276225" y="1295400"/>
                  </a:cubicBezTo>
                  <a:cubicBezTo>
                    <a:pt x="287914" y="1281763"/>
                    <a:pt x="303886" y="1271915"/>
                    <a:pt x="314325" y="1257300"/>
                  </a:cubicBezTo>
                  <a:cubicBezTo>
                    <a:pt x="320161" y="1249130"/>
                    <a:pt x="319895" y="1237953"/>
                    <a:pt x="323850" y="1228725"/>
                  </a:cubicBezTo>
                  <a:cubicBezTo>
                    <a:pt x="329443" y="1215674"/>
                    <a:pt x="335595" y="1202801"/>
                    <a:pt x="342900" y="1190625"/>
                  </a:cubicBezTo>
                  <a:cubicBezTo>
                    <a:pt x="354680" y="1170992"/>
                    <a:pt x="381000" y="1133475"/>
                    <a:pt x="381000" y="1133475"/>
                  </a:cubicBezTo>
                  <a:cubicBezTo>
                    <a:pt x="385518" y="1115403"/>
                    <a:pt x="397619" y="1059706"/>
                    <a:pt x="409575" y="1047750"/>
                  </a:cubicBezTo>
                  <a:cubicBezTo>
                    <a:pt x="418832" y="1038493"/>
                    <a:pt x="434838" y="1040792"/>
                    <a:pt x="447675" y="1038225"/>
                  </a:cubicBezTo>
                  <a:cubicBezTo>
                    <a:pt x="482483" y="1031263"/>
                    <a:pt x="517170" y="1023095"/>
                    <a:pt x="552450" y="1019175"/>
                  </a:cubicBezTo>
                  <a:cubicBezTo>
                    <a:pt x="631592" y="1010381"/>
                    <a:pt x="711200" y="1006475"/>
                    <a:pt x="790575" y="1000125"/>
                  </a:cubicBezTo>
                  <a:cubicBezTo>
                    <a:pt x="1118710" y="1006091"/>
                    <a:pt x="1258719" y="1019080"/>
                    <a:pt x="1543050" y="1000125"/>
                  </a:cubicBezTo>
                  <a:cubicBezTo>
                    <a:pt x="1562320" y="998840"/>
                    <a:pt x="1581112" y="993537"/>
                    <a:pt x="1600200" y="990600"/>
                  </a:cubicBezTo>
                  <a:cubicBezTo>
                    <a:pt x="1622390" y="987186"/>
                    <a:pt x="1644650" y="984250"/>
                    <a:pt x="1666875" y="981075"/>
                  </a:cubicBezTo>
                  <a:cubicBezTo>
                    <a:pt x="1676400" y="974725"/>
                    <a:pt x="1686656" y="969354"/>
                    <a:pt x="1695450" y="962025"/>
                  </a:cubicBezTo>
                  <a:cubicBezTo>
                    <a:pt x="1705798" y="953401"/>
                    <a:pt x="1712329" y="940133"/>
                    <a:pt x="1724025" y="933450"/>
                  </a:cubicBezTo>
                  <a:cubicBezTo>
                    <a:pt x="1735391" y="926955"/>
                    <a:pt x="1749425" y="927100"/>
                    <a:pt x="1762125" y="923925"/>
                  </a:cubicBezTo>
                  <a:cubicBezTo>
                    <a:pt x="1768475" y="904875"/>
                    <a:pt x="1778684" y="886700"/>
                    <a:pt x="1781175" y="866775"/>
                  </a:cubicBezTo>
                  <a:cubicBezTo>
                    <a:pt x="1792120" y="779216"/>
                    <a:pt x="1776501" y="811874"/>
                    <a:pt x="1809750" y="762000"/>
                  </a:cubicBezTo>
                  <a:cubicBezTo>
                    <a:pt x="1812925" y="746125"/>
                    <a:pt x="1816985" y="730402"/>
                    <a:pt x="1819275" y="714375"/>
                  </a:cubicBezTo>
                  <a:cubicBezTo>
                    <a:pt x="1823341" y="685913"/>
                    <a:pt x="1815169" y="653964"/>
                    <a:pt x="1828800" y="628650"/>
                  </a:cubicBezTo>
                  <a:cubicBezTo>
                    <a:pt x="1839655" y="608491"/>
                    <a:pt x="1866900" y="603250"/>
                    <a:pt x="1885950" y="590550"/>
                  </a:cubicBezTo>
                  <a:lnTo>
                    <a:pt x="1924050" y="533400"/>
                  </a:lnTo>
                  <a:cubicBezTo>
                    <a:pt x="1930400" y="523875"/>
                    <a:pt x="1932240" y="508445"/>
                    <a:pt x="1943100" y="504825"/>
                  </a:cubicBezTo>
                  <a:lnTo>
                    <a:pt x="1971675" y="495300"/>
                  </a:lnTo>
                  <a:cubicBezTo>
                    <a:pt x="1976012" y="492047"/>
                    <a:pt x="2027517" y="452318"/>
                    <a:pt x="2038350" y="447675"/>
                  </a:cubicBezTo>
                  <a:cubicBezTo>
                    <a:pt x="2050382" y="442518"/>
                    <a:pt x="2063863" y="441746"/>
                    <a:pt x="2076450" y="438150"/>
                  </a:cubicBezTo>
                  <a:cubicBezTo>
                    <a:pt x="2086104" y="435392"/>
                    <a:pt x="2095500" y="431800"/>
                    <a:pt x="2105025" y="428625"/>
                  </a:cubicBezTo>
                  <a:cubicBezTo>
                    <a:pt x="2108200" y="419100"/>
                    <a:pt x="2105282" y="403912"/>
                    <a:pt x="2114550" y="400050"/>
                  </a:cubicBezTo>
                  <a:cubicBezTo>
                    <a:pt x="2145341" y="387220"/>
                    <a:pt x="2266878" y="375716"/>
                    <a:pt x="2305050" y="371475"/>
                  </a:cubicBezTo>
                  <a:cubicBezTo>
                    <a:pt x="2335008" y="361489"/>
                    <a:pt x="2341815" y="363953"/>
                    <a:pt x="2362200" y="333375"/>
                  </a:cubicBezTo>
                  <a:cubicBezTo>
                    <a:pt x="2367769" y="325021"/>
                    <a:pt x="2366849" y="313577"/>
                    <a:pt x="2371725" y="304800"/>
                  </a:cubicBezTo>
                  <a:cubicBezTo>
                    <a:pt x="2382844" y="284786"/>
                    <a:pt x="2402585" y="269370"/>
                    <a:pt x="2409825" y="247650"/>
                  </a:cubicBezTo>
                  <a:cubicBezTo>
                    <a:pt x="2416175" y="228600"/>
                    <a:pt x="2417736" y="207208"/>
                    <a:pt x="2428875" y="190500"/>
                  </a:cubicBezTo>
                  <a:cubicBezTo>
                    <a:pt x="2479675" y="114300"/>
                    <a:pt x="2413000" y="206375"/>
                    <a:pt x="2476500" y="142875"/>
                  </a:cubicBezTo>
                  <a:cubicBezTo>
                    <a:pt x="2487725" y="131650"/>
                    <a:pt x="2495550" y="117475"/>
                    <a:pt x="2505075" y="104775"/>
                  </a:cubicBezTo>
                  <a:lnTo>
                    <a:pt x="2524125" y="47625"/>
                  </a:lnTo>
                  <a:cubicBezTo>
                    <a:pt x="2527300" y="38100"/>
                    <a:pt x="2526550" y="26150"/>
                    <a:pt x="2533650" y="19050"/>
                  </a:cubicBezTo>
                  <a:lnTo>
                    <a:pt x="2552700" y="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6215074" y="2357430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Ellipse 9"/>
            <p:cNvSpPr/>
            <p:nvPr/>
          </p:nvSpPr>
          <p:spPr>
            <a:xfrm>
              <a:off x="6286512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Ellipse 10"/>
            <p:cNvSpPr/>
            <p:nvPr/>
          </p:nvSpPr>
          <p:spPr>
            <a:xfrm>
              <a:off x="6715140" y="1928802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Ellipse 11"/>
            <p:cNvSpPr/>
            <p:nvPr/>
          </p:nvSpPr>
          <p:spPr>
            <a:xfrm>
              <a:off x="7143768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Ellipse 12"/>
            <p:cNvSpPr/>
            <p:nvPr/>
          </p:nvSpPr>
          <p:spPr>
            <a:xfrm>
              <a:off x="7500958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Ellipse 13"/>
            <p:cNvSpPr/>
            <p:nvPr/>
          </p:nvSpPr>
          <p:spPr>
            <a:xfrm>
              <a:off x="7858148" y="1571612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Ellipse 14"/>
            <p:cNvSpPr/>
            <p:nvPr/>
          </p:nvSpPr>
          <p:spPr>
            <a:xfrm>
              <a:off x="8001024" y="107154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Ellipse 15"/>
            <p:cNvSpPr/>
            <p:nvPr/>
          </p:nvSpPr>
          <p:spPr>
            <a:xfrm>
              <a:off x="8501090" y="928670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" name="Connecteur droit 17"/>
            <p:cNvCxnSpPr>
              <a:stCxn id="15" idx="2"/>
            </p:cNvCxnSpPr>
            <p:nvPr/>
          </p:nvCxnSpPr>
          <p:spPr>
            <a:xfrm rot="10800000">
              <a:off x="5715008" y="1071546"/>
              <a:ext cx="2286016" cy="2286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>
              <a:stCxn id="8" idx="30"/>
            </p:cNvCxnSpPr>
            <p:nvPr/>
          </p:nvCxnSpPr>
          <p:spPr>
            <a:xfrm flipH="1">
              <a:off x="5715008" y="1276350"/>
              <a:ext cx="2352667" cy="951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ZoneTexte 20"/>
            <p:cNvSpPr txBox="1"/>
            <p:nvPr/>
          </p:nvSpPr>
          <p:spPr>
            <a:xfrm>
              <a:off x="5357818" y="857232"/>
              <a:ext cx="3571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y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7858148" y="2714620"/>
              <a:ext cx="3571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x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cxnSp>
          <p:nvCxnSpPr>
            <p:cNvPr id="26" name="Connecteur droit 25"/>
            <p:cNvCxnSpPr>
              <a:stCxn id="8" idx="30"/>
            </p:cNvCxnSpPr>
            <p:nvPr/>
          </p:nvCxnSpPr>
          <p:spPr>
            <a:xfrm>
              <a:off x="8067675" y="1276350"/>
              <a:ext cx="4787" cy="143827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32" name="Groupe 31"/>
          <p:cNvGrpSpPr/>
          <p:nvPr/>
        </p:nvGrpSpPr>
        <p:grpSpPr>
          <a:xfrm>
            <a:off x="285720" y="1500174"/>
            <a:ext cx="4857784" cy="3714773"/>
            <a:chOff x="285720" y="1500174"/>
            <a:chExt cx="4857784" cy="3714773"/>
          </a:xfrm>
        </p:grpSpPr>
        <p:sp>
          <p:nvSpPr>
            <p:cNvPr id="27" name="ZoneTexte 26"/>
            <p:cNvSpPr txBox="1"/>
            <p:nvPr/>
          </p:nvSpPr>
          <p:spPr>
            <a:xfrm>
              <a:off x="285720" y="1500174"/>
              <a:ext cx="48577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L</a:t>
              </a:r>
              <a:r>
                <a:rPr lang="fr-FR" baseline="-25000" dirty="0" smtClean="0"/>
                <a:t>1</a:t>
              </a:r>
              <a:r>
                <a:rPr lang="fr-FR" dirty="0" smtClean="0"/>
                <a:t>: la norme de Laplace: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285720" y="2928934"/>
              <a:ext cx="48577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L</a:t>
              </a:r>
              <a:r>
                <a:rPr lang="fr-FR" baseline="-25000" dirty="0" smtClean="0"/>
                <a:t>2</a:t>
              </a:r>
              <a:r>
                <a:rPr lang="fr-FR" dirty="0" smtClean="0"/>
                <a:t>: la norme euclidienne: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85720" y="4286256"/>
              <a:ext cx="48577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L</a:t>
              </a:r>
              <a:r>
                <a:rPr lang="fr-FR" baseline="-25000" dirty="0" smtClean="0">
                  <a:sym typeface="Symbol"/>
                </a:rPr>
                <a:t></a:t>
              </a:r>
              <a:r>
                <a:rPr lang="fr-FR" dirty="0" smtClean="0"/>
                <a:t>: la norme de minimax de Laplace-Tchebychev:</a:t>
              </a:r>
              <a:endParaRPr lang="fr-FR" dirty="0">
                <a:solidFill>
                  <a:srgbClr val="FF0000"/>
                </a:solidFill>
              </a:endParaRPr>
            </a:p>
          </p:txBody>
        </p:sp>
        <p:pic>
          <p:nvPicPr>
            <p:cNvPr id="14337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0100" y="1785927"/>
              <a:ext cx="3143272" cy="965190"/>
            </a:xfrm>
            <a:prstGeom prst="rect">
              <a:avLst/>
            </a:prstGeom>
            <a:noFill/>
          </p:spPr>
        </p:pic>
        <p:pic>
          <p:nvPicPr>
            <p:cNvPr id="14339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0100" y="3214686"/>
              <a:ext cx="3357586" cy="967876"/>
            </a:xfrm>
            <a:prstGeom prst="rect">
              <a:avLst/>
            </a:prstGeom>
            <a:noFill/>
          </p:spPr>
        </p:pic>
        <p:pic>
          <p:nvPicPr>
            <p:cNvPr id="14341" name="Picture 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0100" y="4786322"/>
              <a:ext cx="3771900" cy="428625"/>
            </a:xfrm>
            <a:prstGeom prst="rect">
              <a:avLst/>
            </a:prstGeom>
            <a:noFill/>
          </p:spPr>
        </p:pic>
      </p:grpSp>
      <p:sp>
        <p:nvSpPr>
          <p:cNvPr id="36" name="ZoneTexte 35"/>
          <p:cNvSpPr txBox="1"/>
          <p:nvPr/>
        </p:nvSpPr>
        <p:spPr>
          <a:xfrm>
            <a:off x="500034" y="5429264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Par définition, la meilleure approximation Y* de Y au sens de la méthode des moindre carrées sera celle qui minimisera L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30" name="Espace réservé du numéro de diapositive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Remarque:</a:t>
            </a:r>
          </a:p>
          <a:p>
            <a:r>
              <a:rPr lang="fr-FR" dirty="0" smtClean="0"/>
              <a:t>Pour des raisons scientifiques (l’erreur de mesure, les grandeurs mesurés, …) on associe à chaque mesure </a:t>
            </a:r>
            <a:r>
              <a:rPr lang="fr-FR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un poids </a:t>
            </a:r>
            <a:r>
              <a:rPr lang="fr-FR" dirty="0" smtClean="0">
                <a:solidFill>
                  <a:srgbClr val="FF0000"/>
                </a:solidFill>
              </a:rPr>
              <a:t>w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donc, la norme des moindres carrées devient la norme des carrées pondérées de Legendre: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071678"/>
            <a:ext cx="3357586" cy="837544"/>
          </a:xfrm>
          <a:prstGeom prst="rect">
            <a:avLst/>
          </a:prstGeom>
          <a:noFill/>
        </p:spPr>
      </p:pic>
      <p:sp>
        <p:nvSpPr>
          <p:cNvPr id="22" name="ZoneTexte 21"/>
          <p:cNvSpPr txBox="1"/>
          <p:nvPr/>
        </p:nvSpPr>
        <p:spPr>
          <a:xfrm>
            <a:off x="3857620" y="235743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Où w≥0, i=1,n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7158" y="3000372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Si le modèle (1) est parfait, alors </a:t>
            </a:r>
            <a:r>
              <a:rPr lang="fr-FR" dirty="0" smtClean="0">
                <a:solidFill>
                  <a:srgbClr val="FF0000"/>
                </a:solidFill>
              </a:rPr>
              <a:t>y*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représente exactement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aux points 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donnés et on a :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– y*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= 0     ,       i=1,n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24" name="Groupe 23"/>
          <p:cNvGrpSpPr/>
          <p:nvPr/>
        </p:nvGrpSpPr>
        <p:grpSpPr>
          <a:xfrm>
            <a:off x="5429256" y="214290"/>
            <a:ext cx="3500462" cy="2838090"/>
            <a:chOff x="5286380" y="215084"/>
            <a:chExt cx="3500462" cy="2838090"/>
          </a:xfrm>
        </p:grpSpPr>
        <p:sp>
          <p:nvSpPr>
            <p:cNvPr id="25" name="ZoneTexte 24"/>
            <p:cNvSpPr txBox="1"/>
            <p:nvPr/>
          </p:nvSpPr>
          <p:spPr>
            <a:xfrm>
              <a:off x="5286380" y="1142984"/>
              <a:ext cx="4286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Y*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cxnSp>
          <p:nvCxnSpPr>
            <p:cNvPr id="26" name="Connecteur droit 25"/>
            <p:cNvCxnSpPr/>
            <p:nvPr/>
          </p:nvCxnSpPr>
          <p:spPr>
            <a:xfrm>
              <a:off x="5715008" y="2714620"/>
              <a:ext cx="3071834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rot="5400000" flipH="1" flipV="1">
              <a:off x="4464843" y="1464455"/>
              <a:ext cx="250033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Forme libre 27"/>
            <p:cNvSpPr/>
            <p:nvPr/>
          </p:nvSpPr>
          <p:spPr>
            <a:xfrm>
              <a:off x="6029325" y="828675"/>
              <a:ext cx="2552700" cy="1524000"/>
            </a:xfrm>
            <a:custGeom>
              <a:avLst/>
              <a:gdLst>
                <a:gd name="connsiteX0" fmla="*/ 0 w 2552700"/>
                <a:gd name="connsiteY0" fmla="*/ 1524000 h 1524000"/>
                <a:gd name="connsiteX1" fmla="*/ 76200 w 2552700"/>
                <a:gd name="connsiteY1" fmla="*/ 1447800 h 1524000"/>
                <a:gd name="connsiteX2" fmla="*/ 95250 w 2552700"/>
                <a:gd name="connsiteY2" fmla="*/ 1419225 h 1524000"/>
                <a:gd name="connsiteX3" fmla="*/ 123825 w 2552700"/>
                <a:gd name="connsiteY3" fmla="*/ 1409700 h 1524000"/>
                <a:gd name="connsiteX4" fmla="*/ 161925 w 2552700"/>
                <a:gd name="connsiteY4" fmla="*/ 1381125 h 1524000"/>
                <a:gd name="connsiteX5" fmla="*/ 200025 w 2552700"/>
                <a:gd name="connsiteY5" fmla="*/ 1362075 h 1524000"/>
                <a:gd name="connsiteX6" fmla="*/ 257175 w 2552700"/>
                <a:gd name="connsiteY6" fmla="*/ 1323975 h 1524000"/>
                <a:gd name="connsiteX7" fmla="*/ 276225 w 2552700"/>
                <a:gd name="connsiteY7" fmla="*/ 1295400 h 1524000"/>
                <a:gd name="connsiteX8" fmla="*/ 314325 w 2552700"/>
                <a:gd name="connsiteY8" fmla="*/ 1257300 h 1524000"/>
                <a:gd name="connsiteX9" fmla="*/ 323850 w 2552700"/>
                <a:gd name="connsiteY9" fmla="*/ 1228725 h 1524000"/>
                <a:gd name="connsiteX10" fmla="*/ 342900 w 2552700"/>
                <a:gd name="connsiteY10" fmla="*/ 1190625 h 1524000"/>
                <a:gd name="connsiteX11" fmla="*/ 381000 w 2552700"/>
                <a:gd name="connsiteY11" fmla="*/ 1133475 h 1524000"/>
                <a:gd name="connsiteX12" fmla="*/ 409575 w 2552700"/>
                <a:gd name="connsiteY12" fmla="*/ 1047750 h 1524000"/>
                <a:gd name="connsiteX13" fmla="*/ 447675 w 2552700"/>
                <a:gd name="connsiteY13" fmla="*/ 1038225 h 1524000"/>
                <a:gd name="connsiteX14" fmla="*/ 552450 w 2552700"/>
                <a:gd name="connsiteY14" fmla="*/ 1019175 h 1524000"/>
                <a:gd name="connsiteX15" fmla="*/ 790575 w 2552700"/>
                <a:gd name="connsiteY15" fmla="*/ 1000125 h 1524000"/>
                <a:gd name="connsiteX16" fmla="*/ 1543050 w 2552700"/>
                <a:gd name="connsiteY16" fmla="*/ 1000125 h 1524000"/>
                <a:gd name="connsiteX17" fmla="*/ 1600200 w 2552700"/>
                <a:gd name="connsiteY17" fmla="*/ 990600 h 1524000"/>
                <a:gd name="connsiteX18" fmla="*/ 1666875 w 2552700"/>
                <a:gd name="connsiteY18" fmla="*/ 981075 h 1524000"/>
                <a:gd name="connsiteX19" fmla="*/ 1695450 w 2552700"/>
                <a:gd name="connsiteY19" fmla="*/ 962025 h 1524000"/>
                <a:gd name="connsiteX20" fmla="*/ 1724025 w 2552700"/>
                <a:gd name="connsiteY20" fmla="*/ 933450 h 1524000"/>
                <a:gd name="connsiteX21" fmla="*/ 1762125 w 2552700"/>
                <a:gd name="connsiteY21" fmla="*/ 923925 h 1524000"/>
                <a:gd name="connsiteX22" fmla="*/ 1781175 w 2552700"/>
                <a:gd name="connsiteY22" fmla="*/ 866775 h 1524000"/>
                <a:gd name="connsiteX23" fmla="*/ 1809750 w 2552700"/>
                <a:gd name="connsiteY23" fmla="*/ 762000 h 1524000"/>
                <a:gd name="connsiteX24" fmla="*/ 1819275 w 2552700"/>
                <a:gd name="connsiteY24" fmla="*/ 714375 h 1524000"/>
                <a:gd name="connsiteX25" fmla="*/ 1828800 w 2552700"/>
                <a:gd name="connsiteY25" fmla="*/ 628650 h 1524000"/>
                <a:gd name="connsiteX26" fmla="*/ 1885950 w 2552700"/>
                <a:gd name="connsiteY26" fmla="*/ 590550 h 1524000"/>
                <a:gd name="connsiteX27" fmla="*/ 1924050 w 2552700"/>
                <a:gd name="connsiteY27" fmla="*/ 533400 h 1524000"/>
                <a:gd name="connsiteX28" fmla="*/ 1943100 w 2552700"/>
                <a:gd name="connsiteY28" fmla="*/ 504825 h 1524000"/>
                <a:gd name="connsiteX29" fmla="*/ 1971675 w 2552700"/>
                <a:gd name="connsiteY29" fmla="*/ 495300 h 1524000"/>
                <a:gd name="connsiteX30" fmla="*/ 2038350 w 2552700"/>
                <a:gd name="connsiteY30" fmla="*/ 447675 h 1524000"/>
                <a:gd name="connsiteX31" fmla="*/ 2076450 w 2552700"/>
                <a:gd name="connsiteY31" fmla="*/ 438150 h 1524000"/>
                <a:gd name="connsiteX32" fmla="*/ 2105025 w 2552700"/>
                <a:gd name="connsiteY32" fmla="*/ 428625 h 1524000"/>
                <a:gd name="connsiteX33" fmla="*/ 2114550 w 2552700"/>
                <a:gd name="connsiteY33" fmla="*/ 400050 h 1524000"/>
                <a:gd name="connsiteX34" fmla="*/ 2305050 w 2552700"/>
                <a:gd name="connsiteY34" fmla="*/ 371475 h 1524000"/>
                <a:gd name="connsiteX35" fmla="*/ 2362200 w 2552700"/>
                <a:gd name="connsiteY35" fmla="*/ 333375 h 1524000"/>
                <a:gd name="connsiteX36" fmla="*/ 2371725 w 2552700"/>
                <a:gd name="connsiteY36" fmla="*/ 304800 h 1524000"/>
                <a:gd name="connsiteX37" fmla="*/ 2409825 w 2552700"/>
                <a:gd name="connsiteY37" fmla="*/ 247650 h 1524000"/>
                <a:gd name="connsiteX38" fmla="*/ 2428875 w 2552700"/>
                <a:gd name="connsiteY38" fmla="*/ 190500 h 1524000"/>
                <a:gd name="connsiteX39" fmla="*/ 2476500 w 2552700"/>
                <a:gd name="connsiteY39" fmla="*/ 142875 h 1524000"/>
                <a:gd name="connsiteX40" fmla="*/ 2505075 w 2552700"/>
                <a:gd name="connsiteY40" fmla="*/ 104775 h 1524000"/>
                <a:gd name="connsiteX41" fmla="*/ 2524125 w 2552700"/>
                <a:gd name="connsiteY41" fmla="*/ 47625 h 1524000"/>
                <a:gd name="connsiteX42" fmla="*/ 2533650 w 2552700"/>
                <a:gd name="connsiteY42" fmla="*/ 19050 h 1524000"/>
                <a:gd name="connsiteX43" fmla="*/ 2552700 w 2552700"/>
                <a:gd name="connsiteY43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552700" h="1524000">
                  <a:moveTo>
                    <a:pt x="0" y="1524000"/>
                  </a:moveTo>
                  <a:cubicBezTo>
                    <a:pt x="45976" y="1455036"/>
                    <a:pt x="17622" y="1477089"/>
                    <a:pt x="76200" y="1447800"/>
                  </a:cubicBezTo>
                  <a:cubicBezTo>
                    <a:pt x="82550" y="1438275"/>
                    <a:pt x="86311" y="1426376"/>
                    <a:pt x="95250" y="1419225"/>
                  </a:cubicBezTo>
                  <a:cubicBezTo>
                    <a:pt x="103090" y="1412953"/>
                    <a:pt x="115108" y="1414681"/>
                    <a:pt x="123825" y="1409700"/>
                  </a:cubicBezTo>
                  <a:cubicBezTo>
                    <a:pt x="137608" y="1401824"/>
                    <a:pt x="148463" y="1389539"/>
                    <a:pt x="161925" y="1381125"/>
                  </a:cubicBezTo>
                  <a:cubicBezTo>
                    <a:pt x="173966" y="1373600"/>
                    <a:pt x="187849" y="1369380"/>
                    <a:pt x="200025" y="1362075"/>
                  </a:cubicBezTo>
                  <a:cubicBezTo>
                    <a:pt x="219658" y="1350295"/>
                    <a:pt x="257175" y="1323975"/>
                    <a:pt x="257175" y="1323975"/>
                  </a:cubicBezTo>
                  <a:cubicBezTo>
                    <a:pt x="263525" y="1314450"/>
                    <a:pt x="268775" y="1304092"/>
                    <a:pt x="276225" y="1295400"/>
                  </a:cubicBezTo>
                  <a:cubicBezTo>
                    <a:pt x="287914" y="1281763"/>
                    <a:pt x="303886" y="1271915"/>
                    <a:pt x="314325" y="1257300"/>
                  </a:cubicBezTo>
                  <a:cubicBezTo>
                    <a:pt x="320161" y="1249130"/>
                    <a:pt x="319895" y="1237953"/>
                    <a:pt x="323850" y="1228725"/>
                  </a:cubicBezTo>
                  <a:cubicBezTo>
                    <a:pt x="329443" y="1215674"/>
                    <a:pt x="335595" y="1202801"/>
                    <a:pt x="342900" y="1190625"/>
                  </a:cubicBezTo>
                  <a:cubicBezTo>
                    <a:pt x="354680" y="1170992"/>
                    <a:pt x="381000" y="1133475"/>
                    <a:pt x="381000" y="1133475"/>
                  </a:cubicBezTo>
                  <a:cubicBezTo>
                    <a:pt x="385518" y="1115403"/>
                    <a:pt x="397619" y="1059706"/>
                    <a:pt x="409575" y="1047750"/>
                  </a:cubicBezTo>
                  <a:cubicBezTo>
                    <a:pt x="418832" y="1038493"/>
                    <a:pt x="434838" y="1040792"/>
                    <a:pt x="447675" y="1038225"/>
                  </a:cubicBezTo>
                  <a:cubicBezTo>
                    <a:pt x="482483" y="1031263"/>
                    <a:pt x="517170" y="1023095"/>
                    <a:pt x="552450" y="1019175"/>
                  </a:cubicBezTo>
                  <a:cubicBezTo>
                    <a:pt x="631592" y="1010381"/>
                    <a:pt x="711200" y="1006475"/>
                    <a:pt x="790575" y="1000125"/>
                  </a:cubicBezTo>
                  <a:cubicBezTo>
                    <a:pt x="1118710" y="1006091"/>
                    <a:pt x="1258719" y="1019080"/>
                    <a:pt x="1543050" y="1000125"/>
                  </a:cubicBezTo>
                  <a:cubicBezTo>
                    <a:pt x="1562320" y="998840"/>
                    <a:pt x="1581112" y="993537"/>
                    <a:pt x="1600200" y="990600"/>
                  </a:cubicBezTo>
                  <a:cubicBezTo>
                    <a:pt x="1622390" y="987186"/>
                    <a:pt x="1644650" y="984250"/>
                    <a:pt x="1666875" y="981075"/>
                  </a:cubicBezTo>
                  <a:cubicBezTo>
                    <a:pt x="1676400" y="974725"/>
                    <a:pt x="1686656" y="969354"/>
                    <a:pt x="1695450" y="962025"/>
                  </a:cubicBezTo>
                  <a:cubicBezTo>
                    <a:pt x="1705798" y="953401"/>
                    <a:pt x="1712329" y="940133"/>
                    <a:pt x="1724025" y="933450"/>
                  </a:cubicBezTo>
                  <a:cubicBezTo>
                    <a:pt x="1735391" y="926955"/>
                    <a:pt x="1749425" y="927100"/>
                    <a:pt x="1762125" y="923925"/>
                  </a:cubicBezTo>
                  <a:cubicBezTo>
                    <a:pt x="1768475" y="904875"/>
                    <a:pt x="1778684" y="886700"/>
                    <a:pt x="1781175" y="866775"/>
                  </a:cubicBezTo>
                  <a:cubicBezTo>
                    <a:pt x="1792120" y="779216"/>
                    <a:pt x="1776501" y="811874"/>
                    <a:pt x="1809750" y="762000"/>
                  </a:cubicBezTo>
                  <a:cubicBezTo>
                    <a:pt x="1812925" y="746125"/>
                    <a:pt x="1816985" y="730402"/>
                    <a:pt x="1819275" y="714375"/>
                  </a:cubicBezTo>
                  <a:cubicBezTo>
                    <a:pt x="1823341" y="685913"/>
                    <a:pt x="1815169" y="653964"/>
                    <a:pt x="1828800" y="628650"/>
                  </a:cubicBezTo>
                  <a:cubicBezTo>
                    <a:pt x="1839655" y="608491"/>
                    <a:pt x="1866900" y="603250"/>
                    <a:pt x="1885950" y="590550"/>
                  </a:cubicBezTo>
                  <a:lnTo>
                    <a:pt x="1924050" y="533400"/>
                  </a:lnTo>
                  <a:cubicBezTo>
                    <a:pt x="1930400" y="523875"/>
                    <a:pt x="1932240" y="508445"/>
                    <a:pt x="1943100" y="504825"/>
                  </a:cubicBezTo>
                  <a:lnTo>
                    <a:pt x="1971675" y="495300"/>
                  </a:lnTo>
                  <a:cubicBezTo>
                    <a:pt x="1976012" y="492047"/>
                    <a:pt x="2027517" y="452318"/>
                    <a:pt x="2038350" y="447675"/>
                  </a:cubicBezTo>
                  <a:cubicBezTo>
                    <a:pt x="2050382" y="442518"/>
                    <a:pt x="2063863" y="441746"/>
                    <a:pt x="2076450" y="438150"/>
                  </a:cubicBezTo>
                  <a:cubicBezTo>
                    <a:pt x="2086104" y="435392"/>
                    <a:pt x="2095500" y="431800"/>
                    <a:pt x="2105025" y="428625"/>
                  </a:cubicBezTo>
                  <a:cubicBezTo>
                    <a:pt x="2108200" y="419100"/>
                    <a:pt x="2105282" y="403912"/>
                    <a:pt x="2114550" y="400050"/>
                  </a:cubicBezTo>
                  <a:cubicBezTo>
                    <a:pt x="2145341" y="387220"/>
                    <a:pt x="2266878" y="375716"/>
                    <a:pt x="2305050" y="371475"/>
                  </a:cubicBezTo>
                  <a:cubicBezTo>
                    <a:pt x="2335008" y="361489"/>
                    <a:pt x="2341815" y="363953"/>
                    <a:pt x="2362200" y="333375"/>
                  </a:cubicBezTo>
                  <a:cubicBezTo>
                    <a:pt x="2367769" y="325021"/>
                    <a:pt x="2366849" y="313577"/>
                    <a:pt x="2371725" y="304800"/>
                  </a:cubicBezTo>
                  <a:cubicBezTo>
                    <a:pt x="2382844" y="284786"/>
                    <a:pt x="2402585" y="269370"/>
                    <a:pt x="2409825" y="247650"/>
                  </a:cubicBezTo>
                  <a:cubicBezTo>
                    <a:pt x="2416175" y="228600"/>
                    <a:pt x="2417736" y="207208"/>
                    <a:pt x="2428875" y="190500"/>
                  </a:cubicBezTo>
                  <a:cubicBezTo>
                    <a:pt x="2479675" y="114300"/>
                    <a:pt x="2413000" y="206375"/>
                    <a:pt x="2476500" y="142875"/>
                  </a:cubicBezTo>
                  <a:cubicBezTo>
                    <a:pt x="2487725" y="131650"/>
                    <a:pt x="2495550" y="117475"/>
                    <a:pt x="2505075" y="104775"/>
                  </a:cubicBezTo>
                  <a:lnTo>
                    <a:pt x="2524125" y="47625"/>
                  </a:lnTo>
                  <a:cubicBezTo>
                    <a:pt x="2527300" y="38100"/>
                    <a:pt x="2526550" y="26150"/>
                    <a:pt x="2533650" y="19050"/>
                  </a:cubicBezTo>
                  <a:lnTo>
                    <a:pt x="2552700" y="0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6215074" y="2357430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6286512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6715140" y="1928802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Ellipse 31"/>
            <p:cNvSpPr/>
            <p:nvPr/>
          </p:nvSpPr>
          <p:spPr>
            <a:xfrm>
              <a:off x="7143768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Ellipse 32"/>
            <p:cNvSpPr/>
            <p:nvPr/>
          </p:nvSpPr>
          <p:spPr>
            <a:xfrm>
              <a:off x="7500958" y="178592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Ellipse 33"/>
            <p:cNvSpPr/>
            <p:nvPr/>
          </p:nvSpPr>
          <p:spPr>
            <a:xfrm>
              <a:off x="7858148" y="1571612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Ellipse 34"/>
            <p:cNvSpPr/>
            <p:nvPr/>
          </p:nvSpPr>
          <p:spPr>
            <a:xfrm>
              <a:off x="8001024" y="1071546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>
              <a:off x="8501090" y="928670"/>
              <a:ext cx="71438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7" name="Connecteur droit 36"/>
            <p:cNvCxnSpPr>
              <a:stCxn id="35" idx="2"/>
            </p:cNvCxnSpPr>
            <p:nvPr/>
          </p:nvCxnSpPr>
          <p:spPr>
            <a:xfrm rot="10800000">
              <a:off x="5715008" y="1071546"/>
              <a:ext cx="2286016" cy="2286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28" idx="30"/>
            </p:cNvCxnSpPr>
            <p:nvPr/>
          </p:nvCxnSpPr>
          <p:spPr>
            <a:xfrm flipH="1">
              <a:off x="5715008" y="1276350"/>
              <a:ext cx="2352667" cy="951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5357818" y="857232"/>
              <a:ext cx="3571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y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7858148" y="2714620"/>
              <a:ext cx="3571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600" dirty="0" smtClean="0"/>
                <a:t>x</a:t>
              </a:r>
              <a:r>
                <a:rPr lang="fr-FR" sz="1600" baseline="-25000" dirty="0" smtClean="0"/>
                <a:t>i</a:t>
              </a:r>
              <a:endParaRPr lang="fr-FR" sz="1600" baseline="-25000" dirty="0"/>
            </a:p>
          </p:txBody>
        </p:sp>
        <p:cxnSp>
          <p:nvCxnSpPr>
            <p:cNvPr id="41" name="Connecteur droit 40"/>
            <p:cNvCxnSpPr>
              <a:stCxn id="28" idx="30"/>
            </p:cNvCxnSpPr>
            <p:nvPr/>
          </p:nvCxnSpPr>
          <p:spPr>
            <a:xfrm>
              <a:off x="8067675" y="1276350"/>
              <a:ext cx="4787" cy="143827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ZoneTexte 42"/>
          <p:cNvSpPr txBox="1"/>
          <p:nvPr/>
        </p:nvSpPr>
        <p:spPr>
          <a:xfrm>
            <a:off x="285720" y="5857892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système (2) est un système linéaire de </a:t>
            </a:r>
            <a:r>
              <a:rPr lang="fr-FR" dirty="0" smtClean="0">
                <a:solidFill>
                  <a:srgbClr val="FF0000"/>
                </a:solidFill>
              </a:rPr>
              <a:t>n</a:t>
            </a:r>
            <a:r>
              <a:rPr lang="fr-FR" dirty="0" smtClean="0"/>
              <a:t> équations à </a:t>
            </a:r>
            <a:r>
              <a:rPr lang="fr-FR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 inconnues (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)</a:t>
            </a:r>
            <a:endParaRPr lang="fr-FR" dirty="0">
              <a:solidFill>
                <a:srgbClr val="FF0000"/>
              </a:solidFill>
            </a:endParaRPr>
          </a:p>
        </p:txBody>
      </p:sp>
      <p:grpSp>
        <p:nvGrpSpPr>
          <p:cNvPr id="48" name="Groupe 47"/>
          <p:cNvGrpSpPr/>
          <p:nvPr/>
        </p:nvGrpSpPr>
        <p:grpSpPr>
          <a:xfrm>
            <a:off x="285720" y="4000504"/>
            <a:ext cx="8572592" cy="1754326"/>
            <a:chOff x="285720" y="4000504"/>
            <a:chExt cx="8572592" cy="1754326"/>
          </a:xfrm>
        </p:grpSpPr>
        <p:sp>
          <p:nvSpPr>
            <p:cNvPr id="42" name="Rectangle 41"/>
            <p:cNvSpPr/>
            <p:nvPr/>
          </p:nvSpPr>
          <p:spPr>
            <a:xfrm>
              <a:off x="285720" y="4357694"/>
              <a:ext cx="428628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FR" dirty="0" smtClean="0">
                  <a:solidFill>
                    <a:schemeClr val="tx1"/>
                  </a:solidFill>
                </a:rPr>
                <a:t>Y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i</a:t>
              </a:r>
              <a:r>
                <a:rPr lang="fr-FR" dirty="0" smtClean="0">
                  <a:solidFill>
                    <a:schemeClr val="tx1"/>
                  </a:solidFill>
                </a:rPr>
                <a:t> -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(x)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(x) + ….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(x) = 0         (2)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214942" y="4000504"/>
              <a:ext cx="3643370" cy="175432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FR" dirty="0" smtClean="0">
                  <a:solidFill>
                    <a:schemeClr val="tx1"/>
                  </a:solidFill>
                </a:rPr>
                <a:t>Y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 -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(x)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(x) + ….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(x) = 0</a:t>
              </a:r>
            </a:p>
            <a:p>
              <a:r>
                <a:rPr lang="fr-FR" dirty="0" smtClean="0">
                  <a:solidFill>
                    <a:schemeClr val="tx1"/>
                  </a:solidFill>
                </a:rPr>
                <a:t>Y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 -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(x)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(x) + ….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(x) = 0</a:t>
              </a:r>
            </a:p>
            <a:p>
              <a:r>
                <a:rPr lang="fr-FR" dirty="0" smtClean="0">
                  <a:solidFill>
                    <a:schemeClr val="tx1"/>
                  </a:solidFill>
                </a:rPr>
                <a:t>Y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3</a:t>
              </a:r>
              <a:r>
                <a:rPr lang="fr-FR" dirty="0" smtClean="0">
                  <a:solidFill>
                    <a:schemeClr val="tx1"/>
                  </a:solidFill>
                </a:rPr>
                <a:t> -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(x)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(x) + ….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(x) = 0</a:t>
              </a:r>
            </a:p>
            <a:p>
              <a:r>
                <a:rPr lang="fr-FR" dirty="0" smtClean="0">
                  <a:solidFill>
                    <a:schemeClr val="tx1"/>
                  </a:solidFill>
                </a:rPr>
                <a:t>…………………………………………………..=0</a:t>
              </a:r>
            </a:p>
            <a:p>
              <a:r>
                <a:rPr lang="fr-FR" dirty="0" smtClean="0">
                  <a:solidFill>
                    <a:schemeClr val="tx1"/>
                  </a:solidFill>
                </a:rPr>
                <a:t>…………………………………………..………=0</a:t>
              </a:r>
            </a:p>
            <a:p>
              <a:r>
                <a:rPr lang="fr-FR" dirty="0" smtClean="0">
                  <a:solidFill>
                    <a:schemeClr val="tx1"/>
                  </a:solidFill>
                </a:rPr>
                <a:t>Y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n</a:t>
              </a:r>
              <a:r>
                <a:rPr lang="fr-FR" dirty="0" smtClean="0">
                  <a:solidFill>
                    <a:schemeClr val="tx1"/>
                  </a:solidFill>
                </a:rPr>
                <a:t> -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1</a:t>
              </a:r>
              <a:r>
                <a:rPr lang="fr-FR" dirty="0" smtClean="0">
                  <a:solidFill>
                    <a:schemeClr val="tx1"/>
                  </a:solidFill>
                </a:rPr>
                <a:t>(x)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2</a:t>
              </a:r>
              <a:r>
                <a:rPr lang="fr-FR" dirty="0" smtClean="0">
                  <a:solidFill>
                    <a:schemeClr val="tx1"/>
                  </a:solidFill>
                </a:rPr>
                <a:t>(x) + …. + c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f</a:t>
              </a:r>
              <a:r>
                <a:rPr lang="fr-FR" baseline="-25000" dirty="0" smtClean="0">
                  <a:solidFill>
                    <a:schemeClr val="tx1"/>
                  </a:solidFill>
                </a:rPr>
                <a:t>m</a:t>
              </a:r>
              <a:r>
                <a:rPr lang="fr-FR" dirty="0" smtClean="0">
                  <a:solidFill>
                    <a:schemeClr val="tx1"/>
                  </a:solidFill>
                </a:rPr>
                <a:t>(x) = 0  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46" name="Connecteur droit avec flèche 45"/>
            <p:cNvCxnSpPr/>
            <p:nvPr/>
          </p:nvCxnSpPr>
          <p:spPr>
            <a:xfrm>
              <a:off x="4643438" y="4572008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Espace réservé du numéro de diapositive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Trois cas peuvent donc se présenter: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85720" y="785794"/>
            <a:ext cx="46434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u="sng" dirty="0" smtClean="0"/>
              <a:t>Premier cas:</a:t>
            </a:r>
            <a:r>
              <a:rPr lang="fr-FR" dirty="0" smtClean="0"/>
              <a:t>    n &lt; m</a:t>
            </a:r>
          </a:p>
          <a:p>
            <a:r>
              <a:rPr lang="fr-FR" dirty="0" smtClean="0"/>
              <a:t>il y a plus d’inconnues que d’équations et une infinité de solutions (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) existe pour la relation (2)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Exemple: n=2, m=3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85720" y="2928934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u="sng" dirty="0" smtClean="0"/>
              <a:t> Deuxième cas:</a:t>
            </a:r>
            <a:r>
              <a:rPr lang="fr-FR" dirty="0" smtClean="0"/>
              <a:t>    n = m</a:t>
            </a:r>
          </a:p>
          <a:p>
            <a:r>
              <a:rPr lang="fr-FR" dirty="0" smtClean="0"/>
              <a:t>il y a une solution unique (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) existe pour la relation (2)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Exemple: n=3, m=3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4643446"/>
            <a:ext cx="5072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u="sng" dirty="0" smtClean="0"/>
              <a:t>Troisième cas:</a:t>
            </a:r>
            <a:r>
              <a:rPr lang="fr-FR" dirty="0" smtClean="0"/>
              <a:t>    n &gt; m</a:t>
            </a:r>
          </a:p>
          <a:p>
            <a:r>
              <a:rPr lang="fr-FR" dirty="0" smtClean="0"/>
              <a:t>il n’y a généralement aucune solution pour la relation (2)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Exemple: n=3, m=2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500694" y="221455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cxnSp>
        <p:nvCxnSpPr>
          <p:cNvPr id="43" name="Connecteur droit 42"/>
          <p:cNvCxnSpPr/>
          <p:nvPr/>
        </p:nvCxnSpPr>
        <p:spPr>
          <a:xfrm>
            <a:off x="5929322" y="2000240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 flipH="1" flipV="1">
            <a:off x="5036347" y="1107265"/>
            <a:ext cx="17859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rot="10800000" flipV="1">
            <a:off x="5357818" y="571481"/>
            <a:ext cx="2928958" cy="1143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Ellipse 45"/>
          <p:cNvSpPr/>
          <p:nvPr/>
        </p:nvSpPr>
        <p:spPr>
          <a:xfrm>
            <a:off x="7286644" y="928670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6383669" y="1285860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8286776" y="20716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5500694" y="14285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cxnSp>
        <p:nvCxnSpPr>
          <p:cNvPr id="50" name="Connecteur droit 49"/>
          <p:cNvCxnSpPr>
            <a:stCxn id="46" idx="1"/>
          </p:cNvCxnSpPr>
          <p:nvPr/>
        </p:nvCxnSpPr>
        <p:spPr>
          <a:xfrm rot="16200000" flipV="1">
            <a:off x="6606100" y="251892"/>
            <a:ext cx="10462" cy="136401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47" idx="1"/>
          </p:cNvCxnSpPr>
          <p:nvPr/>
        </p:nvCxnSpPr>
        <p:spPr>
          <a:xfrm rot="16200000" flipV="1">
            <a:off x="6154612" y="1060570"/>
            <a:ext cx="10462" cy="461042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5500694" y="7143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sp>
        <p:nvSpPr>
          <p:cNvPr id="53" name="ZoneTexte 52"/>
          <p:cNvSpPr txBox="1"/>
          <p:nvPr/>
        </p:nvSpPr>
        <p:spPr>
          <a:xfrm>
            <a:off x="5500694" y="10001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54" name="Connecteur droit 53"/>
          <p:cNvCxnSpPr>
            <a:stCxn id="47" idx="5"/>
          </p:cNvCxnSpPr>
          <p:nvPr/>
        </p:nvCxnSpPr>
        <p:spPr>
          <a:xfrm rot="16200000" flipH="1">
            <a:off x="6099338" y="1670190"/>
            <a:ext cx="65340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stCxn id="46" idx="3"/>
          </p:cNvCxnSpPr>
          <p:nvPr/>
        </p:nvCxnSpPr>
        <p:spPr>
          <a:xfrm rot="5400000">
            <a:off x="6784695" y="1491596"/>
            <a:ext cx="101059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6286512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57" name="ZoneTexte 56"/>
          <p:cNvSpPr txBox="1"/>
          <p:nvPr/>
        </p:nvSpPr>
        <p:spPr>
          <a:xfrm>
            <a:off x="7143768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sp>
        <p:nvSpPr>
          <p:cNvPr id="58" name="Forme libre 57"/>
          <p:cNvSpPr/>
          <p:nvPr/>
        </p:nvSpPr>
        <p:spPr>
          <a:xfrm rot="2998268">
            <a:off x="6416437" y="321684"/>
            <a:ext cx="1131887" cy="1426588"/>
          </a:xfrm>
          <a:custGeom>
            <a:avLst/>
            <a:gdLst>
              <a:gd name="connsiteX0" fmla="*/ 219075 w 1131887"/>
              <a:gd name="connsiteY0" fmla="*/ 0 h 1295400"/>
              <a:gd name="connsiteX1" fmla="*/ 1095375 w 1131887"/>
              <a:gd name="connsiteY1" fmla="*/ 933450 h 1295400"/>
              <a:gd name="connsiteX2" fmla="*/ 0 w 1131887"/>
              <a:gd name="connsiteY2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1887" h="1295400">
                <a:moveTo>
                  <a:pt x="219075" y="0"/>
                </a:moveTo>
                <a:cubicBezTo>
                  <a:pt x="675481" y="358775"/>
                  <a:pt x="1131887" y="717550"/>
                  <a:pt x="1095375" y="933450"/>
                </a:cubicBezTo>
                <a:cubicBezTo>
                  <a:pt x="1058863" y="1149350"/>
                  <a:pt x="529431" y="1222375"/>
                  <a:pt x="0" y="129540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Forme libre 58"/>
          <p:cNvSpPr/>
          <p:nvPr/>
        </p:nvSpPr>
        <p:spPr>
          <a:xfrm rot="14584724">
            <a:off x="6126626" y="545693"/>
            <a:ext cx="1131887" cy="1938471"/>
          </a:xfrm>
          <a:custGeom>
            <a:avLst/>
            <a:gdLst>
              <a:gd name="connsiteX0" fmla="*/ 219075 w 1131887"/>
              <a:gd name="connsiteY0" fmla="*/ 0 h 1295400"/>
              <a:gd name="connsiteX1" fmla="*/ 1095375 w 1131887"/>
              <a:gd name="connsiteY1" fmla="*/ 933450 h 1295400"/>
              <a:gd name="connsiteX2" fmla="*/ 0 w 1131887"/>
              <a:gd name="connsiteY2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1887" h="1295400">
                <a:moveTo>
                  <a:pt x="219075" y="0"/>
                </a:moveTo>
                <a:cubicBezTo>
                  <a:pt x="675481" y="358775"/>
                  <a:pt x="1131887" y="717550"/>
                  <a:pt x="1095375" y="933450"/>
                </a:cubicBezTo>
                <a:cubicBezTo>
                  <a:pt x="1058863" y="1149350"/>
                  <a:pt x="529431" y="1222375"/>
                  <a:pt x="0" y="129540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>
            <a:off x="5929322" y="4071942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 flipH="1" flipV="1">
            <a:off x="5036347" y="3178967"/>
            <a:ext cx="17859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7286644" y="3000372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6383669" y="3357562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8286776" y="41433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cxnSp>
        <p:nvCxnSpPr>
          <p:cNvPr id="21" name="Connecteur droit 20"/>
          <p:cNvCxnSpPr>
            <a:stCxn id="16" idx="1"/>
          </p:cNvCxnSpPr>
          <p:nvPr/>
        </p:nvCxnSpPr>
        <p:spPr>
          <a:xfrm rot="16200000" flipV="1">
            <a:off x="6606100" y="2323594"/>
            <a:ext cx="10462" cy="136401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7" idx="1"/>
          </p:cNvCxnSpPr>
          <p:nvPr/>
        </p:nvCxnSpPr>
        <p:spPr>
          <a:xfrm rot="16200000" flipV="1">
            <a:off x="6154612" y="3132272"/>
            <a:ext cx="10462" cy="461042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500694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3</a:t>
            </a:r>
            <a:endParaRPr lang="fr-FR" baseline="-25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500694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27" name="Connecteur droit 26"/>
          <p:cNvCxnSpPr>
            <a:stCxn id="17" idx="5"/>
          </p:cNvCxnSpPr>
          <p:nvPr/>
        </p:nvCxnSpPr>
        <p:spPr>
          <a:xfrm rot="16200000" flipH="1">
            <a:off x="6099338" y="3741892"/>
            <a:ext cx="65340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16" idx="3"/>
          </p:cNvCxnSpPr>
          <p:nvPr/>
        </p:nvCxnSpPr>
        <p:spPr>
          <a:xfrm rot="5400000">
            <a:off x="6784695" y="3563298"/>
            <a:ext cx="101059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6286512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7143768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3</a:t>
            </a:r>
            <a:endParaRPr lang="fr-FR" baseline="-25000" dirty="0"/>
          </a:p>
        </p:txBody>
      </p:sp>
      <p:sp>
        <p:nvSpPr>
          <p:cNvPr id="40" name="Forme libre 39"/>
          <p:cNvSpPr/>
          <p:nvPr/>
        </p:nvSpPr>
        <p:spPr>
          <a:xfrm rot="14584724">
            <a:off x="6126423" y="2551141"/>
            <a:ext cx="1150092" cy="1949190"/>
          </a:xfrm>
          <a:custGeom>
            <a:avLst/>
            <a:gdLst>
              <a:gd name="connsiteX0" fmla="*/ 219075 w 1131887"/>
              <a:gd name="connsiteY0" fmla="*/ 0 h 1295400"/>
              <a:gd name="connsiteX1" fmla="*/ 1095375 w 1131887"/>
              <a:gd name="connsiteY1" fmla="*/ 933450 h 1295400"/>
              <a:gd name="connsiteX2" fmla="*/ 0 w 1131887"/>
              <a:gd name="connsiteY2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1887" h="1295400">
                <a:moveTo>
                  <a:pt x="219075" y="0"/>
                </a:moveTo>
                <a:cubicBezTo>
                  <a:pt x="675481" y="358775"/>
                  <a:pt x="1131887" y="717550"/>
                  <a:pt x="1095375" y="933450"/>
                </a:cubicBezTo>
                <a:cubicBezTo>
                  <a:pt x="1058863" y="1149350"/>
                  <a:pt x="529431" y="1222375"/>
                  <a:pt x="0" y="129540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6786578" y="2857496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2" name="Connecteur droit 81"/>
          <p:cNvCxnSpPr>
            <a:stCxn id="80" idx="3"/>
          </p:cNvCxnSpPr>
          <p:nvPr/>
        </p:nvCxnSpPr>
        <p:spPr>
          <a:xfrm rot="5400000">
            <a:off x="6213191" y="3491860"/>
            <a:ext cx="1153470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eur droit 85"/>
          <p:cNvCxnSpPr>
            <a:stCxn id="80" idx="1"/>
          </p:cNvCxnSpPr>
          <p:nvPr/>
        </p:nvCxnSpPr>
        <p:spPr>
          <a:xfrm rot="16200000" flipV="1">
            <a:off x="6356067" y="2430751"/>
            <a:ext cx="10462" cy="863951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6643702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sp>
        <p:nvSpPr>
          <p:cNvPr id="88" name="ZoneTexte 87"/>
          <p:cNvSpPr txBox="1"/>
          <p:nvPr/>
        </p:nvSpPr>
        <p:spPr>
          <a:xfrm>
            <a:off x="5500694" y="25717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61" name="Connecteur droit 60"/>
          <p:cNvCxnSpPr/>
          <p:nvPr/>
        </p:nvCxnSpPr>
        <p:spPr>
          <a:xfrm>
            <a:off x="5929322" y="6143644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 rot="5400000" flipH="1" flipV="1">
            <a:off x="5036347" y="5250669"/>
            <a:ext cx="178595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 rot="10800000" flipV="1">
            <a:off x="5286380" y="4714884"/>
            <a:ext cx="2928958" cy="1143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Ellipse 63"/>
          <p:cNvSpPr/>
          <p:nvPr/>
        </p:nvSpPr>
        <p:spPr>
          <a:xfrm>
            <a:off x="7286644" y="5072074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6383669" y="5429264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ZoneTexte 65"/>
          <p:cNvSpPr txBox="1"/>
          <p:nvPr/>
        </p:nvSpPr>
        <p:spPr>
          <a:xfrm>
            <a:off x="8286776" y="621508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67" name="ZoneTexte 66"/>
          <p:cNvSpPr txBox="1"/>
          <p:nvPr/>
        </p:nvSpPr>
        <p:spPr>
          <a:xfrm>
            <a:off x="5500694" y="42862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y</a:t>
            </a:r>
            <a:endParaRPr lang="fr-FR" dirty="0"/>
          </a:p>
        </p:txBody>
      </p:sp>
      <p:cxnSp>
        <p:nvCxnSpPr>
          <p:cNvPr id="68" name="Connecteur droit 67"/>
          <p:cNvCxnSpPr>
            <a:stCxn id="64" idx="1"/>
          </p:cNvCxnSpPr>
          <p:nvPr/>
        </p:nvCxnSpPr>
        <p:spPr>
          <a:xfrm rot="16200000" flipV="1">
            <a:off x="6606100" y="4395296"/>
            <a:ext cx="10462" cy="136401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65" idx="1"/>
          </p:cNvCxnSpPr>
          <p:nvPr/>
        </p:nvCxnSpPr>
        <p:spPr>
          <a:xfrm rot="16200000" flipV="1">
            <a:off x="6154612" y="5203974"/>
            <a:ext cx="10462" cy="461042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5500694" y="48577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3</a:t>
            </a:r>
            <a:endParaRPr lang="fr-FR" baseline="-25000" dirty="0"/>
          </a:p>
        </p:txBody>
      </p:sp>
      <p:sp>
        <p:nvSpPr>
          <p:cNvPr id="71" name="ZoneTexte 70"/>
          <p:cNvSpPr txBox="1"/>
          <p:nvPr/>
        </p:nvSpPr>
        <p:spPr>
          <a:xfrm>
            <a:off x="5500694" y="514351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cxnSp>
        <p:nvCxnSpPr>
          <p:cNvPr id="72" name="Connecteur droit 71"/>
          <p:cNvCxnSpPr>
            <a:stCxn id="65" idx="5"/>
          </p:cNvCxnSpPr>
          <p:nvPr/>
        </p:nvCxnSpPr>
        <p:spPr>
          <a:xfrm rot="16200000" flipH="1">
            <a:off x="6099338" y="5813594"/>
            <a:ext cx="65340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72"/>
          <p:cNvCxnSpPr>
            <a:stCxn id="64" idx="3"/>
          </p:cNvCxnSpPr>
          <p:nvPr/>
        </p:nvCxnSpPr>
        <p:spPr>
          <a:xfrm rot="5400000">
            <a:off x="6784695" y="5635000"/>
            <a:ext cx="1010594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6286512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75" name="ZoneTexte 74"/>
          <p:cNvSpPr txBox="1"/>
          <p:nvPr/>
        </p:nvSpPr>
        <p:spPr>
          <a:xfrm>
            <a:off x="7143768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3</a:t>
            </a:r>
            <a:endParaRPr lang="fr-FR" baseline="-25000" dirty="0"/>
          </a:p>
        </p:txBody>
      </p:sp>
      <p:sp>
        <p:nvSpPr>
          <p:cNvPr id="90" name="Ellipse 89"/>
          <p:cNvSpPr/>
          <p:nvPr/>
        </p:nvSpPr>
        <p:spPr>
          <a:xfrm>
            <a:off x="6929454" y="5572140"/>
            <a:ext cx="45719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2" name="Connecteur droit 91"/>
          <p:cNvCxnSpPr>
            <a:stCxn id="90" idx="3"/>
          </p:cNvCxnSpPr>
          <p:nvPr/>
        </p:nvCxnSpPr>
        <p:spPr>
          <a:xfrm rot="5400000">
            <a:off x="6677538" y="5885033"/>
            <a:ext cx="510528" cy="6695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Connecteur droit 93"/>
          <p:cNvCxnSpPr>
            <a:stCxn id="90" idx="3"/>
          </p:cNvCxnSpPr>
          <p:nvPr/>
        </p:nvCxnSpPr>
        <p:spPr>
          <a:xfrm rot="5400000">
            <a:off x="6427505" y="5134934"/>
            <a:ext cx="10462" cy="1006827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6715140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x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sp>
        <p:nvSpPr>
          <p:cNvPr id="96" name="ZoneTexte 95"/>
          <p:cNvSpPr txBox="1"/>
          <p:nvPr/>
        </p:nvSpPr>
        <p:spPr>
          <a:xfrm>
            <a:off x="5500694" y="54292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/>
              <a:t>y</a:t>
            </a:r>
            <a:r>
              <a:rPr lang="fr-FR" baseline="-25000" dirty="0" smtClean="0"/>
              <a:t>2</a:t>
            </a:r>
            <a:endParaRPr lang="fr-FR" baseline="-25000" dirty="0"/>
          </a:p>
        </p:txBody>
      </p:sp>
      <p:cxnSp>
        <p:nvCxnSpPr>
          <p:cNvPr id="98" name="Connecteur droit 97"/>
          <p:cNvCxnSpPr/>
          <p:nvPr/>
        </p:nvCxnSpPr>
        <p:spPr>
          <a:xfrm>
            <a:off x="5357818" y="5072074"/>
            <a:ext cx="2786082" cy="928694"/>
          </a:xfrm>
          <a:prstGeom prst="line">
            <a:avLst/>
          </a:prstGeom>
          <a:ln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Connecteur droit 100"/>
          <p:cNvCxnSpPr/>
          <p:nvPr/>
        </p:nvCxnSpPr>
        <p:spPr>
          <a:xfrm rot="5400000">
            <a:off x="6179355" y="4536289"/>
            <a:ext cx="2071702" cy="1428760"/>
          </a:xfrm>
          <a:prstGeom prst="line">
            <a:avLst/>
          </a:prstGeom>
          <a:ln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Espace réservé du numéro de diapositive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9" grpId="0"/>
      <p:bldP spid="46" grpId="0" animBg="1"/>
      <p:bldP spid="47" grpId="0" animBg="1"/>
      <p:bldP spid="48" grpId="0"/>
      <p:bldP spid="49" grpId="0"/>
      <p:bldP spid="52" grpId="0"/>
      <p:bldP spid="53" grpId="0"/>
      <p:bldP spid="56" grpId="0"/>
      <p:bldP spid="57" grpId="0"/>
      <p:bldP spid="58" grpId="0" animBg="1"/>
      <p:bldP spid="59" grpId="0" animBg="1"/>
      <p:bldP spid="16" grpId="0" animBg="1"/>
      <p:bldP spid="17" grpId="0" animBg="1"/>
      <p:bldP spid="18" grpId="0"/>
      <p:bldP spid="24" grpId="0"/>
      <p:bldP spid="25" grpId="0"/>
      <p:bldP spid="30" grpId="0"/>
      <p:bldP spid="31" grpId="0"/>
      <p:bldP spid="40" grpId="0" animBg="1"/>
      <p:bldP spid="80" grpId="0" animBg="1"/>
      <p:bldP spid="87" grpId="0"/>
      <p:bldP spid="88" grpId="0"/>
      <p:bldP spid="64" grpId="0" animBg="1"/>
      <p:bldP spid="65" grpId="0" animBg="1"/>
      <p:bldP spid="66" grpId="0"/>
      <p:bldP spid="67" grpId="0"/>
      <p:bldP spid="70" grpId="0"/>
      <p:bldP spid="71" grpId="0"/>
      <p:bldP spid="74" grpId="0"/>
      <p:bldP spid="75" grpId="0"/>
      <p:bldP spid="90" grpId="0" animBg="1"/>
      <p:bldP spid="95" grpId="0"/>
      <p:bldP spid="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285728"/>
            <a:ext cx="5072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ce troisième cas, supposons que l’on propose un ensemble quelconque de valeurs (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), alors aux points supports 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, la valeur calculée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diffère certainement de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.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7158" y="1714488"/>
            <a:ext cx="5072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Définissons l’erreur </a:t>
            </a:r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commise au point </a:t>
            </a:r>
            <a:r>
              <a:rPr lang="fr-FR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en approximant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 par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= 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– 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</a:p>
        </p:txBody>
      </p:sp>
      <p:grpSp>
        <p:nvGrpSpPr>
          <p:cNvPr id="58" name="Groupe 57"/>
          <p:cNvGrpSpPr/>
          <p:nvPr/>
        </p:nvGrpSpPr>
        <p:grpSpPr>
          <a:xfrm>
            <a:off x="5429256" y="357166"/>
            <a:ext cx="3286148" cy="2298158"/>
            <a:chOff x="5429256" y="357166"/>
            <a:chExt cx="3286148" cy="2298158"/>
          </a:xfrm>
        </p:grpSpPr>
        <p:cxnSp>
          <p:nvCxnSpPr>
            <p:cNvPr id="5" name="Connecteur droit 4"/>
            <p:cNvCxnSpPr/>
            <p:nvPr/>
          </p:nvCxnSpPr>
          <p:spPr>
            <a:xfrm>
              <a:off x="6000760" y="2214554"/>
              <a:ext cx="250033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 rot="5400000" flipH="1" flipV="1">
              <a:off x="5107785" y="1321579"/>
              <a:ext cx="178595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Connecteur droit 6"/>
            <p:cNvCxnSpPr/>
            <p:nvPr/>
          </p:nvCxnSpPr>
          <p:spPr>
            <a:xfrm rot="10800000" flipV="1">
              <a:off x="5429256" y="1000108"/>
              <a:ext cx="2928958" cy="1143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Ellipse 7"/>
            <p:cNvSpPr/>
            <p:nvPr/>
          </p:nvSpPr>
          <p:spPr>
            <a:xfrm>
              <a:off x="7358082" y="1142984"/>
              <a:ext cx="45719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6455107" y="1500174"/>
              <a:ext cx="45719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358214" y="228599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572132" y="357166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y</a:t>
              </a:r>
              <a:endParaRPr lang="fr-FR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5572132" y="92867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y</a:t>
              </a:r>
              <a:r>
                <a:rPr lang="fr-FR" baseline="-25000" dirty="0" smtClean="0"/>
                <a:t>3</a:t>
              </a:r>
              <a:endParaRPr lang="fr-FR" baseline="-25000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572132" y="121442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y</a:t>
              </a:r>
              <a:r>
                <a:rPr lang="fr-FR" baseline="-25000" dirty="0" smtClean="0"/>
                <a:t>1</a:t>
              </a:r>
              <a:endParaRPr lang="fr-FR" baseline="-25000" dirty="0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6357950" y="221455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x</a:t>
              </a:r>
              <a:r>
                <a:rPr lang="fr-FR" baseline="-25000" dirty="0" smtClean="0"/>
                <a:t>1</a:t>
              </a:r>
              <a:endParaRPr lang="fr-FR" baseline="-25000" dirty="0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7215206" y="221455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x</a:t>
              </a:r>
              <a:r>
                <a:rPr lang="fr-FR" baseline="-25000" dirty="0" smtClean="0"/>
                <a:t>3</a:t>
              </a:r>
              <a:endParaRPr lang="fr-FR" baseline="-25000" dirty="0"/>
            </a:p>
          </p:txBody>
        </p:sp>
        <p:sp>
          <p:nvSpPr>
            <p:cNvPr id="20" name="Ellipse 19"/>
            <p:cNvSpPr/>
            <p:nvPr/>
          </p:nvSpPr>
          <p:spPr>
            <a:xfrm>
              <a:off x="7000892" y="1643050"/>
              <a:ext cx="45719" cy="714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6786578" y="221455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x</a:t>
              </a:r>
              <a:r>
                <a:rPr lang="fr-FR" baseline="-25000" dirty="0" smtClean="0"/>
                <a:t>2</a:t>
              </a:r>
              <a:endParaRPr lang="fr-FR" baseline="-250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5572132" y="15001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dirty="0" smtClean="0"/>
                <a:t>y</a:t>
              </a:r>
              <a:r>
                <a:rPr lang="fr-FR" baseline="-25000" dirty="0" smtClean="0"/>
                <a:t>2</a:t>
              </a:r>
              <a:endParaRPr lang="fr-FR" baseline="-25000" dirty="0"/>
            </a:p>
          </p:txBody>
        </p:sp>
        <p:cxnSp>
          <p:nvCxnSpPr>
            <p:cNvPr id="28" name="Connecteur droit 27"/>
            <p:cNvCxnSpPr>
              <a:stCxn id="8" idx="2"/>
            </p:cNvCxnSpPr>
            <p:nvPr/>
          </p:nvCxnSpPr>
          <p:spPr>
            <a:xfrm rot="10800000" flipV="1">
              <a:off x="7357288" y="1178702"/>
              <a:ext cx="794" cy="2508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>
              <a:off x="7286644" y="1212834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>
              <a:off x="7286644" y="1428736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>
              <a:off x="6929454" y="1500174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>
              <a:off x="6429388" y="1498586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34"/>
            <p:cNvCxnSpPr/>
            <p:nvPr/>
          </p:nvCxnSpPr>
          <p:spPr>
            <a:xfrm>
              <a:off x="6929454" y="1643050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35"/>
            <p:cNvCxnSpPr/>
            <p:nvPr/>
          </p:nvCxnSpPr>
          <p:spPr>
            <a:xfrm>
              <a:off x="6429388" y="1714488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 rot="16200000" flipH="1">
              <a:off x="6891058" y="1610009"/>
              <a:ext cx="224776" cy="51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9" idx="6"/>
            </p:cNvCxnSpPr>
            <p:nvPr/>
          </p:nvCxnSpPr>
          <p:spPr>
            <a:xfrm>
              <a:off x="6500826" y="1535893"/>
              <a:ext cx="1588" cy="1785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ZoneTexte 38"/>
            <p:cNvSpPr txBox="1"/>
            <p:nvPr/>
          </p:nvSpPr>
          <p:spPr>
            <a:xfrm>
              <a:off x="6500826" y="114298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</a:t>
              </a:r>
              <a:r>
                <a:rPr lang="fr-FR" baseline="-25000" dirty="0" smtClean="0"/>
                <a:t>1</a:t>
              </a:r>
              <a:endParaRPr lang="fr-FR" baseline="-25000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7072330" y="150017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</a:t>
              </a:r>
              <a:r>
                <a:rPr lang="fr-FR" baseline="-25000" dirty="0" smtClean="0"/>
                <a:t>2</a:t>
              </a:r>
              <a:endParaRPr lang="fr-FR" baseline="-25000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7429520" y="85723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</a:t>
              </a:r>
              <a:r>
                <a:rPr lang="fr-FR" baseline="-25000" dirty="0" smtClean="0"/>
                <a:t>3</a:t>
              </a:r>
              <a:endParaRPr lang="fr-FR" baseline="-25000" dirty="0"/>
            </a:p>
          </p:txBody>
        </p:sp>
      </p:grpSp>
      <p:sp>
        <p:nvSpPr>
          <p:cNvPr id="46" name="ZoneTexte 45"/>
          <p:cNvSpPr txBox="1"/>
          <p:nvPr/>
        </p:nvSpPr>
        <p:spPr>
          <a:xfrm>
            <a:off x="357158" y="2786058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Introduisons dans la relation (1)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00034" y="3357562"/>
            <a:ext cx="427745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= Y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>
                <a:solidFill>
                  <a:srgbClr val="FF0000"/>
                </a:solidFill>
              </a:rPr>
              <a:t> - 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</a:t>
            </a:r>
            <a:r>
              <a:rPr lang="fr-FR" dirty="0" err="1" smtClean="0">
                <a:solidFill>
                  <a:srgbClr val="FF0000"/>
                </a:solidFill>
              </a:rPr>
              <a:t>c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err="1" smtClean="0">
                <a:solidFill>
                  <a:srgbClr val="FF0000"/>
                </a:solidFill>
              </a:rPr>
              <a:t>f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         (3)</a:t>
            </a:r>
            <a:endParaRPr lang="fr-FR" dirty="0"/>
          </a:p>
        </p:txBody>
      </p:sp>
      <p:sp>
        <p:nvSpPr>
          <p:cNvPr id="48" name="Rectangle 47"/>
          <p:cNvSpPr/>
          <p:nvPr/>
        </p:nvSpPr>
        <p:spPr>
          <a:xfrm>
            <a:off x="5214942" y="3000372"/>
            <a:ext cx="364337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= Y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 - 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</a:t>
            </a:r>
            <a:r>
              <a:rPr lang="fr-FR" dirty="0" err="1" smtClean="0">
                <a:solidFill>
                  <a:srgbClr val="FF0000"/>
                </a:solidFill>
              </a:rPr>
              <a:t>c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err="1" smtClean="0">
                <a:solidFill>
                  <a:srgbClr val="FF0000"/>
                </a:solidFill>
              </a:rPr>
              <a:t>f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=Y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 - 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</a:t>
            </a:r>
            <a:r>
              <a:rPr lang="fr-FR" dirty="0" err="1" smtClean="0">
                <a:solidFill>
                  <a:srgbClr val="FF0000"/>
                </a:solidFill>
              </a:rPr>
              <a:t>c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err="1" smtClean="0">
                <a:solidFill>
                  <a:srgbClr val="FF0000"/>
                </a:solidFill>
              </a:rPr>
              <a:t>f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3</a:t>
            </a:r>
            <a:r>
              <a:rPr lang="fr-FR" dirty="0" smtClean="0">
                <a:solidFill>
                  <a:srgbClr val="FF0000"/>
                </a:solidFill>
              </a:rPr>
              <a:t>=Y</a:t>
            </a:r>
            <a:r>
              <a:rPr lang="fr-FR" baseline="-25000" dirty="0" smtClean="0">
                <a:solidFill>
                  <a:srgbClr val="FF0000"/>
                </a:solidFill>
              </a:rPr>
              <a:t>3</a:t>
            </a:r>
            <a:r>
              <a:rPr lang="fr-FR" dirty="0" smtClean="0">
                <a:solidFill>
                  <a:srgbClr val="FF0000"/>
                </a:solidFill>
              </a:rPr>
              <a:t> - 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</a:t>
            </a:r>
            <a:r>
              <a:rPr lang="fr-FR" dirty="0" err="1" smtClean="0">
                <a:solidFill>
                  <a:srgbClr val="FF0000"/>
                </a:solidFill>
              </a:rPr>
              <a:t>c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err="1" smtClean="0">
                <a:solidFill>
                  <a:srgbClr val="FF0000"/>
                </a:solidFill>
              </a:rPr>
              <a:t>f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…………………………………………………..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…………………………………………..………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n</a:t>
            </a:r>
            <a:r>
              <a:rPr lang="fr-FR" dirty="0" smtClean="0">
                <a:solidFill>
                  <a:srgbClr val="FF0000"/>
                </a:solidFill>
              </a:rPr>
              <a:t>=</a:t>
            </a:r>
            <a:r>
              <a:rPr lang="fr-FR" dirty="0" err="1" smtClean="0">
                <a:solidFill>
                  <a:srgbClr val="FF0000"/>
                </a:solidFill>
              </a:rPr>
              <a:t>Y</a:t>
            </a:r>
            <a:r>
              <a:rPr lang="fr-FR" baseline="-25000" dirty="0" err="1" smtClean="0">
                <a:solidFill>
                  <a:srgbClr val="FF0000"/>
                </a:solidFill>
              </a:rPr>
              <a:t>n</a:t>
            </a:r>
            <a:r>
              <a:rPr lang="fr-FR" dirty="0" smtClean="0">
                <a:solidFill>
                  <a:srgbClr val="FF0000"/>
                </a:solidFill>
              </a:rPr>
              <a:t> - 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(x)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f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(x) + …. + </a:t>
            </a:r>
            <a:r>
              <a:rPr lang="fr-FR" dirty="0" err="1" smtClean="0">
                <a:solidFill>
                  <a:srgbClr val="FF0000"/>
                </a:solidFill>
              </a:rPr>
              <a:t>c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err="1" smtClean="0">
                <a:solidFill>
                  <a:srgbClr val="FF0000"/>
                </a:solidFill>
              </a:rPr>
              <a:t>f</a:t>
            </a:r>
            <a:r>
              <a:rPr lang="fr-FR" baseline="-25000" dirty="0" err="1" smtClean="0">
                <a:solidFill>
                  <a:srgbClr val="FF0000"/>
                </a:solidFill>
              </a:rPr>
              <a:t>m</a:t>
            </a:r>
            <a:r>
              <a:rPr lang="fr-FR" dirty="0" smtClean="0">
                <a:solidFill>
                  <a:srgbClr val="FF0000"/>
                </a:solidFill>
              </a:rPr>
              <a:t>(x)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52" name="Connecteur droit avec flèche 51"/>
          <p:cNvCxnSpPr>
            <a:stCxn id="47" idx="3"/>
          </p:cNvCxnSpPr>
          <p:nvPr/>
        </p:nvCxnSpPr>
        <p:spPr>
          <a:xfrm flipV="1">
            <a:off x="4777487" y="3500438"/>
            <a:ext cx="437455" cy="417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214282" y="4000504"/>
            <a:ext cx="48578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système est de </a:t>
            </a:r>
            <a:r>
              <a:rPr lang="fr-FR" dirty="0" smtClean="0">
                <a:solidFill>
                  <a:srgbClr val="FF0000"/>
                </a:solidFill>
              </a:rPr>
              <a:t>n</a:t>
            </a:r>
            <a:r>
              <a:rPr lang="fr-FR" dirty="0" smtClean="0"/>
              <a:t> équations linéaires à </a:t>
            </a:r>
            <a:r>
              <a:rPr lang="fr-FR" dirty="0" smtClean="0">
                <a:solidFill>
                  <a:srgbClr val="FF0000"/>
                </a:solidFill>
              </a:rPr>
              <a:t>(m+n) </a:t>
            </a:r>
            <a:r>
              <a:rPr lang="fr-FR" dirty="0" smtClean="0"/>
              <a:t>inconnues (les </a:t>
            </a:r>
            <a:r>
              <a:rPr lang="fr-FR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 paramètres 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j</a:t>
            </a:r>
            <a:r>
              <a:rPr lang="fr-FR" dirty="0" smtClean="0"/>
              <a:t> et n erreurs </a:t>
            </a:r>
            <a:r>
              <a:rPr lang="fr-FR" dirty="0" smtClean="0">
                <a:solidFill>
                  <a:srgbClr val="FF0000"/>
                </a:solidFill>
              </a:rPr>
              <a:t>e</a:t>
            </a:r>
            <a:r>
              <a:rPr lang="fr-FR" baseline="-25000" dirty="0" smtClean="0">
                <a:solidFill>
                  <a:srgbClr val="FF0000"/>
                </a:solidFill>
              </a:rPr>
              <a:t>i</a:t>
            </a:r>
            <a:r>
              <a:rPr lang="fr-FR" dirty="0" smtClean="0"/>
              <a:t>).</a:t>
            </a:r>
          </a:p>
          <a:p>
            <a:r>
              <a:rPr lang="fr-FR" dirty="0" smtClean="0"/>
              <a:t>le système (3) possède donc une infinité de solutions. Parmi cette infinité, nous choisissons celle qui minimise la norme: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214950"/>
            <a:ext cx="3914775" cy="1076325"/>
          </a:xfrm>
          <a:prstGeom prst="rect">
            <a:avLst/>
          </a:prstGeom>
          <a:noFill/>
        </p:spPr>
      </p:pic>
      <p:sp>
        <p:nvSpPr>
          <p:cNvPr id="42" name="Espace réservé du numéro de diapositive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6" grpId="0"/>
      <p:bldP spid="47" grpId="0" animBg="1"/>
      <p:bldP spid="48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214290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cherche à minimiser Z en réglant la valeur des paramètres (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). Autrement dit, on cherche à définir le minimum de la fonction Z dans l’espace  [</a:t>
            </a:r>
            <a:r>
              <a:rPr lang="fr-FR" dirty="0" smtClean="0">
                <a:solidFill>
                  <a:srgbClr val="FF0000"/>
                </a:solidFill>
              </a:rPr>
              <a:t>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,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, ……….. , c</a:t>
            </a:r>
            <a:r>
              <a:rPr lang="fr-FR" baseline="-25000" dirty="0" smtClean="0">
                <a:solidFill>
                  <a:srgbClr val="FF0000"/>
                </a:solidFill>
              </a:rPr>
              <a:t>m</a:t>
            </a:r>
            <a:r>
              <a:rPr lang="fr-FR" dirty="0" smtClean="0"/>
              <a:t>] des paramètres.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5720" y="157161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Z est minimale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143108" y="178592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1428736"/>
            <a:ext cx="942975" cy="695325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5072066" y="157161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k = 1, m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85720" y="221455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 qui permet s’écrire: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357430"/>
            <a:ext cx="2181225" cy="914400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5929322" y="257174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k = 1, m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500438"/>
            <a:ext cx="2390775" cy="9144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000100" y="4000504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715008" y="378619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…………………..  (4)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85720" y="485776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Nous avons: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1643042" y="6000768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572140"/>
            <a:ext cx="1714500" cy="69532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572264" y="5572140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k = 1, m</a:t>
            </a:r>
          </a:p>
          <a:p>
            <a:r>
              <a:rPr lang="fr-FR" dirty="0" smtClean="0"/>
              <a:t>i=1,n</a:t>
            </a: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4572008"/>
            <a:ext cx="2466975" cy="952500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Espace réservé du numéro de diapositive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1" grpId="0"/>
      <p:bldP spid="16" grpId="0"/>
      <p:bldP spid="17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214290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Remplaçons : dans l’équation (4)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714356"/>
            <a:ext cx="4467225" cy="10668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786578" y="1071546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k = 1, m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071678"/>
            <a:ext cx="4800600" cy="952500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285720" y="2571744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7000892" y="235743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k = 1, m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143248"/>
            <a:ext cx="495300" cy="457200"/>
          </a:xfrm>
          <a:prstGeom prst="rect">
            <a:avLst/>
          </a:prstGeom>
          <a:noFill/>
        </p:spPr>
      </p:pic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ccolade fermante 17"/>
          <p:cNvSpPr/>
          <p:nvPr/>
        </p:nvSpPr>
        <p:spPr>
          <a:xfrm rot="5400000">
            <a:off x="3428992" y="2143116"/>
            <a:ext cx="214314" cy="207170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Accolade fermante 18"/>
          <p:cNvSpPr/>
          <p:nvPr/>
        </p:nvSpPr>
        <p:spPr>
          <a:xfrm rot="5400000">
            <a:off x="5679289" y="2250273"/>
            <a:ext cx="214314" cy="17145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3143248"/>
            <a:ext cx="352425" cy="419100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285720" y="4429132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786190"/>
            <a:ext cx="2114550" cy="1209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1666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000504"/>
            <a:ext cx="3571875" cy="952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4286248" y="4500570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1" grpId="0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85918" y="214290"/>
            <a:ext cx="55007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Algorithme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5720" y="1285860"/>
            <a:ext cx="8429684" cy="42473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Les n ensembles (couples)  (x</a:t>
            </a:r>
            <a:r>
              <a:rPr lang="fr-FR" baseline="-25000" dirty="0" smtClean="0"/>
              <a:t>i</a:t>
            </a:r>
            <a:r>
              <a:rPr lang="fr-FR" dirty="0" smtClean="0"/>
              <a:t>, y</a:t>
            </a:r>
            <a:r>
              <a:rPr lang="fr-FR" baseline="-25000" dirty="0" smtClean="0"/>
              <a:t>i</a:t>
            </a:r>
            <a:r>
              <a:rPr lang="fr-FR" dirty="0" smtClean="0"/>
              <a:t>) étant donnés (avec leurs poids w</a:t>
            </a:r>
            <a:r>
              <a:rPr lang="fr-FR" baseline="-25000" dirty="0" smtClean="0"/>
              <a:t>i</a:t>
            </a:r>
            <a:r>
              <a:rPr lang="fr-FR" dirty="0" smtClean="0"/>
              <a:t>)</a:t>
            </a:r>
          </a:p>
          <a:p>
            <a:pPr marL="342900" indent="-342900" algn="just">
              <a:buAutoNum type="arabicPeriod"/>
            </a:pPr>
            <a:r>
              <a:rPr lang="fr-FR" dirty="0" smtClean="0"/>
              <a:t>Proposer un modèle, c’est-à-dire définir les fonctions f</a:t>
            </a:r>
            <a:r>
              <a:rPr lang="fr-FR" baseline="-25000" dirty="0" smtClean="0"/>
              <a:t>j</a:t>
            </a:r>
            <a:r>
              <a:rPr lang="fr-FR" dirty="0" smtClean="0"/>
              <a:t>(x) composant le modèle:</a:t>
            </a:r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r>
              <a:rPr lang="fr-FR" dirty="0" smtClean="0"/>
              <a:t>2. Calculer les termes                       </a:t>
            </a:r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r>
              <a:rPr lang="fr-FR" dirty="0" smtClean="0"/>
              <a:t>3. Résoudre le système linéaire à matrice symétrique</a:t>
            </a:r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  <a:p>
            <a:pPr marL="342900" indent="-342900" algn="just"/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14480" y="2000240"/>
            <a:ext cx="329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Y</a:t>
            </a:r>
            <a:r>
              <a:rPr lang="fr-FR" baseline="30000" dirty="0" smtClean="0"/>
              <a:t>*</a:t>
            </a:r>
            <a:r>
              <a:rPr lang="fr-FR" baseline="-25000" dirty="0" smtClean="0"/>
              <a:t>i</a:t>
            </a:r>
            <a:r>
              <a:rPr lang="fr-FR" dirty="0" smtClean="0"/>
              <a:t>=c</a:t>
            </a:r>
            <a:r>
              <a:rPr lang="fr-FR" baseline="-25000" dirty="0" smtClean="0"/>
              <a:t>1</a:t>
            </a:r>
            <a:r>
              <a:rPr lang="fr-FR" dirty="0" smtClean="0"/>
              <a:t>f</a:t>
            </a:r>
            <a:r>
              <a:rPr lang="fr-FR" baseline="-25000" dirty="0" smtClean="0"/>
              <a:t>1</a:t>
            </a:r>
            <a:r>
              <a:rPr lang="fr-FR" dirty="0" smtClean="0"/>
              <a:t>(x</a:t>
            </a:r>
            <a:r>
              <a:rPr lang="fr-FR" baseline="-25000" dirty="0" smtClean="0"/>
              <a:t>i</a:t>
            </a:r>
            <a:r>
              <a:rPr lang="fr-FR" dirty="0" smtClean="0"/>
              <a:t>) + c</a:t>
            </a:r>
            <a:r>
              <a:rPr lang="fr-FR" baseline="-25000" dirty="0" smtClean="0"/>
              <a:t>2</a:t>
            </a:r>
            <a:r>
              <a:rPr lang="fr-FR" dirty="0" smtClean="0"/>
              <a:t>f</a:t>
            </a:r>
            <a:r>
              <a:rPr lang="fr-FR" baseline="-25000" dirty="0" smtClean="0"/>
              <a:t>2</a:t>
            </a:r>
            <a:r>
              <a:rPr lang="fr-FR" dirty="0" smtClean="0"/>
              <a:t>(x</a:t>
            </a:r>
            <a:r>
              <a:rPr lang="fr-FR" baseline="-25000" dirty="0" smtClean="0"/>
              <a:t>i</a:t>
            </a:r>
            <a:r>
              <a:rPr lang="fr-FR" dirty="0" smtClean="0"/>
              <a:t>) + …. + </a:t>
            </a:r>
            <a:r>
              <a:rPr lang="fr-FR" dirty="0" err="1" smtClean="0"/>
              <a:t>c</a:t>
            </a:r>
            <a:r>
              <a:rPr lang="fr-FR" baseline="-25000" dirty="0" err="1" smtClean="0"/>
              <a:t>m</a:t>
            </a:r>
            <a:r>
              <a:rPr lang="fr-FR" dirty="0" err="1" smtClean="0"/>
              <a:t>f</a:t>
            </a:r>
            <a:r>
              <a:rPr lang="fr-FR" baseline="-25000" dirty="0" err="1" smtClean="0"/>
              <a:t>m</a:t>
            </a:r>
            <a:r>
              <a:rPr lang="fr-FR" dirty="0" smtClean="0"/>
              <a:t>(x</a:t>
            </a:r>
            <a:r>
              <a:rPr lang="fr-FR" baseline="-25000" dirty="0" smtClean="0"/>
              <a:t>i</a:t>
            </a:r>
            <a:r>
              <a:rPr lang="fr-FR" dirty="0" smtClean="0"/>
              <a:t>)</a:t>
            </a:r>
            <a:endParaRPr lang="fr-FR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428868"/>
            <a:ext cx="495300" cy="457200"/>
          </a:xfrm>
          <a:prstGeom prst="rect">
            <a:avLst/>
          </a:prstGeom>
          <a:noFill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000372"/>
            <a:ext cx="352425" cy="419100"/>
          </a:xfrm>
          <a:prstGeom prst="rect">
            <a:avLst/>
          </a:prstGeom>
          <a:noFill/>
        </p:spPr>
      </p:pic>
      <p:pic>
        <p:nvPicPr>
          <p:cNvPr id="7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4286256"/>
            <a:ext cx="3571875" cy="952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85918" y="214290"/>
            <a:ext cx="550072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Exemple1 (fonction linéaire)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5720" y="1071546"/>
            <a:ext cx="8715436" cy="5632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On prend m=2   c’est-à-dire   Y</a:t>
            </a:r>
            <a:r>
              <a:rPr lang="fr-FR" baseline="30000" dirty="0" smtClean="0"/>
              <a:t>*</a:t>
            </a:r>
            <a:r>
              <a:rPr lang="fr-FR" dirty="0" smtClean="0"/>
              <a:t>=c</a:t>
            </a:r>
            <a:r>
              <a:rPr lang="fr-FR" baseline="-25000" dirty="0" smtClean="0"/>
              <a:t>1</a:t>
            </a:r>
            <a:r>
              <a:rPr lang="fr-FR" dirty="0" smtClean="0"/>
              <a:t>f</a:t>
            </a:r>
            <a:r>
              <a:rPr lang="fr-FR" baseline="-25000" dirty="0" smtClean="0"/>
              <a:t>1</a:t>
            </a:r>
            <a:r>
              <a:rPr lang="fr-FR" dirty="0" smtClean="0"/>
              <a:t>(x) + c</a:t>
            </a:r>
            <a:r>
              <a:rPr lang="fr-FR" baseline="-25000" dirty="0" smtClean="0"/>
              <a:t>2</a:t>
            </a:r>
            <a:r>
              <a:rPr lang="fr-FR" dirty="0" smtClean="0"/>
              <a:t>f</a:t>
            </a:r>
            <a:r>
              <a:rPr lang="fr-FR" baseline="-25000" dirty="0" smtClean="0"/>
              <a:t>2</a:t>
            </a:r>
            <a:r>
              <a:rPr lang="fr-FR" dirty="0" smtClean="0"/>
              <a:t>(x)      , f</a:t>
            </a:r>
            <a:r>
              <a:rPr lang="fr-FR" baseline="-25000" dirty="0" smtClean="0"/>
              <a:t>1</a:t>
            </a:r>
            <a:r>
              <a:rPr lang="fr-FR" dirty="0" smtClean="0"/>
              <a:t>(x)=1 et f</a:t>
            </a:r>
            <a:r>
              <a:rPr lang="fr-FR" baseline="-25000" dirty="0" smtClean="0"/>
              <a:t>2</a:t>
            </a:r>
            <a:r>
              <a:rPr lang="fr-FR" dirty="0" smtClean="0"/>
              <a:t>(x)=x  </a:t>
            </a:r>
          </a:p>
          <a:p>
            <a:r>
              <a:rPr lang="fr-FR" dirty="0" smtClean="0"/>
              <a:t>                donc     </a:t>
            </a:r>
            <a:r>
              <a:rPr lang="fr-FR" dirty="0" smtClean="0">
                <a:solidFill>
                  <a:srgbClr val="FF0000"/>
                </a:solidFill>
              </a:rPr>
              <a:t>Y</a:t>
            </a:r>
            <a:r>
              <a:rPr lang="fr-FR" baseline="30000" dirty="0" smtClean="0">
                <a:solidFill>
                  <a:srgbClr val="FF0000"/>
                </a:solidFill>
              </a:rPr>
              <a:t>*</a:t>
            </a:r>
            <a:r>
              <a:rPr lang="fr-FR" dirty="0" smtClean="0">
                <a:solidFill>
                  <a:srgbClr val="FF0000"/>
                </a:solidFill>
              </a:rPr>
              <a:t>=c</a:t>
            </a:r>
            <a:r>
              <a:rPr lang="fr-FR" baseline="-25000" dirty="0" smtClean="0">
                <a:solidFill>
                  <a:srgbClr val="FF0000"/>
                </a:solidFill>
              </a:rPr>
              <a:t>1</a:t>
            </a:r>
            <a:r>
              <a:rPr lang="fr-FR" dirty="0" smtClean="0">
                <a:solidFill>
                  <a:srgbClr val="FF0000"/>
                </a:solidFill>
              </a:rPr>
              <a:t> + c</a:t>
            </a:r>
            <a:r>
              <a:rPr lang="fr-FR" baseline="-25000" dirty="0" smtClean="0">
                <a:solidFill>
                  <a:srgbClr val="FF0000"/>
                </a:solidFill>
              </a:rPr>
              <a:t>2</a:t>
            </a:r>
            <a:r>
              <a:rPr lang="fr-FR" dirty="0" smtClean="0">
                <a:solidFill>
                  <a:srgbClr val="FF0000"/>
                </a:solidFill>
              </a:rPr>
              <a:t>x     (fonction linéaire)</a:t>
            </a:r>
          </a:p>
          <a:p>
            <a:endParaRPr lang="fr-FR" dirty="0" smtClean="0"/>
          </a:p>
          <a:p>
            <a:r>
              <a:rPr lang="fr-FR" dirty="0" smtClean="0"/>
              <a:t>On a 4 valeurs de                :                           ,                           ,                              ,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On a 2 valeurs pour             :                                       ,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Le système d’équations s’écrit sous la forme: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La solution:                                                            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                                                                                       et </a:t>
            </a:r>
          </a:p>
          <a:p>
            <a:r>
              <a:rPr lang="fr-FR" dirty="0" smtClean="0"/>
              <a:t> 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1857364"/>
            <a:ext cx="428628" cy="395657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785926"/>
            <a:ext cx="1027654" cy="64294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785926"/>
            <a:ext cx="1226297" cy="66198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3" y="1785926"/>
            <a:ext cx="1285884" cy="69109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1785926"/>
            <a:ext cx="1376060" cy="71438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000372"/>
            <a:ext cx="300364" cy="357190"/>
          </a:xfrm>
          <a:prstGeom prst="rect">
            <a:avLst/>
          </a:prstGeom>
          <a:noFill/>
        </p:spPr>
      </p:pic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2786058"/>
            <a:ext cx="1347783" cy="78674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6" name="Picture 1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786058"/>
            <a:ext cx="1448809" cy="73342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161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9" name="Picture 1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071942"/>
            <a:ext cx="2038350" cy="295275"/>
          </a:xfrm>
          <a:prstGeom prst="rect">
            <a:avLst/>
          </a:prstGeom>
          <a:noFill/>
        </p:spPr>
      </p:pic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02" name="Picture 2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4572008"/>
            <a:ext cx="2057400" cy="295275"/>
          </a:xfrm>
          <a:prstGeom prst="rect">
            <a:avLst/>
          </a:prstGeom>
          <a:noFill/>
        </p:spPr>
      </p:pic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ccolade ouvrante 31"/>
          <p:cNvSpPr/>
          <p:nvPr/>
        </p:nvSpPr>
        <p:spPr>
          <a:xfrm>
            <a:off x="4786314" y="4071942"/>
            <a:ext cx="285752" cy="1000132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Accolade fermante 32"/>
          <p:cNvSpPr/>
          <p:nvPr/>
        </p:nvSpPr>
        <p:spPr>
          <a:xfrm>
            <a:off x="7215206" y="4071942"/>
            <a:ext cx="214314" cy="92869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05" name="Picture 2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5857892"/>
            <a:ext cx="2305050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08" name="Picture 2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5857892"/>
            <a:ext cx="2314575" cy="6286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Espace réservé du numéro de diapositive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D936-928B-4F2D-AF5B-5705F1200419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2" grpId="0" animBg="1"/>
      <p:bldP spid="3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1081</Words>
  <Application>Microsoft Office PowerPoint</Application>
  <PresentationFormat>Affichage à l'écran (4:3)</PresentationFormat>
  <Paragraphs>205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136</cp:revision>
  <dcterms:created xsi:type="dcterms:W3CDTF">2012-01-08T08:14:15Z</dcterms:created>
  <dcterms:modified xsi:type="dcterms:W3CDTF">2017-10-30T07:18:16Z</dcterms:modified>
</cp:coreProperties>
</file>