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4" r:id="rId6"/>
    <p:sldId id="261" r:id="rId7"/>
    <p:sldId id="262" r:id="rId8"/>
    <p:sldId id="259" r:id="rId9"/>
    <p:sldId id="265" r:id="rId10"/>
    <p:sldId id="266" r:id="rId11"/>
    <p:sldId id="268" r:id="rId12"/>
    <p:sldId id="269" r:id="rId13"/>
    <p:sldId id="267"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fr-FR" smtClean="0"/>
              <a:t>Modifiez le style du titre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9/30/2022</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41D2AC3-6A0B-4169-B1EA-E3AE8B351BDD}" type="datetimeFigureOut">
              <a:rPr lang="en-US" dirty="0"/>
              <a:t>9/30/2022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fr-FR" smtClean="0"/>
              <a:t>Modifiez le style du titre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D4B9363-8B87-41B7-9F8E-64519CBB8F34}" type="datetimeFigureOut">
              <a:rPr lang="en-US" dirty="0"/>
              <a:t>9/30/2022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fr-FR" smtClean="0"/>
              <a:t>Modifiez le style du titre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AEF5746-5284-4951-9F37-7AE924EDBCB7}" type="datetimeFigureOut">
              <a:rPr lang="en-US" dirty="0"/>
              <a:t>9/30/2022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fr-FR" smtClean="0"/>
              <a:t>Modifiez le style du titre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2398B29-7265-4A65-A2A4-6703C057B7C1}" type="datetimeFigureOut">
              <a:rPr lang="en-US" dirty="0"/>
              <a:t>9/30/2022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fr-FR" smtClean="0"/>
              <a:t>Modifiez le style du titre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28FBA082-94DF-4C4B-A041-6624924AB0A8}" type="datetimeFigureOut">
              <a:rPr lang="en-US" dirty="0"/>
              <a:t>9/30/2022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fr-FR" smtClean="0"/>
              <a:t>Modifiez le style du titre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B27686C4-3AB5-4E0C-86CA-FB108C350AA9}" type="datetimeFigureOut">
              <a:rPr lang="en-US" dirty="0"/>
              <a:t>9/30/2022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fr-FR" smtClean="0"/>
              <a:t>Modifiez le style du titre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9/30/2022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fr-FR" smtClean="0"/>
              <a:t>Modifiez le style du titre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9/30/2022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9/30/2022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fr-FR" smtClean="0"/>
              <a:t>Modifiez le style du titre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F7F47CF-67C9-420C-80A5-E2069FF0C2DF}" type="datetimeFigureOut">
              <a:rPr lang="en-US" dirty="0"/>
              <a:t>9/30/2022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9/30/2022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Content Placeholder 3"/>
          <p:cNvSpPr>
            <a:spLocks noGrp="1"/>
          </p:cNvSpPr>
          <p:nvPr>
            <p:ph sz="quarter" idx="13"/>
          </p:nvPr>
        </p:nvSpPr>
        <p:spPr>
          <a:xfrm>
            <a:off x="685802" y="2861733"/>
            <a:ext cx="5088712" cy="2512852"/>
          </a:xfrm>
        </p:spPr>
        <p:txBody>
          <a:bodyPr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3" name="Content Placeholder 5"/>
          <p:cNvSpPr>
            <a:spLocks noGrp="1"/>
          </p:cNvSpPr>
          <p:nvPr>
            <p:ph sz="quarter" idx="14"/>
          </p:nvPr>
        </p:nvSpPr>
        <p:spPr>
          <a:xfrm>
            <a:off x="5993969" y="2861733"/>
            <a:ext cx="5088713" cy="2512852"/>
          </a:xfrm>
        </p:spPr>
        <p:txBody>
          <a:bodyPr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9/30/2022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9/30/2022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9/30/2022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fr-FR" smtClean="0"/>
              <a:t>Modifiez le style du titre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0C3BFE2-83B7-4B0A-B9D3-AB28331082B3}" type="datetimeFigureOut">
              <a:rPr lang="en-US" dirty="0"/>
              <a:t>9/30/2022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2EF78E3-FDA3-4D28-AAA2-0B81F349A39D}" type="datetimeFigureOut">
              <a:rPr lang="en-US" dirty="0"/>
              <a:t>9/30/2022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9/30/2022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dirty="0" smtClean="0"/>
              <a:t>القوائم المالية والخصائص النوعية للمعلومات</a:t>
            </a:r>
            <a:endParaRPr lang="fr-FR" dirty="0"/>
          </a:p>
        </p:txBody>
      </p:sp>
      <p:sp>
        <p:nvSpPr>
          <p:cNvPr id="4" name="Sous-titre 2"/>
          <p:cNvSpPr>
            <a:spLocks noGrp="1"/>
          </p:cNvSpPr>
          <p:nvPr>
            <p:ph type="subTitle" idx="1"/>
          </p:nvPr>
        </p:nvSpPr>
        <p:spPr>
          <a:xfrm rot="21420000">
            <a:off x="8203639" y="3316131"/>
            <a:ext cx="2566781" cy="1967971"/>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algn="r" rtl="1"/>
            <a:r>
              <a:rPr lang="ar-DZ" b="1" dirty="0" smtClean="0"/>
              <a:t>د. جرموني أسماء</a:t>
            </a:r>
          </a:p>
          <a:p>
            <a:pPr algn="r" rtl="1"/>
            <a:r>
              <a:rPr lang="ar-DZ" b="1" dirty="0" smtClean="0"/>
              <a:t>تخصص إدارة مالية</a:t>
            </a:r>
          </a:p>
          <a:p>
            <a:pPr algn="r" rtl="1"/>
            <a:r>
              <a:rPr lang="ar-DZ" b="1" dirty="0" smtClean="0"/>
              <a:t>مقياس الأنظمة المحاسبية</a:t>
            </a:r>
          </a:p>
          <a:p>
            <a:pPr algn="r" rtl="1"/>
            <a:r>
              <a:rPr lang="ar-DZ" b="1" dirty="0" smtClean="0"/>
              <a:t>جامعة العربي بن مهيدي ام البواقي</a:t>
            </a:r>
            <a:endParaRPr lang="fr-FR" b="1" dirty="0"/>
          </a:p>
        </p:txBody>
      </p:sp>
    </p:spTree>
    <p:extLst>
      <p:ext uri="{BB962C8B-B14F-4D97-AF65-F5344CB8AC3E}">
        <p14:creationId xmlns:p14="http://schemas.microsoft.com/office/powerpoint/2010/main" val="2954390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32561" y="330958"/>
            <a:ext cx="4982134" cy="1151965"/>
          </a:xfrm>
        </p:spPr>
        <p:style>
          <a:lnRef idx="0">
            <a:schemeClr val="accent1"/>
          </a:lnRef>
          <a:fillRef idx="3">
            <a:schemeClr val="accent1"/>
          </a:fillRef>
          <a:effectRef idx="3">
            <a:schemeClr val="accent1"/>
          </a:effectRef>
          <a:fontRef idx="minor">
            <a:schemeClr val="lt1"/>
          </a:fontRef>
        </p:style>
        <p:txBody>
          <a:bodyPr/>
          <a:lstStyle/>
          <a:p>
            <a:pPr algn="r" rtl="1"/>
            <a:r>
              <a:rPr lang="ar-DZ" b="1" dirty="0"/>
              <a:t>الخصائص الرئيسية </a:t>
            </a:r>
            <a:endParaRPr lang="fr-FR" dirty="0"/>
          </a:p>
        </p:txBody>
      </p:sp>
      <p:sp>
        <p:nvSpPr>
          <p:cNvPr id="4" name="Étoile à 12 branches 3"/>
          <p:cNvSpPr/>
          <p:nvPr/>
        </p:nvSpPr>
        <p:spPr>
          <a:xfrm>
            <a:off x="-95535" y="232012"/>
            <a:ext cx="3835021" cy="1831384"/>
          </a:xfrm>
          <a:prstGeom prst="star1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DZ" sz="3200" b="1" dirty="0"/>
              <a:t>الملائمة</a:t>
            </a:r>
            <a:endParaRPr lang="fr-FR" sz="3200" dirty="0"/>
          </a:p>
        </p:txBody>
      </p:sp>
      <p:sp>
        <p:nvSpPr>
          <p:cNvPr id="5" name="Rectangle 4"/>
          <p:cNvSpPr/>
          <p:nvPr/>
        </p:nvSpPr>
        <p:spPr>
          <a:xfrm>
            <a:off x="7874758" y="2745136"/>
            <a:ext cx="2606722"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rtl="1"/>
            <a:r>
              <a:rPr lang="ar-DZ" b="1" dirty="0">
                <a:ea typeface="Times New Roman" panose="02020603050405020304" pitchFamily="18" charset="0"/>
                <a:cs typeface="Simplified Arabic" panose="02020603050405020304" pitchFamily="18" charset="-78"/>
              </a:rPr>
              <a:t>أن تأتي المعلومات في الوقت المناسب</a:t>
            </a:r>
            <a:r>
              <a:rPr lang="ar-DZ" dirty="0">
                <a:ea typeface="Times New Roman" panose="02020603050405020304" pitchFamily="18" charset="0"/>
                <a:cs typeface="Simplified Arabic" panose="02020603050405020304" pitchFamily="18" charset="-78"/>
              </a:rPr>
              <a:t>: يجب أن تكون المعلومات الملائمة متاحة في الوقت الذي يتم فيه القرار، وإلا فقدت مقدرتها على التأثير في اتخاذ القرارات</a:t>
            </a:r>
            <a:endParaRPr lang="fr-FR" dirty="0"/>
          </a:p>
        </p:txBody>
      </p:sp>
      <p:sp>
        <p:nvSpPr>
          <p:cNvPr id="6" name="Rectangle 5"/>
          <p:cNvSpPr/>
          <p:nvPr/>
        </p:nvSpPr>
        <p:spPr>
          <a:xfrm>
            <a:off x="4694829" y="2745136"/>
            <a:ext cx="2281450" cy="168507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42900" lvl="0" indent="-342900" algn="just" rtl="1">
              <a:lnSpc>
                <a:spcPct val="115000"/>
              </a:lnSpc>
              <a:spcAft>
                <a:spcPts val="1000"/>
              </a:spcAft>
              <a:buFont typeface="Symbol" panose="05050102010706020507" pitchFamily="18" charset="2"/>
              <a:buChar char=""/>
            </a:pPr>
            <a:r>
              <a:rPr lang="ar-DZ" b="1" dirty="0">
                <a:latin typeface="Calibri" panose="020F0502020204030204" pitchFamily="34" charset="0"/>
                <a:ea typeface="Times New Roman" panose="02020603050405020304" pitchFamily="18" charset="0"/>
                <a:cs typeface="Simplified Arabic" panose="02020603050405020304" pitchFamily="18" charset="-78"/>
              </a:rPr>
              <a:t>أن تتميز المعلومات بتغذية راجعة</a:t>
            </a:r>
            <a:r>
              <a:rPr lang="ar-DZ" dirty="0">
                <a:latin typeface="Calibri" panose="020F0502020204030204" pitchFamily="34" charset="0"/>
                <a:ea typeface="Times New Roman" panose="02020603050405020304" pitchFamily="18" charset="0"/>
                <a:cs typeface="Simplified Arabic" panose="02020603050405020304" pitchFamily="18" charset="-78"/>
              </a:rPr>
              <a:t>:تؤثر في القرار من خلال تأكيد أو تصحيح توقعات أولية لمتخذ القرار؛</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354842" y="2745136"/>
            <a:ext cx="3234520" cy="168507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42900" lvl="0" indent="-342900" algn="just" rtl="1">
              <a:lnSpc>
                <a:spcPct val="115000"/>
              </a:lnSpc>
              <a:spcAft>
                <a:spcPts val="1000"/>
              </a:spcAft>
              <a:buFont typeface="Symbol" panose="05050102010706020507" pitchFamily="18" charset="2"/>
              <a:buChar char=""/>
            </a:pPr>
            <a:r>
              <a:rPr lang="ar-DZ" b="1" dirty="0">
                <a:latin typeface="Calibri" panose="020F0502020204030204" pitchFamily="34" charset="0"/>
                <a:ea typeface="Times New Roman" panose="02020603050405020304" pitchFamily="18" charset="0"/>
                <a:cs typeface="Simplified Arabic" panose="02020603050405020304" pitchFamily="18" charset="-78"/>
              </a:rPr>
              <a:t>أن تتميز المعلومات بقيمة تنبؤية</a:t>
            </a:r>
            <a:r>
              <a:rPr lang="ar-DZ" dirty="0">
                <a:latin typeface="Calibri" panose="020F0502020204030204" pitchFamily="34" charset="0"/>
                <a:ea typeface="Times New Roman" panose="02020603050405020304" pitchFamily="18" charset="0"/>
                <a:cs typeface="Simplified Arabic" panose="02020603050405020304" pitchFamily="18" charset="-78"/>
              </a:rPr>
              <a:t>: تساعد المعلومات الملائمة المستخدمين لها في عمل تنبؤات  صادقة عن نتائج الأحداث المتوقعة مستقبلا.</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80474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toile à 12 branches 3"/>
          <p:cNvSpPr/>
          <p:nvPr/>
        </p:nvSpPr>
        <p:spPr>
          <a:xfrm>
            <a:off x="-95535" y="232012"/>
            <a:ext cx="3835021" cy="1831384"/>
          </a:xfrm>
          <a:prstGeom prst="star1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DZ" sz="3200" b="1" dirty="0"/>
              <a:t>الموثوقية</a:t>
            </a:r>
            <a:endParaRPr lang="fr-FR" sz="3200" dirty="0"/>
          </a:p>
        </p:txBody>
      </p:sp>
      <p:sp>
        <p:nvSpPr>
          <p:cNvPr id="5" name="Rectangle 4"/>
          <p:cNvSpPr/>
          <p:nvPr/>
        </p:nvSpPr>
        <p:spPr>
          <a:xfrm>
            <a:off x="4367283" y="547539"/>
            <a:ext cx="2606722"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rtl="1"/>
            <a:r>
              <a:rPr lang="ar-DZ" b="1" dirty="0"/>
              <a:t>التمثيل الصادق</a:t>
            </a:r>
            <a:r>
              <a:rPr lang="ar-DZ" dirty="0"/>
              <a:t>: حتى تكون المعلومات موثوقة يجب أن تعبر بصدق عن العمليات والأحداث التي تمثلها أو تعبر عنها</a:t>
            </a:r>
            <a:endParaRPr lang="fr-FR" dirty="0"/>
          </a:p>
        </p:txBody>
      </p:sp>
      <p:sp>
        <p:nvSpPr>
          <p:cNvPr id="6" name="Rectangle 5"/>
          <p:cNvSpPr/>
          <p:nvPr/>
        </p:nvSpPr>
        <p:spPr>
          <a:xfrm>
            <a:off x="7765576" y="474698"/>
            <a:ext cx="3643951" cy="13460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just" rtl="1">
              <a:lnSpc>
                <a:spcPct val="115000"/>
              </a:lnSpc>
              <a:spcAft>
                <a:spcPts val="1000"/>
              </a:spcAft>
            </a:pPr>
            <a:r>
              <a:rPr lang="ar-DZ" b="1" dirty="0"/>
              <a:t>الجوهر فوق الشكل الاقتصادي</a:t>
            </a:r>
            <a:r>
              <a:rPr lang="ar-DZ" dirty="0"/>
              <a:t>:للحصول على الصورة الوفية للمعاملات ومختلف الأحداث الجارية يجب أن تحتسب وفقا لجوهرها وحقيقتها الاقتصادية وليس فقط شكلها القانوني</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8072649" y="2459181"/>
            <a:ext cx="3234520" cy="13460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just" rtl="1">
              <a:lnSpc>
                <a:spcPct val="115000"/>
              </a:lnSpc>
              <a:spcAft>
                <a:spcPts val="1000"/>
              </a:spcAft>
            </a:pPr>
            <a:r>
              <a:rPr lang="ar-DZ" b="1" smtClean="0"/>
              <a:t>الحياد</a:t>
            </a:r>
            <a:r>
              <a:rPr lang="ar-DZ" smtClean="0"/>
              <a:t>: لكي تكون المعلومات مفيدة ويمكن الاعتماد عليها، يجب أن تكون محايدة وغير متحيزة لجهة أو مصلحة معينة من المستخدمين</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8" name="Rectangle 7"/>
          <p:cNvSpPr/>
          <p:nvPr/>
        </p:nvSpPr>
        <p:spPr>
          <a:xfrm>
            <a:off x="3903259" y="2670521"/>
            <a:ext cx="3862317"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rtl="1"/>
            <a:r>
              <a:rPr lang="ar-DZ" b="1" dirty="0">
                <a:ea typeface="Times New Roman" panose="02020603050405020304" pitchFamily="18" charset="0"/>
                <a:cs typeface="Simplified Arabic" panose="02020603050405020304" pitchFamily="18" charset="-78"/>
              </a:rPr>
              <a:t>الحيطة والحذر(التحفظ)</a:t>
            </a:r>
            <a:r>
              <a:rPr lang="ar-DZ" dirty="0">
                <a:ea typeface="Times New Roman" panose="02020603050405020304" pitchFamily="18" charset="0"/>
                <a:cs typeface="Simplified Arabic" panose="02020603050405020304" pitchFamily="18" charset="-78"/>
              </a:rPr>
              <a:t>: يعني التحفظ إتباع درجة من الحرص عند ممارسة الأحكام المطلوبة لإجراء التقديرات اللازمة في ظل ظروف عدم التأكد</a:t>
            </a:r>
            <a:endParaRPr lang="fr-FR" dirty="0"/>
          </a:p>
        </p:txBody>
      </p:sp>
      <p:sp>
        <p:nvSpPr>
          <p:cNvPr id="9" name="Rectangle 8"/>
          <p:cNvSpPr/>
          <p:nvPr/>
        </p:nvSpPr>
        <p:spPr>
          <a:xfrm>
            <a:off x="1" y="2681196"/>
            <a:ext cx="3739486"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rtl="1"/>
            <a:r>
              <a:rPr lang="ar-DZ" b="1" dirty="0">
                <a:ea typeface="Times New Roman" panose="02020603050405020304" pitchFamily="18" charset="0"/>
                <a:cs typeface="Simplified Arabic" panose="02020603050405020304" pitchFamily="18" charset="-78"/>
              </a:rPr>
              <a:t>الاكتمال</a:t>
            </a:r>
            <a:r>
              <a:rPr lang="ar-DZ" dirty="0">
                <a:ea typeface="Times New Roman" panose="02020603050405020304" pitchFamily="18" charset="0"/>
                <a:cs typeface="Simplified Arabic" panose="02020603050405020304" pitchFamily="18" charset="-78"/>
              </a:rPr>
              <a:t>: تعني هذه الخاصية أن المعلومات الموثوقية هي المعلومات الكاملة، أي مكتملة في حدود ما يسمح به اعتبارات الأهمية النسبية للتكلفة، فقد يؤدي حذف بعض المعلومات إلى جعل القوائم المالية مزيفة ومن ثم تفقد مصداقيتها ولا تكون موثوقية</a:t>
            </a:r>
            <a:endParaRPr lang="fr-FR" dirty="0"/>
          </a:p>
        </p:txBody>
      </p:sp>
    </p:spTree>
    <p:extLst>
      <p:ext uri="{BB962C8B-B14F-4D97-AF65-F5344CB8AC3E}">
        <p14:creationId xmlns:p14="http://schemas.microsoft.com/office/powerpoint/2010/main" val="1439104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1323834" y="1312770"/>
            <a:ext cx="7695862" cy="1826216"/>
          </a:xfrm>
        </p:spPr>
        <p:style>
          <a:lnRef idx="2">
            <a:schemeClr val="accent2"/>
          </a:lnRef>
          <a:fillRef idx="1">
            <a:schemeClr val="lt1"/>
          </a:fillRef>
          <a:effectRef idx="0">
            <a:schemeClr val="accent2"/>
          </a:effectRef>
          <a:fontRef idx="minor">
            <a:schemeClr val="dk1"/>
          </a:fontRef>
        </p:style>
        <p:txBody>
          <a:bodyPr/>
          <a:lstStyle/>
          <a:p>
            <a:pPr algn="r" rtl="1"/>
            <a:r>
              <a:rPr lang="ar-DZ" b="1" dirty="0"/>
              <a:t>القابلية للفهم</a:t>
            </a:r>
            <a:r>
              <a:rPr lang="ar-DZ" dirty="0"/>
              <a:t>: إن أحد الخصائص الأساسية للمعلومات المعروضة بالتقارير المالية هي قابليتها للفهم من قبل المستخدمين، والذين يفترض أن لديهم مستوى معقول من المعرفة في الأعمال والأنشطة الاقتصادية</a:t>
            </a:r>
            <a:endParaRPr lang="fr-FR" dirty="0"/>
          </a:p>
        </p:txBody>
      </p:sp>
    </p:spTree>
    <p:extLst>
      <p:ext uri="{BB962C8B-B14F-4D97-AF65-F5344CB8AC3E}">
        <p14:creationId xmlns:p14="http://schemas.microsoft.com/office/powerpoint/2010/main" val="3760949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98794" y="167186"/>
            <a:ext cx="6974706" cy="1020170"/>
          </a:xfrm>
        </p:spPr>
        <p:style>
          <a:lnRef idx="0">
            <a:schemeClr val="accent1"/>
          </a:lnRef>
          <a:fillRef idx="3">
            <a:schemeClr val="accent1"/>
          </a:fillRef>
          <a:effectRef idx="3">
            <a:schemeClr val="accent1"/>
          </a:effectRef>
          <a:fontRef idx="minor">
            <a:schemeClr val="lt1"/>
          </a:fontRef>
        </p:style>
        <p:txBody>
          <a:bodyPr/>
          <a:lstStyle/>
          <a:p>
            <a:pPr algn="ctr" rtl="1"/>
            <a:r>
              <a:rPr lang="ar-DZ" b="1" dirty="0"/>
              <a:t>الخصائص النوعية الثانوية</a:t>
            </a:r>
            <a:endParaRPr lang="fr-FR" dirty="0"/>
          </a:p>
        </p:txBody>
      </p:sp>
      <p:sp>
        <p:nvSpPr>
          <p:cNvPr id="4" name="Rectangle 3"/>
          <p:cNvSpPr/>
          <p:nvPr/>
        </p:nvSpPr>
        <p:spPr>
          <a:xfrm>
            <a:off x="7751927" y="2259673"/>
            <a:ext cx="2661313"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rtl="1"/>
            <a:r>
              <a:rPr lang="ar-DZ" sz="2000" b="1" dirty="0">
                <a:ea typeface="Times New Roman" panose="02020603050405020304" pitchFamily="18" charset="0"/>
                <a:cs typeface="Simplified Arabic" panose="02020603050405020304" pitchFamily="18" charset="-78"/>
              </a:rPr>
              <a:t>أولا. الثبات والاتساق</a:t>
            </a:r>
            <a:r>
              <a:rPr lang="ar-DZ" sz="2000" dirty="0">
                <a:ea typeface="Times New Roman" panose="02020603050405020304" pitchFamily="18" charset="0"/>
                <a:cs typeface="Simplified Arabic" panose="02020603050405020304" pitchFamily="18" charset="-78"/>
              </a:rPr>
              <a:t>: أي استخدام نفس المبادئ والفروض والطرق والإجراءات المحاسبية من قبل نفس المؤسسة من سنة إلى أخرى</a:t>
            </a:r>
            <a:endParaRPr lang="fr-FR" sz="2000" dirty="0"/>
          </a:p>
        </p:txBody>
      </p:sp>
      <p:sp>
        <p:nvSpPr>
          <p:cNvPr id="5" name="Rectangle 4"/>
          <p:cNvSpPr/>
          <p:nvPr/>
        </p:nvSpPr>
        <p:spPr>
          <a:xfrm>
            <a:off x="2647666" y="2259672"/>
            <a:ext cx="3425588"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rtl="1"/>
            <a:r>
              <a:rPr lang="ar-DZ" b="1" dirty="0">
                <a:ea typeface="Times New Roman" panose="02020603050405020304" pitchFamily="18" charset="0"/>
                <a:cs typeface="Simplified Arabic" panose="02020603050405020304" pitchFamily="18" charset="-78"/>
              </a:rPr>
              <a:t>القابلية للمقارنة: </a:t>
            </a:r>
            <a:r>
              <a:rPr lang="ar-DZ" dirty="0">
                <a:ea typeface="Times New Roman" panose="02020603050405020304" pitchFamily="18" charset="0"/>
                <a:cs typeface="Simplified Arabic" panose="02020603050405020304" pitchFamily="18" charset="-78"/>
              </a:rPr>
              <a:t>ويقصد بها تقديم معلومات محاسبية تسمح بإجراء المقارنات بين المؤسسات المماثلة في نفس القطاع</a:t>
            </a:r>
            <a:endParaRPr lang="fr-FR" dirty="0"/>
          </a:p>
        </p:txBody>
      </p:sp>
    </p:spTree>
    <p:extLst>
      <p:ext uri="{BB962C8B-B14F-4D97-AF65-F5344CB8AC3E}">
        <p14:creationId xmlns:p14="http://schemas.microsoft.com/office/powerpoint/2010/main" val="2933683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56798" y="194481"/>
            <a:ext cx="7652981" cy="979227"/>
          </a:xfrm>
        </p:spPr>
        <p:style>
          <a:lnRef idx="0">
            <a:schemeClr val="accent1"/>
          </a:lnRef>
          <a:fillRef idx="3">
            <a:schemeClr val="accent1"/>
          </a:fillRef>
          <a:effectRef idx="3">
            <a:schemeClr val="accent1"/>
          </a:effectRef>
          <a:fontRef idx="minor">
            <a:schemeClr val="lt1"/>
          </a:fontRef>
        </p:style>
        <p:txBody>
          <a:bodyPr/>
          <a:lstStyle/>
          <a:p>
            <a:pPr algn="r" rtl="1"/>
            <a:r>
              <a:rPr lang="ar-DZ" b="1" dirty="0"/>
              <a:t>القيود المحاسبية على المعلومات</a:t>
            </a:r>
            <a:endParaRPr lang="fr-FR" dirty="0"/>
          </a:p>
        </p:txBody>
      </p:sp>
      <p:sp>
        <p:nvSpPr>
          <p:cNvPr id="4" name="Rectangle 3"/>
          <p:cNvSpPr/>
          <p:nvPr/>
        </p:nvSpPr>
        <p:spPr>
          <a:xfrm>
            <a:off x="7588155" y="2146448"/>
            <a:ext cx="2770496"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rtl="1"/>
            <a:r>
              <a:rPr lang="ar-DZ" b="1" dirty="0">
                <a:ea typeface="Times New Roman" panose="02020603050405020304" pitchFamily="18" charset="0"/>
                <a:cs typeface="Simplified Arabic" panose="02020603050405020304" pitchFamily="18" charset="-78"/>
              </a:rPr>
              <a:t>أولا: التكلفة والمنفعة:</a:t>
            </a:r>
            <a:r>
              <a:rPr lang="ar-DZ" dirty="0">
                <a:ea typeface="Times New Roman" panose="02020603050405020304" pitchFamily="18" charset="0"/>
                <a:cs typeface="Simplified Arabic" panose="02020603050405020304" pitchFamily="18" charset="-78"/>
              </a:rPr>
              <a:t> يمكن أن تكون المعلومات مفيدة لكنها مكلفة لعملية إنتاجها، لأن المعلومة تعد سلعة مثل السلع الأخرى، لذا يجب على واضعي السياسات المحاسبية الأخذ في الاعتبار الموازنة بين المنافع والتكاليف عند الاختيار من بين البدائل المتاحة</a:t>
            </a:r>
            <a:endParaRPr lang="fr-FR" dirty="0"/>
          </a:p>
        </p:txBody>
      </p:sp>
      <p:sp>
        <p:nvSpPr>
          <p:cNvPr id="5" name="Rectangle 4"/>
          <p:cNvSpPr/>
          <p:nvPr/>
        </p:nvSpPr>
        <p:spPr>
          <a:xfrm>
            <a:off x="1492155" y="2146448"/>
            <a:ext cx="3653051"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rtl="1"/>
            <a:r>
              <a:rPr lang="ar-DZ" b="1" smtClean="0">
                <a:ea typeface="Times New Roman" panose="02020603050405020304" pitchFamily="18" charset="0"/>
                <a:cs typeface="Simplified Arabic" panose="02020603050405020304" pitchFamily="18" charset="-78"/>
              </a:rPr>
              <a:t>ثانيا. الأهمية </a:t>
            </a:r>
            <a:r>
              <a:rPr lang="ar-DZ" b="1" dirty="0">
                <a:ea typeface="Times New Roman" panose="02020603050405020304" pitchFamily="18" charset="0"/>
                <a:cs typeface="Simplified Arabic" panose="02020603050405020304" pitchFamily="18" charset="-78"/>
              </a:rPr>
              <a:t>النسبية</a:t>
            </a:r>
            <a:r>
              <a:rPr lang="ar-DZ" dirty="0">
                <a:ea typeface="Times New Roman" panose="02020603050405020304" pitchFamily="18" charset="0"/>
                <a:cs typeface="Simplified Arabic" panose="02020603050405020304" pitchFamily="18" charset="-78"/>
              </a:rPr>
              <a:t>: تهتم القوائم المالية بالمعلومات التي تؤثر على القرارات التي يتخذها المستخدمين للقوائم المالية</a:t>
            </a:r>
            <a:endParaRPr lang="fr-FR" dirty="0"/>
          </a:p>
        </p:txBody>
      </p:sp>
    </p:spTree>
    <p:extLst>
      <p:ext uri="{BB962C8B-B14F-4D97-AF65-F5344CB8AC3E}">
        <p14:creationId xmlns:p14="http://schemas.microsoft.com/office/powerpoint/2010/main" val="145075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DZ" dirty="0" smtClean="0"/>
              <a:t>تمهيد</a:t>
            </a:r>
            <a:endParaRPr lang="fr-FR" dirty="0"/>
          </a:p>
        </p:txBody>
      </p:sp>
      <p:sp>
        <p:nvSpPr>
          <p:cNvPr id="3" name="Espace réservé du contenu 2"/>
          <p:cNvSpPr>
            <a:spLocks noGrp="1"/>
          </p:cNvSpPr>
          <p:nvPr>
            <p:ph sz="quarter" idx="13"/>
          </p:nvPr>
        </p:nvSpPr>
        <p:spPr/>
        <p:style>
          <a:lnRef idx="1">
            <a:schemeClr val="accent3"/>
          </a:lnRef>
          <a:fillRef idx="3">
            <a:schemeClr val="accent3"/>
          </a:fillRef>
          <a:effectRef idx="2">
            <a:schemeClr val="accent3"/>
          </a:effectRef>
          <a:fontRef idx="minor">
            <a:schemeClr val="lt1"/>
          </a:fontRef>
        </p:style>
        <p:txBody>
          <a:bodyPr>
            <a:normAutofit/>
          </a:bodyPr>
          <a:lstStyle/>
          <a:p>
            <a:pPr marL="0" indent="0" algn="r" rtl="1">
              <a:buNone/>
            </a:pPr>
            <a:r>
              <a:rPr lang="ar-DZ" sz="2800" dirty="0"/>
              <a:t>تتضمن التقارير والكشوفات والقوائم المالية التي يتم إعدادها من قبل النظام المحاسبي، لغرض إظهار نتائج الأعمال خلال الفترة المالية وحقوق المالكين وتصوير الوضع المالي للمؤسسة في نهاية الفترة المالية، وتشمل </a:t>
            </a:r>
            <a:r>
              <a:rPr lang="ar-DZ" sz="2800" dirty="0" smtClean="0"/>
              <a:t>خمس قوائم </a:t>
            </a:r>
            <a:r>
              <a:rPr lang="ar-DZ" sz="2800" dirty="0"/>
              <a:t>رئيسية</a:t>
            </a:r>
            <a:endParaRPr lang="fr-FR" sz="2800" dirty="0"/>
          </a:p>
        </p:txBody>
      </p:sp>
    </p:spTree>
    <p:extLst>
      <p:ext uri="{BB962C8B-B14F-4D97-AF65-F5344CB8AC3E}">
        <p14:creationId xmlns:p14="http://schemas.microsoft.com/office/powerpoint/2010/main" val="1223367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style>
          <a:lnRef idx="2">
            <a:schemeClr val="accent2"/>
          </a:lnRef>
          <a:fillRef idx="1">
            <a:schemeClr val="lt1"/>
          </a:fillRef>
          <a:effectRef idx="0">
            <a:schemeClr val="accent2"/>
          </a:effectRef>
          <a:fontRef idx="minor">
            <a:schemeClr val="dk1"/>
          </a:fontRef>
        </p:style>
        <p:txBody>
          <a:bodyPr/>
          <a:lstStyle/>
          <a:p>
            <a:pPr marL="0" indent="0" algn="just" rtl="1">
              <a:buNone/>
            </a:pPr>
            <a:r>
              <a:rPr lang="ar-DZ" dirty="0"/>
              <a:t>وهي قائمة تبين المركز المالي للمؤسسة في تاريخ معين، تبين ممتلكاتها من جهة وما عليها من التزامات من جهة أخرى خلال فترة مالية معينة، وأن الحسابات الحقيقية التي تظهرها هذه القائمة تصنف إلى أصول قصيرة الأجل ومطلوبات قصيرة الأجل، إذا كانت هذه الحسابات تتعلق بفترة قصيرة أقل من سنة مالية، أو أصول ثابتة ومطلوبات طويلة الأجل إذا كانت ذات طبيعة تمتد لأكثر من سنة مالية، ويجب على الميزانية أن تكون متوازنة بجانبيها الأصول والخصوم</a:t>
            </a:r>
            <a:r>
              <a:rPr lang="fr-FR" dirty="0"/>
              <a:t> </a:t>
            </a:r>
            <a:r>
              <a:rPr lang="ar-DZ" dirty="0"/>
              <a:t>- حسام الدين مصطفى الخداش وآخرون، مرجع سابق، ص327.</a:t>
            </a:r>
            <a:endParaRPr lang="fr-FR" dirty="0"/>
          </a:p>
          <a:p>
            <a:pPr marL="0" indent="0" algn="just" rtl="1">
              <a:buNone/>
            </a:pPr>
            <a:endParaRPr lang="fr-FR" dirty="0"/>
          </a:p>
        </p:txBody>
      </p:sp>
      <p:sp>
        <p:nvSpPr>
          <p:cNvPr id="4" name="Ellipse 3"/>
          <p:cNvSpPr/>
          <p:nvPr/>
        </p:nvSpPr>
        <p:spPr>
          <a:xfrm>
            <a:off x="3084394" y="300251"/>
            <a:ext cx="5308979" cy="133748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DZ" sz="3600" b="1" dirty="0" smtClean="0"/>
              <a:t>قائمة المركز المالي</a:t>
            </a:r>
            <a:endParaRPr lang="fr-FR" sz="3600" b="1" dirty="0"/>
          </a:p>
        </p:txBody>
      </p:sp>
    </p:spTree>
    <p:extLst>
      <p:ext uri="{BB962C8B-B14F-4D97-AF65-F5344CB8AC3E}">
        <p14:creationId xmlns:p14="http://schemas.microsoft.com/office/powerpoint/2010/main" val="2005574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0" y="1433014"/>
            <a:ext cx="11080507" cy="4926844"/>
          </a:xfrm>
        </p:spPr>
        <p:style>
          <a:lnRef idx="2">
            <a:schemeClr val="accent2"/>
          </a:lnRef>
          <a:fillRef idx="1">
            <a:schemeClr val="lt1"/>
          </a:fillRef>
          <a:effectRef idx="0">
            <a:schemeClr val="accent2"/>
          </a:effectRef>
          <a:fontRef idx="minor">
            <a:schemeClr val="dk1"/>
          </a:fontRef>
        </p:style>
        <p:txBody>
          <a:bodyPr>
            <a:normAutofit/>
          </a:bodyPr>
          <a:lstStyle/>
          <a:p>
            <a:pPr marL="0" indent="0" algn="r" rtl="1">
              <a:buNone/>
            </a:pPr>
            <a:r>
              <a:rPr lang="ar-DZ" dirty="0"/>
              <a:t>إن العناصر التي تم التطرق إليها في قائمة المركز المالي لا تمثل كل المعلومات المطلوبة من مستخدمي القوائم المالية رغم أهميتها، لذا يجب أن تعرض من جهة أخرى في جدول حسابات </a:t>
            </a:r>
            <a:r>
              <a:rPr lang="ar-DZ" dirty="0" smtClean="0"/>
              <a:t>النتائج، تعرض </a:t>
            </a:r>
            <a:r>
              <a:rPr lang="ar-DZ" dirty="0"/>
              <a:t>قائمة الدخل نتائج أعمال المؤسسة من ربح أو خسارة عن فترة مالية محددة، وتتكون هذه القائمة من أربع عناصر أساسية تتمثل فيما يلي:</a:t>
            </a:r>
            <a:endParaRPr lang="fr-FR" dirty="0"/>
          </a:p>
          <a:p>
            <a:pPr marL="0" lvl="0" indent="0" algn="r" rtl="1">
              <a:buNone/>
            </a:pPr>
            <a:r>
              <a:rPr lang="ar-DZ" b="1" dirty="0"/>
              <a:t>الدخل: </a:t>
            </a:r>
            <a:r>
              <a:rPr lang="ar-DZ" dirty="0"/>
              <a:t>وهو الزيادة في المنافع الاقتصادية خلال الفترة المحاسبية في شكل تدفقات داخلة للأصول أو تعزيزات لها أو في شكل انخفاض في الالتزامات، والتي يترتب عليها زيادة في حقوق الملكية ما عدا تلك المتعلقة بمساهمات أصحاب المؤسسة؛</a:t>
            </a:r>
            <a:endParaRPr lang="fr-FR" dirty="0"/>
          </a:p>
          <a:p>
            <a:pPr marL="0" lvl="0" indent="0" algn="r" rtl="1">
              <a:buNone/>
            </a:pPr>
            <a:r>
              <a:rPr lang="ar-DZ" b="1" dirty="0"/>
              <a:t>المكاسب: </a:t>
            </a:r>
            <a:r>
              <a:rPr lang="ar-DZ" dirty="0"/>
              <a:t>تزيد المكاسب في أصول المؤسسة من خلال النشاطات المربحة المباشرة، في شكل نقدية أو آجلة، وحتى في شكل موجودات غير متداولة؛</a:t>
            </a:r>
            <a:endParaRPr lang="fr-FR" dirty="0"/>
          </a:p>
          <a:p>
            <a:pPr marL="0" lvl="0" indent="0" algn="r" rtl="1">
              <a:buNone/>
            </a:pPr>
            <a:r>
              <a:rPr lang="ar-DZ" b="1" dirty="0"/>
              <a:t>المصروفات: </a:t>
            </a:r>
            <a:r>
              <a:rPr lang="ar-DZ" dirty="0"/>
              <a:t>وهي انخفاض في المنافع الاقتصادية خلال الفترة المحاسبية المتخذة في شكل تدفقات خارجية، أو استنفاذ للأصول أو نشوء التزامات قد تؤدي إلى انخفاض في حقوق الملكية، ماعدا تلك المتعلقة بالتوزيعات على أصحاب المؤسسة؛</a:t>
            </a:r>
            <a:endParaRPr lang="fr-FR" dirty="0"/>
          </a:p>
          <a:p>
            <a:pPr marL="0" lvl="0" indent="0" algn="r" rtl="1">
              <a:buNone/>
            </a:pPr>
            <a:r>
              <a:rPr lang="ar-DZ" b="1" dirty="0"/>
              <a:t>الخسائر: </a:t>
            </a:r>
            <a:r>
              <a:rPr lang="ar-DZ" dirty="0"/>
              <a:t>هي انخفاض في حقوق الملكية لصافي الربح نتيجة صفقات طارئة أو عرضية للوحدة، باستثناء تلك الناتجة عن مصروفات أو توزيعات عن الملاك، وتمثل انخفاض في المنافع الاقتصادية</a:t>
            </a:r>
            <a:r>
              <a:rPr lang="ar-DZ" b="1" dirty="0"/>
              <a:t>.</a:t>
            </a:r>
            <a:endParaRPr lang="fr-FR" dirty="0"/>
          </a:p>
          <a:p>
            <a:pPr marL="0" indent="0" algn="r" rtl="1">
              <a:buNone/>
            </a:pPr>
            <a:endParaRPr lang="fr-FR" dirty="0"/>
          </a:p>
        </p:txBody>
      </p:sp>
      <p:sp>
        <p:nvSpPr>
          <p:cNvPr id="4" name="Ellipse 3"/>
          <p:cNvSpPr/>
          <p:nvPr/>
        </p:nvSpPr>
        <p:spPr>
          <a:xfrm>
            <a:off x="3029803" y="95534"/>
            <a:ext cx="5308979" cy="133748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ar-DZ" sz="3600" b="1" dirty="0"/>
              <a:t>جدول حسابات النتائج(قائمة الدخل)</a:t>
            </a:r>
            <a:endParaRPr lang="fr-FR" sz="3600" dirty="0"/>
          </a:p>
        </p:txBody>
      </p:sp>
    </p:spTree>
    <p:extLst>
      <p:ext uri="{BB962C8B-B14F-4D97-AF65-F5344CB8AC3E}">
        <p14:creationId xmlns:p14="http://schemas.microsoft.com/office/powerpoint/2010/main" val="299269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336813" y="1899622"/>
            <a:ext cx="10394707" cy="4269165"/>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r" rtl="1"/>
            <a:r>
              <a:rPr lang="ar-DZ" dirty="0"/>
              <a:t>تبين هذه القائمة المقبوضات والمدفوعات النقدية للمؤسسة خلال فترة زمنية معينة، والتي يتم تصنيفها وفق المعيار المحاسبي الدولي رقم 07 كما يلي:</a:t>
            </a:r>
            <a:endParaRPr lang="fr-FR" dirty="0"/>
          </a:p>
          <a:p>
            <a:pPr algn="r" rtl="1"/>
            <a:r>
              <a:rPr lang="ar-DZ" b="1" dirty="0"/>
              <a:t>أولا. الأنشطة التشغيلية: </a:t>
            </a:r>
            <a:r>
              <a:rPr lang="ar-DZ" dirty="0"/>
              <a:t>وهي النشاطات الرئيسية لتوليد الإيرادات في المؤسسة، وكذا باقي الأنشطة الأخرى التي لا تعتبر من الأنشطة الاستثمارية والتمويلية، ومن أمثلة هذه الأنشطة: المتحصلات النقدية من بيع سلع وخدمات، المتحصلات النقدية من منح الحقوق والرسوم والعمولات، المدفوعات النقدية لشراء سلع وخدمات؛</a:t>
            </a:r>
            <a:endParaRPr lang="fr-FR" dirty="0"/>
          </a:p>
          <a:p>
            <a:pPr algn="r" rtl="1"/>
            <a:r>
              <a:rPr lang="ar-DZ" b="1" dirty="0"/>
              <a:t>ثانيا. الأنشطة الاستثمارية: </a:t>
            </a:r>
            <a:r>
              <a:rPr lang="ar-DZ" dirty="0"/>
              <a:t>تتمثل في الأنشطة المتعلقة بالحصول على الأصول الطويلة الأجل، أو التخلص منها بالإضافة إلى الاستثمارات الأخرى التي لا تعتبر نقدية، ومن الأمثلة على هذه النشاطات نجد: المدفوعات النقدية لشراء الممتلكات والآلات والمعدات والموجودات غير الملموسة طويلة الأجل، المتحصلات النقدية من بيع الموجودات الثابتة الملموسة وغير الملموسة؛</a:t>
            </a:r>
            <a:endParaRPr lang="fr-FR" dirty="0"/>
          </a:p>
          <a:p>
            <a:pPr algn="r" rtl="1"/>
            <a:r>
              <a:rPr lang="ar-DZ" b="1" dirty="0"/>
              <a:t>ثالثا. الأنشطة التمويلية: </a:t>
            </a:r>
            <a:r>
              <a:rPr lang="ar-DZ" dirty="0"/>
              <a:t>هي النشاطات التي ينتج عنها تغيرات في حجم ومكونات ملكية رأس المال وعمليات الاقتراض التي تقوم بها المؤسسة، ومن أمثلتها نجد: النقدية الناتجة عن إصدار الأسهم أو غيرها من أدوات حقوق الملكية، المدفوعات النقدية للملاك لشراء أو استرداد أسهم للمؤسسة؛ النقدية الناشئة عن السندات والقروض؛</a:t>
            </a:r>
            <a:endParaRPr lang="fr-FR" dirty="0"/>
          </a:p>
          <a:p>
            <a:pPr marL="0" indent="0" algn="r" rtl="1">
              <a:buNone/>
            </a:pPr>
            <a:endParaRPr lang="fr-FR" dirty="0"/>
          </a:p>
        </p:txBody>
      </p:sp>
      <p:sp>
        <p:nvSpPr>
          <p:cNvPr id="4" name="Ellipse 3"/>
          <p:cNvSpPr/>
          <p:nvPr/>
        </p:nvSpPr>
        <p:spPr>
          <a:xfrm>
            <a:off x="2674961" y="300251"/>
            <a:ext cx="5718413" cy="148760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DZ" sz="3600" b="1" dirty="0"/>
              <a:t>قائمة التدفقات النقدية(جدول تدفقات الخزينة): </a:t>
            </a:r>
            <a:endParaRPr lang="fr-FR" sz="3600" b="1" dirty="0"/>
          </a:p>
        </p:txBody>
      </p:sp>
    </p:spTree>
    <p:extLst>
      <p:ext uri="{BB962C8B-B14F-4D97-AF65-F5344CB8AC3E}">
        <p14:creationId xmlns:p14="http://schemas.microsoft.com/office/powerpoint/2010/main" val="113986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style>
          <a:lnRef idx="2">
            <a:schemeClr val="accent2"/>
          </a:lnRef>
          <a:fillRef idx="1">
            <a:schemeClr val="lt1"/>
          </a:fillRef>
          <a:effectRef idx="0">
            <a:schemeClr val="accent2"/>
          </a:effectRef>
          <a:fontRef idx="minor">
            <a:schemeClr val="dk1"/>
          </a:fontRef>
        </p:style>
        <p:txBody>
          <a:bodyPr/>
          <a:lstStyle/>
          <a:p>
            <a:pPr marL="0" indent="0" algn="r" rtl="1">
              <a:buNone/>
            </a:pPr>
            <a:r>
              <a:rPr lang="ar-DZ" dirty="0"/>
              <a:t>يجب على المؤسسة عرض قائمة التغيرات في حقوق الملكية بحيث تظهر هذه القائمة:</a:t>
            </a:r>
            <a:endParaRPr lang="fr-FR" dirty="0"/>
          </a:p>
          <a:p>
            <a:pPr lvl="0" algn="r" rtl="1"/>
            <a:r>
              <a:rPr lang="ar-DZ" dirty="0"/>
              <a:t>إجمالي الدخل الشامل للفترة مبينا بشكل منفصل المبالغ المنسوبة إلى مالكي المؤسسة والأخرى لحقوق الملكية؛</a:t>
            </a:r>
            <a:endParaRPr lang="fr-FR" dirty="0"/>
          </a:p>
          <a:p>
            <a:pPr lvl="0" algn="r" rtl="1"/>
            <a:r>
              <a:rPr lang="ar-DZ" dirty="0"/>
              <a:t>الأثر الرجعي للسياسات المحاسبية وفقا للمعير المحاسبي الدولي رقم 08؛</a:t>
            </a:r>
            <a:endParaRPr lang="fr-FR" dirty="0"/>
          </a:p>
          <a:p>
            <a:pPr algn="r" rtl="1"/>
            <a:r>
              <a:rPr lang="ar-DZ" dirty="0"/>
              <a:t>تسوية مبالغ البنود الواردة ضمن حقوق الملكية بين القيمة المسجلة في بداية ونهاية الفترة المالية</a:t>
            </a:r>
            <a:endParaRPr lang="fr-FR" dirty="0"/>
          </a:p>
        </p:txBody>
      </p:sp>
      <p:sp>
        <p:nvSpPr>
          <p:cNvPr id="4" name="Ellipse 3"/>
          <p:cNvSpPr/>
          <p:nvPr/>
        </p:nvSpPr>
        <p:spPr>
          <a:xfrm>
            <a:off x="3084394" y="300251"/>
            <a:ext cx="5308979" cy="133748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DZ" sz="3600" b="1" dirty="0"/>
              <a:t>قائمة التغير في حقوق المساهمين</a:t>
            </a:r>
            <a:endParaRPr lang="fr-FR" sz="3600" b="1" dirty="0"/>
          </a:p>
        </p:txBody>
      </p:sp>
    </p:spTree>
    <p:extLst>
      <p:ext uri="{BB962C8B-B14F-4D97-AF65-F5344CB8AC3E}">
        <p14:creationId xmlns:p14="http://schemas.microsoft.com/office/powerpoint/2010/main" val="528086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85800" y="1637732"/>
            <a:ext cx="10394707" cy="3736854"/>
          </a:xfrm>
        </p:spPr>
        <p:style>
          <a:lnRef idx="2">
            <a:schemeClr val="accent2"/>
          </a:lnRef>
          <a:fillRef idx="1">
            <a:schemeClr val="lt1"/>
          </a:fillRef>
          <a:effectRef idx="0">
            <a:schemeClr val="accent2"/>
          </a:effectRef>
          <a:fontRef idx="minor">
            <a:schemeClr val="dk1"/>
          </a:fontRef>
        </p:style>
        <p:txBody>
          <a:bodyPr/>
          <a:lstStyle/>
          <a:p>
            <a:pPr marL="0" indent="0" algn="r" rtl="1">
              <a:buNone/>
            </a:pPr>
            <a:r>
              <a:rPr lang="ar-DZ" dirty="0"/>
              <a:t>تحتوي الملاحق أو إيضاحات القوائم المالية معلومات مكملة لما عرض في القوائم المالية، وقد أشارت الفقرة الإحدى والتسعون (91) من المعيار المحاسبي الدولي الأول (</a:t>
            </a:r>
            <a:r>
              <a:rPr lang="fr-FR" dirty="0"/>
              <a:t>IAS1</a:t>
            </a:r>
            <a:r>
              <a:rPr lang="ar-DZ" dirty="0"/>
              <a:t>) أن الإيضاحات تتكون من:</a:t>
            </a:r>
            <a:endParaRPr lang="fr-FR" dirty="0"/>
          </a:p>
          <a:p>
            <a:pPr algn="r" rtl="1"/>
            <a:r>
              <a:rPr lang="ar-DZ" dirty="0"/>
              <a:t>عرض معلومات حول أساس إعداد القوائم المالية والسياسات المحاسبية التي تم اختيارها وتطبيقها للمعاملات والأحداث الهامة؛</a:t>
            </a:r>
            <a:endParaRPr lang="fr-FR" dirty="0"/>
          </a:p>
          <a:p>
            <a:pPr algn="r" rtl="1"/>
            <a:r>
              <a:rPr lang="ar-DZ" dirty="0"/>
              <a:t>الإفصاح عن المعلومات التي تتطلبها معايير الإبلاغ المالي الدولية التي هي غير معروضة في مكان آخر في القوائم المالية؛</a:t>
            </a:r>
            <a:endParaRPr lang="fr-FR" dirty="0"/>
          </a:p>
          <a:p>
            <a:pPr algn="r" rtl="1"/>
            <a:r>
              <a:rPr lang="ar-DZ" dirty="0"/>
              <a:t>الإفصاح عن المعلومات الإضافية، التي هي غير مقدمة في صلب القوائم المالية، ولكنها ضرورية لعرض عادل.</a:t>
            </a:r>
            <a:endParaRPr lang="fr-FR" dirty="0"/>
          </a:p>
          <a:p>
            <a:pPr algn="r" rtl="1"/>
            <a:r>
              <a:rPr lang="ar-DZ" dirty="0"/>
              <a:t>كما يجب تقديم إيضاحات القوائم المالية بأسلوب منتظم، والربط بين كل عنصر في القوائم المالية مع أية معلومات ذات الصلة بها مع الإيضاحات.</a:t>
            </a:r>
            <a:endParaRPr lang="fr-FR" dirty="0"/>
          </a:p>
          <a:p>
            <a:pPr algn="r" rtl="1"/>
            <a:endParaRPr lang="fr-FR" dirty="0"/>
          </a:p>
        </p:txBody>
      </p:sp>
      <p:sp>
        <p:nvSpPr>
          <p:cNvPr id="4" name="Ellipse 3"/>
          <p:cNvSpPr/>
          <p:nvPr/>
        </p:nvSpPr>
        <p:spPr>
          <a:xfrm>
            <a:off x="3084394" y="300251"/>
            <a:ext cx="5308979" cy="133748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DZ" sz="3600" b="1" dirty="0"/>
              <a:t>الملاحق(إيضاحات القوائم المالية)</a:t>
            </a:r>
            <a:endParaRPr lang="fr-FR" sz="3600" b="1" dirty="0"/>
          </a:p>
        </p:txBody>
      </p:sp>
    </p:spTree>
    <p:extLst>
      <p:ext uri="{BB962C8B-B14F-4D97-AF65-F5344CB8AC3E}">
        <p14:creationId xmlns:p14="http://schemas.microsoft.com/office/powerpoint/2010/main" val="323561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23080" y="245660"/>
            <a:ext cx="10822675" cy="6139549"/>
          </a:xfrm>
        </p:spPr>
      </p:pic>
    </p:spTree>
    <p:extLst>
      <p:ext uri="{BB962C8B-B14F-4D97-AF65-F5344CB8AC3E}">
        <p14:creationId xmlns:p14="http://schemas.microsoft.com/office/powerpoint/2010/main" val="1942228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249071"/>
            <a:ext cx="10396882" cy="1151965"/>
          </a:xfrm>
        </p:spPr>
        <p:style>
          <a:lnRef idx="0">
            <a:schemeClr val="accent3"/>
          </a:lnRef>
          <a:fillRef idx="3">
            <a:schemeClr val="accent3"/>
          </a:fillRef>
          <a:effectRef idx="3">
            <a:schemeClr val="accent3"/>
          </a:effectRef>
          <a:fontRef idx="minor">
            <a:schemeClr val="lt1"/>
          </a:fontRef>
        </p:style>
        <p:txBody>
          <a:bodyPr/>
          <a:lstStyle/>
          <a:p>
            <a:pPr algn="ctr"/>
            <a:r>
              <a:rPr lang="ar-DZ" dirty="0" smtClean="0"/>
              <a:t>الخصائص النوعية للمعلومات المحاسبية</a:t>
            </a:r>
            <a:endParaRPr lang="fr-FR" dirty="0"/>
          </a:p>
        </p:txBody>
      </p:sp>
      <p:sp>
        <p:nvSpPr>
          <p:cNvPr id="4" name="Rectangle 3"/>
          <p:cNvSpPr/>
          <p:nvPr/>
        </p:nvSpPr>
        <p:spPr>
          <a:xfrm>
            <a:off x="1312241" y="2241983"/>
            <a:ext cx="9144000"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ar-DZ" sz="2800" dirty="0">
                <a:ea typeface="Times New Roman" panose="02020603050405020304" pitchFamily="18" charset="0"/>
                <a:cs typeface="Simplified Arabic" panose="02020603050405020304" pitchFamily="18" charset="-78"/>
              </a:rPr>
              <a:t>المعلومة المفيدة هي التي لها تأثير على اتخاذ القرارات الاقتصادية للمستخدمين ومساعدتهم على تقييم أحداث الماضي أو الحاضر أو  المستقبل أو تأكيد أو تصحيح التقييمات الماضية، من خلال إحداث الفرق في اتخاذ القرار ومساعدة المستخدمين في توجيه توقعاتهم أو تصحيحها</a:t>
            </a:r>
            <a:endParaRPr lang="fr-FR" sz="2800" dirty="0"/>
          </a:p>
        </p:txBody>
      </p:sp>
    </p:spTree>
    <p:extLst>
      <p:ext uri="{BB962C8B-B14F-4D97-AF65-F5344CB8AC3E}">
        <p14:creationId xmlns:p14="http://schemas.microsoft.com/office/powerpoint/2010/main" val="875542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rand événem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TM04033927[[fn=Grand événement]]</Template>
  <TotalTime>52</TotalTime>
  <Words>888</Words>
  <Application>Microsoft Office PowerPoint</Application>
  <PresentationFormat>Grand écran</PresentationFormat>
  <Paragraphs>51</Paragraphs>
  <Slides>14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Arial</vt:lpstr>
      <vt:lpstr>Calibri</vt:lpstr>
      <vt:lpstr>Impact</vt:lpstr>
      <vt:lpstr>Simplified Arabic</vt:lpstr>
      <vt:lpstr>Symbol</vt:lpstr>
      <vt:lpstr>Times New Roman</vt:lpstr>
      <vt:lpstr>Grand événement</vt:lpstr>
      <vt:lpstr>القوائم المالية والخصائص النوعية للمعلومات</vt:lpstr>
      <vt:lpstr>تمهيد</vt:lpstr>
      <vt:lpstr>Présentation PowerPoint</vt:lpstr>
      <vt:lpstr>Présentation PowerPoint</vt:lpstr>
      <vt:lpstr>Présentation PowerPoint</vt:lpstr>
      <vt:lpstr>Présentation PowerPoint</vt:lpstr>
      <vt:lpstr>Présentation PowerPoint</vt:lpstr>
      <vt:lpstr>Présentation PowerPoint</vt:lpstr>
      <vt:lpstr>الخصائص النوعية للمعلومات المحاسبية</vt:lpstr>
      <vt:lpstr>الخصائص الرئيسية </vt:lpstr>
      <vt:lpstr>Présentation PowerPoint</vt:lpstr>
      <vt:lpstr>Présentation PowerPoint</vt:lpstr>
      <vt:lpstr>الخصائص النوعية الثانوية</vt:lpstr>
      <vt:lpstr>القيود المحاسبية على المعلومات</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القوائم المالية والخصائص النوعية للمعلومات</dc:title>
  <dc:creator>Djarmouni</dc:creator>
  <cp:lastModifiedBy>Djarmouni</cp:lastModifiedBy>
  <cp:revision>22</cp:revision>
  <dcterms:created xsi:type="dcterms:W3CDTF">2022-09-30T14:46:04Z</dcterms:created>
  <dcterms:modified xsi:type="dcterms:W3CDTF">2022-09-30T15:38:49Z</dcterms:modified>
</cp:coreProperties>
</file>