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2"/>
  </p:notesMasterIdLst>
  <p:sldIdLst>
    <p:sldId id="259" r:id="rId2"/>
    <p:sldId id="260" r:id="rId3"/>
    <p:sldId id="263" r:id="rId4"/>
    <p:sldId id="308" r:id="rId5"/>
    <p:sldId id="269" r:id="rId6"/>
    <p:sldId id="270" r:id="rId7"/>
    <p:sldId id="302" r:id="rId8"/>
    <p:sldId id="282" r:id="rId9"/>
    <p:sldId id="285"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5DFA2F-37E8-43EC-925F-0DB09F4F7DC9}"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fr-FR"/>
        </a:p>
      </dgm:t>
    </dgm:pt>
    <dgm:pt modelId="{989DBEFB-0231-421F-A71D-3B85DC31F6FA}">
      <dgm:prSet/>
      <dgm:spPr/>
      <dgm:t>
        <a:bodyPr/>
        <a:lstStyle/>
        <a:p>
          <a:pPr rtl="1"/>
          <a:r>
            <a:rPr lang="ar-SA" b="1" smtClean="0"/>
            <a:t>أ-العوامل الديموغرافية:</a:t>
          </a:r>
          <a:endParaRPr lang="fr-FR"/>
        </a:p>
      </dgm:t>
    </dgm:pt>
    <dgm:pt modelId="{EE150209-5829-4E28-9C41-FB89869A0DB4}" type="parTrans" cxnId="{3CA21996-635A-47A8-BB3B-ABF0311339D0}">
      <dgm:prSet/>
      <dgm:spPr/>
      <dgm:t>
        <a:bodyPr/>
        <a:lstStyle/>
        <a:p>
          <a:endParaRPr lang="fr-FR"/>
        </a:p>
      </dgm:t>
    </dgm:pt>
    <dgm:pt modelId="{77E76C4E-DF01-4DC3-B54C-2EB0A2B9E278}" type="sibTrans" cxnId="{3CA21996-635A-47A8-BB3B-ABF0311339D0}">
      <dgm:prSet/>
      <dgm:spPr/>
      <dgm:t>
        <a:bodyPr/>
        <a:lstStyle/>
        <a:p>
          <a:endParaRPr lang="fr-FR"/>
        </a:p>
      </dgm:t>
    </dgm:pt>
    <dgm:pt modelId="{42656659-B38D-46CF-B184-9120170D2A0B}">
      <dgm:prSet/>
      <dgm:spPr/>
      <dgm:t>
        <a:bodyPr/>
        <a:lstStyle/>
        <a:p>
          <a:pPr rtl="1"/>
          <a:r>
            <a:rPr lang="ar-DZ" b="1" dirty="0" smtClean="0"/>
            <a:t>ب-العوامل الاجتماعية</a:t>
          </a:r>
          <a:r>
            <a:rPr lang="ar-DZ" dirty="0" smtClean="0"/>
            <a:t>:</a:t>
          </a:r>
          <a:endParaRPr lang="fr-FR" dirty="0"/>
        </a:p>
      </dgm:t>
    </dgm:pt>
    <dgm:pt modelId="{5FA47B94-45D4-4179-AECE-5BC6FCC1D7D8}" type="parTrans" cxnId="{FAB34C68-21C0-41F7-963F-2D6AF62B2E0F}">
      <dgm:prSet/>
      <dgm:spPr/>
      <dgm:t>
        <a:bodyPr/>
        <a:lstStyle/>
        <a:p>
          <a:endParaRPr lang="fr-FR"/>
        </a:p>
      </dgm:t>
    </dgm:pt>
    <dgm:pt modelId="{696F478D-452B-47B4-9BD9-F405847E5374}" type="sibTrans" cxnId="{FAB34C68-21C0-41F7-963F-2D6AF62B2E0F}">
      <dgm:prSet/>
      <dgm:spPr/>
      <dgm:t>
        <a:bodyPr/>
        <a:lstStyle/>
        <a:p>
          <a:endParaRPr lang="fr-FR"/>
        </a:p>
      </dgm:t>
    </dgm:pt>
    <dgm:pt modelId="{68E01D46-47F7-4CDC-8CEF-7FA0A9804A45}" type="pres">
      <dgm:prSet presAssocID="{D85DFA2F-37E8-43EC-925F-0DB09F4F7DC9}" presName="CompostProcess" presStyleCnt="0">
        <dgm:presLayoutVars>
          <dgm:dir/>
          <dgm:resizeHandles val="exact"/>
        </dgm:presLayoutVars>
      </dgm:prSet>
      <dgm:spPr/>
    </dgm:pt>
    <dgm:pt modelId="{50C5BA8F-0EC8-4DDF-AC24-C6053247051B}" type="pres">
      <dgm:prSet presAssocID="{D85DFA2F-37E8-43EC-925F-0DB09F4F7DC9}" presName="arrow" presStyleLbl="bgShp" presStyleIdx="0" presStyleCnt="1"/>
      <dgm:spPr/>
    </dgm:pt>
    <dgm:pt modelId="{7D84E5F5-C087-43E5-8CD0-9842AECD3244}" type="pres">
      <dgm:prSet presAssocID="{D85DFA2F-37E8-43EC-925F-0DB09F4F7DC9}" presName="linearProcess" presStyleCnt="0"/>
      <dgm:spPr/>
    </dgm:pt>
    <dgm:pt modelId="{84789B38-9D8B-4C85-90EA-59B77BF86E64}" type="pres">
      <dgm:prSet presAssocID="{989DBEFB-0231-421F-A71D-3B85DC31F6FA}" presName="textNode" presStyleLbl="node1" presStyleIdx="0" presStyleCnt="2">
        <dgm:presLayoutVars>
          <dgm:bulletEnabled val="1"/>
        </dgm:presLayoutVars>
      </dgm:prSet>
      <dgm:spPr/>
    </dgm:pt>
    <dgm:pt modelId="{2F5D051A-A1E1-48CB-BEE5-466BF83A4010}" type="pres">
      <dgm:prSet presAssocID="{77E76C4E-DF01-4DC3-B54C-2EB0A2B9E278}" presName="sibTrans" presStyleCnt="0"/>
      <dgm:spPr/>
    </dgm:pt>
    <dgm:pt modelId="{32C67EE4-913C-4061-B87F-6CE56155E72F}" type="pres">
      <dgm:prSet presAssocID="{42656659-B38D-46CF-B184-9120170D2A0B}" presName="textNode" presStyleLbl="node1" presStyleIdx="1" presStyleCnt="2">
        <dgm:presLayoutVars>
          <dgm:bulletEnabled val="1"/>
        </dgm:presLayoutVars>
      </dgm:prSet>
      <dgm:spPr/>
    </dgm:pt>
  </dgm:ptLst>
  <dgm:cxnLst>
    <dgm:cxn modelId="{1FF931FA-86FE-4129-BE04-4C75642C557B}" type="presOf" srcId="{D85DFA2F-37E8-43EC-925F-0DB09F4F7DC9}" destId="{68E01D46-47F7-4CDC-8CEF-7FA0A9804A45}" srcOrd="0" destOrd="0" presId="urn:microsoft.com/office/officeart/2005/8/layout/hProcess9"/>
    <dgm:cxn modelId="{3CA21996-635A-47A8-BB3B-ABF0311339D0}" srcId="{D85DFA2F-37E8-43EC-925F-0DB09F4F7DC9}" destId="{989DBEFB-0231-421F-A71D-3B85DC31F6FA}" srcOrd="0" destOrd="0" parTransId="{EE150209-5829-4E28-9C41-FB89869A0DB4}" sibTransId="{77E76C4E-DF01-4DC3-B54C-2EB0A2B9E278}"/>
    <dgm:cxn modelId="{C449FB65-5A0F-4964-985F-639BF132575C}" type="presOf" srcId="{989DBEFB-0231-421F-A71D-3B85DC31F6FA}" destId="{84789B38-9D8B-4C85-90EA-59B77BF86E64}" srcOrd="0" destOrd="0" presId="urn:microsoft.com/office/officeart/2005/8/layout/hProcess9"/>
    <dgm:cxn modelId="{FAB34C68-21C0-41F7-963F-2D6AF62B2E0F}" srcId="{D85DFA2F-37E8-43EC-925F-0DB09F4F7DC9}" destId="{42656659-B38D-46CF-B184-9120170D2A0B}" srcOrd="1" destOrd="0" parTransId="{5FA47B94-45D4-4179-AECE-5BC6FCC1D7D8}" sibTransId="{696F478D-452B-47B4-9BD9-F405847E5374}"/>
    <dgm:cxn modelId="{BC3FC829-01C5-47B8-AE11-014767A01D57}" type="presOf" srcId="{42656659-B38D-46CF-B184-9120170D2A0B}" destId="{32C67EE4-913C-4061-B87F-6CE56155E72F}" srcOrd="0" destOrd="0" presId="urn:microsoft.com/office/officeart/2005/8/layout/hProcess9"/>
    <dgm:cxn modelId="{D088247A-5B29-4869-A0BF-23A16C77A96E}" type="presParOf" srcId="{68E01D46-47F7-4CDC-8CEF-7FA0A9804A45}" destId="{50C5BA8F-0EC8-4DDF-AC24-C6053247051B}" srcOrd="0" destOrd="0" presId="urn:microsoft.com/office/officeart/2005/8/layout/hProcess9"/>
    <dgm:cxn modelId="{AC569AB0-D8F4-4B96-8C3D-A9F8B8CB233C}" type="presParOf" srcId="{68E01D46-47F7-4CDC-8CEF-7FA0A9804A45}" destId="{7D84E5F5-C087-43E5-8CD0-9842AECD3244}" srcOrd="1" destOrd="0" presId="urn:microsoft.com/office/officeart/2005/8/layout/hProcess9"/>
    <dgm:cxn modelId="{74BF0471-0A26-4BC4-AC2F-E7EE9E5E3E7F}" type="presParOf" srcId="{7D84E5F5-C087-43E5-8CD0-9842AECD3244}" destId="{84789B38-9D8B-4C85-90EA-59B77BF86E64}" srcOrd="0" destOrd="0" presId="urn:microsoft.com/office/officeart/2005/8/layout/hProcess9"/>
    <dgm:cxn modelId="{60E4674D-BCCD-4172-847C-AD95E01404BB}" type="presParOf" srcId="{7D84E5F5-C087-43E5-8CD0-9842AECD3244}" destId="{2F5D051A-A1E1-48CB-BEE5-466BF83A4010}" srcOrd="1" destOrd="0" presId="urn:microsoft.com/office/officeart/2005/8/layout/hProcess9"/>
    <dgm:cxn modelId="{F5986F27-1973-4BCA-9A50-340276855F4A}" type="presParOf" srcId="{7D84E5F5-C087-43E5-8CD0-9842AECD3244}" destId="{32C67EE4-913C-4061-B87F-6CE56155E72F}"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5BA8F-0EC8-4DDF-AC24-C6053247051B}">
      <dsp:nvSpPr>
        <dsp:cNvPr id="0" name=""/>
        <dsp:cNvSpPr/>
      </dsp:nvSpPr>
      <dsp:spPr>
        <a:xfrm>
          <a:off x="771082" y="0"/>
          <a:ext cx="8738933" cy="4044175"/>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89B38-9D8B-4C85-90EA-59B77BF86E64}">
      <dsp:nvSpPr>
        <dsp:cNvPr id="0" name=""/>
        <dsp:cNvSpPr/>
      </dsp:nvSpPr>
      <dsp:spPr>
        <a:xfrm>
          <a:off x="1247737" y="1213252"/>
          <a:ext cx="3759026" cy="161767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b="1" kern="1200" smtClean="0"/>
            <a:t>أ-العوامل الديموغرافية:</a:t>
          </a:r>
          <a:endParaRPr lang="fr-FR" sz="4100" kern="1200"/>
        </a:p>
      </dsp:txBody>
      <dsp:txXfrm>
        <a:off x="1326705" y="1292220"/>
        <a:ext cx="3601090" cy="1459734"/>
      </dsp:txXfrm>
    </dsp:sp>
    <dsp:sp modelId="{32C67EE4-913C-4061-B87F-6CE56155E72F}">
      <dsp:nvSpPr>
        <dsp:cNvPr id="0" name=""/>
        <dsp:cNvSpPr/>
      </dsp:nvSpPr>
      <dsp:spPr>
        <a:xfrm>
          <a:off x="5274333" y="1213252"/>
          <a:ext cx="3759026" cy="161767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DZ" sz="4100" b="1" kern="1200" dirty="0" smtClean="0"/>
            <a:t>ب-العوامل الاجتماعية</a:t>
          </a:r>
          <a:r>
            <a:rPr lang="ar-DZ" sz="4100" kern="1200" dirty="0" smtClean="0"/>
            <a:t>:</a:t>
          </a:r>
          <a:endParaRPr lang="fr-FR" sz="4100" kern="1200" dirty="0"/>
        </a:p>
      </dsp:txBody>
      <dsp:txXfrm>
        <a:off x="5353301" y="1292220"/>
        <a:ext cx="3601090" cy="145973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2E89B9-4470-45ED-872C-C945BEBDA90C}" type="datetimeFigureOut">
              <a:rPr lang="fr-FR" smtClean="0"/>
              <a:t>08/05/2021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D120D-3259-4EB6-9136-F93210705414}" type="slidenum">
              <a:rPr lang="fr-FR" smtClean="0"/>
              <a:t>‹N°›</a:t>
            </a:fld>
            <a:endParaRPr lang="fr-FR"/>
          </a:p>
        </p:txBody>
      </p:sp>
    </p:spTree>
    <p:extLst>
      <p:ext uri="{BB962C8B-B14F-4D97-AF65-F5344CB8AC3E}">
        <p14:creationId xmlns:p14="http://schemas.microsoft.com/office/powerpoint/2010/main" val="245204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2241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90268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615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05714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6782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024810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867219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56198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2425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9779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8992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04112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49810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70273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53779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24325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08/05/2021</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6729967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172" y="140677"/>
            <a:ext cx="11072235" cy="6075065"/>
          </a:xfrm>
          <a:prstGeom prst="rect">
            <a:avLst/>
          </a:prstGeom>
          <a:ln>
            <a:noFill/>
          </a:ln>
          <a:effectLst>
            <a:softEdge rad="112500"/>
          </a:effectLst>
        </p:spPr>
      </p:pic>
    </p:spTree>
    <p:extLst>
      <p:ext uri="{BB962C8B-B14F-4D97-AF65-F5344CB8AC3E}">
        <p14:creationId xmlns:p14="http://schemas.microsoft.com/office/powerpoint/2010/main" val="3976072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2739168" y="762806"/>
            <a:ext cx="7773931" cy="4343399"/>
          </a:xfrm>
        </p:spPr>
        <p:txBody>
          <a:bodyPr rtlCol="0"/>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42492753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78757" y="587022"/>
            <a:ext cx="8596668" cy="968829"/>
          </a:xfrm>
        </p:spPr>
        <p:txBody>
          <a:bodyPr>
            <a:normAutofit/>
          </a:bodyPr>
          <a:lstStyle/>
          <a:p>
            <a:pPr algn="ctr" rtl="1"/>
            <a:r>
              <a:rPr lang="ar-SA" sz="4400" b="1" dirty="0">
                <a:solidFill>
                  <a:srgbClr val="FF0000"/>
                </a:solidFill>
                <a:ea typeface="Times New Roman" panose="02020603050405020304" pitchFamily="18" charset="0"/>
                <a:cs typeface="Traditional Arabic" panose="02020603050405020304" pitchFamily="18" charset="-78"/>
              </a:rPr>
              <a:t>الفصل ال</a:t>
            </a:r>
            <a:r>
              <a:rPr lang="ar-DZ" sz="4400" b="1" dirty="0">
                <a:solidFill>
                  <a:srgbClr val="FF0000"/>
                </a:solidFill>
                <a:ea typeface="Times New Roman" panose="02020603050405020304" pitchFamily="18" charset="0"/>
                <a:cs typeface="Traditional Arabic" panose="02020603050405020304" pitchFamily="18" charset="-78"/>
              </a:rPr>
              <a:t>ثالث</a:t>
            </a:r>
            <a:r>
              <a:rPr lang="ar-SA" sz="4400" b="1" dirty="0">
                <a:solidFill>
                  <a:srgbClr val="FF0000"/>
                </a:solidFill>
                <a:ea typeface="Times New Roman" panose="02020603050405020304" pitchFamily="18" charset="0"/>
                <a:cs typeface="Traditional Arabic" panose="02020603050405020304" pitchFamily="18" charset="-78"/>
              </a:rPr>
              <a:t>: تحليل سلوك المستهلك الدولي</a:t>
            </a:r>
            <a:endParaRPr lang="fr-FR" sz="4400" dirty="0">
              <a:solidFill>
                <a:srgbClr val="FF0000"/>
              </a:solidFill>
            </a:endParaRPr>
          </a:p>
        </p:txBody>
      </p:sp>
      <p:sp>
        <p:nvSpPr>
          <p:cNvPr id="3" name="Espace réservé du contenu 2"/>
          <p:cNvSpPr>
            <a:spLocks noGrp="1"/>
          </p:cNvSpPr>
          <p:nvPr>
            <p:ph idx="1"/>
          </p:nvPr>
        </p:nvSpPr>
        <p:spPr/>
        <p:txBody>
          <a:bodyPr>
            <a:normAutofit/>
          </a:bodyPr>
          <a:lstStyle/>
          <a:p>
            <a:pPr marL="0" indent="0" algn="just" rtl="1">
              <a:lnSpc>
                <a:spcPct val="107000"/>
              </a:lnSpc>
              <a:buNone/>
            </a:pPr>
            <a:r>
              <a:rPr lang="ar-SA" sz="3600" dirty="0">
                <a:latin typeface="Simplified Arabic" panose="02020603050405020304" pitchFamily="18" charset="-78"/>
                <a:ea typeface="Times New Roman" panose="02020603050405020304" pitchFamily="18" charset="0"/>
                <a:cs typeface="Simplified Arabic" panose="02020603050405020304" pitchFamily="18" charset="-78"/>
              </a:rPr>
              <a:t>أولا: تعريف سلوك المستهلك الدولي</a:t>
            </a:r>
            <a:endParaRPr lang="fr-FR" sz="36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indent="0" algn="just" rtl="1">
              <a:lnSpc>
                <a:spcPct val="107000"/>
              </a:lnSpc>
              <a:buNone/>
            </a:pPr>
            <a:r>
              <a:rPr lang="ar-DZ" sz="3600" dirty="0">
                <a:latin typeface="Simplified Arabic" panose="02020603050405020304" pitchFamily="18" charset="-78"/>
                <a:ea typeface="Times New Roman" panose="02020603050405020304" pitchFamily="18" charset="0"/>
                <a:cs typeface="Simplified Arabic" panose="02020603050405020304" pitchFamily="18" charset="-78"/>
              </a:rPr>
              <a:t>ثانيا: نموذج السلوك </a:t>
            </a:r>
            <a:r>
              <a:rPr lang="ar-DZ" sz="3600" dirty="0" err="1">
                <a:latin typeface="Simplified Arabic" panose="02020603050405020304" pitchFamily="18" charset="-78"/>
                <a:ea typeface="Times New Roman" panose="02020603050405020304" pitchFamily="18" charset="0"/>
                <a:cs typeface="Simplified Arabic" panose="02020603050405020304" pitchFamily="18" charset="-78"/>
              </a:rPr>
              <a:t>الشرائي</a:t>
            </a:r>
            <a:endParaRPr lang="fr-FR" sz="3600"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indent="0" algn="just" rtl="1">
              <a:lnSpc>
                <a:spcPct val="107000"/>
              </a:lnSpc>
              <a:buNone/>
            </a:pPr>
            <a:r>
              <a:rPr lang="ar-SA" sz="3600" dirty="0">
                <a:latin typeface="Simplified Arabic" panose="02020603050405020304" pitchFamily="18" charset="-78"/>
                <a:cs typeface="Simplified Arabic" panose="02020603050405020304" pitchFamily="18" charset="-78"/>
              </a:rPr>
              <a:t>ثالثا: العوامل المؤثرة على القرارات الشرائية للزبائن</a:t>
            </a:r>
            <a:endParaRPr lang="fr-FR" sz="3600" dirty="0">
              <a:latin typeface="Simplified Arabic" panose="02020603050405020304" pitchFamily="18" charset="-78"/>
              <a:cs typeface="Simplified Arabic" panose="02020603050405020304" pitchFamily="18" charset="-78"/>
            </a:endParaRPr>
          </a:p>
          <a:p>
            <a:pPr marL="0" indent="0" algn="just" rtl="1">
              <a:lnSpc>
                <a:spcPct val="107000"/>
              </a:lnSpc>
              <a:buNone/>
            </a:pPr>
            <a:r>
              <a:rPr lang="ar-SA" sz="3600" dirty="0">
                <a:latin typeface="Simplified Arabic" panose="02020603050405020304" pitchFamily="18" charset="-78"/>
                <a:ea typeface="Times New Roman" panose="02020603050405020304" pitchFamily="18" charset="0"/>
                <a:cs typeface="Simplified Arabic" panose="02020603050405020304" pitchFamily="18" charset="-78"/>
              </a:rPr>
              <a:t>رابعا: المراحل التي يمر بها قرار الشراء</a:t>
            </a:r>
            <a:endParaRPr lang="fr-FR" sz="3600" dirty="0">
              <a:latin typeface="Simplified Arabic" panose="02020603050405020304" pitchFamily="18" charset="-78"/>
              <a:ea typeface="Calibri" panose="020F0502020204030204" pitchFamily="34" charset="0"/>
              <a:cs typeface="Simplified Arabic" panose="02020603050405020304" pitchFamily="18" charset="-78"/>
            </a:endParaRPr>
          </a:p>
          <a:p>
            <a:pPr marL="0" indent="0" algn="just" rtl="1">
              <a:lnSpc>
                <a:spcPct val="107000"/>
              </a:lnSpc>
              <a:buNone/>
            </a:pPr>
            <a:endParaRPr lang="fr-FR" dirty="0"/>
          </a:p>
        </p:txBody>
      </p:sp>
    </p:spTree>
    <p:extLst>
      <p:ext uri="{BB962C8B-B14F-4D97-AF65-F5344CB8AC3E}">
        <p14:creationId xmlns:p14="http://schemas.microsoft.com/office/powerpoint/2010/main" val="860127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10837332" cy="1011382"/>
          </a:xfrm>
        </p:spPr>
        <p:txBody>
          <a:bodyPr>
            <a:normAutofit/>
          </a:bodyPr>
          <a:lstStyle/>
          <a:p>
            <a:pPr algn="ctr" rtl="1"/>
            <a:r>
              <a:rPr lang="ar-SA" sz="4000" b="1" u="sng" dirty="0">
                <a:solidFill>
                  <a:srgbClr val="FF0000"/>
                </a:solidFill>
                <a:ea typeface="Times New Roman"/>
                <a:cs typeface="Simplified Arabic"/>
              </a:rPr>
              <a:t>أولا: تعريف سلوك المستهلك الدولي </a:t>
            </a:r>
            <a:endParaRPr lang="fr-FR" sz="4000" dirty="0">
              <a:solidFill>
                <a:srgbClr val="FF0000"/>
              </a:solidFill>
            </a:endParaRPr>
          </a:p>
        </p:txBody>
      </p:sp>
      <p:sp>
        <p:nvSpPr>
          <p:cNvPr id="3" name="Espace réservé du contenu 2"/>
          <p:cNvSpPr>
            <a:spLocks noGrp="1"/>
          </p:cNvSpPr>
          <p:nvPr>
            <p:ph idx="1"/>
          </p:nvPr>
        </p:nvSpPr>
        <p:spPr>
          <a:xfrm>
            <a:off x="936978" y="1607384"/>
            <a:ext cx="10577688" cy="4295689"/>
          </a:xfrm>
        </p:spPr>
        <p:txBody>
          <a:bodyPr/>
          <a:lstStyle/>
          <a:p>
            <a:pPr marL="0" indent="0" algn="just" rtl="1">
              <a:lnSpc>
                <a:spcPct val="107000"/>
              </a:lnSpc>
              <a:buNone/>
              <a:tabLst>
                <a:tab pos="899160" algn="r"/>
              </a:tabLst>
            </a:pPr>
            <a:r>
              <a:rPr lang="ar-DZ" sz="2800" dirty="0" smtClean="0">
                <a:latin typeface="Calibri"/>
                <a:ea typeface="Times New Roman"/>
                <a:cs typeface="Simplified Arabic"/>
              </a:rPr>
              <a:t>أما </a:t>
            </a:r>
            <a:r>
              <a:rPr lang="ar-DZ" sz="2800" dirty="0">
                <a:latin typeface="Calibri"/>
                <a:ea typeface="Times New Roman"/>
                <a:cs typeface="Simplified Arabic"/>
              </a:rPr>
              <a:t>سلـوك </a:t>
            </a:r>
            <a:r>
              <a:rPr lang="ar-DZ" sz="2800" dirty="0">
                <a:solidFill>
                  <a:srgbClr val="0070C0"/>
                </a:solidFill>
                <a:latin typeface="Calibri"/>
                <a:ea typeface="Times New Roman"/>
                <a:cs typeface="Simplified Arabic"/>
              </a:rPr>
              <a:t>المستهـلك ال</a:t>
            </a:r>
            <a:r>
              <a:rPr lang="ar-SA" sz="2800" dirty="0">
                <a:solidFill>
                  <a:srgbClr val="0070C0"/>
                </a:solidFill>
                <a:latin typeface="Calibri"/>
                <a:ea typeface="Times New Roman"/>
                <a:cs typeface="Simplified Arabic"/>
              </a:rPr>
              <a:t>دولي</a:t>
            </a:r>
            <a:r>
              <a:rPr lang="ar-DZ" sz="2800" dirty="0">
                <a:solidFill>
                  <a:srgbClr val="0070C0"/>
                </a:solidFill>
                <a:latin typeface="Calibri"/>
                <a:ea typeface="Times New Roman"/>
                <a:cs typeface="Simplified Arabic"/>
              </a:rPr>
              <a:t> </a:t>
            </a:r>
            <a:r>
              <a:rPr lang="ar-DZ" sz="2800" dirty="0">
                <a:latin typeface="Calibri"/>
                <a:ea typeface="Times New Roman"/>
                <a:cs typeface="Simplified Arabic"/>
              </a:rPr>
              <a:t>يمـثـل "التصــرفات التي يقوم بهـا الأفـراد وبصورة مباشـرة من أجـل الحصـول واستعمال </a:t>
            </a:r>
            <a:r>
              <a:rPr lang="ar-DZ" sz="2800" dirty="0">
                <a:solidFill>
                  <a:srgbClr val="0070C0"/>
                </a:solidFill>
                <a:latin typeface="Calibri"/>
                <a:ea typeface="Times New Roman"/>
                <a:cs typeface="Simplified Arabic"/>
              </a:rPr>
              <a:t>ال</a:t>
            </a:r>
            <a:r>
              <a:rPr lang="ar-SA" sz="2800" dirty="0">
                <a:solidFill>
                  <a:srgbClr val="0070C0"/>
                </a:solidFill>
                <a:latin typeface="Calibri"/>
                <a:ea typeface="Times New Roman"/>
                <a:cs typeface="Simplified Arabic"/>
              </a:rPr>
              <a:t>منتجات الأجنبية</a:t>
            </a:r>
            <a:r>
              <a:rPr lang="ar-DZ" sz="2800" dirty="0">
                <a:solidFill>
                  <a:srgbClr val="0070C0"/>
                </a:solidFill>
                <a:latin typeface="Calibri"/>
                <a:ea typeface="Times New Roman"/>
                <a:cs typeface="Simplified Arabic"/>
              </a:rPr>
              <a:t> </a:t>
            </a:r>
            <a:r>
              <a:rPr lang="ar-DZ" sz="2800" dirty="0">
                <a:latin typeface="Calibri"/>
                <a:ea typeface="Times New Roman"/>
                <a:cs typeface="Simplified Arabic"/>
              </a:rPr>
              <a:t>بما فــي ذلك القــرَارَات التــي تحـدد هـذه التصرفات ". </a:t>
            </a:r>
            <a:endParaRPr lang="fr-FR" sz="2000" dirty="0">
              <a:latin typeface="Calibri"/>
              <a:ea typeface="Calibri"/>
              <a:cs typeface="Arial"/>
            </a:endParaRPr>
          </a:p>
          <a:p>
            <a:pPr marL="0" indent="0" algn="just" rtl="1">
              <a:lnSpc>
                <a:spcPct val="107000"/>
              </a:lnSpc>
              <a:buNone/>
            </a:pPr>
            <a:r>
              <a:rPr lang="en-GB" sz="2800" dirty="0">
                <a:latin typeface="Simplified Arabic"/>
                <a:ea typeface="Times New Roman"/>
                <a:cs typeface="Arial"/>
              </a:rPr>
              <a:t>  </a:t>
            </a:r>
            <a:r>
              <a:rPr lang="ar-DZ" sz="2800" dirty="0">
                <a:latin typeface="Calibri"/>
                <a:ea typeface="Times New Roman"/>
                <a:cs typeface="Simplified Arabic"/>
              </a:rPr>
              <a:t>وعليه نستطيع القول بأن سلـوك المستهلك ال</a:t>
            </a:r>
            <a:r>
              <a:rPr lang="ar-SA" sz="2800" dirty="0">
                <a:latin typeface="Calibri"/>
                <a:ea typeface="Times New Roman"/>
                <a:cs typeface="Simplified Arabic"/>
              </a:rPr>
              <a:t>دولي</a:t>
            </a:r>
            <a:r>
              <a:rPr lang="ar-DZ" sz="2800" dirty="0">
                <a:latin typeface="Calibri"/>
                <a:ea typeface="Times New Roman"/>
                <a:cs typeface="Simplified Arabic"/>
              </a:rPr>
              <a:t> هو </a:t>
            </a:r>
            <a:r>
              <a:rPr lang="ar-DZ" sz="2800" b="1" dirty="0">
                <a:solidFill>
                  <a:srgbClr val="FF0000"/>
                </a:solidFill>
                <a:latin typeface="Calibri"/>
                <a:ea typeface="Times New Roman"/>
                <a:cs typeface="Simplified Arabic"/>
              </a:rPr>
              <a:t>كل التصرفات التي يقوم بها المستهلك عند اتخاذ قرار شراء أي منتج أو خدمة </a:t>
            </a:r>
            <a:r>
              <a:rPr lang="ar-SA" sz="2800" b="1" dirty="0">
                <a:solidFill>
                  <a:srgbClr val="FF0000"/>
                </a:solidFill>
                <a:latin typeface="Calibri"/>
                <a:ea typeface="Times New Roman"/>
                <a:cs typeface="Simplified Arabic"/>
              </a:rPr>
              <a:t>أجنبية</a:t>
            </a:r>
            <a:r>
              <a:rPr lang="ar-DZ" sz="2800" b="1" dirty="0">
                <a:solidFill>
                  <a:srgbClr val="FF0000"/>
                </a:solidFill>
                <a:latin typeface="Calibri"/>
                <a:ea typeface="Times New Roman"/>
                <a:cs typeface="Simplified Arabic"/>
              </a:rPr>
              <a:t> معينة. </a:t>
            </a:r>
            <a:endParaRPr lang="fr-FR" sz="2800" dirty="0">
              <a:solidFill>
                <a:srgbClr val="FF0000"/>
              </a:solidFill>
            </a:endParaRPr>
          </a:p>
        </p:txBody>
      </p:sp>
    </p:spTree>
    <p:extLst>
      <p:ext uri="{BB962C8B-B14F-4D97-AF65-F5344CB8AC3E}">
        <p14:creationId xmlns:p14="http://schemas.microsoft.com/office/powerpoint/2010/main" val="246855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2411" y="623459"/>
            <a:ext cx="8596668" cy="772886"/>
          </a:xfrm>
        </p:spPr>
        <p:txBody>
          <a:bodyPr>
            <a:normAutofit fontScale="90000"/>
          </a:bodyPr>
          <a:lstStyle/>
          <a:p>
            <a:pPr algn="ctr" rtl="1">
              <a:lnSpc>
                <a:spcPct val="107000"/>
              </a:lnSpc>
              <a:spcAft>
                <a:spcPts val="800"/>
              </a:spcAft>
            </a:pPr>
            <a:r>
              <a:rPr lang="ar-DZ" sz="4400" b="1" u="sng"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ثانيا: </a:t>
            </a:r>
            <a:r>
              <a:rPr lang="ar-SA" sz="4400" b="1" u="sng" dirty="0" smtClean="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نموذج </a:t>
            </a:r>
            <a:r>
              <a:rPr lang="ar-SA" sz="4400" b="1" u="sng"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السلوك </a:t>
            </a:r>
            <a:r>
              <a:rPr lang="ar-SA" sz="4400" b="1" u="sng" dirty="0" err="1">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الشرائي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7" name="Rectangle 6"/>
          <p:cNvSpPr/>
          <p:nvPr/>
        </p:nvSpPr>
        <p:spPr>
          <a:xfrm>
            <a:off x="7779434" y="1930778"/>
            <a:ext cx="2743200" cy="352697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rtl="1">
              <a:lnSpc>
                <a:spcPct val="107000"/>
              </a:lnSpc>
              <a:spcBef>
                <a:spcPts val="600"/>
              </a:spcBef>
              <a:spcAft>
                <a:spcPts val="600"/>
              </a:spcAft>
            </a:pPr>
            <a:r>
              <a:rPr lang="ar-SA" sz="2000" b="1" u="sng" dirty="0">
                <a:solidFill>
                  <a:schemeClr val="tx1"/>
                </a:solidFill>
                <a:latin typeface="Calibri" panose="020F0502020204030204" pitchFamily="34" charset="0"/>
                <a:ea typeface="Calibri" panose="020F0502020204030204" pitchFamily="34" charset="0"/>
                <a:cs typeface="Simplified Arabic" panose="02020603050405020304" pitchFamily="18" charset="-78"/>
              </a:rPr>
              <a:t>المثيرات الخارجية</a:t>
            </a:r>
            <a:endParaRPr lang="fr-FR"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Bef>
                <a:spcPts val="600"/>
              </a:spcBef>
              <a:spcAft>
                <a:spcPts val="600"/>
              </a:spcAft>
            </a:pPr>
            <a:r>
              <a:rPr lang="ar-SA" b="1" dirty="0">
                <a:solidFill>
                  <a:srgbClr val="0070C0"/>
                </a:solidFill>
                <a:latin typeface="Calibri" panose="020F0502020204030204" pitchFamily="34" charset="0"/>
                <a:ea typeface="Calibri" panose="020F0502020204030204" pitchFamily="34" charset="0"/>
                <a:cs typeface="Simplified Arabic" panose="02020603050405020304" pitchFamily="18" charset="-78"/>
              </a:rPr>
              <a:t>مؤثرات تسويقية      مؤثرات بيئية</a:t>
            </a:r>
            <a:endParaRPr lang="fr-FR"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المنتج           *تكنولوجية</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السعر           * سياسية</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الترويج          * اقتصادية</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التوزيع           * ثقافية</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p:txBody>
      </p:sp>
      <p:sp>
        <p:nvSpPr>
          <p:cNvPr id="8" name="Rectangle 7"/>
          <p:cNvSpPr/>
          <p:nvPr/>
        </p:nvSpPr>
        <p:spPr>
          <a:xfrm>
            <a:off x="4279385" y="1897290"/>
            <a:ext cx="2634343" cy="352697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lnSpc>
                <a:spcPct val="107000"/>
              </a:lnSpc>
              <a:spcBef>
                <a:spcPts val="600"/>
              </a:spcBef>
              <a:spcAft>
                <a:spcPts val="600"/>
              </a:spcAft>
            </a:pPr>
            <a:r>
              <a:rPr lang="ar-SA" sz="2000" b="1" u="sng" dirty="0">
                <a:solidFill>
                  <a:schemeClr val="tx1"/>
                </a:solidFill>
                <a:latin typeface="Calibri" panose="020F0502020204030204" pitchFamily="34" charset="0"/>
                <a:ea typeface="Calibri" panose="020F0502020204030204" pitchFamily="34" charset="0"/>
                <a:cs typeface="Simplified Arabic" panose="02020603050405020304" pitchFamily="18" charset="-78"/>
              </a:rPr>
              <a:t>الصندوق الأسود للمستهلك</a:t>
            </a:r>
            <a:endParaRPr lang="fr-FR"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Bef>
                <a:spcPts val="600"/>
              </a:spcBef>
              <a:spcAft>
                <a:spcPts val="600"/>
              </a:spcAft>
            </a:pPr>
            <a:r>
              <a:rPr lang="ar-SA" b="1" dirty="0">
                <a:solidFill>
                  <a:srgbClr val="0070C0"/>
                </a:solidFill>
                <a:latin typeface="Calibri" panose="020F0502020204030204" pitchFamily="34" charset="0"/>
                <a:ea typeface="Calibri" panose="020F0502020204030204" pitchFamily="34" charset="0"/>
                <a:cs typeface="Simplified Arabic" panose="02020603050405020304" pitchFamily="18" charset="-78"/>
              </a:rPr>
              <a:t>خصائص              مؤثرات </a:t>
            </a:r>
            <a:endParaRPr lang="fr-FR"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ثقافية       *إدراك المشكلة              </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اجتماعية   *البحث عن        المعلومات</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شخصية   *تقييم البدائل</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Aft>
                <a:spcPts val="0"/>
              </a:spcAft>
              <a:buFont typeface="Symbol" panose="05050102010706020507" pitchFamily="18" charset="2"/>
              <a:buChar char=""/>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نفسية     *اتخاذ القرار</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75565" algn="r" rtl="1">
              <a:lnSpc>
                <a:spcPct val="115000"/>
              </a:lnSpc>
              <a:spcAft>
                <a:spcPts val="0"/>
              </a:spcAft>
            </a:pPr>
            <a:r>
              <a:rPr lang="ar-SA" b="1"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          *سلوك ما بعد الشراء</a:t>
            </a:r>
            <a:endParaRPr lang="fr-FR" b="1"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algn="r" rtl="1">
              <a:lnSpc>
                <a:spcPct val="107000"/>
              </a:lnSpc>
              <a:spcAft>
                <a:spcPts val="800"/>
              </a:spcAft>
            </a:pPr>
            <a:r>
              <a:rPr lang="ar-SA" b="1" dirty="0">
                <a:latin typeface="Calibri" panose="020F0502020204030204" pitchFamily="34" charset="0"/>
                <a:ea typeface="Calibri" panose="020F0502020204030204" pitchFamily="34" charset="0"/>
                <a:cs typeface="Simplified Arabic" panose="02020603050405020304" pitchFamily="18" charset="-78"/>
              </a:rPr>
              <a:t>                    </a:t>
            </a:r>
            <a:endParaRPr lang="fr-FR"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776293" y="1852512"/>
            <a:ext cx="2560561" cy="3526972"/>
          </a:xfrm>
          <a:prstGeom prst="rect">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lnSpc>
                <a:spcPct val="107000"/>
              </a:lnSpc>
              <a:spcAft>
                <a:spcPts val="0"/>
              </a:spcAft>
            </a:pPr>
            <a:endParaRPr lang="ar-SA" b="1" u="sng" dirty="0">
              <a:latin typeface="Calibri" panose="020F0502020204030204" pitchFamily="34" charset="0"/>
              <a:ea typeface="Calibri" panose="020F0502020204030204" pitchFamily="34" charset="0"/>
              <a:cs typeface="Simplified Arabic" panose="02020603050405020304" pitchFamily="18" charset="-78"/>
            </a:endParaRPr>
          </a:p>
          <a:p>
            <a:pPr algn="ctr" rtl="1">
              <a:lnSpc>
                <a:spcPct val="107000"/>
              </a:lnSpc>
              <a:spcAft>
                <a:spcPts val="0"/>
              </a:spcAft>
            </a:pPr>
            <a:r>
              <a:rPr lang="ar-SA" b="1" u="sng" dirty="0">
                <a:solidFill>
                  <a:schemeClr val="tx1"/>
                </a:solidFill>
                <a:latin typeface="Calibri" panose="020F0502020204030204" pitchFamily="34" charset="0"/>
                <a:ea typeface="Calibri" panose="020F0502020204030204" pitchFamily="34" charset="0"/>
                <a:cs typeface="Simplified Arabic" panose="02020603050405020304" pitchFamily="18" charset="-78"/>
              </a:rPr>
              <a:t>القرارات الشرائية للمستهلك</a:t>
            </a:r>
            <a:r>
              <a:rPr lang="ar-SA" b="1" dirty="0">
                <a:solidFill>
                  <a:schemeClr val="tx1"/>
                </a:solidFill>
                <a:latin typeface="Calibri" panose="020F0502020204030204" pitchFamily="34" charset="0"/>
                <a:ea typeface="Calibri" panose="020F0502020204030204" pitchFamily="34" charset="0"/>
                <a:cs typeface="Simplified Arabic" panose="02020603050405020304" pitchFamily="18" charset="-78"/>
              </a:rPr>
              <a:t> </a:t>
            </a:r>
            <a:endParaRPr lang="fr-FR"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Bef>
                <a:spcPts val="1200"/>
              </a:spcBef>
              <a:spcAft>
                <a:spcPts val="1200"/>
              </a:spcAft>
              <a:buFont typeface="Symbol" panose="05050102010706020507" pitchFamily="18" charset="2"/>
              <a:buChar char=""/>
            </a:pPr>
            <a:r>
              <a:rPr lang="ar-SA"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اختيار المنتج</a:t>
            </a:r>
            <a:endParaRPr lang="fr-FR"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Bef>
                <a:spcPts val="1200"/>
              </a:spcBef>
              <a:spcAft>
                <a:spcPts val="1200"/>
              </a:spcAft>
              <a:buFont typeface="Symbol" panose="05050102010706020507" pitchFamily="18" charset="2"/>
              <a:buChar char=""/>
            </a:pPr>
            <a:r>
              <a:rPr lang="ar-SA"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اختيار العلامة</a:t>
            </a:r>
            <a:endParaRPr lang="fr-FR"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Bef>
                <a:spcPts val="1200"/>
              </a:spcBef>
              <a:spcAft>
                <a:spcPts val="1200"/>
              </a:spcAft>
              <a:buFont typeface="Symbol" panose="05050102010706020507" pitchFamily="18" charset="2"/>
              <a:buChar char=""/>
            </a:pPr>
            <a:r>
              <a:rPr lang="ar-SA"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توقيت الشراء</a:t>
            </a:r>
            <a:endParaRPr lang="fr-FR" dirty="0">
              <a:solidFill>
                <a:schemeClr val="tx1"/>
              </a:solidFill>
              <a:latin typeface="Calibri" panose="020F0502020204030204" pitchFamily="34" charset="0"/>
              <a:ea typeface="MS Mincho" panose="02020609040205080304" pitchFamily="49" charset="-128"/>
              <a:cs typeface="Arial" panose="020B0604020202020204" pitchFamily="34" charset="0"/>
            </a:endParaRPr>
          </a:p>
          <a:p>
            <a:pPr marL="342900" lvl="0" indent="-342900" algn="r" rtl="1">
              <a:lnSpc>
                <a:spcPct val="115000"/>
              </a:lnSpc>
              <a:spcBef>
                <a:spcPts val="1200"/>
              </a:spcBef>
              <a:spcAft>
                <a:spcPts val="1200"/>
              </a:spcAft>
              <a:buFont typeface="Symbol" panose="05050102010706020507" pitchFamily="18" charset="2"/>
              <a:buChar char=""/>
            </a:pPr>
            <a:r>
              <a:rPr lang="ar-SA" dirty="0">
                <a:solidFill>
                  <a:schemeClr val="tx1"/>
                </a:solidFill>
                <a:latin typeface="Calibri" panose="020F0502020204030204" pitchFamily="34" charset="0"/>
                <a:ea typeface="MS Mincho" panose="02020609040205080304" pitchFamily="49" charset="-128"/>
                <a:cs typeface="Simplified Arabic" panose="02020603050405020304" pitchFamily="18" charset="-78"/>
              </a:rPr>
              <a:t>كمية الشراء</a:t>
            </a:r>
            <a:endParaRPr lang="fr-FR" dirty="0">
              <a:solidFill>
                <a:schemeClr val="tx1"/>
              </a:solidFill>
              <a:effectLst/>
              <a:latin typeface="Calibri" panose="020F0502020204030204" pitchFamily="34" charset="0"/>
              <a:ea typeface="MS Mincho" panose="02020609040205080304" pitchFamily="49" charset="-128"/>
              <a:cs typeface="Arial" panose="020B0604020202020204" pitchFamily="34" charset="0"/>
            </a:endParaRPr>
          </a:p>
        </p:txBody>
      </p:sp>
      <p:cxnSp>
        <p:nvCxnSpPr>
          <p:cNvPr id="12" name="Connecteur droit avec flèche 11"/>
          <p:cNvCxnSpPr/>
          <p:nvPr/>
        </p:nvCxnSpPr>
        <p:spPr>
          <a:xfrm flipH="1">
            <a:off x="7015328" y="3694264"/>
            <a:ext cx="66250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H="1">
            <a:off x="3336854" y="3694264"/>
            <a:ext cx="739331"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272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8178" y="449491"/>
            <a:ext cx="9499779" cy="928255"/>
          </a:xfrm>
        </p:spPr>
        <p:txBody>
          <a:bodyPr>
            <a:normAutofit fontScale="90000"/>
          </a:bodyPr>
          <a:lstStyle/>
          <a:p>
            <a:pPr algn="ctr" rtl="1">
              <a:lnSpc>
                <a:spcPct val="107000"/>
              </a:lnSpc>
              <a:spcAft>
                <a:spcPts val="0"/>
              </a:spcAft>
            </a:pPr>
            <a:r>
              <a:rPr lang="ar-SA" sz="4400" b="1" u="sng" dirty="0">
                <a:solidFill>
                  <a:srgbClr val="FF0000"/>
                </a:solidFill>
                <a:latin typeface="Calibri"/>
                <a:ea typeface="Times New Roman"/>
                <a:cs typeface="Simplified Arabic"/>
              </a:rPr>
              <a:t>ثالثا: العوامل المؤثرة على القرارات الشرائية للزبائن</a:t>
            </a:r>
            <a:r>
              <a:rPr lang="fr-FR" sz="2400" dirty="0">
                <a:latin typeface="Calibri"/>
                <a:ea typeface="Calibri"/>
                <a:cs typeface="Arial"/>
              </a:rPr>
              <a:t/>
            </a:r>
            <a:br>
              <a:rPr lang="fr-FR" sz="2400" dirty="0">
                <a:latin typeface="Calibri"/>
                <a:ea typeface="Calibri"/>
                <a:cs typeface="Arial"/>
              </a:rPr>
            </a:br>
            <a:endParaRPr lang="fr-FR" dirty="0"/>
          </a:p>
        </p:txBody>
      </p:sp>
      <p:sp>
        <p:nvSpPr>
          <p:cNvPr id="3" name="Espace réservé du contenu 2"/>
          <p:cNvSpPr>
            <a:spLocks noGrp="1"/>
          </p:cNvSpPr>
          <p:nvPr>
            <p:ph idx="1"/>
          </p:nvPr>
        </p:nvSpPr>
        <p:spPr>
          <a:xfrm>
            <a:off x="835378" y="1537855"/>
            <a:ext cx="10527069" cy="4406526"/>
          </a:xfrm>
        </p:spPr>
        <p:txBody>
          <a:bodyPr/>
          <a:lstStyle/>
          <a:p>
            <a:pPr marL="0" indent="0" algn="just" rtl="1">
              <a:buNone/>
            </a:pPr>
            <a:r>
              <a:rPr lang="ar-SA" sz="4000" dirty="0">
                <a:latin typeface="Simplified Arabic" pitchFamily="18" charset="-78"/>
                <a:cs typeface="Simplified Arabic" pitchFamily="18" charset="-78"/>
              </a:rPr>
              <a:t>يتأثر سلوك المستهلك</a:t>
            </a:r>
            <a:r>
              <a:rPr lang="ar-SA" sz="4000" b="1" dirty="0">
                <a:latin typeface="Simplified Arabic" pitchFamily="18" charset="-78"/>
                <a:cs typeface="Simplified Arabic" pitchFamily="18" charset="-78"/>
              </a:rPr>
              <a:t> </a:t>
            </a:r>
            <a:r>
              <a:rPr lang="ar-SA" sz="4000" dirty="0">
                <a:latin typeface="Simplified Arabic" pitchFamily="18" charset="-78"/>
                <a:cs typeface="Simplified Arabic" pitchFamily="18" charset="-78"/>
              </a:rPr>
              <a:t>الدولي تجاه المؤسسات المختلفة بالعديد من العوامل التي تدفعه إلى التعامل مع المؤسسة. وتنقسم هذه العوامل إلى مجموعتين أساسيتين:</a:t>
            </a:r>
            <a:endParaRPr lang="fr-FR" sz="4000" dirty="0">
              <a:latin typeface="Simplified Arabic" pitchFamily="18" charset="-78"/>
              <a:cs typeface="Simplified Arabic" pitchFamily="18" charset="-78"/>
            </a:endParaRPr>
          </a:p>
          <a:p>
            <a:pPr marL="514350" indent="-514350" algn="just" rtl="1">
              <a:buFont typeface="+mj-lt"/>
              <a:buAutoNum type="arabicPeriod"/>
            </a:pPr>
            <a:r>
              <a:rPr lang="ar-SA" sz="3600" b="1" dirty="0">
                <a:solidFill>
                  <a:srgbClr val="FF0000"/>
                </a:solidFill>
                <a:latin typeface="Simplified Arabic" pitchFamily="18" charset="-78"/>
                <a:ea typeface="+mj-ea"/>
                <a:cs typeface="Simplified Arabic" pitchFamily="18" charset="-78"/>
              </a:rPr>
              <a:t>مجموعة العوامل الخارجية</a:t>
            </a:r>
            <a:endParaRPr lang="fr-FR" sz="3600" b="1" dirty="0">
              <a:solidFill>
                <a:srgbClr val="FF0000"/>
              </a:solidFill>
              <a:latin typeface="Simplified Arabic" pitchFamily="18" charset="-78"/>
              <a:ea typeface="+mj-ea"/>
              <a:cs typeface="Simplified Arabic" pitchFamily="18" charset="-78"/>
            </a:endParaRPr>
          </a:p>
          <a:p>
            <a:pPr marL="514350" indent="-514350" algn="just" rtl="1">
              <a:buFont typeface="+mj-lt"/>
              <a:buAutoNum type="arabicPeriod"/>
            </a:pPr>
            <a:r>
              <a:rPr lang="ar-SA" sz="3600" b="1" dirty="0">
                <a:solidFill>
                  <a:srgbClr val="FF0000"/>
                </a:solidFill>
                <a:latin typeface="Simplified Arabic" pitchFamily="18" charset="-78"/>
                <a:ea typeface="MS Mincho"/>
                <a:cs typeface="Simplified Arabic" pitchFamily="18" charset="-78"/>
              </a:rPr>
              <a:t>مجموعة </a:t>
            </a:r>
            <a:r>
              <a:rPr lang="ar-DZ" sz="3600" b="1" dirty="0">
                <a:solidFill>
                  <a:srgbClr val="FF0000"/>
                </a:solidFill>
                <a:latin typeface="Simplified Arabic" pitchFamily="18" charset="-78"/>
                <a:ea typeface="MS Mincho"/>
                <a:cs typeface="Simplified Arabic" pitchFamily="18" charset="-78"/>
              </a:rPr>
              <a:t>العوامل الداخلية</a:t>
            </a:r>
            <a:endParaRPr lang="fr-FR" sz="3600" dirty="0">
              <a:solidFill>
                <a:srgbClr val="FF0000"/>
              </a:solidFill>
              <a:latin typeface="Simplified Arabic" pitchFamily="18" charset="-78"/>
              <a:cs typeface="Simplified Arabic" pitchFamily="18" charset="-78"/>
            </a:endParaRPr>
          </a:p>
          <a:p>
            <a:pPr marL="0" indent="0" algn="r" rtl="1">
              <a:buNone/>
            </a:pPr>
            <a:endParaRPr lang="fr-FR" sz="3600" dirty="0">
              <a:latin typeface="Simplified Arabic" pitchFamily="18" charset="-78"/>
              <a:cs typeface="Simplified Arabic" pitchFamily="18" charset="-78"/>
            </a:endParaRPr>
          </a:p>
          <a:p>
            <a:pPr marL="0" indent="0" algn="r" rtl="1">
              <a:buNone/>
            </a:pPr>
            <a:endParaRPr lang="fr-FR" dirty="0"/>
          </a:p>
        </p:txBody>
      </p:sp>
    </p:spTree>
    <p:extLst>
      <p:ext uri="{BB962C8B-B14F-4D97-AF65-F5344CB8AC3E}">
        <p14:creationId xmlns:p14="http://schemas.microsoft.com/office/powerpoint/2010/main" val="316019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992" y="470274"/>
            <a:ext cx="9706708" cy="1402487"/>
          </a:xfrm>
        </p:spPr>
        <p:txBody>
          <a:bodyPr>
            <a:normAutofit fontScale="90000"/>
          </a:bodyPr>
          <a:lstStyle/>
          <a:p>
            <a:pPr lvl="2" algn="ctr" defTabSz="457200" rtl="1">
              <a:spcBef>
                <a:spcPct val="0"/>
              </a:spcBef>
            </a:pPr>
            <a:r>
              <a:rPr lang="ar-DZ" sz="2800" b="1" dirty="0" smtClean="0">
                <a:solidFill>
                  <a:srgbClr val="FF0000"/>
                </a:solidFill>
              </a:rPr>
              <a:t>1. </a:t>
            </a:r>
            <a:r>
              <a:rPr lang="ar-SA" sz="3600" b="1" dirty="0" smtClean="0">
                <a:solidFill>
                  <a:srgbClr val="FF0000"/>
                </a:solidFill>
              </a:rPr>
              <a:t>مجموعة العوامل الخارجية:</a:t>
            </a:r>
            <a:r>
              <a:rPr lang="ar-DZ" sz="3600" b="1" dirty="0">
                <a:solidFill>
                  <a:srgbClr val="FF0000"/>
                </a:solidFill>
              </a:rPr>
              <a:t/>
            </a:r>
            <a:br>
              <a:rPr lang="ar-DZ" sz="3600" b="1" dirty="0">
                <a:solidFill>
                  <a:srgbClr val="FF0000"/>
                </a:solidFill>
              </a:rPr>
            </a:br>
            <a:r>
              <a:rPr lang="ar-DZ" sz="2700" b="1" dirty="0">
                <a:solidFill>
                  <a:schemeClr val="tx1"/>
                </a:solidFill>
              </a:rPr>
              <a:t>هي عوامل البيئة التي ينتمي إليها المستهلك، وتشمل عوامل ديموغرافية وأخرى اجتماعية.</a:t>
            </a:r>
            <a:br>
              <a:rPr lang="ar-DZ" sz="2700" b="1" dirty="0">
                <a:solidFill>
                  <a:schemeClr val="tx1"/>
                </a:solidFill>
              </a:rPr>
            </a:br>
            <a:r>
              <a:rPr lang="ar-DZ" sz="3600" b="1" dirty="0" smtClean="0">
                <a:solidFill>
                  <a:srgbClr val="FF0000"/>
                </a:solidFill>
              </a:rPr>
              <a:t/>
            </a:r>
            <a:br>
              <a:rPr lang="ar-DZ" sz="3600" b="1" dirty="0" smtClean="0">
                <a:solidFill>
                  <a:srgbClr val="FF0000"/>
                </a:solidFill>
              </a:rPr>
            </a:br>
            <a:r>
              <a:rPr lang="fr-FR" dirty="0" smtClean="0"/>
              <a:t/>
            </a:r>
            <a:br>
              <a:rPr lang="fr-FR" dirty="0" smtClean="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54056393"/>
              </p:ext>
            </p:extLst>
          </p:nvPr>
        </p:nvGraphicFramePr>
        <p:xfrm>
          <a:off x="1140179" y="1969477"/>
          <a:ext cx="10281098" cy="4044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626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688123" y="399422"/>
            <a:ext cx="9768254" cy="1165609"/>
          </a:xfrm>
        </p:spPr>
        <p:txBody>
          <a:bodyPr>
            <a:noAutofit/>
          </a:bodyPr>
          <a:lstStyle/>
          <a:p>
            <a:pPr marL="1657350" lvl="2" indent="-742950" defTabSz="457200" rtl="1">
              <a:spcBef>
                <a:spcPts val="1000"/>
              </a:spcBef>
            </a:pPr>
            <a:r>
              <a:rPr lang="ar-DZ" sz="2400" b="1" kern="1200" dirty="0" smtClean="0">
                <a:solidFill>
                  <a:srgbClr val="FF0000"/>
                </a:solidFill>
                <a:latin typeface="Calibri"/>
                <a:ea typeface="Calibri"/>
                <a:cs typeface="Arial"/>
              </a:rPr>
              <a:t>2- مجموعة </a:t>
            </a:r>
            <a:r>
              <a:rPr lang="ar-DZ" sz="2400" b="1" kern="1200" dirty="0">
                <a:solidFill>
                  <a:srgbClr val="FF0000"/>
                </a:solidFill>
                <a:latin typeface="Calibri"/>
                <a:ea typeface="Calibri"/>
                <a:cs typeface="Arial"/>
              </a:rPr>
              <a:t>العوامل </a:t>
            </a:r>
            <a:r>
              <a:rPr lang="ar-DZ" sz="2400" b="1" kern="1200" dirty="0" smtClean="0">
                <a:solidFill>
                  <a:srgbClr val="FF0000"/>
                </a:solidFill>
                <a:latin typeface="Calibri"/>
                <a:ea typeface="Calibri"/>
                <a:cs typeface="Arial"/>
              </a:rPr>
              <a:t>الداخلية:</a:t>
            </a:r>
            <a:br>
              <a:rPr lang="ar-DZ" sz="2400" b="1" kern="1200" dirty="0" smtClean="0">
                <a:solidFill>
                  <a:srgbClr val="FF0000"/>
                </a:solidFill>
                <a:latin typeface="Calibri"/>
                <a:ea typeface="Calibri"/>
                <a:cs typeface="Arial"/>
              </a:rPr>
            </a:br>
            <a:r>
              <a:rPr lang="ar-DZ" sz="2000" b="1" kern="1200" dirty="0" smtClean="0">
                <a:solidFill>
                  <a:prstClr val="black">
                    <a:lumMod val="75000"/>
                    <a:lumOff val="25000"/>
                  </a:prstClr>
                </a:solidFill>
                <a:latin typeface="Calibri"/>
                <a:ea typeface="Calibri"/>
                <a:cs typeface="Arial"/>
              </a:rPr>
              <a:t>وهي </a:t>
            </a:r>
            <a:r>
              <a:rPr lang="ar-DZ" sz="2000" b="1" kern="1200" dirty="0">
                <a:solidFill>
                  <a:prstClr val="black">
                    <a:lumMod val="75000"/>
                    <a:lumOff val="25000"/>
                  </a:prstClr>
                </a:solidFill>
                <a:latin typeface="Calibri"/>
                <a:ea typeface="Calibri"/>
                <a:cs typeface="Arial"/>
              </a:rPr>
              <a:t>عوامل تابعة لذات الفرد، أي من عقله، عواطفه</a:t>
            </a:r>
            <a:r>
              <a:rPr lang="ar-DZ" sz="2000" b="1" kern="1200" dirty="0" smtClean="0">
                <a:solidFill>
                  <a:prstClr val="black">
                    <a:lumMod val="75000"/>
                    <a:lumOff val="25000"/>
                  </a:prstClr>
                </a:solidFill>
                <a:latin typeface="Calibri"/>
                <a:ea typeface="Calibri"/>
                <a:cs typeface="Arial"/>
              </a:rPr>
              <a:t>، أحاسيسه</a:t>
            </a:r>
            <a:r>
              <a:rPr lang="ar-DZ" sz="2000" b="1" kern="1200" dirty="0">
                <a:solidFill>
                  <a:prstClr val="black">
                    <a:lumMod val="75000"/>
                    <a:lumOff val="25000"/>
                  </a:prstClr>
                </a:solidFill>
                <a:latin typeface="Calibri"/>
                <a:ea typeface="Calibri"/>
                <a:cs typeface="Arial"/>
              </a:rPr>
              <a:t>، وتشمل هذه المجموعة العوامل النفسية مثل الدوافع، الشخصية، الاعتقادات...</a:t>
            </a:r>
            <a:r>
              <a:rPr lang="fr-FR" sz="2000" b="1" kern="1200" dirty="0">
                <a:solidFill>
                  <a:prstClr val="black">
                    <a:lumMod val="75000"/>
                    <a:lumOff val="25000"/>
                  </a:prstClr>
                </a:solidFill>
                <a:latin typeface="Calibri"/>
                <a:ea typeface="Calibri"/>
                <a:cs typeface="Arial"/>
              </a:rPr>
              <a:t/>
            </a:r>
            <a:br>
              <a:rPr lang="fr-FR" sz="2000" b="1" kern="1200" dirty="0">
                <a:solidFill>
                  <a:prstClr val="black">
                    <a:lumMod val="75000"/>
                    <a:lumOff val="25000"/>
                  </a:prstClr>
                </a:solidFill>
                <a:latin typeface="Calibri"/>
                <a:ea typeface="Calibri"/>
                <a:cs typeface="Arial"/>
              </a:rPr>
            </a:br>
            <a:endParaRPr lang="en-US" sz="3600" b="1" dirty="0">
              <a:solidFill>
                <a:srgbClr val="FF0000"/>
              </a:solidFill>
              <a:latin typeface="Simplified Arabic" panose="02020603050405020304" pitchFamily="18" charset="-78"/>
              <a:cs typeface="Simplified Arabic" panose="02020603050405020304" pitchFamily="18" charset="-78"/>
            </a:endParaRPr>
          </a:p>
        </p:txBody>
      </p:sp>
      <p:sp>
        <p:nvSpPr>
          <p:cNvPr id="73731" name="AutoShape 3"/>
          <p:cNvSpPr>
            <a:spLocks noChangeArrowheads="1"/>
          </p:cNvSpPr>
          <p:nvPr/>
        </p:nvSpPr>
        <p:spPr bwMode="auto">
          <a:xfrm flipH="1">
            <a:off x="1752600" y="4114800"/>
            <a:ext cx="4343400" cy="2362200"/>
          </a:xfrm>
          <a:prstGeom prst="triangle">
            <a:avLst>
              <a:gd name="adj" fmla="val 50000"/>
            </a:avLst>
          </a:prstGeom>
          <a:solidFill>
            <a:schemeClr val="accent1">
              <a:lumMod val="75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algn="ctr" rtl="0" eaLnBrk="0" hangingPunct="0"/>
            <a:r>
              <a:rPr lang="fr-FR" dirty="0"/>
              <a:t> </a:t>
            </a:r>
            <a:r>
              <a:rPr lang="ar-SA" sz="2800" b="1" dirty="0">
                <a:solidFill>
                  <a:srgbClr val="4C4906"/>
                </a:solidFill>
                <a:effectLst>
                  <a:outerShdw blurRad="38100" dist="38100" dir="2700000" algn="tl">
                    <a:srgbClr val="000000"/>
                  </a:outerShdw>
                </a:effectLst>
                <a:cs typeface="Tahoma" panose="020B0604030504040204" pitchFamily="34" charset="0"/>
              </a:rPr>
              <a:t>المعتقدات</a:t>
            </a:r>
            <a:endParaRPr lang="en-US" sz="2800" b="1" dirty="0">
              <a:solidFill>
                <a:srgbClr val="4C4906"/>
              </a:solidFill>
              <a:effectLst>
                <a:outerShdw blurRad="38100" dist="38100" dir="2700000" algn="tl">
                  <a:srgbClr val="000000"/>
                </a:outerShdw>
              </a:effectLst>
              <a:cs typeface="Tahoma" panose="020B0604030504040204" pitchFamily="34" charset="0"/>
            </a:endParaRPr>
          </a:p>
        </p:txBody>
      </p:sp>
      <p:sp>
        <p:nvSpPr>
          <p:cNvPr id="73732" name="AutoShape 4"/>
          <p:cNvSpPr>
            <a:spLocks noChangeArrowheads="1"/>
          </p:cNvSpPr>
          <p:nvPr/>
        </p:nvSpPr>
        <p:spPr bwMode="auto">
          <a:xfrm flipH="1">
            <a:off x="6159500" y="4114800"/>
            <a:ext cx="4343400" cy="2362200"/>
          </a:xfrm>
          <a:prstGeom prst="triangle">
            <a:avLst>
              <a:gd name="adj" fmla="val 50000"/>
            </a:avLst>
          </a:prstGeom>
          <a:solidFill>
            <a:schemeClr val="tx2">
              <a:lumMod val="60000"/>
              <a:lumOff val="40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algn="ctr" rtl="0" eaLnBrk="0" hangingPunct="0"/>
            <a:r>
              <a:rPr lang="fr-FR" dirty="0"/>
              <a:t> </a:t>
            </a:r>
            <a:r>
              <a:rPr lang="ar-SA" sz="2800" b="1" dirty="0">
                <a:effectLst>
                  <a:outerShdw blurRad="38100" dist="38100" dir="2700000" algn="tl">
                    <a:srgbClr val="000000"/>
                  </a:outerShdw>
                </a:effectLst>
                <a:cs typeface="Tahoma" panose="020B0604030504040204" pitchFamily="34" charset="0"/>
              </a:rPr>
              <a:t>التعلم</a:t>
            </a:r>
            <a:endParaRPr lang="en-US" sz="2800" b="1" dirty="0">
              <a:effectLst>
                <a:outerShdw blurRad="38100" dist="38100" dir="2700000" algn="tl">
                  <a:srgbClr val="000000"/>
                </a:outerShdw>
              </a:effectLst>
              <a:cs typeface="Tahoma" panose="020B0604030504040204" pitchFamily="34" charset="0"/>
            </a:endParaRPr>
          </a:p>
        </p:txBody>
      </p:sp>
      <p:sp>
        <p:nvSpPr>
          <p:cNvPr id="73733" name="AutoShape 5"/>
          <p:cNvSpPr>
            <a:spLocks noChangeArrowheads="1"/>
          </p:cNvSpPr>
          <p:nvPr/>
        </p:nvSpPr>
        <p:spPr bwMode="auto">
          <a:xfrm flipV="1">
            <a:off x="3949700" y="4114800"/>
            <a:ext cx="4343400" cy="2362200"/>
          </a:xfrm>
          <a:prstGeom prst="triangle">
            <a:avLst>
              <a:gd name="adj" fmla="val 50000"/>
            </a:avLst>
          </a:prstGeom>
          <a:solidFill>
            <a:schemeClr val="accent2">
              <a:lumMod val="60000"/>
              <a:lumOff val="40000"/>
            </a:schemeClr>
          </a:solidFill>
          <a:ln w="9525">
            <a:solidFill>
              <a:schemeClr val="tx1"/>
            </a:solidFill>
            <a:miter lim="800000"/>
            <a:headEnd/>
            <a:tailEnd/>
          </a:ln>
          <a:effectLst>
            <a:outerShdw dist="107763" dir="18900000" algn="ctr" rotWithShape="0">
              <a:schemeClr val="bg2"/>
            </a:outerShdw>
          </a:effectLst>
        </p:spPr>
        <p:txBody>
          <a:bodyPr rot="10800000" wrap="none" anchor="ctr"/>
          <a:lstStyle/>
          <a:p>
            <a:pPr algn="ctr" rtl="0" eaLnBrk="0" hangingPunct="0"/>
            <a:r>
              <a:rPr lang="fr-FR" dirty="0"/>
              <a:t> </a:t>
            </a:r>
            <a:r>
              <a:rPr lang="ar-SA" sz="2800" b="1" dirty="0">
                <a:effectLst>
                  <a:outerShdw blurRad="38100" dist="38100" dir="2700000" algn="tl">
                    <a:srgbClr val="000000"/>
                  </a:outerShdw>
                </a:effectLst>
                <a:latin typeface="Tahoma" panose="020B0604030504040204" pitchFamily="34" charset="0"/>
                <a:cs typeface="Tahoma" panose="020B0604030504040204" pitchFamily="34" charset="0"/>
              </a:rPr>
              <a:t>الشخصية</a:t>
            </a:r>
            <a:r>
              <a:rPr lang="ar-SA" sz="2800" b="1" dirty="0">
                <a:solidFill>
                  <a:srgbClr val="4C4906"/>
                </a:solidFill>
                <a:effectLst>
                  <a:outerShdw blurRad="38100" dist="38100" dir="2700000" algn="tl">
                    <a:srgbClr val="000000"/>
                  </a:outerShdw>
                </a:effectLst>
                <a:latin typeface="Tahoma" panose="020B0604030504040204" pitchFamily="34" charset="0"/>
                <a:cs typeface="Tahoma" panose="020B0604030504040204" pitchFamily="34" charset="0"/>
              </a:rPr>
              <a:t> </a:t>
            </a:r>
            <a:r>
              <a:rPr lang="ar-SA" sz="2800" b="1" dirty="0">
                <a:solidFill>
                  <a:schemeClr val="tx2"/>
                </a:solidFill>
                <a:effectLst>
                  <a:outerShdw blurRad="38100" dist="38100" dir="2700000" algn="tl">
                    <a:srgbClr val="000000"/>
                  </a:outerShdw>
                </a:effectLst>
                <a:latin typeface="Tahoma" panose="020B0604030504040204" pitchFamily="34" charset="0"/>
                <a:cs typeface="Tahoma" panose="020B0604030504040204" pitchFamily="34" charset="0"/>
              </a:rPr>
              <a:t>و</a:t>
            </a:r>
            <a:r>
              <a:rPr lang="ar-SA" sz="2000" dirty="0">
                <a:latin typeface="Tahoma" panose="020B0604030504040204" pitchFamily="34" charset="0"/>
                <a:cs typeface="Tahoma" panose="020B0604030504040204" pitchFamily="34" charset="0"/>
              </a:rPr>
              <a:t> </a:t>
            </a:r>
            <a:endParaRPr lang="en-US" sz="2000" dirty="0">
              <a:latin typeface="Tahoma" panose="020B0604030504040204" pitchFamily="34" charset="0"/>
              <a:cs typeface="Tahoma" panose="020B0604030504040204" pitchFamily="34" charset="0"/>
            </a:endParaRPr>
          </a:p>
          <a:p>
            <a:pPr algn="ctr" rtl="0" eaLnBrk="0" hangingPunct="0"/>
            <a:r>
              <a:rPr lang="en-US" sz="2000" dirty="0">
                <a:latin typeface="Tahoma" panose="020B0604030504040204" pitchFamily="34" charset="0"/>
                <a:cs typeface="Tahoma" panose="020B0604030504040204" pitchFamily="34" charset="0"/>
              </a:rPr>
              <a:t> </a:t>
            </a:r>
            <a:r>
              <a:rPr lang="ar-SA" sz="2800" b="1" dirty="0">
                <a:effectLst>
                  <a:outerShdw blurRad="38100" dist="38100" dir="2700000" algn="tl">
                    <a:srgbClr val="000000"/>
                  </a:outerShdw>
                </a:effectLst>
                <a:latin typeface="Tahoma" panose="020B0604030504040204" pitchFamily="34" charset="0"/>
                <a:cs typeface="Tahoma" panose="020B0604030504040204" pitchFamily="34" charset="0"/>
              </a:rPr>
              <a:t>الاتجاهات</a:t>
            </a:r>
            <a:endParaRPr lang="en-US" sz="2800" b="1" dirty="0">
              <a:effectLst>
                <a:outerShdw blurRad="38100" dist="38100" dir="2700000" algn="tl">
                  <a:srgbClr val="000000"/>
                </a:outerShdw>
              </a:effectLst>
              <a:latin typeface="Tahoma" panose="020B0604030504040204" pitchFamily="34" charset="0"/>
              <a:cs typeface="Tahoma" panose="020B0604030504040204" pitchFamily="34" charset="0"/>
            </a:endParaRPr>
          </a:p>
        </p:txBody>
      </p:sp>
      <p:sp>
        <p:nvSpPr>
          <p:cNvPr id="73734" name="AutoShape 6"/>
          <p:cNvSpPr>
            <a:spLocks noChangeArrowheads="1"/>
          </p:cNvSpPr>
          <p:nvPr/>
        </p:nvSpPr>
        <p:spPr bwMode="auto">
          <a:xfrm flipH="1">
            <a:off x="3924300" y="1752600"/>
            <a:ext cx="4343400" cy="2362200"/>
          </a:xfrm>
          <a:prstGeom prst="triangle">
            <a:avLst>
              <a:gd name="adj" fmla="val 49393"/>
            </a:avLst>
          </a:prstGeom>
          <a:solidFill>
            <a:schemeClr val="bg2">
              <a:lumMod val="75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algn="ctr" rtl="0" eaLnBrk="0" hangingPunct="0"/>
            <a:r>
              <a:rPr lang="fr-FR" dirty="0"/>
              <a:t> </a:t>
            </a:r>
            <a:r>
              <a:rPr lang="ar-SA" sz="2800" b="1" dirty="0">
                <a:solidFill>
                  <a:srgbClr val="4C4906"/>
                </a:solidFill>
                <a:effectLst>
                  <a:outerShdw blurRad="38100" dist="38100" dir="2700000" algn="tl">
                    <a:srgbClr val="000000"/>
                  </a:outerShdw>
                </a:effectLst>
                <a:cs typeface="Tahoma" panose="020B0604030504040204" pitchFamily="34" charset="0"/>
              </a:rPr>
              <a:t>الدوافـــــــــــع</a:t>
            </a:r>
            <a:endParaRPr lang="en-US" sz="2800" b="1" dirty="0">
              <a:solidFill>
                <a:srgbClr val="4C4906"/>
              </a:solidFill>
              <a:effectLst>
                <a:outerShdw blurRad="38100" dist="38100" dir="2700000" algn="tl">
                  <a:srgbClr val="000000"/>
                </a:outerShdw>
              </a:effectLst>
              <a:cs typeface="Tahoma" panose="020B0604030504040204" pitchFamily="34" charset="0"/>
            </a:endParaRPr>
          </a:p>
        </p:txBody>
      </p:sp>
    </p:spTree>
    <p:extLst>
      <p:ext uri="{BB962C8B-B14F-4D97-AF65-F5344CB8AC3E}">
        <p14:creationId xmlns:p14="http://schemas.microsoft.com/office/powerpoint/2010/main" val="49602496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3734"/>
                                        </p:tgtEl>
                                        <p:attrNameLst>
                                          <p:attrName>style.visibility</p:attrName>
                                        </p:attrNameLst>
                                      </p:cBhvr>
                                      <p:to>
                                        <p:strVal val="visible"/>
                                      </p:to>
                                    </p:set>
                                    <p:anim calcmode="lin" valueType="num">
                                      <p:cBhvr additive="base">
                                        <p:cTn id="7" dur="500" fill="hold"/>
                                        <p:tgtEl>
                                          <p:spTgt spid="73734"/>
                                        </p:tgtEl>
                                        <p:attrNameLst>
                                          <p:attrName>ppt_x</p:attrName>
                                        </p:attrNameLst>
                                      </p:cBhvr>
                                      <p:tavLst>
                                        <p:tav tm="0">
                                          <p:val>
                                            <p:strVal val="#ppt_x"/>
                                          </p:val>
                                        </p:tav>
                                        <p:tav tm="100000">
                                          <p:val>
                                            <p:strVal val="#ppt_x"/>
                                          </p:val>
                                        </p:tav>
                                      </p:tavLst>
                                    </p:anim>
                                    <p:anim calcmode="lin" valueType="num">
                                      <p:cBhvr additive="base">
                                        <p:cTn id="8" dur="500" fill="hold"/>
                                        <p:tgtEl>
                                          <p:spTgt spid="737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73731"/>
                                        </p:tgtEl>
                                        <p:attrNameLst>
                                          <p:attrName>style.visibility</p:attrName>
                                        </p:attrNameLst>
                                      </p:cBhvr>
                                      <p:to>
                                        <p:strVal val="visible"/>
                                      </p:to>
                                    </p:set>
                                    <p:anim calcmode="lin" valueType="num">
                                      <p:cBhvr additive="base">
                                        <p:cTn id="13" dur="500" fill="hold"/>
                                        <p:tgtEl>
                                          <p:spTgt spid="73731"/>
                                        </p:tgtEl>
                                        <p:attrNameLst>
                                          <p:attrName>ppt_x</p:attrName>
                                        </p:attrNameLst>
                                      </p:cBhvr>
                                      <p:tavLst>
                                        <p:tav tm="0">
                                          <p:val>
                                            <p:strVal val="0-#ppt_w/2"/>
                                          </p:val>
                                        </p:tav>
                                        <p:tav tm="100000">
                                          <p:val>
                                            <p:strVal val="#ppt_x"/>
                                          </p:val>
                                        </p:tav>
                                      </p:tavLst>
                                    </p:anim>
                                    <p:anim calcmode="lin" valueType="num">
                                      <p:cBhvr additive="base">
                                        <p:cTn id="14" dur="500" fill="hold"/>
                                        <p:tgtEl>
                                          <p:spTgt spid="7373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73732"/>
                                        </p:tgtEl>
                                        <p:attrNameLst>
                                          <p:attrName>style.visibility</p:attrName>
                                        </p:attrNameLst>
                                      </p:cBhvr>
                                      <p:to>
                                        <p:strVal val="visible"/>
                                      </p:to>
                                    </p:set>
                                    <p:anim calcmode="lin" valueType="num">
                                      <p:cBhvr additive="base">
                                        <p:cTn id="19" dur="500" fill="hold"/>
                                        <p:tgtEl>
                                          <p:spTgt spid="73732"/>
                                        </p:tgtEl>
                                        <p:attrNameLst>
                                          <p:attrName>ppt_x</p:attrName>
                                        </p:attrNameLst>
                                      </p:cBhvr>
                                      <p:tavLst>
                                        <p:tav tm="0">
                                          <p:val>
                                            <p:strVal val="1+#ppt_w/2"/>
                                          </p:val>
                                        </p:tav>
                                        <p:tav tm="100000">
                                          <p:val>
                                            <p:strVal val="#ppt_x"/>
                                          </p:val>
                                        </p:tav>
                                      </p:tavLst>
                                    </p:anim>
                                    <p:anim calcmode="lin" valueType="num">
                                      <p:cBhvr additive="base">
                                        <p:cTn id="20" dur="500" fill="hold"/>
                                        <p:tgtEl>
                                          <p:spTgt spid="7373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3733"/>
                                        </p:tgtEl>
                                        <p:attrNameLst>
                                          <p:attrName>style.visibility</p:attrName>
                                        </p:attrNameLst>
                                      </p:cBhvr>
                                      <p:to>
                                        <p:strVal val="visible"/>
                                      </p:to>
                                    </p:set>
                                    <p:anim calcmode="lin" valueType="num">
                                      <p:cBhvr>
                                        <p:cTn id="25" dur="500" fill="hold"/>
                                        <p:tgtEl>
                                          <p:spTgt spid="73733"/>
                                        </p:tgtEl>
                                        <p:attrNameLst>
                                          <p:attrName>ppt_w</p:attrName>
                                        </p:attrNameLst>
                                      </p:cBhvr>
                                      <p:tavLst>
                                        <p:tav tm="0">
                                          <p:val>
                                            <p:fltVal val="0"/>
                                          </p:val>
                                        </p:tav>
                                        <p:tav tm="100000">
                                          <p:val>
                                            <p:strVal val="#ppt_w"/>
                                          </p:val>
                                        </p:tav>
                                      </p:tavLst>
                                    </p:anim>
                                    <p:anim calcmode="lin" valueType="num">
                                      <p:cBhvr>
                                        <p:cTn id="26" dur="500" fill="hold"/>
                                        <p:tgtEl>
                                          <p:spTgt spid="737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nimBg="1" autoUpdateAnimBg="0"/>
      <p:bldP spid="73732" grpId="0" animBg="1" autoUpdateAnimBg="0"/>
      <p:bldP spid="73733" grpId="0" animBg="1" autoUpdateAnimBg="0"/>
      <p:bldP spid="7373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9156" y="609600"/>
            <a:ext cx="10193866" cy="1011382"/>
          </a:xfrm>
        </p:spPr>
        <p:txBody>
          <a:bodyPr>
            <a:normAutofit fontScale="90000"/>
          </a:bodyPr>
          <a:lstStyle/>
          <a:p>
            <a:pPr algn="ctr" rtl="1">
              <a:lnSpc>
                <a:spcPct val="107000"/>
              </a:lnSpc>
              <a:spcAft>
                <a:spcPts val="0"/>
              </a:spcAft>
            </a:pPr>
            <a:r>
              <a:rPr lang="ar-SA" sz="4400" b="1" u="sng" dirty="0">
                <a:solidFill>
                  <a:srgbClr val="FF0000"/>
                </a:solidFill>
                <a:latin typeface="Calibri"/>
                <a:ea typeface="Times New Roman"/>
                <a:cs typeface="Simplified Arabic"/>
              </a:rPr>
              <a:t>رابعا: المراحل التي يمر بها قرار الشراء</a:t>
            </a:r>
            <a:r>
              <a:rPr lang="fr-FR" sz="2400" dirty="0">
                <a:latin typeface="Calibri"/>
                <a:ea typeface="Calibri"/>
                <a:cs typeface="Arial"/>
              </a:rPr>
              <a:t/>
            </a:r>
            <a:br>
              <a:rPr lang="fr-FR" sz="2400" dirty="0">
                <a:latin typeface="Calibri"/>
                <a:ea typeface="Calibri"/>
                <a:cs typeface="Arial"/>
              </a:rPr>
            </a:br>
            <a:endParaRPr lang="fr-FR" dirty="0"/>
          </a:p>
        </p:txBody>
      </p:sp>
      <p:sp>
        <p:nvSpPr>
          <p:cNvPr id="3" name="Espace réservé du contenu 2"/>
          <p:cNvSpPr>
            <a:spLocks noGrp="1"/>
          </p:cNvSpPr>
          <p:nvPr>
            <p:ph idx="1"/>
          </p:nvPr>
        </p:nvSpPr>
        <p:spPr>
          <a:xfrm>
            <a:off x="677334" y="1565564"/>
            <a:ext cx="11232444" cy="4738254"/>
          </a:xfrm>
        </p:spPr>
        <p:txBody>
          <a:bodyPr>
            <a:noAutofit/>
          </a:bodyPr>
          <a:lstStyle/>
          <a:p>
            <a:pPr marL="0" indent="0" algn="just" rtl="1">
              <a:lnSpc>
                <a:spcPct val="107000"/>
              </a:lnSpc>
              <a:buNone/>
            </a:pPr>
            <a:r>
              <a:rPr lang="fr-FR" sz="2800" dirty="0">
                <a:latin typeface="Calibri"/>
                <a:ea typeface="Times New Roman"/>
                <a:cs typeface="Simplified Arabic"/>
              </a:rPr>
              <a:t>   </a:t>
            </a:r>
            <a:r>
              <a:rPr lang="ar-SA" sz="2800" dirty="0">
                <a:latin typeface="Calibri"/>
                <a:ea typeface="Times New Roman"/>
                <a:cs typeface="Simplified Arabic"/>
              </a:rPr>
              <a:t>تتضمن عملية اتخاذ المستهلك للقرار </a:t>
            </a:r>
            <a:r>
              <a:rPr lang="ar-SA" sz="2800" dirty="0" err="1">
                <a:latin typeface="Calibri"/>
                <a:ea typeface="Times New Roman"/>
                <a:cs typeface="Simplified Arabic"/>
              </a:rPr>
              <a:t>الشرائي</a:t>
            </a:r>
            <a:r>
              <a:rPr lang="ar-SA" sz="2800" dirty="0">
                <a:latin typeface="Calibri"/>
                <a:ea typeface="Times New Roman"/>
                <a:cs typeface="Simplified Arabic"/>
              </a:rPr>
              <a:t> عددا من المراحل كما أنها تتأثر بعدد من المؤثرات. وقد يمر المستهلك بجميع المراحل وفي بعض الأحيان ببعضها فقط حيث يستطيع أن يتوقف عن الشراء في أي مرحلة من المراحل.</a:t>
            </a:r>
            <a:endParaRPr lang="fr-FR" sz="2000" dirty="0">
              <a:latin typeface="Calibri"/>
              <a:ea typeface="Calibri"/>
              <a:cs typeface="Arial"/>
            </a:endParaRPr>
          </a:p>
          <a:p>
            <a:pPr marL="0" indent="0" algn="just" rtl="1">
              <a:lnSpc>
                <a:spcPct val="107000"/>
              </a:lnSpc>
              <a:buNone/>
            </a:pPr>
            <a:r>
              <a:rPr lang="ar-SA" sz="2800" dirty="0">
                <a:latin typeface="Calibri"/>
                <a:ea typeface="Calibri"/>
                <a:cs typeface="Simplified Arabic"/>
              </a:rPr>
              <a:t>    يقوم الزبون بمجموعة من العمليات الحسابية التي يقوم بها على مراحل حتى يتخذ قراره بالإقدام على استعمال منتج معين تقدمه مؤسسة </a:t>
            </a:r>
            <a:r>
              <a:rPr lang="ar-DZ" sz="2800" dirty="0">
                <a:latin typeface="Calibri"/>
                <a:ea typeface="Calibri"/>
                <a:cs typeface="Simplified Arabic"/>
              </a:rPr>
              <a:t>دولية </a:t>
            </a:r>
            <a:r>
              <a:rPr lang="ar-SA" sz="2800" dirty="0">
                <a:latin typeface="Calibri"/>
                <a:ea typeface="Calibri"/>
                <a:cs typeface="Simplified Arabic"/>
              </a:rPr>
              <a:t>معينة، خاصة وأن التعامل مع مؤسسة</a:t>
            </a:r>
            <a:r>
              <a:rPr lang="ar-DZ" sz="2800" dirty="0">
                <a:latin typeface="Calibri"/>
                <a:ea typeface="Calibri"/>
                <a:cs typeface="Simplified Arabic"/>
              </a:rPr>
              <a:t> دولية</a:t>
            </a:r>
            <a:r>
              <a:rPr lang="ar-SA" sz="2800" dirty="0">
                <a:latin typeface="Calibri"/>
                <a:ea typeface="Calibri"/>
                <a:cs typeface="Simplified Arabic"/>
              </a:rPr>
              <a:t> معينة دون أخرى لا يرتبط كثيرا بالعواطف بقدر ما يرتبط بالعمليات العقلية والحسابية حتى اتخاذ القرار، وهو الأمر الذي يجب على رجل التسويق التعرف على هذه العمليات الذهنية التي يقوم بها الزبون. </a:t>
            </a:r>
            <a:endParaRPr lang="fr-FR" sz="2000" dirty="0">
              <a:latin typeface="Calibri"/>
              <a:ea typeface="Calibri"/>
              <a:cs typeface="Arial"/>
            </a:endParaRPr>
          </a:p>
          <a:p>
            <a:pPr marL="0" indent="0" algn="r" rtl="1">
              <a:buNone/>
            </a:pPr>
            <a:endParaRPr lang="fr-FR" sz="2000" dirty="0"/>
          </a:p>
        </p:txBody>
      </p:sp>
    </p:spTree>
    <p:extLst>
      <p:ext uri="{BB962C8B-B14F-4D97-AF65-F5344CB8AC3E}">
        <p14:creationId xmlns:p14="http://schemas.microsoft.com/office/powerpoint/2010/main" val="2148175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35289" y="597908"/>
            <a:ext cx="10340621" cy="533399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030945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470</TotalTime>
  <Words>335</Words>
  <Application>Microsoft Office PowerPoint</Application>
  <PresentationFormat>Grand écran</PresentationFormat>
  <Paragraphs>46</Paragraphs>
  <Slides>10</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10</vt:i4>
      </vt:variant>
    </vt:vector>
  </HeadingPairs>
  <TitlesOfParts>
    <vt:vector size="22" baseType="lpstr">
      <vt:lpstr>MS Mincho</vt:lpstr>
      <vt:lpstr>Arial</vt:lpstr>
      <vt:lpstr>B Arabic Style</vt:lpstr>
      <vt:lpstr>Calibri</vt:lpstr>
      <vt:lpstr>Century Gothic</vt:lpstr>
      <vt:lpstr>Simplified Arabic</vt:lpstr>
      <vt:lpstr>Symbol</vt:lpstr>
      <vt:lpstr>Tahoma</vt:lpstr>
      <vt:lpstr>Times New Roman</vt:lpstr>
      <vt:lpstr>Traditional Arabic</vt:lpstr>
      <vt:lpstr>Wingdings 3</vt:lpstr>
      <vt:lpstr>Brin</vt:lpstr>
      <vt:lpstr>Présentation PowerPoint</vt:lpstr>
      <vt:lpstr>الفصل الثالث: تحليل سلوك المستهلك الدولي</vt:lpstr>
      <vt:lpstr>أولا: تعريف سلوك المستهلك الدولي </vt:lpstr>
      <vt:lpstr>ثانيا: نموذج السلوك الشرائي </vt:lpstr>
      <vt:lpstr>ثالثا: العوامل المؤثرة على القرارات الشرائية للزبائن </vt:lpstr>
      <vt:lpstr>1. مجموعة العوامل الخارجية: هي عوامل البيئة التي ينتمي إليها المستهلك، وتشمل عوامل ديموغرافية وأخرى اجتماعية.   </vt:lpstr>
      <vt:lpstr>2- مجموعة العوامل الداخلية: وهي عوامل تابعة لذات الفرد، أي من عقله، عواطفه، أحاسيسه، وتشمل هذه المجموعة العوامل النفسية مثل الدوافع، الشخصية، الاعتقادات... </vt:lpstr>
      <vt:lpstr>رابعا: المراحل التي يمر بها قرار الشراء </vt:lpstr>
      <vt:lpstr>Présentation PowerPoint</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MON PC</cp:lastModifiedBy>
  <cp:revision>47</cp:revision>
  <dcterms:created xsi:type="dcterms:W3CDTF">2017-02-09T20:10:26Z</dcterms:created>
  <dcterms:modified xsi:type="dcterms:W3CDTF">2021-05-08T19:04:53Z</dcterms:modified>
</cp:coreProperties>
</file>