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1" r:id="rId2"/>
    <p:sldId id="256" r:id="rId3"/>
    <p:sldId id="257" r:id="rId4"/>
    <p:sldId id="258" r:id="rId5"/>
    <p:sldId id="259" r:id="rId6"/>
    <p:sldId id="261" r:id="rId7"/>
    <p:sldId id="262" r:id="rId8"/>
    <p:sldId id="260" r:id="rId9"/>
    <p:sldId id="263" r:id="rId10"/>
    <p:sldId id="264" r:id="rId11"/>
    <p:sldId id="265" r:id="rId12"/>
    <p:sldId id="266" r:id="rId13"/>
    <p:sldId id="267" r:id="rId14"/>
    <p:sldId id="268" r:id="rId15"/>
    <p:sldId id="269" r:id="rId16"/>
    <p:sldId id="270" r:id="rId17"/>
    <p:sldId id="272" r:id="rId18"/>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2" d="100"/>
          <a:sy n="62" d="100"/>
        </p:scale>
        <p:origin x="-151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ar-DZ"/>
          </a:p>
        </p:txBody>
      </p:sp>
      <p:sp>
        <p:nvSpPr>
          <p:cNvPr id="4" name="Espace réservé de la date 3"/>
          <p:cNvSpPr>
            <a:spLocks noGrp="1"/>
          </p:cNvSpPr>
          <p:nvPr>
            <p:ph type="dt" sz="half" idx="10"/>
          </p:nvPr>
        </p:nvSpPr>
        <p:spPr/>
        <p:txBody>
          <a:bodyPr/>
          <a:lstStyle/>
          <a:p>
            <a:fld id="{081F05F4-B369-421D-A401-507C467734C5}" type="datetimeFigureOut">
              <a:rPr lang="ar-DZ" smtClean="0"/>
              <a:pPr/>
              <a:t>06-08-1441</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A7E00E1-F3ED-4991-B436-1D47E22DC1AC}" type="slidenum">
              <a:rPr lang="ar-DZ" smtClean="0"/>
              <a:pPr/>
              <a:t>‹N°›</a:t>
            </a:fld>
            <a:endParaRPr lang="ar-D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081F05F4-B369-421D-A401-507C467734C5}" type="datetimeFigureOut">
              <a:rPr lang="ar-DZ" smtClean="0"/>
              <a:pPr/>
              <a:t>06-08-1441</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A7E00E1-F3ED-4991-B436-1D47E22DC1AC}"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081F05F4-B369-421D-A401-507C467734C5}" type="datetimeFigureOut">
              <a:rPr lang="ar-DZ" smtClean="0"/>
              <a:pPr/>
              <a:t>06-08-1441</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A7E00E1-F3ED-4991-B436-1D47E22DC1AC}"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081F05F4-B369-421D-A401-507C467734C5}" type="datetimeFigureOut">
              <a:rPr lang="ar-DZ" smtClean="0"/>
              <a:pPr/>
              <a:t>06-08-1441</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A7E00E1-F3ED-4991-B436-1D47E22DC1AC}"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81F05F4-B369-421D-A401-507C467734C5}" type="datetimeFigureOut">
              <a:rPr lang="ar-DZ" smtClean="0"/>
              <a:pPr/>
              <a:t>06-08-1441</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BA7E00E1-F3ED-4991-B436-1D47E22DC1AC}" type="slidenum">
              <a:rPr lang="ar-DZ" smtClean="0"/>
              <a:pPr/>
              <a:t>‹N°›</a:t>
            </a:fld>
            <a:endParaRPr lang="ar-D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081F05F4-B369-421D-A401-507C467734C5}" type="datetimeFigureOut">
              <a:rPr lang="ar-DZ" smtClean="0"/>
              <a:pPr/>
              <a:t>06-08-1441</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BA7E00E1-F3ED-4991-B436-1D47E22DC1AC}"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081F05F4-B369-421D-A401-507C467734C5}" type="datetimeFigureOut">
              <a:rPr lang="ar-DZ" smtClean="0"/>
              <a:pPr/>
              <a:t>06-08-1441</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BA7E00E1-F3ED-4991-B436-1D47E22DC1AC}" type="slidenum">
              <a:rPr lang="ar-DZ" smtClean="0"/>
              <a:pPr/>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p>
            <a:fld id="{081F05F4-B369-421D-A401-507C467734C5}" type="datetimeFigureOut">
              <a:rPr lang="ar-DZ" smtClean="0"/>
              <a:pPr/>
              <a:t>06-08-1441</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BA7E00E1-F3ED-4991-B436-1D47E22DC1AC}"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81F05F4-B369-421D-A401-507C467734C5}" type="datetimeFigureOut">
              <a:rPr lang="ar-DZ" smtClean="0"/>
              <a:pPr/>
              <a:t>06-08-1441</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BA7E00E1-F3ED-4991-B436-1D47E22DC1AC}"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81F05F4-B369-421D-A401-507C467734C5}" type="datetimeFigureOut">
              <a:rPr lang="ar-DZ" smtClean="0"/>
              <a:pPr/>
              <a:t>06-08-1441</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BA7E00E1-F3ED-4991-B436-1D47E22DC1AC}"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81F05F4-B369-421D-A401-507C467734C5}" type="datetimeFigureOut">
              <a:rPr lang="ar-DZ" smtClean="0"/>
              <a:pPr/>
              <a:t>06-08-1441</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BA7E00E1-F3ED-4991-B436-1D47E22DC1AC}" type="slidenum">
              <a:rPr lang="ar-DZ" smtClean="0"/>
              <a:pPr/>
              <a:t>‹N°›</a:t>
            </a:fld>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81F05F4-B369-421D-A401-507C467734C5}" type="datetimeFigureOut">
              <a:rPr lang="ar-DZ" smtClean="0"/>
              <a:pPr/>
              <a:t>06-08-1441</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A7E00E1-F3ED-4991-B436-1D47E22DC1AC}"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Prof. Abdelkader Nouiri                            Univ. Oum El-Bouaghi-2020</a:t>
            </a:r>
            <a:endParaRPr lang="ar-DZ"/>
          </a:p>
        </p:txBody>
      </p:sp>
      <p:sp>
        <p:nvSpPr>
          <p:cNvPr id="5" name="ZoneTexte 4"/>
          <p:cNvSpPr txBox="1"/>
          <p:nvPr/>
        </p:nvSpPr>
        <p:spPr>
          <a:xfrm>
            <a:off x="285720" y="3286124"/>
            <a:ext cx="5429288" cy="1077218"/>
          </a:xfrm>
          <a:prstGeom prst="rect">
            <a:avLst/>
          </a:prstGeom>
          <a:noFill/>
        </p:spPr>
        <p:txBody>
          <a:bodyPr wrap="square" rtlCol="0">
            <a:spAutoFit/>
          </a:bodyPr>
          <a:lstStyle/>
          <a:p>
            <a:pPr algn="l"/>
            <a:r>
              <a:rPr lang="fr-FR" sz="3200" dirty="0" smtClean="0">
                <a:solidFill>
                  <a:srgbClr val="FF0000"/>
                </a:solidFill>
              </a:rPr>
              <a:t>Licence: </a:t>
            </a:r>
          </a:p>
          <a:p>
            <a:pPr algn="l"/>
            <a:r>
              <a:rPr lang="fr-FR" sz="3200" dirty="0" smtClean="0">
                <a:solidFill>
                  <a:srgbClr val="FF0000"/>
                </a:solidFill>
              </a:rPr>
              <a:t>Sciences exactes &amp; technologie</a:t>
            </a:r>
            <a:endParaRPr lang="fr-FR" sz="2000" dirty="0" smtClean="0">
              <a:solidFill>
                <a:schemeClr val="accent1"/>
              </a:solidFill>
            </a:endParaRPr>
          </a:p>
        </p:txBody>
      </p:sp>
      <p:sp>
        <p:nvSpPr>
          <p:cNvPr id="6" name="ZoneTexte 5"/>
          <p:cNvSpPr txBox="1"/>
          <p:nvPr/>
        </p:nvSpPr>
        <p:spPr>
          <a:xfrm>
            <a:off x="571472" y="2000240"/>
            <a:ext cx="5357850" cy="984885"/>
          </a:xfrm>
          <a:prstGeom prst="rect">
            <a:avLst/>
          </a:prstGeom>
          <a:noFill/>
        </p:spPr>
        <p:txBody>
          <a:bodyPr wrap="square" rtlCol="0">
            <a:spAutoFit/>
          </a:bodyPr>
          <a:lstStyle/>
          <a:p>
            <a:pPr algn="ctr"/>
            <a:r>
              <a:rPr lang="fr-FR" sz="4000" b="1" dirty="0" smtClean="0">
                <a:latin typeface="Arial Rounded MT Bold" pitchFamily="34" charset="0"/>
              </a:rPr>
              <a:t>Optique physique</a:t>
            </a:r>
          </a:p>
          <a:p>
            <a:endParaRPr lang="fr-FR" dirty="0"/>
          </a:p>
        </p:txBody>
      </p:sp>
      <p:sp>
        <p:nvSpPr>
          <p:cNvPr id="7" name="Rectangle 5"/>
          <p:cNvSpPr>
            <a:spLocks noChangeArrowheads="1"/>
          </p:cNvSpPr>
          <p:nvPr/>
        </p:nvSpPr>
        <p:spPr bwMode="auto">
          <a:xfrm>
            <a:off x="714348" y="214290"/>
            <a:ext cx="4929222" cy="1200329"/>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algn="l"/>
            <a:r>
              <a:rPr lang="en-US" dirty="0" smtClean="0">
                <a:solidFill>
                  <a:schemeClr val="tx1"/>
                </a:solidFill>
                <a:latin typeface="Arial" pitchFamily="34" charset="0"/>
                <a:ea typeface="Times New Roman" pitchFamily="18" charset="0"/>
                <a:cs typeface="Arial" pitchFamily="34" charset="0"/>
              </a:rPr>
              <a:t>Prof. </a:t>
            </a:r>
            <a:r>
              <a:rPr kumimoji="0" lang="en-US"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Abdelkader</a:t>
            </a:r>
            <a:r>
              <a:rPr kumimoji="0" lang="en-US"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NOUIRI</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algn="l"/>
            <a:r>
              <a:rPr lang="fr-FR" dirty="0" smtClean="0"/>
              <a:t>Département de sciences de la matière,</a:t>
            </a:r>
          </a:p>
          <a:p>
            <a:pPr algn="l"/>
            <a:r>
              <a:rPr lang="fr-FR" dirty="0" smtClean="0"/>
              <a:t> Université  Oum El-</a:t>
            </a:r>
            <a:r>
              <a:rPr lang="fr-FR" dirty="0" err="1" smtClean="0"/>
              <a:t>Bouaghi</a:t>
            </a:r>
            <a:r>
              <a:rPr lang="fr-FR" dirty="0" smtClean="0"/>
              <a:t>,   Algérie</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fr-FR"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Email: </a:t>
            </a:r>
            <a:r>
              <a:rPr kumimoji="0" lang="fr-FR"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nouiri_kader@yahoo.fr  </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7"/>
          <p:cNvSpPr/>
          <p:nvPr/>
        </p:nvSpPr>
        <p:spPr>
          <a:xfrm>
            <a:off x="500034" y="5286388"/>
            <a:ext cx="7289175" cy="584775"/>
          </a:xfrm>
          <a:prstGeom prst="rect">
            <a:avLst/>
          </a:prstGeom>
        </p:spPr>
        <p:txBody>
          <a:bodyPr wrap="none">
            <a:spAutoFit/>
          </a:bodyPr>
          <a:lstStyle/>
          <a:p>
            <a:r>
              <a:rPr lang="fr-FR" sz="3200" dirty="0" smtClean="0">
                <a:solidFill>
                  <a:srgbClr val="000000"/>
                </a:solidFill>
                <a:latin typeface="Arial" pitchFamily="34" charset="0"/>
                <a:ea typeface="Times New Roman" pitchFamily="18" charset="0"/>
                <a:cs typeface="Arial" pitchFamily="34" charset="0"/>
              </a:rPr>
              <a:t>http://sites.google.com/site/nouirikader/</a:t>
            </a:r>
            <a:endParaRPr lang="ar-DZ" sz="3200" dirty="0"/>
          </a:p>
        </p:txBody>
      </p:sp>
      <p:pic>
        <p:nvPicPr>
          <p:cNvPr id="26626" name="Picture 2"/>
          <p:cNvPicPr>
            <a:picLocks noChangeAspect="1" noChangeArrowheads="1"/>
          </p:cNvPicPr>
          <p:nvPr/>
        </p:nvPicPr>
        <p:blipFill>
          <a:blip r:embed="rId2"/>
          <a:srcRect/>
          <a:stretch>
            <a:fillRect/>
          </a:stretch>
        </p:blipFill>
        <p:spPr bwMode="auto">
          <a:xfrm>
            <a:off x="7000892" y="0"/>
            <a:ext cx="1785950" cy="183357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par>
                                <p:cTn id="8" presetID="2" presetClass="entr" presetSubtype="2" fill="hold" nodeType="withEffect">
                                  <p:stCondLst>
                                    <p:cond delay="0"/>
                                  </p:stCondLst>
                                  <p:childTnLst>
                                    <p:set>
                                      <p:cBhvr>
                                        <p:cTn id="9" dur="1" fill="hold">
                                          <p:stCondLst>
                                            <p:cond delay="0"/>
                                          </p:stCondLst>
                                        </p:cTn>
                                        <p:tgtEl>
                                          <p:spTgt spid="26626"/>
                                        </p:tgtEl>
                                        <p:attrNameLst>
                                          <p:attrName>style.visibility</p:attrName>
                                        </p:attrNameLst>
                                      </p:cBhvr>
                                      <p:to>
                                        <p:strVal val="visible"/>
                                      </p:to>
                                    </p:set>
                                    <p:anim calcmode="lin" valueType="num">
                                      <p:cBhvr additive="base">
                                        <p:cTn id="10" dur="500" fill="hold"/>
                                        <p:tgtEl>
                                          <p:spTgt spid="26626"/>
                                        </p:tgtEl>
                                        <p:attrNameLst>
                                          <p:attrName>ppt_x</p:attrName>
                                        </p:attrNameLst>
                                      </p:cBhvr>
                                      <p:tavLst>
                                        <p:tav tm="0">
                                          <p:val>
                                            <p:strVal val="1+#ppt_w/2"/>
                                          </p:val>
                                        </p:tav>
                                        <p:tav tm="100000">
                                          <p:val>
                                            <p:strVal val="#ppt_x"/>
                                          </p:val>
                                        </p:tav>
                                      </p:tavLst>
                                    </p:anim>
                                    <p:anim calcmode="lin" valueType="num">
                                      <p:cBhvr additive="base">
                                        <p:cTn id="11" dur="500" fill="hold"/>
                                        <p:tgtEl>
                                          <p:spTgt spid="26626"/>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500" fill="hold"/>
                                        <p:tgtEl>
                                          <p:spTgt spid="6"/>
                                        </p:tgtEl>
                                        <p:attrNameLst>
                                          <p:attrName>ppt_x</p:attrName>
                                        </p:attrNameLst>
                                      </p:cBhvr>
                                      <p:tavLst>
                                        <p:tav tm="0">
                                          <p:val>
                                            <p:strVal val="#ppt_x"/>
                                          </p:val>
                                        </p:tav>
                                        <p:tav tm="100000">
                                          <p:val>
                                            <p:strVal val="#ppt_x"/>
                                          </p:val>
                                        </p:tav>
                                      </p:tavLst>
                                    </p:anim>
                                    <p:anim calcmode="lin" valueType="num">
                                      <p:cBhvr additive="base">
                                        <p:cTn id="17"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additive="base">
                                        <p:cTn id="28" dur="500" fill="hold"/>
                                        <p:tgtEl>
                                          <p:spTgt spid="8"/>
                                        </p:tgtEl>
                                        <p:attrNameLst>
                                          <p:attrName>ppt_x</p:attrName>
                                        </p:attrNameLst>
                                      </p:cBhvr>
                                      <p:tavLst>
                                        <p:tav tm="0">
                                          <p:val>
                                            <p:strVal val="#ppt_x"/>
                                          </p:val>
                                        </p:tav>
                                        <p:tav tm="100000">
                                          <p:val>
                                            <p:strVal val="#ppt_x"/>
                                          </p:val>
                                        </p:tav>
                                      </p:tavLst>
                                    </p:anim>
                                    <p:anim calcmode="lin" valueType="num">
                                      <p:cBhvr additive="base">
                                        <p:cTn id="2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43042" y="285728"/>
            <a:ext cx="5341334" cy="523220"/>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algn="l" rtl="0"/>
            <a:r>
              <a:rPr lang="fr-FR" sz="2800" b="1" dirty="0"/>
              <a:t>L'éclairement (mesurée en lux (lx))</a:t>
            </a:r>
            <a:endParaRPr lang="ar-DZ" sz="2800" dirty="0"/>
          </a:p>
        </p:txBody>
      </p:sp>
      <p:sp>
        <p:nvSpPr>
          <p:cNvPr id="20481" name="Rectangle 1"/>
          <p:cNvSpPr>
            <a:spLocks noChangeArrowheads="1"/>
          </p:cNvSpPr>
          <p:nvPr/>
        </p:nvSpPr>
        <p:spPr bwMode="auto">
          <a:xfrm>
            <a:off x="285720" y="1142984"/>
            <a:ext cx="8215338"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L'</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clairement lumineux</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3200" b="0" i="0" u="none" strike="noStrike" cap="none" normalizeH="0" baseline="0" dirty="0" err="1" smtClean="0">
                <a:ln>
                  <a:noFill/>
                </a:ln>
                <a:solidFill>
                  <a:srgbClr val="222222"/>
                </a:solidFill>
                <a:effectLst/>
                <a:latin typeface="Times New Roman" pitchFamily="18" charset="0"/>
                <a:ea typeface="Calibri" pitchFamily="34" charset="0"/>
                <a:cs typeface="Times New Roman" pitchFamily="18" charset="0"/>
              </a:rPr>
              <a:t>Ie</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correspond </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à</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un</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flux lumineux</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re</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ç</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u par unit</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de</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surface. </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L'</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clairement lumineux est la seule grandeur photom</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trique directement mesurable. On l'</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value </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à</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l'aide d'un</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transducteur</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optique-</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lectronique ins</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r</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dans une</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cellule photo</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lectrique</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Dans le</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Syst</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 international d'unit</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il s</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exprime en</a:t>
            </a:r>
            <a:r>
              <a:rPr kumimoji="0" lang="fr-FR" sz="32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lux</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(lx).</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43042" y="285728"/>
            <a:ext cx="5341334" cy="523220"/>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algn="l" rtl="0"/>
            <a:r>
              <a:rPr lang="fr-FR" sz="2800" b="1" dirty="0"/>
              <a:t>L'éclairement (mesurée en lux (lx))</a:t>
            </a:r>
            <a:endParaRPr lang="ar-DZ" sz="2800" dirty="0"/>
          </a:p>
        </p:txBody>
      </p:sp>
      <p:pic>
        <p:nvPicPr>
          <p:cNvPr id="3" name="Image 2"/>
          <p:cNvPicPr/>
          <p:nvPr/>
        </p:nvPicPr>
        <p:blipFill>
          <a:blip r:embed="rId2"/>
          <a:srcRect/>
          <a:stretch>
            <a:fillRect/>
          </a:stretch>
        </p:blipFill>
        <p:spPr bwMode="auto">
          <a:xfrm>
            <a:off x="357158" y="3000372"/>
            <a:ext cx="5143521" cy="2466986"/>
          </a:xfrm>
          <a:prstGeom prst="rect">
            <a:avLst/>
          </a:prstGeom>
          <a:noFill/>
          <a:ln w="9525">
            <a:noFill/>
            <a:miter lim="800000"/>
            <a:headEnd/>
            <a:tailEnd/>
          </a:ln>
        </p:spPr>
      </p:pic>
      <p:sp>
        <p:nvSpPr>
          <p:cNvPr id="22529" name="Rectangle 1"/>
          <p:cNvSpPr>
            <a:spLocks noChangeArrowheads="1"/>
          </p:cNvSpPr>
          <p:nvPr/>
        </p:nvSpPr>
        <p:spPr bwMode="auto">
          <a:xfrm>
            <a:off x="285720" y="1285860"/>
            <a:ext cx="8286808"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surface S plac</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une distance d donn</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de la source re</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oit un </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clairement </a:t>
            </a:r>
            <a:r>
              <a:rPr kumimoji="0" lang="fr-FR" sz="32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Ie</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C'est le flux re</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  par unit</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 surface </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clair</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Image 4"/>
          <p:cNvPicPr/>
          <p:nvPr/>
        </p:nvPicPr>
        <p:blipFill>
          <a:blip r:embed="rId3"/>
          <a:srcRect/>
          <a:stretch>
            <a:fillRect/>
          </a:stretch>
        </p:blipFill>
        <p:spPr bwMode="auto">
          <a:xfrm>
            <a:off x="4929190" y="4643446"/>
            <a:ext cx="3929090" cy="197167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428596" y="785794"/>
            <a:ext cx="8358246"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Exemple:</a:t>
            </a:r>
          </a:p>
          <a:p>
            <a:pPr marL="0" marR="0" lvl="0" indent="45085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Char char="•"/>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clairement du soleil en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 face, est de l'ordre de 100</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000</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lux. La pleine lune donne au mieux 0,2</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lux</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Char char="•"/>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 poste de travail confortable re</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oit quelques centaines de lux</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Char char="•"/>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Sur un plan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2 m au dessous d'une lampe de 75W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clairement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verticale de la lampe : 150 lx</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clairement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1m de la verticale de la lampe : 100lx</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clairement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2m de la verticale de la lampe : 45lx</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clairement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4m de la verticale de la lampe : 12lx</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1214414" y="214290"/>
            <a:ext cx="5795176" cy="52322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luminance (mesur</a:t>
            </a:r>
            <a:r>
              <a:rPr kumimoji="0" lang="fr-FR" sz="28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en cd/m</a:t>
            </a:r>
            <a:r>
              <a:rPr kumimoji="0" lang="fr-FR" sz="2800" b="1"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578" name="Rectangle 2"/>
          <p:cNvSpPr>
            <a:spLocks noChangeArrowheads="1"/>
          </p:cNvSpPr>
          <p:nvPr/>
        </p:nvSpPr>
        <p:spPr bwMode="auto">
          <a:xfrm>
            <a:off x="428596" y="928670"/>
            <a:ext cx="8143932"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La luminance est l'intensit</a:t>
            </a:r>
            <a:r>
              <a:rPr kumimoji="0" lang="fr-FR" sz="28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lumineuse </a:t>
            </a:r>
            <a:r>
              <a:rPr kumimoji="0" lang="fr-FR" sz="28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mise I par unit</a:t>
            </a:r>
            <a:r>
              <a:rPr kumimoji="0" lang="fr-FR" sz="28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de surface apparente de la source dans une direction </a:t>
            </a: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sym typeface="Symbol" pitchFamily="18" charset="2"/>
              </a:rPr>
              <a:t></a:t>
            </a: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Elle correspond </a:t>
            </a:r>
            <a:r>
              <a:rPr kumimoji="0" lang="fr-FR" sz="2800" b="0" i="0" u="none" strike="noStrike" cap="none" normalizeH="0" baseline="0" dirty="0" smtClean="0">
                <a:ln>
                  <a:noFill/>
                </a:ln>
                <a:solidFill>
                  <a:srgbClr val="000000"/>
                </a:solidFill>
                <a:effectLst/>
                <a:latin typeface="Calibri"/>
                <a:ea typeface="Calibri" pitchFamily="34" charset="0"/>
                <a:cs typeface="Times New Roman" pitchFamily="18" charset="0"/>
              </a:rPr>
              <a:t>à</a:t>
            </a: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la clart</a:t>
            </a:r>
            <a:r>
              <a:rPr kumimoji="0" lang="fr-FR" sz="28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communiqu</a:t>
            </a:r>
            <a:r>
              <a:rPr kumimoji="0" lang="fr-FR" sz="28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e par une source de lumi</a:t>
            </a:r>
            <a:r>
              <a:rPr kumimoji="0" lang="fr-FR" sz="2800" b="0" i="0" u="none" strike="noStrike" cap="none" normalizeH="0" baseline="0" dirty="0" smtClean="0">
                <a:ln>
                  <a:noFill/>
                </a:ln>
                <a:solidFill>
                  <a:srgbClr val="000000"/>
                </a:solidFill>
                <a:effectLst/>
                <a:latin typeface="Calibri"/>
                <a:ea typeface="Calibri" pitchFamily="34" charset="0"/>
                <a:cs typeface="Times New Roman" pitchFamily="18" charset="0"/>
              </a:rPr>
              <a:t>è</a:t>
            </a: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re </a:t>
            </a:r>
            <a:r>
              <a:rPr kumimoji="0" lang="fr-FR" sz="2800" b="0" i="0" u="none" strike="noStrike" cap="none" normalizeH="0" baseline="0" dirty="0" smtClean="0">
                <a:ln>
                  <a:noFill/>
                </a:ln>
                <a:solidFill>
                  <a:srgbClr val="000000"/>
                </a:solidFill>
                <a:effectLst/>
                <a:latin typeface="Calibri"/>
                <a:ea typeface="Calibri" pitchFamily="34" charset="0"/>
                <a:cs typeface="Times New Roman" pitchFamily="18" charset="0"/>
              </a:rPr>
              <a:t>à</a:t>
            </a: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l</a:t>
            </a:r>
            <a:r>
              <a:rPr kumimoji="0" lang="fr-FR" sz="2800" b="0" i="0" u="none" strike="noStrike" cap="none" normalizeH="0" baseline="0" dirty="0" smtClean="0">
                <a:ln>
                  <a:noFill/>
                </a:ln>
                <a:solidFill>
                  <a:srgbClr val="000000"/>
                </a:solidFill>
                <a:effectLst/>
                <a:latin typeface="Calibri"/>
                <a:ea typeface="Calibri" pitchFamily="34" charset="0"/>
                <a:cs typeface="Times New Roman" pitchFamily="18" charset="0"/>
              </a:rPr>
              <a:t>’</a:t>
            </a:r>
            <a:r>
              <a:rPr kumimoji="0" lang="fr-FR" sz="28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oeil</a:t>
            </a: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Elle s'exprime en candelas par m</a:t>
            </a:r>
            <a:r>
              <a:rPr kumimoji="0" lang="fr-FR" sz="2800" b="0" i="0" u="none" strike="noStrike" cap="none" normalizeH="0" baseline="0" dirty="0" smtClean="0">
                <a:ln>
                  <a:noFill/>
                </a:ln>
                <a:solidFill>
                  <a:srgbClr val="000000"/>
                </a:solidFill>
                <a:effectLst/>
                <a:latin typeface="Calibri"/>
                <a:ea typeface="Calibri" pitchFamily="34" charset="0"/>
                <a:cs typeface="Times New Roman" pitchFamily="18" charset="0"/>
              </a:rPr>
              <a:t>è</a:t>
            </a: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tre carr</a:t>
            </a:r>
            <a:r>
              <a:rPr kumimoji="0" lang="fr-FR" sz="28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(cd/m</a:t>
            </a:r>
            <a:r>
              <a:rPr kumimoji="0" lang="fr-FR" sz="2800" b="0" i="0" u="none" strike="noStrike" cap="none" normalizeH="0" baseline="30000" dirty="0" smtClean="0">
                <a:ln>
                  <a:noFill/>
                </a:ln>
                <a:solidFill>
                  <a:srgbClr val="000000"/>
                </a:solidFill>
                <a:effectLst/>
                <a:latin typeface="Times New Roman" pitchFamily="18" charset="0"/>
                <a:ea typeface="Calibri" pitchFamily="34" charset="0"/>
                <a:cs typeface="Times New Roman" pitchFamily="18" charset="0"/>
                <a:sym typeface="Symbol" pitchFamily="18" charset="2"/>
              </a:rPr>
              <a:t>2</a:t>
            </a:r>
            <a:r>
              <a:rPr kumimoji="0" lang="fr-FR"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sym typeface="Symbol" pitchFamily="18" charset="2"/>
              </a:rPr>
              <a:t>)</a:t>
            </a:r>
          </a:p>
        </p:txBody>
      </p:sp>
      <p:pic>
        <p:nvPicPr>
          <p:cNvPr id="4" name="Image 3"/>
          <p:cNvPicPr/>
          <p:nvPr/>
        </p:nvPicPr>
        <p:blipFill>
          <a:blip r:embed="rId2"/>
          <a:srcRect/>
          <a:stretch>
            <a:fillRect/>
          </a:stretch>
        </p:blipFill>
        <p:spPr bwMode="auto">
          <a:xfrm>
            <a:off x="214282" y="3500438"/>
            <a:ext cx="4714908" cy="2643206"/>
          </a:xfrm>
          <a:prstGeom prst="rect">
            <a:avLst/>
          </a:prstGeom>
          <a:noFill/>
          <a:ln w="9525">
            <a:noFill/>
            <a:miter lim="800000"/>
            <a:headEnd/>
            <a:tailEnd/>
          </a:ln>
        </p:spPr>
      </p:pic>
      <p:sp>
        <p:nvSpPr>
          <p:cNvPr id="24579" name="Rectangle 3"/>
          <p:cNvSpPr>
            <a:spLocks noChangeArrowheads="1"/>
          </p:cNvSpPr>
          <p:nvPr/>
        </p:nvSpPr>
        <p:spPr bwMode="auto">
          <a:xfrm>
            <a:off x="3428992" y="5143512"/>
            <a:ext cx="5500726" cy="1477328"/>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 est la luminance en cd/m</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est la surface apparente en m</a:t>
            </a:r>
            <a:r>
              <a:rPr kumimoji="0" lang="fr-FR"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 est l'intensit</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lumineuse en candela (cd)</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sym typeface="Symbol" pitchFamily="18" charset="2"/>
              </a:rPr>
              <a:t></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angle entre la normale </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surface et une direction d'</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mission de lumi</a:t>
            </a:r>
            <a:r>
              <a:rPr kumimoji="0" lang="fr-FR"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a:t>
            </a:r>
            <a:endParaRPr kumimoji="0" lang="fr-FR"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sym typeface="Symbol" pitchFamily="18" charset="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285720" y="642918"/>
            <a:ext cx="8643998"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Exemples: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soleil au z</a:t>
            </a:r>
            <a:r>
              <a:rPr kumimoji="0" lang="fr-FR" sz="36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nith : 1,6.10</a:t>
            </a:r>
            <a:r>
              <a:rPr kumimoji="0" lang="fr-FR" sz="36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9</a:t>
            </a:r>
            <a:r>
              <a:rPr kumimoji="0" lang="fr-FR"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cd/m</a:t>
            </a:r>
            <a:r>
              <a:rPr kumimoji="0" lang="fr-FR" sz="36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lune : 4000 cd/m</a:t>
            </a:r>
            <a:r>
              <a:rPr kumimoji="0" lang="fr-FR" sz="36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lampe </a:t>
            </a:r>
            <a:r>
              <a:rPr kumimoji="0" lang="fr-FR" sz="36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incandescence claire (filament visible) : 2.10</a:t>
            </a:r>
            <a:r>
              <a:rPr kumimoji="0" lang="fr-FR" sz="36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6</a:t>
            </a:r>
            <a:r>
              <a:rPr kumimoji="0" lang="fr-FR"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cd/m</a:t>
            </a:r>
            <a:r>
              <a:rPr kumimoji="0" lang="fr-FR" sz="36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tube fluorescent standard </a:t>
            </a:r>
            <a:r>
              <a:rPr kumimoji="0" lang="fr-FR"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Symbol" pitchFamily="18" charset="2"/>
              </a:rPr>
              <a:t></a:t>
            </a:r>
            <a:r>
              <a:rPr kumimoji="0" lang="fr-FR"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38 : 8000 cd/m</a:t>
            </a:r>
            <a:r>
              <a:rPr kumimoji="0" lang="fr-FR" sz="36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sym typeface="Symbol" pitchFamily="18" charset="2"/>
              </a:rPr>
              <a:t>2</a:t>
            </a:r>
            <a:endParaRPr kumimoji="0" lang="en-US" sz="3600" b="0" i="0" u="none" strike="noStrike" cap="none" normalizeH="0" baseline="0" dirty="0" smtClean="0">
              <a:ln>
                <a:noFill/>
              </a:ln>
              <a:solidFill>
                <a:schemeClr val="tx1"/>
              </a:solidFill>
              <a:effectLst/>
              <a:latin typeface="Arial" pitchFamily="34" charset="0"/>
              <a:cs typeface="Arial" pitchFamily="34" charset="0"/>
              <a:sym typeface="Symbol"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Symbol" pitchFamily="18" charset="2"/>
              </a:rPr>
              <a:t>lampe de bureau : 300 cd/m</a:t>
            </a:r>
            <a:r>
              <a:rPr kumimoji="0" lang="fr-FR" sz="36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sym typeface="Symbol" pitchFamily="18" charset="2"/>
              </a:rPr>
              <a:t>2</a:t>
            </a:r>
            <a:endParaRPr kumimoji="0" lang="fr-FR" sz="3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Symbol" pitchFamily="18" charset="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00298" y="214290"/>
            <a:ext cx="3963714" cy="584775"/>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r>
              <a:rPr lang="fr-FR" sz="3200" b="1" dirty="0"/>
              <a:t>L'efficacité lumineuse </a:t>
            </a:r>
            <a:endParaRPr lang="ar-DZ" sz="3200" dirty="0"/>
          </a:p>
        </p:txBody>
      </p:sp>
      <p:sp>
        <p:nvSpPr>
          <p:cNvPr id="26625" name="Rectangle 1"/>
          <p:cNvSpPr>
            <a:spLocks noChangeArrowheads="1"/>
          </p:cNvSpPr>
          <p:nvPr/>
        </p:nvSpPr>
        <p:spPr bwMode="auto">
          <a:xfrm>
            <a:off x="571472" y="928670"/>
            <a:ext cx="8072494"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3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L'efficacit</a:t>
            </a:r>
            <a:r>
              <a:rPr kumimoji="0" lang="fr-FR" sz="32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lumineuse</a:t>
            </a:r>
            <a:r>
              <a:rPr kumimoji="0" lang="fr-FR" sz="3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d'une source de la lumi</a:t>
            </a:r>
            <a:r>
              <a:rPr kumimoji="0" lang="fr-FR" sz="3200" b="0" i="0" u="none" strike="noStrike" cap="none" normalizeH="0" baseline="0" dirty="0" smtClean="0">
                <a:ln>
                  <a:noFill/>
                </a:ln>
                <a:solidFill>
                  <a:srgbClr val="000000"/>
                </a:solidFill>
                <a:effectLst/>
                <a:latin typeface="Calibri"/>
                <a:ea typeface="Calibri" pitchFamily="34" charset="0"/>
                <a:cs typeface="Times New Roman" pitchFamily="18" charset="0"/>
              </a:rPr>
              <a:t>è</a:t>
            </a:r>
            <a:r>
              <a:rPr kumimoji="0" lang="fr-FR" sz="3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re est le flux lumineux </a:t>
            </a:r>
            <a:r>
              <a:rPr kumimoji="0" lang="fr-FR" sz="3200" b="0" i="0" u="none" strike="noStrike" cap="none" normalizeH="0" baseline="0" dirty="0" smtClean="0">
                <a:ln>
                  <a:noFill/>
                </a:ln>
                <a:solidFill>
                  <a:srgbClr val="000000"/>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mis </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sym typeface="Symbol" pitchFamily="18" charset="2"/>
              </a:rPr>
              <a:t></a:t>
            </a:r>
            <a:r>
              <a:rPr kumimoji="0" lang="fr-FR" sz="3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fr-FR" sz="3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sym typeface="Symbol" pitchFamily="18" charset="2"/>
              </a:rPr>
              <a:t>par unit</a:t>
            </a:r>
            <a:r>
              <a:rPr kumimoji="0" lang="fr-FR" sz="3200" b="0" i="0" u="none" strike="noStrike" cap="none" normalizeH="0" baseline="0" dirty="0" smtClean="0">
                <a:ln>
                  <a:noFill/>
                </a:ln>
                <a:solidFill>
                  <a:srgbClr val="000000"/>
                </a:solidFill>
                <a:effectLst/>
                <a:latin typeface="Calibri"/>
                <a:ea typeface="Calibri" pitchFamily="34" charset="0"/>
                <a:cs typeface="Times New Roman" pitchFamily="18" charset="0"/>
                <a:sym typeface="Symbol" pitchFamily="18" charset="2"/>
              </a:rPr>
              <a:t>é</a:t>
            </a:r>
            <a:r>
              <a:rPr kumimoji="0" lang="fr-FR" sz="3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sym typeface="Symbol" pitchFamily="18" charset="2"/>
              </a:rPr>
              <a:t> de puissance de la source, c'est </a:t>
            </a:r>
            <a:r>
              <a:rPr kumimoji="0" lang="fr-FR" sz="3200" b="0" i="0" u="none" strike="noStrike" cap="none" normalizeH="0" baseline="0" dirty="0" smtClean="0">
                <a:ln>
                  <a:noFill/>
                </a:ln>
                <a:solidFill>
                  <a:srgbClr val="000000"/>
                </a:solidFill>
                <a:effectLst/>
                <a:latin typeface="Calibri"/>
                <a:ea typeface="Calibri" pitchFamily="34" charset="0"/>
                <a:cs typeface="Times New Roman" pitchFamily="18" charset="0"/>
                <a:sym typeface="Symbol" pitchFamily="18" charset="2"/>
              </a:rPr>
              <a:t>é</a:t>
            </a:r>
            <a:r>
              <a:rPr kumimoji="0" lang="fr-FR" sz="3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sym typeface="Symbol" pitchFamily="18" charset="2"/>
              </a:rPr>
              <a:t>quivalent au rendement de la source en watt. Elle s'exprime en lumen par watt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sym typeface="Symbol" pitchFamily="18" charset="2"/>
              </a:rPr>
              <a:t>(lm/W).</a:t>
            </a:r>
            <a:endPar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sym typeface="Symbol" pitchFamily="18" charset="2"/>
            </a:endParaRPr>
          </a:p>
        </p:txBody>
      </p:sp>
      <p:pic>
        <p:nvPicPr>
          <p:cNvPr id="4" name="Image 3"/>
          <p:cNvPicPr/>
          <p:nvPr/>
        </p:nvPicPr>
        <p:blipFill>
          <a:blip r:embed="rId2"/>
          <a:srcRect/>
          <a:stretch>
            <a:fillRect/>
          </a:stretch>
        </p:blipFill>
        <p:spPr bwMode="auto">
          <a:xfrm>
            <a:off x="785786" y="3429000"/>
            <a:ext cx="7143800" cy="2643206"/>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428596" y="785794"/>
            <a:ext cx="8429652"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Exemples:</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Une lampe </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incandescence </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filament de tungst</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 qui consomme une puissance </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lectrique de 100 W, le flux lumineux dans le domaine du visible n'est que de 1380 lm, le reste invisible </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tant per</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 uniquement sous forme thermique (chaleur). On dit qu'une telle lampe a une efficacit</a:t>
            </a:r>
            <a:r>
              <a:rPr kumimoji="0" lang="fr-FR" sz="32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lumineuse de 13,8 lm/W.</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Prof. Abdelkader Nouiri                            Univ. Oum El-Bouaghi-2020</a:t>
            </a:r>
            <a:endParaRPr lang="ar-DZ"/>
          </a:p>
        </p:txBody>
      </p:sp>
      <p:sp>
        <p:nvSpPr>
          <p:cNvPr id="3" name="Rectangle 2"/>
          <p:cNvSpPr>
            <a:spLocks noChangeArrowheads="1"/>
          </p:cNvSpPr>
          <p:nvPr/>
        </p:nvSpPr>
        <p:spPr bwMode="auto">
          <a:xfrm>
            <a:off x="1214414" y="1428736"/>
            <a:ext cx="6475812"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tabLst/>
            </a:pPr>
            <a:r>
              <a:rPr kumimoji="0" lang="fr-FR" sz="4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Merci pour votre attention</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3"/>
          <p:cNvSpPr>
            <a:spLocks noChangeArrowheads="1"/>
          </p:cNvSpPr>
          <p:nvPr/>
        </p:nvSpPr>
        <p:spPr bwMode="auto">
          <a:xfrm>
            <a:off x="2214546" y="3000372"/>
            <a:ext cx="4974439"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tabLst/>
            </a:pPr>
            <a:r>
              <a:rPr kumimoji="0" lang="ar-DZ" sz="4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إلى اللقاء في الدرس القادم</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785786" y="214290"/>
            <a:ext cx="7395807" cy="461665"/>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grandeurs et les unit</a:t>
            </a:r>
            <a:r>
              <a:rPr kumimoji="0" lang="fr-FR" sz="24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de l'optique (la lumi</a:t>
            </a:r>
            <a:r>
              <a:rPr kumimoji="0" lang="fr-FR" sz="2400" b="1"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285720" y="1214422"/>
            <a:ext cx="8429684"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fr-FR" sz="3200" b="0"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Jusqu'en 1948, il n'a pas existé d'unité de mesure unifiée pour l'intensité lumineuse, chaque pays utilisant des étalons différents (flamme, filament incandescent).</a:t>
            </a:r>
            <a:endPar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En 1948 le</a:t>
            </a:r>
            <a:r>
              <a:rPr kumimoji="0" lang="fr-FR" sz="3200" b="0" i="0" u="none" strike="noStrike" cap="none" normalizeH="0" baseline="0" dirty="0" smtClean="0">
                <a:ln>
                  <a:noFill/>
                </a:ln>
                <a:solidFill>
                  <a:srgbClr val="222222"/>
                </a:solidFill>
                <a:effectLst/>
                <a:latin typeface="Arial"/>
                <a:ea typeface="Calibri" pitchFamily="34" charset="0"/>
                <a:cs typeface="Times New Roman" pitchFamily="18" charset="0"/>
              </a:rPr>
              <a:t> </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Bureau international des poids et mesures</a:t>
            </a:r>
            <a:r>
              <a:rPr kumimoji="0" lang="fr-FR" sz="3200" b="0" i="0" u="none" strike="noStrike" cap="none" normalizeH="0" baseline="0" dirty="0" smtClean="0">
                <a:ln>
                  <a:noFill/>
                </a:ln>
                <a:solidFill>
                  <a:srgbClr val="222222"/>
                </a:solidFill>
                <a:effectLst/>
                <a:latin typeface="Arial"/>
                <a:ea typeface="Calibri" pitchFamily="34" charset="0"/>
                <a:cs typeface="Times New Roman" pitchFamily="18" charset="0"/>
              </a:rPr>
              <a:t> </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approuva l'introduction de la</a:t>
            </a:r>
            <a:r>
              <a:rPr kumimoji="0" lang="fr-FR" sz="3200" b="0" i="0" u="none" strike="noStrike" cap="none" normalizeH="0" baseline="0" dirty="0" smtClean="0">
                <a:ln>
                  <a:noFill/>
                </a:ln>
                <a:solidFill>
                  <a:srgbClr val="222222"/>
                </a:solidFill>
                <a:effectLst/>
                <a:latin typeface="Arial"/>
                <a:ea typeface="Calibri" pitchFamily="34" charset="0"/>
                <a:cs typeface="Times New Roman" pitchFamily="18" charset="0"/>
              </a:rPr>
              <a:t> </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candela</a:t>
            </a:r>
            <a:r>
              <a:rPr kumimoji="0" lang="fr-FR" sz="3200" b="0" i="0" u="none" strike="noStrike" cap="none" normalizeH="0" baseline="0" dirty="0" smtClean="0">
                <a:ln>
                  <a:noFill/>
                </a:ln>
                <a:solidFill>
                  <a:srgbClr val="222222"/>
                </a:solidFill>
                <a:effectLst/>
                <a:latin typeface="Arial"/>
                <a:ea typeface="Calibri" pitchFamily="34" charset="0"/>
                <a:cs typeface="Times New Roman" pitchFamily="18" charset="0"/>
              </a:rPr>
              <a:t> </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dans le</a:t>
            </a:r>
            <a:r>
              <a:rPr kumimoji="0" lang="fr-FR" sz="3200" b="0" i="0" u="none" strike="noStrike" cap="none" normalizeH="0" baseline="0" dirty="0" smtClean="0">
                <a:ln>
                  <a:noFill/>
                </a:ln>
                <a:solidFill>
                  <a:srgbClr val="222222"/>
                </a:solidFill>
                <a:effectLst/>
                <a:latin typeface="Arial"/>
                <a:ea typeface="Calibri" pitchFamily="34" charset="0"/>
                <a:cs typeface="Times New Roman" pitchFamily="18" charset="0"/>
              </a:rPr>
              <a:t> </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Syst</a:t>
            </a:r>
            <a:r>
              <a:rPr kumimoji="0" lang="fr-FR" sz="3200" b="0" i="0" u="none" strike="noStrike" cap="none" normalizeH="0" baseline="0" dirty="0" smtClean="0">
                <a:ln>
                  <a:noFill/>
                </a:ln>
                <a:solidFill>
                  <a:srgbClr val="222222"/>
                </a:solidFill>
                <a:effectLst/>
                <a:latin typeface="Arial"/>
                <a:ea typeface="Calibri" pitchFamily="34" charset="0"/>
                <a:cs typeface="Times New Roman" pitchFamily="18" charset="0"/>
              </a:rPr>
              <a:t>è</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me international d'unit</a:t>
            </a:r>
            <a:r>
              <a:rPr kumimoji="0" lang="fr-FR" sz="3200" b="0" i="0" u="none" strike="noStrike" cap="none" normalizeH="0" baseline="0" dirty="0" smtClean="0">
                <a:ln>
                  <a:noFill/>
                </a:ln>
                <a:solidFill>
                  <a:srgbClr val="222222"/>
                </a:solidFill>
                <a:effectLst/>
                <a:latin typeface="Arial"/>
                <a:ea typeface="Calibri" pitchFamily="34" charset="0"/>
                <a:cs typeface="Times New Roman" pitchFamily="18" charset="0"/>
              </a:rPr>
              <a:t>é</a:t>
            </a:r>
            <a:r>
              <a:rPr kumimoji="0" lang="fr-FR" sz="32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s</a:t>
            </a:r>
            <a:r>
              <a:rPr kumimoji="0" lang="en-US" sz="32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285728"/>
            <a:ext cx="4894417" cy="461665"/>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algn="l" rtl="0"/>
            <a:r>
              <a:rPr lang="fr-FR" sz="2400" b="1" dirty="0"/>
              <a:t>Le flux énergétique (mesuré en watt)</a:t>
            </a:r>
            <a:endParaRPr lang="ar-DZ" sz="2400" dirty="0"/>
          </a:p>
        </p:txBody>
      </p:sp>
      <p:sp>
        <p:nvSpPr>
          <p:cNvPr id="3" name="Rectangle 2"/>
          <p:cNvSpPr/>
          <p:nvPr/>
        </p:nvSpPr>
        <p:spPr>
          <a:xfrm>
            <a:off x="642910" y="1000108"/>
            <a:ext cx="8143932" cy="2677656"/>
          </a:xfrm>
          <a:prstGeom prst="rect">
            <a:avLst/>
          </a:prstGeom>
        </p:spPr>
        <p:txBody>
          <a:bodyPr wrap="square">
            <a:spAutoFit/>
          </a:bodyPr>
          <a:lstStyle/>
          <a:p>
            <a:pPr algn="l" rtl="0"/>
            <a:r>
              <a:rPr lang="fr-FR" sz="2800" dirty="0"/>
              <a:t>le flux énergétique (</a:t>
            </a:r>
            <a:r>
              <a:rPr lang="fr-FR" sz="2800" dirty="0">
                <a:sym typeface="Symbol"/>
              </a:rPr>
              <a:t></a:t>
            </a:r>
            <a:r>
              <a:rPr lang="fr-FR" sz="2800" baseline="-25000" dirty="0" smtClean="0"/>
              <a:t>e</a:t>
            </a:r>
            <a:r>
              <a:rPr lang="fr-FR" sz="2800" dirty="0"/>
              <a:t> </a:t>
            </a:r>
            <a:r>
              <a:rPr lang="fr-FR" sz="2800" dirty="0" smtClean="0"/>
              <a:t>)ou </a:t>
            </a:r>
            <a:r>
              <a:rPr lang="fr-FR" sz="2800" dirty="0"/>
              <a:t>la puissance rayonnée est la mesure de la puissance totale d'un rayonnement électromagnétique  (y compris l'infrarouge, l'ultraviolet et le visible) émise par une source ou reçue par une surface particulière, ou simplement transitant en un point de l'espace</a:t>
            </a:r>
            <a:r>
              <a:rPr lang="fr-FR" dirty="0"/>
              <a:t>.</a:t>
            </a:r>
            <a:endParaRPr lang="ar-DZ" dirty="0"/>
          </a:p>
        </p:txBody>
      </p:sp>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DZ"/>
          </a:p>
        </p:txBody>
      </p:sp>
      <p:pic>
        <p:nvPicPr>
          <p:cNvPr id="409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857356" y="3857628"/>
            <a:ext cx="5077201" cy="1071570"/>
          </a:xfrm>
          <a:prstGeom prst="rect">
            <a:avLst/>
          </a:prstGeom>
          <a:noFill/>
        </p:spPr>
      </p:pic>
      <p:sp>
        <p:nvSpPr>
          <p:cNvPr id="410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DZ"/>
          </a:p>
        </p:txBody>
      </p:sp>
      <p:pic>
        <p:nvPicPr>
          <p:cNvPr id="4099"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000364" y="5357826"/>
            <a:ext cx="3214710" cy="107157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214282" y="357166"/>
            <a:ext cx="5530681" cy="46166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tabLst/>
            </a:pPr>
            <a:r>
              <a:rPr kumimoji="0" lang="fr-FR" sz="24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Le</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2400" b="1"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flux lumineux</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(mesur</a:t>
            </a:r>
            <a:r>
              <a:rPr kumimoji="0" lang="fr-FR" sz="24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en lumens)</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428596" y="1142984"/>
            <a:ext cx="8143932" cy="5016758"/>
          </a:xfrm>
          <a:prstGeom prst="rect">
            <a:avLst/>
          </a:prstGeom>
        </p:spPr>
        <p:txBody>
          <a:bodyPr wrap="square">
            <a:spAutoFit/>
          </a:bodyPr>
          <a:lstStyle/>
          <a:p>
            <a:pPr algn="just" rtl="0"/>
            <a:r>
              <a:rPr lang="fr-FR" sz="3200" dirty="0"/>
              <a:t>Le flux lumineux (</a:t>
            </a:r>
            <a:r>
              <a:rPr lang="fr-FR" sz="3200" dirty="0">
                <a:sym typeface="Symbol"/>
              </a:rPr>
              <a:t></a:t>
            </a:r>
            <a:r>
              <a:rPr lang="fr-FR" sz="3200" dirty="0"/>
              <a:t>) est la grandeur photométrique qui caractérise la puissance lumineuse d'une source, telle qu'elle est perçue par l'œil humain. Le flux lumineux est le </a:t>
            </a:r>
            <a:r>
              <a:rPr lang="fr-FR" sz="3200" u="sng" dirty="0"/>
              <a:t>flux énergétique visible</a:t>
            </a:r>
            <a:r>
              <a:rPr lang="fr-FR" sz="3200" dirty="0"/>
              <a:t>, c'est-à-dire la puissance électromagnétique rayonnée, pondéré par la sensibilité de l'œil humain, normalisée par la fonction d'efficacité lumineuse spectrale, aux différentes longueurs d'onde</a:t>
            </a:r>
            <a:endParaRPr lang="ar-DZ"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357158" y="214290"/>
            <a:ext cx="850109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0"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En </a:t>
            </a:r>
            <a:r>
              <a:rPr kumimoji="0" lang="fr-FR"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photométrie</a:t>
            </a:r>
            <a:r>
              <a:rPr kumimoji="0" lang="fr-FR" sz="2800" b="0"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 pour tenir compte de la sensibilité de l'</a:t>
            </a:r>
            <a:r>
              <a:rPr kumimoji="0" lang="fr-FR"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œil</a:t>
            </a:r>
            <a:r>
              <a:rPr kumimoji="0" lang="fr-FR" sz="2800" b="0"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 humain, différente à chaque longueur d'onde du rayonnement, on corrige la puissance du </a:t>
            </a:r>
            <a:r>
              <a:rPr kumimoji="0" lang="fr-FR"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rayonnement électromagnétique</a:t>
            </a:r>
            <a:r>
              <a:rPr kumimoji="0" lang="fr-FR" sz="2800" b="0"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 en le pondérant par une fonction d'</a:t>
            </a:r>
            <a:r>
              <a:rPr kumimoji="0" lang="fr-FR"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efficacité lumineuse spectrale, K(λ)</a:t>
            </a:r>
            <a:r>
              <a:rPr kumimoji="0" lang="fr-FR" sz="2800" b="0"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 Ces fonctions sont définies par des valeurs tabulées et deviennent nulles pour l'infrarouge ou l'ultraviolet qui se situent hors du domaine du </a:t>
            </a:r>
            <a:r>
              <a:rPr kumimoji="0" lang="fr-FR"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spectre visible</a:t>
            </a:r>
            <a:r>
              <a:rPr kumimoji="0" lang="fr-FR" sz="2800" b="0"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a:t>
            </a:r>
            <a:r>
              <a:rPr kumimoji="0" lang="fr-FR" sz="1200" b="0"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Image 2"/>
          <p:cNvPicPr/>
          <p:nvPr/>
        </p:nvPicPr>
        <p:blipFill>
          <a:blip r:embed="rId2"/>
          <a:srcRect/>
          <a:stretch>
            <a:fillRect/>
          </a:stretch>
        </p:blipFill>
        <p:spPr bwMode="auto">
          <a:xfrm>
            <a:off x="2143108" y="3643314"/>
            <a:ext cx="5715040" cy="642942"/>
          </a:xfrm>
          <a:prstGeom prst="rect">
            <a:avLst/>
          </a:prstGeom>
          <a:noFill/>
          <a:ln w="9525">
            <a:noFill/>
            <a:miter lim="800000"/>
            <a:headEnd/>
            <a:tailEnd/>
          </a:ln>
        </p:spPr>
      </p:pic>
      <p:sp>
        <p:nvSpPr>
          <p:cNvPr id="16386" name="Rectangle 2"/>
          <p:cNvSpPr>
            <a:spLocks noChangeArrowheads="1"/>
          </p:cNvSpPr>
          <p:nvPr/>
        </p:nvSpPr>
        <p:spPr bwMode="auto">
          <a:xfrm>
            <a:off x="357158" y="4214818"/>
            <a:ext cx="8143932"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K(λ)</a:t>
            </a:r>
            <a:r>
              <a:rPr kumimoji="0" lang="fr-FR" sz="2000" b="0"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 est la fonction d'efficacité lumineuse spectrale </a:t>
            </a:r>
            <a:r>
              <a:rPr kumimoji="0" lang="fr-FR" sz="2000" b="0" i="0" u="none" strike="noStrike" cap="none" normalizeH="0" baseline="0" dirty="0" err="1" smtClean="0">
                <a:ln>
                  <a:noFill/>
                </a:ln>
                <a:solidFill>
                  <a:srgbClr val="222222"/>
                </a:solidFill>
                <a:effectLst/>
                <a:latin typeface="Times New Roman" pitchFamily="18" charset="0"/>
                <a:ea typeface="Times New Roman" pitchFamily="18" charset="0"/>
                <a:cs typeface="Times New Roman" pitchFamily="18" charset="0"/>
              </a:rPr>
              <a:t>photopique</a:t>
            </a:r>
            <a:endParaRPr kumimoji="0" lang="fr-FR" sz="20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K</a:t>
            </a:r>
            <a:r>
              <a:rPr kumimoji="0" lang="fr-FR" sz="2000" b="0" i="0" u="none" strike="noStrike" cap="none" normalizeH="0" baseline="-30000" dirty="0" smtClean="0">
                <a:ln>
                  <a:noFill/>
                </a:ln>
                <a:solidFill>
                  <a:srgbClr val="222222"/>
                </a:solidFill>
                <a:effectLst/>
                <a:latin typeface="Times New Roman" pitchFamily="18" charset="0"/>
                <a:ea typeface="Calibri" pitchFamily="34" charset="0"/>
                <a:cs typeface="Times New Roman" pitchFamily="18" charset="0"/>
              </a:rPr>
              <a:t>m</a:t>
            </a:r>
            <a:r>
              <a:rPr kumimoji="0" lang="fr-FR" sz="20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=683 lm/W est l'efficacit</a:t>
            </a:r>
            <a:r>
              <a:rPr kumimoji="0" lang="fr-FR" sz="2000" b="0" i="0" u="none" strike="noStrike" cap="none" normalizeH="0" baseline="0" dirty="0" smtClean="0">
                <a:ln>
                  <a:noFill/>
                </a:ln>
                <a:solidFill>
                  <a:srgbClr val="222222"/>
                </a:solidFill>
                <a:effectLst/>
                <a:latin typeface="Arial"/>
                <a:ea typeface="Calibri" pitchFamily="34" charset="0"/>
                <a:cs typeface="Times New Roman" pitchFamily="18" charset="0"/>
              </a:rPr>
              <a:t>é</a:t>
            </a:r>
            <a:r>
              <a:rPr kumimoji="0" lang="fr-FR" sz="20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lumineuse spectrale maximale </a:t>
            </a:r>
            <a:r>
              <a:rPr kumimoji="0" lang="fr-FR" sz="2000" b="0" i="0" u="none" strike="noStrike" cap="none" normalizeH="0" baseline="0" dirty="0" err="1" smtClean="0">
                <a:ln>
                  <a:noFill/>
                </a:ln>
                <a:solidFill>
                  <a:srgbClr val="222222"/>
                </a:solidFill>
                <a:effectLst/>
                <a:latin typeface="Times New Roman" pitchFamily="18" charset="0"/>
                <a:ea typeface="Calibri" pitchFamily="34" charset="0"/>
                <a:cs typeface="Times New Roman" pitchFamily="18" charset="0"/>
              </a:rPr>
              <a:t>photopique</a:t>
            </a:r>
            <a:r>
              <a:rPr kumimoji="0" lang="fr-FR" sz="20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a:t>
            </a:r>
            <a:r>
              <a:rPr kumimoji="0" lang="en-US" sz="2000" b="0" i="0" u="none" strike="noStrike" cap="none" normalizeH="0" baseline="0" dirty="0" smtClean="0">
                <a:ln>
                  <a:noFill/>
                </a:ln>
                <a:solidFill>
                  <a:schemeClr val="tx1"/>
                </a:solidFill>
                <a:effectLst/>
                <a:latin typeface="Arial" pitchFamily="34" charset="0"/>
                <a:cs typeface="Arial" pitchFamily="34" charset="0"/>
              </a:rPr>
              <a:t> </a:t>
            </a:r>
          </a:p>
        </p:txBody>
      </p:sp>
      <p:pic>
        <p:nvPicPr>
          <p:cNvPr id="16388" name="Picture 4"/>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28596" y="5429264"/>
            <a:ext cx="1147568" cy="749107"/>
          </a:xfrm>
          <a:prstGeom prst="rect">
            <a:avLst/>
          </a:prstGeom>
          <a:noFill/>
        </p:spPr>
      </p:pic>
      <p:pic>
        <p:nvPicPr>
          <p:cNvPr id="16387" name="Picture 3"/>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857224" y="6089426"/>
            <a:ext cx="571504" cy="768574"/>
          </a:xfrm>
          <a:prstGeom prst="rect">
            <a:avLst/>
          </a:prstGeom>
          <a:noFill/>
        </p:spPr>
      </p:pic>
      <p:sp>
        <p:nvSpPr>
          <p:cNvPr id="16389" name="Rectangle 5"/>
          <p:cNvSpPr>
            <a:spLocks noChangeArrowheads="1"/>
          </p:cNvSpPr>
          <p:nvPr/>
        </p:nvSpPr>
        <p:spPr bwMode="auto">
          <a:xfrm>
            <a:off x="357158" y="4935692"/>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V(λ)</a:t>
            </a:r>
            <a:r>
              <a:rPr kumimoji="0" lang="fr-FR" sz="2000" b="0"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 est l'efficacité lumineuse spectrale relative </a:t>
            </a:r>
            <a:r>
              <a:rPr kumimoji="0" lang="fr-FR" sz="2000" b="0" i="0" u="none" strike="noStrike" cap="none" normalizeH="0" baseline="0" dirty="0" err="1" smtClean="0">
                <a:ln>
                  <a:noFill/>
                </a:ln>
                <a:solidFill>
                  <a:srgbClr val="222222"/>
                </a:solidFill>
                <a:effectLst/>
                <a:latin typeface="Times New Roman" pitchFamily="18" charset="0"/>
                <a:ea typeface="Times New Roman" pitchFamily="18" charset="0"/>
                <a:cs typeface="Times New Roman" pitchFamily="18" charset="0"/>
              </a:rPr>
              <a:t>photopique</a:t>
            </a:r>
            <a:r>
              <a:rPr kumimoji="0" lang="fr-FR" sz="2000" b="0"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 sans dimension</a:t>
            </a: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6390" name="Rectangle 6"/>
          <p:cNvSpPr>
            <a:spLocks noChangeArrowheads="1"/>
          </p:cNvSpPr>
          <p:nvPr/>
        </p:nvSpPr>
        <p:spPr bwMode="auto">
          <a:xfrm>
            <a:off x="1714448" y="5429264"/>
            <a:ext cx="7429552" cy="67710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  </a:t>
            </a:r>
            <a:r>
              <a:rPr kumimoji="0" lang="fr-FR" sz="2000" b="0"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est la densité spectrale de flux énergétique, en watts par mètre (W/m) </a:t>
            </a: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391" name="Rectangle 7"/>
          <p:cNvSpPr>
            <a:spLocks noChangeArrowheads="1"/>
          </p:cNvSpPr>
          <p:nvPr/>
        </p:nvSpPr>
        <p:spPr bwMode="auto">
          <a:xfrm>
            <a:off x="1428728" y="6143644"/>
            <a:ext cx="7500990" cy="400110"/>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  </a:t>
            </a:r>
            <a:r>
              <a:rPr kumimoji="0" lang="fr-FR" sz="2000" b="0"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est la densité spectrale de flux lumineux, en lumens par mètre (lm/m)</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1785918" y="857232"/>
            <a:ext cx="5010171" cy="785818"/>
          </a:xfrm>
          <a:prstGeom prst="rect">
            <a:avLst/>
          </a:prstGeom>
          <a:noFill/>
          <a:ln w="9525">
            <a:noFill/>
            <a:miter lim="800000"/>
            <a:headEnd/>
            <a:tailEnd/>
          </a:ln>
        </p:spPr>
      </p:pic>
      <p:sp>
        <p:nvSpPr>
          <p:cNvPr id="18433" name="Rectangle 1"/>
          <p:cNvSpPr>
            <a:spLocks noChangeArrowheads="1"/>
          </p:cNvSpPr>
          <p:nvPr/>
        </p:nvSpPr>
        <p:spPr bwMode="auto">
          <a:xfrm>
            <a:off x="214282" y="214290"/>
            <a:ext cx="3076676"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 la vision </a:t>
            </a:r>
            <a:r>
              <a:rPr kumimoji="0" lang="fr-FR" sz="20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photopique</a:t>
            </a: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Image 3"/>
          <p:cNvPicPr/>
          <p:nvPr/>
        </p:nvPicPr>
        <p:blipFill>
          <a:blip r:embed="rId3"/>
          <a:srcRect/>
          <a:stretch>
            <a:fillRect/>
          </a:stretch>
        </p:blipFill>
        <p:spPr bwMode="auto">
          <a:xfrm>
            <a:off x="2605087" y="2138362"/>
            <a:ext cx="4824433" cy="3219464"/>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285720" y="357166"/>
            <a:ext cx="850109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Exemple (figure ci-dessous) : une lampe halog</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 de puissance 2000W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met un flux lumineux de 52000 lm.</a:t>
            </a:r>
            <a:endParaRPr kumimoji="0" lang="fr-FR"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Image 2"/>
          <p:cNvPicPr/>
          <p:nvPr/>
        </p:nvPicPr>
        <p:blipFill>
          <a:blip r:embed="rId2"/>
          <a:srcRect/>
          <a:stretch>
            <a:fillRect/>
          </a:stretch>
        </p:blipFill>
        <p:spPr bwMode="auto">
          <a:xfrm>
            <a:off x="1571604" y="1571612"/>
            <a:ext cx="5929354" cy="4000528"/>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214290"/>
            <a:ext cx="8643998" cy="5847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rtl="0"/>
            <a:r>
              <a:rPr lang="fr-FR" sz="3200" b="1" dirty="0"/>
              <a:t>L'intensité lumineuse (mesurée en candela (cd))</a:t>
            </a:r>
            <a:endParaRPr lang="ar-DZ" sz="3200" dirty="0"/>
          </a:p>
        </p:txBody>
      </p:sp>
      <p:sp>
        <p:nvSpPr>
          <p:cNvPr id="17409" name="Rectangle 1"/>
          <p:cNvSpPr>
            <a:spLocks noChangeArrowheads="1"/>
          </p:cNvSpPr>
          <p:nvPr/>
        </p:nvSpPr>
        <p:spPr bwMode="auto">
          <a:xfrm>
            <a:off x="357158" y="857232"/>
            <a:ext cx="785818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L'intensit</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I d’une source lumineuse dans une direction donn</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e  est le flux </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mis </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sym typeface="Symbol" pitchFamily="18" charset="2"/>
              </a:rPr>
              <a:t></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par unit</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d'angle solide </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sym typeface="Symbol" pitchFamily="18" charset="2"/>
              </a:rPr>
              <a:t></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a:t>
            </a:r>
            <a:endPar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sym typeface="Symbol" pitchFamily="18" charset="2"/>
            </a:endParaRPr>
          </a:p>
        </p:txBody>
      </p:sp>
      <p:sp>
        <p:nvSpPr>
          <p:cNvPr id="17410" name="Rectangle 2"/>
          <p:cNvSpPr>
            <a:spLocks noChangeArrowheads="1"/>
          </p:cNvSpPr>
          <p:nvPr/>
        </p:nvSpPr>
        <p:spPr bwMode="auto">
          <a:xfrm>
            <a:off x="285720" y="2214554"/>
            <a:ext cx="571504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La candela est l'intensit</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lumineuse, dans une direction donn</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e, d'une source qui </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met un rayonnement monochromatique de fr</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quence 540 ×10</a:t>
            </a:r>
            <a:r>
              <a:rPr kumimoji="0" lang="fr-FR" sz="2400" b="0" i="0" u="none" strike="noStrike" cap="none" normalizeH="0" baseline="30000" dirty="0" smtClean="0">
                <a:ln>
                  <a:noFill/>
                </a:ln>
                <a:solidFill>
                  <a:srgbClr val="222222"/>
                </a:solidFill>
                <a:effectLst/>
                <a:latin typeface="Times New Roman" pitchFamily="18" charset="0"/>
                <a:ea typeface="Calibri" pitchFamily="34" charset="0"/>
                <a:cs typeface="Times New Roman" pitchFamily="18" charset="0"/>
              </a:rPr>
              <a:t>12</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 </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hertz et dont l'intensit</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nerg</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tique dans cette direction est 1/683 watt par st</a:t>
            </a:r>
            <a:r>
              <a:rPr kumimoji="0" lang="fr-FR" sz="24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radian</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411" name="Rectangle 3"/>
          <p:cNvSpPr>
            <a:spLocks noChangeArrowheads="1"/>
          </p:cNvSpPr>
          <p:nvPr/>
        </p:nvSpPr>
        <p:spPr bwMode="auto">
          <a:xfrm>
            <a:off x="6215074" y="5500702"/>
            <a:ext cx="2571736" cy="1015663"/>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Une bougie ordinaire a une intensit</a:t>
            </a:r>
            <a:r>
              <a:rPr kumimoji="0" lang="fr-FR" sz="2000" b="0" i="0" u="none" strike="noStrike" cap="none" normalizeH="0" baseline="0" dirty="0" smtClean="0">
                <a:ln>
                  <a:noFill/>
                </a:ln>
                <a:solidFill>
                  <a:srgbClr val="222222"/>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rgbClr val="222222"/>
                </a:solidFill>
                <a:effectLst/>
                <a:latin typeface="Times New Roman" pitchFamily="18" charset="0"/>
                <a:ea typeface="Calibri" pitchFamily="34" charset="0"/>
                <a:cs typeface="Times New Roman" pitchFamily="18" charset="0"/>
              </a:rPr>
              <a:t> lumineuse de 1cd</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7" name="Image 6"/>
          <p:cNvPicPr/>
          <p:nvPr/>
        </p:nvPicPr>
        <p:blipFill>
          <a:blip r:embed="rId2"/>
          <a:srcRect/>
          <a:stretch>
            <a:fillRect/>
          </a:stretch>
        </p:blipFill>
        <p:spPr bwMode="auto">
          <a:xfrm>
            <a:off x="7072330" y="3429000"/>
            <a:ext cx="1238250" cy="183832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1785918" y="3286124"/>
            <a:ext cx="5295924" cy="3407586"/>
          </a:xfrm>
          <a:prstGeom prst="rect">
            <a:avLst/>
          </a:prstGeom>
          <a:noFill/>
          <a:ln w="9525">
            <a:noFill/>
            <a:miter lim="800000"/>
            <a:headEnd/>
            <a:tailEnd/>
          </a:ln>
        </p:spPr>
      </p:pic>
      <p:pic>
        <p:nvPicPr>
          <p:cNvPr id="3" name="Image 2"/>
          <p:cNvPicPr/>
          <p:nvPr/>
        </p:nvPicPr>
        <p:blipFill>
          <a:blip r:embed="rId3"/>
          <a:srcRect/>
          <a:stretch>
            <a:fillRect/>
          </a:stretch>
        </p:blipFill>
        <p:spPr bwMode="auto">
          <a:xfrm>
            <a:off x="1500166" y="214290"/>
            <a:ext cx="6357982" cy="3071834"/>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491</Words>
  <Application>Microsoft Office PowerPoint</Application>
  <PresentationFormat>Affichage à l'écran (4:3)</PresentationFormat>
  <Paragraphs>62</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nouiri</dc:creator>
  <cp:lastModifiedBy>nouiri</cp:lastModifiedBy>
  <cp:revision>14</cp:revision>
  <dcterms:created xsi:type="dcterms:W3CDTF">2019-02-09T21:44:37Z</dcterms:created>
  <dcterms:modified xsi:type="dcterms:W3CDTF">2020-03-30T18:43:02Z</dcterms:modified>
</cp:coreProperties>
</file>