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7"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8C4A8CC-DD15-40C1-A651-F13300FDAD3E}" type="datetimeFigureOut">
              <a:rPr lang="fr-FR" smtClean="0"/>
              <a:t>03/05/2021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4CF468-1386-4ACF-9407-8C91668874F9}" type="slidenum">
              <a:rPr lang="fr-FR" smtClean="0"/>
              <a:t>‹N°›</a:t>
            </a:fld>
            <a:endParaRPr lang="fr-FR"/>
          </a:p>
        </p:txBody>
      </p:sp>
    </p:spTree>
    <p:extLst>
      <p:ext uri="{BB962C8B-B14F-4D97-AF65-F5344CB8AC3E}">
        <p14:creationId xmlns:p14="http://schemas.microsoft.com/office/powerpoint/2010/main" val="491920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8C4A8CC-DD15-40C1-A651-F13300FDAD3E}" type="datetimeFigureOut">
              <a:rPr lang="fr-FR" smtClean="0"/>
              <a:t>03/05/2021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4CF468-1386-4ACF-9407-8C91668874F9}" type="slidenum">
              <a:rPr lang="fr-FR" smtClean="0"/>
              <a:t>‹N°›</a:t>
            </a:fld>
            <a:endParaRPr lang="fr-FR"/>
          </a:p>
        </p:txBody>
      </p:sp>
    </p:spTree>
    <p:extLst>
      <p:ext uri="{BB962C8B-B14F-4D97-AF65-F5344CB8AC3E}">
        <p14:creationId xmlns:p14="http://schemas.microsoft.com/office/powerpoint/2010/main" val="3136911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8C4A8CC-DD15-40C1-A651-F13300FDAD3E}" type="datetimeFigureOut">
              <a:rPr lang="fr-FR" smtClean="0"/>
              <a:t>03/05/2021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4CF468-1386-4ACF-9407-8C91668874F9}" type="slidenum">
              <a:rPr lang="fr-FR" smtClean="0"/>
              <a:t>‹N°›</a:t>
            </a:fld>
            <a:endParaRPr lang="fr-FR"/>
          </a:p>
        </p:txBody>
      </p:sp>
    </p:spTree>
    <p:extLst>
      <p:ext uri="{BB962C8B-B14F-4D97-AF65-F5344CB8AC3E}">
        <p14:creationId xmlns:p14="http://schemas.microsoft.com/office/powerpoint/2010/main" val="4277115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8C4A8CC-DD15-40C1-A651-F13300FDAD3E}" type="datetimeFigureOut">
              <a:rPr lang="fr-FR" smtClean="0"/>
              <a:t>03/05/2021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4CF468-1386-4ACF-9407-8C91668874F9}" type="slidenum">
              <a:rPr lang="fr-FR" smtClean="0"/>
              <a:t>‹N°›</a:t>
            </a:fld>
            <a:endParaRPr lang="fr-FR"/>
          </a:p>
        </p:txBody>
      </p:sp>
    </p:spTree>
    <p:extLst>
      <p:ext uri="{BB962C8B-B14F-4D97-AF65-F5344CB8AC3E}">
        <p14:creationId xmlns:p14="http://schemas.microsoft.com/office/powerpoint/2010/main" val="1633937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8C4A8CC-DD15-40C1-A651-F13300FDAD3E}" type="datetimeFigureOut">
              <a:rPr lang="fr-FR" smtClean="0"/>
              <a:t>03/05/2021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4CF468-1386-4ACF-9407-8C91668874F9}" type="slidenum">
              <a:rPr lang="fr-FR" smtClean="0"/>
              <a:t>‹N°›</a:t>
            </a:fld>
            <a:endParaRPr lang="fr-FR"/>
          </a:p>
        </p:txBody>
      </p:sp>
    </p:spTree>
    <p:extLst>
      <p:ext uri="{BB962C8B-B14F-4D97-AF65-F5344CB8AC3E}">
        <p14:creationId xmlns:p14="http://schemas.microsoft.com/office/powerpoint/2010/main" val="2526004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8C4A8CC-DD15-40C1-A651-F13300FDAD3E}" type="datetimeFigureOut">
              <a:rPr lang="fr-FR" smtClean="0"/>
              <a:t>03/05/2021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14CF468-1386-4ACF-9407-8C91668874F9}" type="slidenum">
              <a:rPr lang="fr-FR" smtClean="0"/>
              <a:t>‹N°›</a:t>
            </a:fld>
            <a:endParaRPr lang="fr-FR"/>
          </a:p>
        </p:txBody>
      </p:sp>
    </p:spTree>
    <p:extLst>
      <p:ext uri="{BB962C8B-B14F-4D97-AF65-F5344CB8AC3E}">
        <p14:creationId xmlns:p14="http://schemas.microsoft.com/office/powerpoint/2010/main" val="3979168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8C4A8CC-DD15-40C1-A651-F13300FDAD3E}" type="datetimeFigureOut">
              <a:rPr lang="fr-FR" smtClean="0"/>
              <a:t>03/05/2021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14CF468-1386-4ACF-9407-8C91668874F9}" type="slidenum">
              <a:rPr lang="fr-FR" smtClean="0"/>
              <a:t>‹N°›</a:t>
            </a:fld>
            <a:endParaRPr lang="fr-FR"/>
          </a:p>
        </p:txBody>
      </p:sp>
    </p:spTree>
    <p:extLst>
      <p:ext uri="{BB962C8B-B14F-4D97-AF65-F5344CB8AC3E}">
        <p14:creationId xmlns:p14="http://schemas.microsoft.com/office/powerpoint/2010/main" val="346527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8C4A8CC-DD15-40C1-A651-F13300FDAD3E}" type="datetimeFigureOut">
              <a:rPr lang="fr-FR" smtClean="0"/>
              <a:t>03/05/2021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14CF468-1386-4ACF-9407-8C91668874F9}" type="slidenum">
              <a:rPr lang="fr-FR" smtClean="0"/>
              <a:t>‹N°›</a:t>
            </a:fld>
            <a:endParaRPr lang="fr-FR"/>
          </a:p>
        </p:txBody>
      </p:sp>
    </p:spTree>
    <p:extLst>
      <p:ext uri="{BB962C8B-B14F-4D97-AF65-F5344CB8AC3E}">
        <p14:creationId xmlns:p14="http://schemas.microsoft.com/office/powerpoint/2010/main" val="683464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8C4A8CC-DD15-40C1-A651-F13300FDAD3E}" type="datetimeFigureOut">
              <a:rPr lang="fr-FR" smtClean="0"/>
              <a:t>03/05/2021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14CF468-1386-4ACF-9407-8C91668874F9}" type="slidenum">
              <a:rPr lang="fr-FR" smtClean="0"/>
              <a:t>‹N°›</a:t>
            </a:fld>
            <a:endParaRPr lang="fr-FR"/>
          </a:p>
        </p:txBody>
      </p:sp>
    </p:spTree>
    <p:extLst>
      <p:ext uri="{BB962C8B-B14F-4D97-AF65-F5344CB8AC3E}">
        <p14:creationId xmlns:p14="http://schemas.microsoft.com/office/powerpoint/2010/main" val="60893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8C4A8CC-DD15-40C1-A651-F13300FDAD3E}" type="datetimeFigureOut">
              <a:rPr lang="fr-FR" smtClean="0"/>
              <a:t>03/05/2021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14CF468-1386-4ACF-9407-8C91668874F9}" type="slidenum">
              <a:rPr lang="fr-FR" smtClean="0"/>
              <a:t>‹N°›</a:t>
            </a:fld>
            <a:endParaRPr lang="fr-FR"/>
          </a:p>
        </p:txBody>
      </p:sp>
    </p:spTree>
    <p:extLst>
      <p:ext uri="{BB962C8B-B14F-4D97-AF65-F5344CB8AC3E}">
        <p14:creationId xmlns:p14="http://schemas.microsoft.com/office/powerpoint/2010/main" val="1988762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8C4A8CC-DD15-40C1-A651-F13300FDAD3E}" type="datetimeFigureOut">
              <a:rPr lang="fr-FR" smtClean="0"/>
              <a:t>03/05/2021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14CF468-1386-4ACF-9407-8C91668874F9}" type="slidenum">
              <a:rPr lang="fr-FR" smtClean="0"/>
              <a:t>‹N°›</a:t>
            </a:fld>
            <a:endParaRPr lang="fr-FR"/>
          </a:p>
        </p:txBody>
      </p:sp>
    </p:spTree>
    <p:extLst>
      <p:ext uri="{BB962C8B-B14F-4D97-AF65-F5344CB8AC3E}">
        <p14:creationId xmlns:p14="http://schemas.microsoft.com/office/powerpoint/2010/main" val="3473942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C4A8CC-DD15-40C1-A651-F13300FDAD3E}" type="datetimeFigureOut">
              <a:rPr lang="fr-FR" smtClean="0"/>
              <a:t>03/05/2021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CF468-1386-4ACF-9407-8C91668874F9}" type="slidenum">
              <a:rPr lang="fr-FR" smtClean="0"/>
              <a:t>‹N°›</a:t>
            </a:fld>
            <a:endParaRPr lang="fr-FR"/>
          </a:p>
        </p:txBody>
      </p:sp>
    </p:spTree>
    <p:extLst>
      <p:ext uri="{BB962C8B-B14F-4D97-AF65-F5344CB8AC3E}">
        <p14:creationId xmlns:p14="http://schemas.microsoft.com/office/powerpoint/2010/main" val="3897916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rir.toufik@yahoo.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marir.toufik@yahoo.f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Les techniques de </a:t>
            </a:r>
            <a:r>
              <a:rPr lang="fr-FR" dirty="0" smtClean="0"/>
              <a:t>cryptage classiques</a:t>
            </a:r>
            <a:endParaRPr lang="fr-FR" dirty="0"/>
          </a:p>
        </p:txBody>
      </p:sp>
      <p:sp>
        <p:nvSpPr>
          <p:cNvPr id="3" name="Sous-titre 2"/>
          <p:cNvSpPr>
            <a:spLocks noGrp="1"/>
          </p:cNvSpPr>
          <p:nvPr>
            <p:ph type="subTitle" idx="1"/>
          </p:nvPr>
        </p:nvSpPr>
        <p:spPr/>
        <p:txBody>
          <a:bodyPr/>
          <a:lstStyle/>
          <a:p>
            <a:r>
              <a:rPr lang="fr-FR" dirty="0" smtClean="0"/>
              <a:t>Dr Toufik </a:t>
            </a:r>
            <a:r>
              <a:rPr lang="fr-FR" dirty="0" err="1" smtClean="0"/>
              <a:t>Marir</a:t>
            </a:r>
            <a:endParaRPr lang="fr-FR" dirty="0" smtClean="0"/>
          </a:p>
          <a:p>
            <a:r>
              <a:rPr lang="fr-FR" dirty="0" smtClean="0"/>
              <a:t>Université de Oum El </a:t>
            </a:r>
            <a:r>
              <a:rPr lang="fr-FR" dirty="0" err="1" smtClean="0"/>
              <a:t>Bouaghi</a:t>
            </a:r>
            <a:endParaRPr lang="fr-FR" dirty="0" smtClean="0"/>
          </a:p>
          <a:p>
            <a:r>
              <a:rPr lang="fr-FR" dirty="0" smtClean="0">
                <a:hlinkClick r:id="rId2"/>
              </a:rPr>
              <a:t>marir.toufik@yahoo.fr</a:t>
            </a:r>
            <a:endParaRPr lang="fr-FR" dirty="0" smtClean="0"/>
          </a:p>
          <a:p>
            <a:endParaRPr lang="fr-FR" dirty="0"/>
          </a:p>
        </p:txBody>
      </p:sp>
    </p:spTree>
    <p:extLst>
      <p:ext uri="{BB962C8B-B14F-4D97-AF65-F5344CB8AC3E}">
        <p14:creationId xmlns:p14="http://schemas.microsoft.com/office/powerpoint/2010/main" val="3862970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Substitution</a:t>
            </a:r>
            <a:endParaRPr lang="fr-FR" dirty="0"/>
          </a:p>
        </p:txBody>
      </p:sp>
      <p:sp>
        <p:nvSpPr>
          <p:cNvPr id="3" name="Espace réservé du contenu 2"/>
          <p:cNvSpPr>
            <a:spLocks noGrp="1"/>
          </p:cNvSpPr>
          <p:nvPr>
            <p:ph idx="1"/>
          </p:nvPr>
        </p:nvSpPr>
        <p:spPr/>
        <p:txBody>
          <a:bodyPr>
            <a:normAutofit fontScale="77500" lnSpcReduction="20000"/>
          </a:bodyPr>
          <a:lstStyle/>
          <a:p>
            <a:pPr marL="571500" indent="-571500">
              <a:buFont typeface="+mj-lt"/>
              <a:buAutoNum type="arabicPeriod"/>
            </a:pPr>
            <a:r>
              <a:rPr lang="fr-FR" dirty="0" smtClean="0"/>
              <a:t>Chiffrement affine:</a:t>
            </a:r>
          </a:p>
          <a:p>
            <a:pPr marL="514350" indent="0">
              <a:buNone/>
            </a:pPr>
            <a:r>
              <a:rPr lang="fr-FR" dirty="0" smtClean="0"/>
              <a:t>Principe: consiste à faire une transformation linéaire selon la clé K= (a, b)</a:t>
            </a:r>
          </a:p>
          <a:p>
            <a:pPr marL="514350" indent="0">
              <a:buNone/>
            </a:pPr>
            <a:r>
              <a:rPr lang="fr-FR" dirty="0" smtClean="0"/>
              <a:t>Clé = K = (a, b)</a:t>
            </a:r>
          </a:p>
          <a:p>
            <a:pPr marL="514350" indent="0">
              <a:buNone/>
            </a:pPr>
            <a:r>
              <a:rPr lang="fr-FR" dirty="0" smtClean="0"/>
              <a:t>Cryptage : F(X) = a *|X| + b </a:t>
            </a:r>
          </a:p>
          <a:p>
            <a:pPr marL="514350" indent="0">
              <a:buNone/>
            </a:pPr>
            <a:r>
              <a:rPr lang="fr-FR" dirty="0" smtClean="0"/>
              <a:t>Décryptage :  F</a:t>
            </a:r>
            <a:r>
              <a:rPr lang="fr-FR" baseline="30000" dirty="0" smtClean="0"/>
              <a:t>-1</a:t>
            </a:r>
            <a:r>
              <a:rPr lang="fr-FR" dirty="0" smtClean="0"/>
              <a:t>(Y) = </a:t>
            </a:r>
            <a:r>
              <a:rPr lang="fr-FR" dirty="0"/>
              <a:t>|X|  </a:t>
            </a:r>
            <a:r>
              <a:rPr lang="fr-FR" dirty="0" smtClean="0"/>
              <a:t>= a</a:t>
            </a:r>
            <a:r>
              <a:rPr lang="fr-FR" baseline="30000" dirty="0" smtClean="0"/>
              <a:t>-1 </a:t>
            </a:r>
            <a:r>
              <a:rPr lang="fr-FR" dirty="0" smtClean="0"/>
              <a:t>*|Y| - a</a:t>
            </a:r>
            <a:r>
              <a:rPr lang="fr-FR" baseline="30000" dirty="0" smtClean="0"/>
              <a:t>-1 </a:t>
            </a:r>
            <a:r>
              <a:rPr lang="fr-FR" dirty="0" smtClean="0"/>
              <a:t>*</a:t>
            </a:r>
            <a:r>
              <a:rPr lang="fr-FR" baseline="30000" dirty="0" smtClean="0"/>
              <a:t> </a:t>
            </a:r>
            <a:r>
              <a:rPr lang="fr-FR" dirty="0"/>
              <a:t>b</a:t>
            </a:r>
            <a:r>
              <a:rPr lang="fr-FR" dirty="0" smtClean="0"/>
              <a:t> </a:t>
            </a:r>
            <a:endParaRPr lang="fr-FR" dirty="0" smtClean="0"/>
          </a:p>
          <a:p>
            <a:pPr marL="514350" indent="0">
              <a:buNone/>
            </a:pPr>
            <a:r>
              <a:rPr lang="fr-FR" b="1" dirty="0" smtClean="0"/>
              <a:t>Remarque</a:t>
            </a:r>
            <a:r>
              <a:rPr lang="fr-FR" dirty="0" smtClean="0"/>
              <a:t>: les opérations sont de l’arithmétique modulaire.</a:t>
            </a:r>
          </a:p>
          <a:p>
            <a:pPr marL="514350" indent="0">
              <a:buNone/>
            </a:pPr>
            <a:r>
              <a:rPr lang="fr-FR" b="1" dirty="0" smtClean="0"/>
              <a:t>Remarque 2</a:t>
            </a:r>
            <a:r>
              <a:rPr lang="fr-FR" dirty="0" smtClean="0"/>
              <a:t>: a</a:t>
            </a:r>
            <a:r>
              <a:rPr lang="fr-FR" baseline="30000" dirty="0" smtClean="0"/>
              <a:t>-1</a:t>
            </a:r>
            <a:r>
              <a:rPr lang="fr-FR" dirty="0" smtClean="0"/>
              <a:t> est l’inverse modulaire de a. Il est obtenu par l’algorithme d’Euclide étendu.</a:t>
            </a:r>
          </a:p>
          <a:p>
            <a:pPr marL="514350" indent="0">
              <a:buNone/>
            </a:pPr>
            <a:r>
              <a:rPr lang="fr-FR" b="1" dirty="0" smtClean="0"/>
              <a:t>Remarque 3</a:t>
            </a:r>
            <a:r>
              <a:rPr lang="fr-FR" dirty="0" smtClean="0"/>
              <a:t>:  a doit être premier avec N (dans ce cas N = )</a:t>
            </a:r>
            <a:endParaRPr lang="fr-FR" dirty="0"/>
          </a:p>
        </p:txBody>
      </p:sp>
    </p:spTree>
    <p:extLst>
      <p:ext uri="{BB962C8B-B14F-4D97-AF65-F5344CB8AC3E}">
        <p14:creationId xmlns:p14="http://schemas.microsoft.com/office/powerpoint/2010/main" val="673736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Substitution</a:t>
            </a:r>
            <a:endParaRPr lang="fr-FR" dirty="0"/>
          </a:p>
        </p:txBody>
      </p:sp>
      <p:sp>
        <p:nvSpPr>
          <p:cNvPr id="3" name="Espace réservé du contenu 2"/>
          <p:cNvSpPr>
            <a:spLocks noGrp="1"/>
          </p:cNvSpPr>
          <p:nvPr>
            <p:ph idx="1"/>
          </p:nvPr>
        </p:nvSpPr>
        <p:spPr/>
        <p:txBody>
          <a:bodyPr>
            <a:normAutofit/>
          </a:bodyPr>
          <a:lstStyle/>
          <a:p>
            <a:pPr marL="514350" indent="-514350">
              <a:buFont typeface="+mj-lt"/>
              <a:buAutoNum type="arabicPeriod"/>
            </a:pPr>
            <a:r>
              <a:rPr lang="fr-FR" dirty="0" smtClean="0"/>
              <a:t>Chiffrement affine:</a:t>
            </a:r>
          </a:p>
          <a:p>
            <a:pPr marL="0" indent="0">
              <a:buNone/>
            </a:pPr>
            <a:r>
              <a:rPr lang="fr-FR" dirty="0" smtClean="0"/>
              <a:t>Exemple :  La clé = (5, 4)</a:t>
            </a:r>
          </a:p>
          <a:p>
            <a:pPr marL="0" indent="0">
              <a:buNone/>
            </a:pPr>
            <a:r>
              <a:rPr lang="fr-FR" dirty="0" smtClean="0"/>
              <a:t>Cryptage</a:t>
            </a:r>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960738833"/>
              </p:ext>
            </p:extLst>
          </p:nvPr>
        </p:nvGraphicFramePr>
        <p:xfrm>
          <a:off x="1475656" y="3385800"/>
          <a:ext cx="6096000" cy="1483360"/>
        </p:xfrm>
        <a:graphic>
          <a:graphicData uri="http://schemas.openxmlformats.org/drawingml/2006/table">
            <a:tbl>
              <a:tblPr firstRow="1" bandRow="1">
                <a:tableStyleId>{5940675A-B579-460E-94D1-54222C63F5DA}</a:tableStyleId>
              </a:tblPr>
              <a:tblGrid>
                <a:gridCol w="609600"/>
                <a:gridCol w="609600"/>
                <a:gridCol w="609600"/>
                <a:gridCol w="609600"/>
                <a:gridCol w="609600"/>
                <a:gridCol w="609600"/>
                <a:gridCol w="609600"/>
                <a:gridCol w="609600"/>
                <a:gridCol w="609600"/>
                <a:gridCol w="609600"/>
              </a:tblGrid>
              <a:tr h="370840">
                <a:tc>
                  <a:txBody>
                    <a:bodyPr/>
                    <a:lstStyle/>
                    <a:p>
                      <a:r>
                        <a:rPr lang="fr-FR" dirty="0" smtClean="0"/>
                        <a:t>T</a:t>
                      </a:r>
                      <a:endParaRPr lang="fr-FR" dirty="0"/>
                    </a:p>
                  </a:txBody>
                  <a:tcPr/>
                </a:tc>
                <a:tc>
                  <a:txBody>
                    <a:bodyPr/>
                    <a:lstStyle/>
                    <a:p>
                      <a:r>
                        <a:rPr lang="fr-FR" dirty="0" smtClean="0"/>
                        <a:t>E</a:t>
                      </a:r>
                      <a:endParaRPr lang="fr-FR" dirty="0"/>
                    </a:p>
                  </a:txBody>
                  <a:tcPr/>
                </a:tc>
                <a:tc>
                  <a:txBody>
                    <a:bodyPr/>
                    <a:lstStyle/>
                    <a:p>
                      <a:r>
                        <a:rPr lang="fr-FR" dirty="0" smtClean="0"/>
                        <a:t>X</a:t>
                      </a:r>
                      <a:endParaRPr lang="fr-FR" dirty="0"/>
                    </a:p>
                  </a:txBody>
                  <a:tcPr/>
                </a:tc>
                <a:tc>
                  <a:txBody>
                    <a:bodyPr/>
                    <a:lstStyle/>
                    <a:p>
                      <a:r>
                        <a:rPr lang="fr-FR" dirty="0" smtClean="0"/>
                        <a:t>T</a:t>
                      </a:r>
                      <a:endParaRPr lang="fr-FR" dirty="0"/>
                    </a:p>
                  </a:txBody>
                  <a:tcPr/>
                </a:tc>
                <a:tc>
                  <a:txBody>
                    <a:bodyPr/>
                    <a:lstStyle/>
                    <a:p>
                      <a:r>
                        <a:rPr lang="fr-FR" dirty="0" smtClean="0"/>
                        <a:t>E</a:t>
                      </a:r>
                      <a:endParaRPr lang="fr-FR" dirty="0"/>
                    </a:p>
                  </a:txBody>
                  <a:tcPr/>
                </a:tc>
                <a:tc>
                  <a:txBody>
                    <a:bodyPr/>
                    <a:lstStyle/>
                    <a:p>
                      <a:r>
                        <a:rPr lang="fr-FR" dirty="0" smtClean="0"/>
                        <a:t>C</a:t>
                      </a:r>
                      <a:endParaRPr lang="fr-FR" dirty="0"/>
                    </a:p>
                  </a:txBody>
                  <a:tcPr/>
                </a:tc>
                <a:tc>
                  <a:txBody>
                    <a:bodyPr/>
                    <a:lstStyle/>
                    <a:p>
                      <a:r>
                        <a:rPr lang="fr-FR" dirty="0" smtClean="0"/>
                        <a:t>L</a:t>
                      </a:r>
                      <a:endParaRPr lang="fr-FR" dirty="0"/>
                    </a:p>
                  </a:txBody>
                  <a:tcPr/>
                </a:tc>
                <a:tc>
                  <a:txBody>
                    <a:bodyPr/>
                    <a:lstStyle/>
                    <a:p>
                      <a:r>
                        <a:rPr lang="fr-FR" dirty="0" smtClean="0"/>
                        <a:t>A</a:t>
                      </a:r>
                      <a:endParaRPr lang="fr-FR" dirty="0"/>
                    </a:p>
                  </a:txBody>
                  <a:tcPr/>
                </a:tc>
                <a:tc>
                  <a:txBody>
                    <a:bodyPr/>
                    <a:lstStyle/>
                    <a:p>
                      <a:r>
                        <a:rPr lang="fr-FR" dirty="0" smtClean="0"/>
                        <a:t>I</a:t>
                      </a:r>
                      <a:endParaRPr lang="fr-FR" dirty="0"/>
                    </a:p>
                  </a:txBody>
                  <a:tcPr/>
                </a:tc>
                <a:tc>
                  <a:txBody>
                    <a:bodyPr/>
                    <a:lstStyle/>
                    <a:p>
                      <a:r>
                        <a:rPr lang="fr-FR" dirty="0" smtClean="0"/>
                        <a:t>R</a:t>
                      </a:r>
                      <a:endParaRPr lang="fr-FR" dirty="0"/>
                    </a:p>
                  </a:txBody>
                  <a:tcPr/>
                </a:tc>
              </a:tr>
              <a:tr h="370840">
                <a:tc>
                  <a:txBody>
                    <a:bodyPr/>
                    <a:lstStyle/>
                    <a:p>
                      <a:r>
                        <a:rPr lang="fr-FR" dirty="0" smtClean="0"/>
                        <a:t>19</a:t>
                      </a:r>
                      <a:endParaRPr lang="fr-FR" dirty="0"/>
                    </a:p>
                  </a:txBody>
                  <a:tcPr/>
                </a:tc>
                <a:tc>
                  <a:txBody>
                    <a:bodyPr/>
                    <a:lstStyle/>
                    <a:p>
                      <a:r>
                        <a:rPr lang="fr-FR" dirty="0" smtClean="0"/>
                        <a:t>4</a:t>
                      </a:r>
                      <a:endParaRPr lang="fr-FR" dirty="0"/>
                    </a:p>
                  </a:txBody>
                  <a:tcPr/>
                </a:tc>
                <a:tc>
                  <a:txBody>
                    <a:bodyPr/>
                    <a:lstStyle/>
                    <a:p>
                      <a:r>
                        <a:rPr lang="fr-FR" dirty="0" smtClean="0"/>
                        <a:t>23</a:t>
                      </a:r>
                      <a:endParaRPr lang="fr-FR" dirty="0"/>
                    </a:p>
                  </a:txBody>
                  <a:tcPr/>
                </a:tc>
                <a:tc>
                  <a:txBody>
                    <a:bodyPr/>
                    <a:lstStyle/>
                    <a:p>
                      <a:r>
                        <a:rPr lang="fr-FR" dirty="0" smtClean="0"/>
                        <a:t>19</a:t>
                      </a:r>
                      <a:endParaRPr lang="fr-FR" dirty="0"/>
                    </a:p>
                  </a:txBody>
                  <a:tcPr/>
                </a:tc>
                <a:tc>
                  <a:txBody>
                    <a:bodyPr/>
                    <a:lstStyle/>
                    <a:p>
                      <a:r>
                        <a:rPr lang="fr-FR" dirty="0" smtClean="0"/>
                        <a:t>4</a:t>
                      </a:r>
                      <a:endParaRPr lang="fr-FR" dirty="0"/>
                    </a:p>
                  </a:txBody>
                  <a:tcPr/>
                </a:tc>
                <a:tc>
                  <a:txBody>
                    <a:bodyPr/>
                    <a:lstStyle/>
                    <a:p>
                      <a:r>
                        <a:rPr lang="fr-FR" dirty="0" smtClean="0"/>
                        <a:t>2</a:t>
                      </a:r>
                      <a:endParaRPr lang="fr-FR" dirty="0"/>
                    </a:p>
                  </a:txBody>
                  <a:tcPr/>
                </a:tc>
                <a:tc>
                  <a:txBody>
                    <a:bodyPr/>
                    <a:lstStyle/>
                    <a:p>
                      <a:r>
                        <a:rPr lang="fr-FR" dirty="0" smtClean="0"/>
                        <a:t>11</a:t>
                      </a:r>
                      <a:endParaRPr lang="fr-FR" dirty="0"/>
                    </a:p>
                  </a:txBody>
                  <a:tcPr/>
                </a:tc>
                <a:tc>
                  <a:txBody>
                    <a:bodyPr/>
                    <a:lstStyle/>
                    <a:p>
                      <a:r>
                        <a:rPr lang="fr-FR" dirty="0" smtClean="0"/>
                        <a:t>0</a:t>
                      </a:r>
                      <a:endParaRPr lang="fr-FR" dirty="0"/>
                    </a:p>
                  </a:txBody>
                  <a:tcPr/>
                </a:tc>
                <a:tc>
                  <a:txBody>
                    <a:bodyPr/>
                    <a:lstStyle/>
                    <a:p>
                      <a:r>
                        <a:rPr lang="fr-FR" dirty="0" smtClean="0"/>
                        <a:t>8</a:t>
                      </a:r>
                      <a:endParaRPr lang="fr-FR" dirty="0"/>
                    </a:p>
                  </a:txBody>
                  <a:tcPr/>
                </a:tc>
                <a:tc>
                  <a:txBody>
                    <a:bodyPr/>
                    <a:lstStyle/>
                    <a:p>
                      <a:r>
                        <a:rPr lang="fr-FR" dirty="0" smtClean="0"/>
                        <a:t>17</a:t>
                      </a:r>
                      <a:endParaRPr lang="fr-FR" dirty="0"/>
                    </a:p>
                  </a:txBody>
                  <a:tcPr/>
                </a:tc>
              </a:tr>
              <a:tr h="370840">
                <a:tc>
                  <a:txBody>
                    <a:bodyPr/>
                    <a:lstStyle/>
                    <a:p>
                      <a:r>
                        <a:rPr lang="fr-FR" dirty="0" smtClean="0"/>
                        <a:t>21</a:t>
                      </a:r>
                      <a:endParaRPr lang="fr-FR" dirty="0"/>
                    </a:p>
                  </a:txBody>
                  <a:tcPr/>
                </a:tc>
                <a:tc>
                  <a:txBody>
                    <a:bodyPr/>
                    <a:lstStyle/>
                    <a:p>
                      <a:r>
                        <a:rPr lang="fr-FR" dirty="0" smtClean="0"/>
                        <a:t>24</a:t>
                      </a:r>
                      <a:endParaRPr lang="fr-FR" dirty="0"/>
                    </a:p>
                  </a:txBody>
                  <a:tcPr/>
                </a:tc>
                <a:tc>
                  <a:txBody>
                    <a:bodyPr/>
                    <a:lstStyle/>
                    <a:p>
                      <a:r>
                        <a:rPr lang="fr-FR" dirty="0" smtClean="0"/>
                        <a:t>15</a:t>
                      </a:r>
                      <a:endParaRPr lang="fr-FR" dirty="0"/>
                    </a:p>
                  </a:txBody>
                  <a:tcPr/>
                </a:tc>
                <a:tc>
                  <a:txBody>
                    <a:bodyPr/>
                    <a:lstStyle/>
                    <a:p>
                      <a:r>
                        <a:rPr lang="fr-FR" dirty="0" smtClean="0"/>
                        <a:t>21</a:t>
                      </a:r>
                      <a:endParaRPr lang="fr-FR" dirty="0"/>
                    </a:p>
                  </a:txBody>
                  <a:tcPr/>
                </a:tc>
                <a:tc>
                  <a:txBody>
                    <a:bodyPr/>
                    <a:lstStyle/>
                    <a:p>
                      <a:r>
                        <a:rPr lang="fr-FR" dirty="0" smtClean="0"/>
                        <a:t>14</a:t>
                      </a:r>
                      <a:endParaRPr lang="fr-FR" dirty="0"/>
                    </a:p>
                  </a:txBody>
                  <a:tcPr/>
                </a:tc>
                <a:tc>
                  <a:txBody>
                    <a:bodyPr/>
                    <a:lstStyle/>
                    <a:p>
                      <a:r>
                        <a:rPr lang="fr-FR" dirty="0" smtClean="0"/>
                        <a:t>11</a:t>
                      </a:r>
                      <a:endParaRPr lang="fr-FR" dirty="0"/>
                    </a:p>
                  </a:txBody>
                  <a:tcPr/>
                </a:tc>
                <a:tc>
                  <a:txBody>
                    <a:bodyPr/>
                    <a:lstStyle/>
                    <a:p>
                      <a:r>
                        <a:rPr lang="fr-FR" dirty="0" smtClean="0"/>
                        <a:t>7</a:t>
                      </a:r>
                      <a:endParaRPr lang="fr-FR" dirty="0"/>
                    </a:p>
                  </a:txBody>
                  <a:tcPr/>
                </a:tc>
                <a:tc>
                  <a:txBody>
                    <a:bodyPr/>
                    <a:lstStyle/>
                    <a:p>
                      <a:r>
                        <a:rPr lang="fr-FR" dirty="0" smtClean="0"/>
                        <a:t>4</a:t>
                      </a:r>
                      <a:endParaRPr lang="fr-FR" dirty="0"/>
                    </a:p>
                  </a:txBody>
                  <a:tcPr/>
                </a:tc>
                <a:tc>
                  <a:txBody>
                    <a:bodyPr/>
                    <a:lstStyle/>
                    <a:p>
                      <a:r>
                        <a:rPr lang="fr-FR" dirty="0" smtClean="0"/>
                        <a:t>18</a:t>
                      </a:r>
                      <a:endParaRPr lang="fr-FR" dirty="0"/>
                    </a:p>
                  </a:txBody>
                  <a:tcPr/>
                </a:tc>
                <a:tc>
                  <a:txBody>
                    <a:bodyPr/>
                    <a:lstStyle/>
                    <a:p>
                      <a:r>
                        <a:rPr lang="fr-FR" dirty="0" smtClean="0"/>
                        <a:t>11</a:t>
                      </a:r>
                      <a:endParaRPr lang="fr-FR" dirty="0"/>
                    </a:p>
                  </a:txBody>
                  <a:tcPr/>
                </a:tc>
              </a:tr>
              <a:tr h="370840">
                <a:tc>
                  <a:txBody>
                    <a:bodyPr/>
                    <a:lstStyle/>
                    <a:p>
                      <a:r>
                        <a:rPr lang="fr-FR" dirty="0" smtClean="0"/>
                        <a:t>V</a:t>
                      </a:r>
                      <a:endParaRPr lang="fr-FR" dirty="0"/>
                    </a:p>
                  </a:txBody>
                  <a:tcPr/>
                </a:tc>
                <a:tc>
                  <a:txBody>
                    <a:bodyPr/>
                    <a:lstStyle/>
                    <a:p>
                      <a:r>
                        <a:rPr lang="fr-FR" dirty="0" smtClean="0"/>
                        <a:t>Y</a:t>
                      </a:r>
                      <a:endParaRPr lang="fr-FR" dirty="0"/>
                    </a:p>
                  </a:txBody>
                  <a:tcPr/>
                </a:tc>
                <a:tc>
                  <a:txBody>
                    <a:bodyPr/>
                    <a:lstStyle/>
                    <a:p>
                      <a:r>
                        <a:rPr lang="fr-FR" dirty="0" smtClean="0"/>
                        <a:t>P</a:t>
                      </a:r>
                      <a:endParaRPr lang="fr-FR" dirty="0"/>
                    </a:p>
                  </a:txBody>
                  <a:tcPr/>
                </a:tc>
                <a:tc>
                  <a:txBody>
                    <a:bodyPr/>
                    <a:lstStyle/>
                    <a:p>
                      <a:r>
                        <a:rPr lang="fr-FR" dirty="0" smtClean="0"/>
                        <a:t>V</a:t>
                      </a:r>
                      <a:endParaRPr lang="fr-FR" dirty="0"/>
                    </a:p>
                  </a:txBody>
                  <a:tcPr/>
                </a:tc>
                <a:tc>
                  <a:txBody>
                    <a:bodyPr/>
                    <a:lstStyle/>
                    <a:p>
                      <a:r>
                        <a:rPr lang="fr-FR" dirty="0" smtClean="0"/>
                        <a:t>O</a:t>
                      </a:r>
                      <a:endParaRPr lang="fr-FR" dirty="0"/>
                    </a:p>
                  </a:txBody>
                  <a:tcPr/>
                </a:tc>
                <a:tc>
                  <a:txBody>
                    <a:bodyPr/>
                    <a:lstStyle/>
                    <a:p>
                      <a:r>
                        <a:rPr lang="fr-FR" dirty="0" smtClean="0"/>
                        <a:t>L</a:t>
                      </a:r>
                      <a:endParaRPr lang="fr-FR" dirty="0"/>
                    </a:p>
                  </a:txBody>
                  <a:tcPr/>
                </a:tc>
                <a:tc>
                  <a:txBody>
                    <a:bodyPr/>
                    <a:lstStyle/>
                    <a:p>
                      <a:r>
                        <a:rPr lang="fr-FR" dirty="0" smtClean="0"/>
                        <a:t>H</a:t>
                      </a:r>
                      <a:endParaRPr lang="fr-FR" dirty="0"/>
                    </a:p>
                  </a:txBody>
                  <a:tcPr/>
                </a:tc>
                <a:tc>
                  <a:txBody>
                    <a:bodyPr/>
                    <a:lstStyle/>
                    <a:p>
                      <a:r>
                        <a:rPr lang="fr-FR" dirty="0" smtClean="0"/>
                        <a:t>E</a:t>
                      </a:r>
                      <a:endParaRPr lang="fr-FR" dirty="0"/>
                    </a:p>
                  </a:txBody>
                  <a:tcPr/>
                </a:tc>
                <a:tc>
                  <a:txBody>
                    <a:bodyPr/>
                    <a:lstStyle/>
                    <a:p>
                      <a:r>
                        <a:rPr lang="fr-FR" dirty="0" smtClean="0"/>
                        <a:t>S</a:t>
                      </a:r>
                      <a:endParaRPr lang="fr-FR" dirty="0"/>
                    </a:p>
                  </a:txBody>
                  <a:tcPr/>
                </a:tc>
                <a:tc>
                  <a:txBody>
                    <a:bodyPr/>
                    <a:lstStyle/>
                    <a:p>
                      <a:r>
                        <a:rPr lang="fr-FR" dirty="0" smtClean="0"/>
                        <a:t>L</a:t>
                      </a:r>
                      <a:endParaRPr lang="fr-FR" dirty="0"/>
                    </a:p>
                  </a:txBody>
                  <a:tcPr/>
                </a:tc>
              </a:tr>
            </a:tbl>
          </a:graphicData>
        </a:graphic>
      </p:graphicFrame>
      <p:sp>
        <p:nvSpPr>
          <p:cNvPr id="5" name="Flèche vers le bas 4"/>
          <p:cNvSpPr/>
          <p:nvPr/>
        </p:nvSpPr>
        <p:spPr>
          <a:xfrm>
            <a:off x="298240" y="3356992"/>
            <a:ext cx="1152128" cy="1872208"/>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K</a:t>
            </a:r>
          </a:p>
        </p:txBody>
      </p:sp>
    </p:spTree>
    <p:extLst>
      <p:ext uri="{BB962C8B-B14F-4D97-AF65-F5344CB8AC3E}">
        <p14:creationId xmlns:p14="http://schemas.microsoft.com/office/powerpoint/2010/main" val="1121090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Substitution</a:t>
            </a:r>
            <a:endParaRPr lang="fr-FR" dirty="0"/>
          </a:p>
        </p:txBody>
      </p:sp>
      <p:sp>
        <p:nvSpPr>
          <p:cNvPr id="3" name="Espace réservé du contenu 2"/>
          <p:cNvSpPr>
            <a:spLocks noGrp="1"/>
          </p:cNvSpPr>
          <p:nvPr>
            <p:ph idx="1"/>
          </p:nvPr>
        </p:nvSpPr>
        <p:spPr/>
        <p:txBody>
          <a:bodyPr>
            <a:normAutofit lnSpcReduction="10000"/>
          </a:bodyPr>
          <a:lstStyle/>
          <a:p>
            <a:pPr marL="514350" indent="-514350">
              <a:buFont typeface="+mj-lt"/>
              <a:buAutoNum type="arabicPeriod"/>
            </a:pPr>
            <a:r>
              <a:rPr lang="fr-FR" dirty="0" smtClean="0"/>
              <a:t>Chiffrement affine:</a:t>
            </a:r>
          </a:p>
          <a:p>
            <a:pPr marL="0" indent="0">
              <a:buNone/>
            </a:pPr>
            <a:r>
              <a:rPr lang="fr-FR" dirty="0" smtClean="0"/>
              <a:t>Exemple :  La clé = (5, 4)</a:t>
            </a:r>
          </a:p>
          <a:p>
            <a:pPr marL="0" indent="0">
              <a:buNone/>
            </a:pPr>
            <a:r>
              <a:rPr lang="fr-FR" dirty="0" smtClean="0"/>
              <a:t>Décryptage</a:t>
            </a:r>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r>
              <a:rPr lang="fr-FR" dirty="0" smtClean="0"/>
              <a:t>Remarque: l’inverse de 5 </a:t>
            </a:r>
            <a:r>
              <a:rPr lang="fr-FR" dirty="0" err="1" smtClean="0"/>
              <a:t>mod</a:t>
            </a:r>
            <a:r>
              <a:rPr lang="fr-FR" dirty="0" smtClean="0"/>
              <a:t> 26 est : 21.</a:t>
            </a:r>
          </a:p>
        </p:txBody>
      </p:sp>
      <p:graphicFrame>
        <p:nvGraphicFramePr>
          <p:cNvPr id="4" name="Tableau 3"/>
          <p:cNvGraphicFramePr>
            <a:graphicFrameLocks noGrp="1"/>
          </p:cNvGraphicFramePr>
          <p:nvPr>
            <p:extLst>
              <p:ext uri="{D42A27DB-BD31-4B8C-83A1-F6EECF244321}">
                <p14:modId xmlns:p14="http://schemas.microsoft.com/office/powerpoint/2010/main" val="2518011561"/>
              </p:ext>
            </p:extLst>
          </p:nvPr>
        </p:nvGraphicFramePr>
        <p:xfrm>
          <a:off x="1505794" y="3551416"/>
          <a:ext cx="6096000" cy="1483360"/>
        </p:xfrm>
        <a:graphic>
          <a:graphicData uri="http://schemas.openxmlformats.org/drawingml/2006/table">
            <a:tbl>
              <a:tblPr firstRow="1" bandRow="1">
                <a:tableStyleId>{5940675A-B579-460E-94D1-54222C63F5DA}</a:tableStyleId>
              </a:tblPr>
              <a:tblGrid>
                <a:gridCol w="609600"/>
                <a:gridCol w="609600"/>
                <a:gridCol w="609600"/>
                <a:gridCol w="609600"/>
                <a:gridCol w="609600"/>
                <a:gridCol w="609600"/>
                <a:gridCol w="609600"/>
                <a:gridCol w="609600"/>
                <a:gridCol w="609600"/>
                <a:gridCol w="609600"/>
              </a:tblGrid>
              <a:tr h="370840">
                <a:tc>
                  <a:txBody>
                    <a:bodyPr/>
                    <a:lstStyle/>
                    <a:p>
                      <a:r>
                        <a:rPr lang="fr-FR" dirty="0" smtClean="0"/>
                        <a:t>V</a:t>
                      </a:r>
                      <a:endParaRPr lang="fr-FR" dirty="0"/>
                    </a:p>
                  </a:txBody>
                  <a:tcPr/>
                </a:tc>
                <a:tc>
                  <a:txBody>
                    <a:bodyPr/>
                    <a:lstStyle/>
                    <a:p>
                      <a:r>
                        <a:rPr lang="fr-FR" dirty="0" smtClean="0"/>
                        <a:t>Y</a:t>
                      </a:r>
                      <a:endParaRPr lang="fr-FR" dirty="0"/>
                    </a:p>
                  </a:txBody>
                  <a:tcPr/>
                </a:tc>
                <a:tc>
                  <a:txBody>
                    <a:bodyPr/>
                    <a:lstStyle/>
                    <a:p>
                      <a:r>
                        <a:rPr lang="fr-FR" dirty="0" smtClean="0"/>
                        <a:t>P</a:t>
                      </a:r>
                      <a:endParaRPr lang="fr-FR" dirty="0"/>
                    </a:p>
                  </a:txBody>
                  <a:tcPr/>
                </a:tc>
                <a:tc>
                  <a:txBody>
                    <a:bodyPr/>
                    <a:lstStyle/>
                    <a:p>
                      <a:r>
                        <a:rPr lang="fr-FR" dirty="0" smtClean="0"/>
                        <a:t>V</a:t>
                      </a:r>
                      <a:endParaRPr lang="fr-FR" dirty="0"/>
                    </a:p>
                  </a:txBody>
                  <a:tcPr/>
                </a:tc>
                <a:tc>
                  <a:txBody>
                    <a:bodyPr/>
                    <a:lstStyle/>
                    <a:p>
                      <a:r>
                        <a:rPr lang="fr-FR" dirty="0" smtClean="0"/>
                        <a:t>O</a:t>
                      </a:r>
                      <a:endParaRPr lang="fr-FR" dirty="0"/>
                    </a:p>
                  </a:txBody>
                  <a:tcPr/>
                </a:tc>
                <a:tc>
                  <a:txBody>
                    <a:bodyPr/>
                    <a:lstStyle/>
                    <a:p>
                      <a:r>
                        <a:rPr lang="fr-FR" dirty="0" smtClean="0"/>
                        <a:t>L</a:t>
                      </a:r>
                      <a:endParaRPr lang="fr-FR" dirty="0"/>
                    </a:p>
                  </a:txBody>
                  <a:tcPr/>
                </a:tc>
                <a:tc>
                  <a:txBody>
                    <a:bodyPr/>
                    <a:lstStyle/>
                    <a:p>
                      <a:r>
                        <a:rPr lang="fr-FR" dirty="0" smtClean="0"/>
                        <a:t>H</a:t>
                      </a:r>
                      <a:endParaRPr lang="fr-FR" dirty="0"/>
                    </a:p>
                  </a:txBody>
                  <a:tcPr/>
                </a:tc>
                <a:tc>
                  <a:txBody>
                    <a:bodyPr/>
                    <a:lstStyle/>
                    <a:p>
                      <a:r>
                        <a:rPr lang="fr-FR" dirty="0" smtClean="0"/>
                        <a:t>E</a:t>
                      </a:r>
                      <a:endParaRPr lang="fr-FR" dirty="0"/>
                    </a:p>
                  </a:txBody>
                  <a:tcPr/>
                </a:tc>
                <a:tc>
                  <a:txBody>
                    <a:bodyPr/>
                    <a:lstStyle/>
                    <a:p>
                      <a:r>
                        <a:rPr lang="fr-FR" dirty="0" smtClean="0"/>
                        <a:t>S</a:t>
                      </a:r>
                      <a:endParaRPr lang="fr-FR" dirty="0"/>
                    </a:p>
                  </a:txBody>
                  <a:tcPr/>
                </a:tc>
                <a:tc>
                  <a:txBody>
                    <a:bodyPr/>
                    <a:lstStyle/>
                    <a:p>
                      <a:r>
                        <a:rPr lang="fr-FR" dirty="0" smtClean="0"/>
                        <a:t>L</a:t>
                      </a:r>
                      <a:endParaRPr lang="fr-FR" dirty="0"/>
                    </a:p>
                  </a:txBody>
                  <a:tcPr/>
                </a:tc>
              </a:tr>
              <a:tr h="370840">
                <a:tc>
                  <a:txBody>
                    <a:bodyPr/>
                    <a:lstStyle/>
                    <a:p>
                      <a:r>
                        <a:rPr lang="fr-FR" dirty="0" smtClean="0"/>
                        <a:t>21</a:t>
                      </a:r>
                      <a:endParaRPr lang="fr-FR" dirty="0"/>
                    </a:p>
                  </a:txBody>
                  <a:tcPr/>
                </a:tc>
                <a:tc>
                  <a:txBody>
                    <a:bodyPr/>
                    <a:lstStyle/>
                    <a:p>
                      <a:r>
                        <a:rPr lang="fr-FR" dirty="0" smtClean="0"/>
                        <a:t>24</a:t>
                      </a:r>
                      <a:endParaRPr lang="fr-FR" dirty="0"/>
                    </a:p>
                  </a:txBody>
                  <a:tcPr/>
                </a:tc>
                <a:tc>
                  <a:txBody>
                    <a:bodyPr/>
                    <a:lstStyle/>
                    <a:p>
                      <a:r>
                        <a:rPr lang="fr-FR" dirty="0" smtClean="0"/>
                        <a:t>15</a:t>
                      </a:r>
                      <a:endParaRPr lang="fr-FR" dirty="0"/>
                    </a:p>
                  </a:txBody>
                  <a:tcPr/>
                </a:tc>
                <a:tc>
                  <a:txBody>
                    <a:bodyPr/>
                    <a:lstStyle/>
                    <a:p>
                      <a:r>
                        <a:rPr lang="fr-FR" dirty="0" smtClean="0"/>
                        <a:t>21</a:t>
                      </a:r>
                      <a:endParaRPr lang="fr-FR" dirty="0"/>
                    </a:p>
                  </a:txBody>
                  <a:tcPr/>
                </a:tc>
                <a:tc>
                  <a:txBody>
                    <a:bodyPr/>
                    <a:lstStyle/>
                    <a:p>
                      <a:r>
                        <a:rPr lang="fr-FR" dirty="0" smtClean="0"/>
                        <a:t>14</a:t>
                      </a:r>
                      <a:endParaRPr lang="fr-FR" dirty="0"/>
                    </a:p>
                  </a:txBody>
                  <a:tcPr/>
                </a:tc>
                <a:tc>
                  <a:txBody>
                    <a:bodyPr/>
                    <a:lstStyle/>
                    <a:p>
                      <a:r>
                        <a:rPr lang="fr-FR" dirty="0" smtClean="0"/>
                        <a:t>11</a:t>
                      </a:r>
                      <a:endParaRPr lang="fr-FR" dirty="0"/>
                    </a:p>
                  </a:txBody>
                  <a:tcPr/>
                </a:tc>
                <a:tc>
                  <a:txBody>
                    <a:bodyPr/>
                    <a:lstStyle/>
                    <a:p>
                      <a:r>
                        <a:rPr lang="fr-FR" dirty="0" smtClean="0"/>
                        <a:t>7</a:t>
                      </a:r>
                      <a:endParaRPr lang="fr-FR" dirty="0"/>
                    </a:p>
                  </a:txBody>
                  <a:tcPr/>
                </a:tc>
                <a:tc>
                  <a:txBody>
                    <a:bodyPr/>
                    <a:lstStyle/>
                    <a:p>
                      <a:r>
                        <a:rPr lang="fr-FR" dirty="0" smtClean="0"/>
                        <a:t>4</a:t>
                      </a:r>
                      <a:endParaRPr lang="fr-FR" dirty="0"/>
                    </a:p>
                  </a:txBody>
                  <a:tcPr/>
                </a:tc>
                <a:tc>
                  <a:txBody>
                    <a:bodyPr/>
                    <a:lstStyle/>
                    <a:p>
                      <a:r>
                        <a:rPr lang="fr-FR" dirty="0" smtClean="0"/>
                        <a:t>18</a:t>
                      </a:r>
                      <a:endParaRPr lang="fr-FR" dirty="0"/>
                    </a:p>
                  </a:txBody>
                  <a:tcPr/>
                </a:tc>
                <a:tc>
                  <a:txBody>
                    <a:bodyPr/>
                    <a:lstStyle/>
                    <a:p>
                      <a:r>
                        <a:rPr lang="fr-FR" dirty="0" smtClean="0"/>
                        <a:t>11</a:t>
                      </a:r>
                      <a:endParaRPr lang="fr-FR" dirty="0"/>
                    </a:p>
                  </a:txBody>
                  <a:tcPr/>
                </a:tc>
              </a:tr>
              <a:tr h="370840">
                <a:tc>
                  <a:txBody>
                    <a:bodyPr/>
                    <a:lstStyle/>
                    <a:p>
                      <a:r>
                        <a:rPr lang="fr-FR" dirty="0" smtClean="0"/>
                        <a:t>19</a:t>
                      </a:r>
                      <a:endParaRPr lang="fr-FR" dirty="0"/>
                    </a:p>
                  </a:txBody>
                  <a:tcPr/>
                </a:tc>
                <a:tc>
                  <a:txBody>
                    <a:bodyPr/>
                    <a:lstStyle/>
                    <a:p>
                      <a:r>
                        <a:rPr lang="fr-FR" dirty="0" smtClean="0"/>
                        <a:t>4</a:t>
                      </a:r>
                      <a:endParaRPr lang="fr-FR" dirty="0"/>
                    </a:p>
                  </a:txBody>
                  <a:tcPr/>
                </a:tc>
                <a:tc>
                  <a:txBody>
                    <a:bodyPr/>
                    <a:lstStyle/>
                    <a:p>
                      <a:r>
                        <a:rPr lang="fr-FR" dirty="0" smtClean="0"/>
                        <a:t>23</a:t>
                      </a:r>
                      <a:endParaRPr lang="fr-FR" dirty="0"/>
                    </a:p>
                  </a:txBody>
                  <a:tcPr/>
                </a:tc>
                <a:tc>
                  <a:txBody>
                    <a:bodyPr/>
                    <a:lstStyle/>
                    <a:p>
                      <a:r>
                        <a:rPr lang="fr-FR" dirty="0" smtClean="0"/>
                        <a:t>19</a:t>
                      </a:r>
                      <a:endParaRPr lang="fr-FR" dirty="0"/>
                    </a:p>
                  </a:txBody>
                  <a:tcPr/>
                </a:tc>
                <a:tc>
                  <a:txBody>
                    <a:bodyPr/>
                    <a:lstStyle/>
                    <a:p>
                      <a:r>
                        <a:rPr lang="fr-FR" dirty="0" smtClean="0"/>
                        <a:t>4</a:t>
                      </a:r>
                      <a:endParaRPr lang="fr-FR" dirty="0"/>
                    </a:p>
                  </a:txBody>
                  <a:tcPr/>
                </a:tc>
                <a:tc>
                  <a:txBody>
                    <a:bodyPr/>
                    <a:lstStyle/>
                    <a:p>
                      <a:r>
                        <a:rPr lang="fr-FR" dirty="0" smtClean="0"/>
                        <a:t>2</a:t>
                      </a:r>
                      <a:endParaRPr lang="fr-FR" dirty="0"/>
                    </a:p>
                  </a:txBody>
                  <a:tcPr/>
                </a:tc>
                <a:tc>
                  <a:txBody>
                    <a:bodyPr/>
                    <a:lstStyle/>
                    <a:p>
                      <a:r>
                        <a:rPr lang="fr-FR" dirty="0" smtClean="0"/>
                        <a:t>11</a:t>
                      </a:r>
                      <a:endParaRPr lang="fr-FR" dirty="0"/>
                    </a:p>
                  </a:txBody>
                  <a:tcPr/>
                </a:tc>
                <a:tc>
                  <a:txBody>
                    <a:bodyPr/>
                    <a:lstStyle/>
                    <a:p>
                      <a:r>
                        <a:rPr lang="fr-FR" dirty="0" smtClean="0"/>
                        <a:t>0</a:t>
                      </a:r>
                      <a:endParaRPr lang="fr-FR" dirty="0"/>
                    </a:p>
                  </a:txBody>
                  <a:tcPr/>
                </a:tc>
                <a:tc>
                  <a:txBody>
                    <a:bodyPr/>
                    <a:lstStyle/>
                    <a:p>
                      <a:r>
                        <a:rPr lang="fr-FR" dirty="0" smtClean="0"/>
                        <a:t>8</a:t>
                      </a:r>
                      <a:endParaRPr lang="fr-FR" dirty="0"/>
                    </a:p>
                  </a:txBody>
                  <a:tcPr/>
                </a:tc>
                <a:tc>
                  <a:txBody>
                    <a:bodyPr/>
                    <a:lstStyle/>
                    <a:p>
                      <a:r>
                        <a:rPr lang="fr-FR" dirty="0" smtClean="0"/>
                        <a:t>17</a:t>
                      </a:r>
                      <a:endParaRPr lang="fr-FR" dirty="0"/>
                    </a:p>
                  </a:txBody>
                  <a:tcPr/>
                </a:tc>
              </a:tr>
              <a:tr h="370840">
                <a:tc>
                  <a:txBody>
                    <a:bodyPr/>
                    <a:lstStyle/>
                    <a:p>
                      <a:r>
                        <a:rPr lang="fr-FR" dirty="0" smtClean="0"/>
                        <a:t>T</a:t>
                      </a:r>
                      <a:endParaRPr lang="fr-FR" dirty="0"/>
                    </a:p>
                  </a:txBody>
                  <a:tcPr/>
                </a:tc>
                <a:tc>
                  <a:txBody>
                    <a:bodyPr/>
                    <a:lstStyle/>
                    <a:p>
                      <a:r>
                        <a:rPr lang="fr-FR" dirty="0" smtClean="0"/>
                        <a:t>E</a:t>
                      </a:r>
                      <a:endParaRPr lang="fr-FR" dirty="0"/>
                    </a:p>
                  </a:txBody>
                  <a:tcPr/>
                </a:tc>
                <a:tc>
                  <a:txBody>
                    <a:bodyPr/>
                    <a:lstStyle/>
                    <a:p>
                      <a:r>
                        <a:rPr lang="fr-FR" dirty="0" smtClean="0"/>
                        <a:t>X</a:t>
                      </a:r>
                      <a:endParaRPr lang="fr-FR" dirty="0"/>
                    </a:p>
                  </a:txBody>
                  <a:tcPr/>
                </a:tc>
                <a:tc>
                  <a:txBody>
                    <a:bodyPr/>
                    <a:lstStyle/>
                    <a:p>
                      <a:r>
                        <a:rPr lang="fr-FR" dirty="0" smtClean="0"/>
                        <a:t>T</a:t>
                      </a:r>
                      <a:endParaRPr lang="fr-FR" dirty="0"/>
                    </a:p>
                  </a:txBody>
                  <a:tcPr/>
                </a:tc>
                <a:tc>
                  <a:txBody>
                    <a:bodyPr/>
                    <a:lstStyle/>
                    <a:p>
                      <a:r>
                        <a:rPr lang="fr-FR" dirty="0" smtClean="0"/>
                        <a:t>E</a:t>
                      </a:r>
                      <a:endParaRPr lang="fr-FR" dirty="0"/>
                    </a:p>
                  </a:txBody>
                  <a:tcPr/>
                </a:tc>
                <a:tc>
                  <a:txBody>
                    <a:bodyPr/>
                    <a:lstStyle/>
                    <a:p>
                      <a:r>
                        <a:rPr lang="fr-FR" dirty="0" smtClean="0"/>
                        <a:t>C</a:t>
                      </a:r>
                      <a:endParaRPr lang="fr-FR" dirty="0"/>
                    </a:p>
                  </a:txBody>
                  <a:tcPr/>
                </a:tc>
                <a:tc>
                  <a:txBody>
                    <a:bodyPr/>
                    <a:lstStyle/>
                    <a:p>
                      <a:r>
                        <a:rPr lang="fr-FR" dirty="0" smtClean="0"/>
                        <a:t>L</a:t>
                      </a:r>
                      <a:endParaRPr lang="fr-FR" dirty="0"/>
                    </a:p>
                  </a:txBody>
                  <a:tcPr/>
                </a:tc>
                <a:tc>
                  <a:txBody>
                    <a:bodyPr/>
                    <a:lstStyle/>
                    <a:p>
                      <a:r>
                        <a:rPr lang="fr-FR" dirty="0" smtClean="0"/>
                        <a:t>A</a:t>
                      </a:r>
                      <a:endParaRPr lang="fr-FR" dirty="0"/>
                    </a:p>
                  </a:txBody>
                  <a:tcPr/>
                </a:tc>
                <a:tc>
                  <a:txBody>
                    <a:bodyPr/>
                    <a:lstStyle/>
                    <a:p>
                      <a:r>
                        <a:rPr lang="fr-FR" dirty="0" smtClean="0"/>
                        <a:t>I</a:t>
                      </a:r>
                      <a:endParaRPr lang="fr-FR" dirty="0"/>
                    </a:p>
                  </a:txBody>
                  <a:tcPr/>
                </a:tc>
                <a:tc>
                  <a:txBody>
                    <a:bodyPr/>
                    <a:lstStyle/>
                    <a:p>
                      <a:r>
                        <a:rPr lang="fr-FR" dirty="0" smtClean="0"/>
                        <a:t>R</a:t>
                      </a:r>
                      <a:endParaRPr lang="fr-FR" dirty="0"/>
                    </a:p>
                  </a:txBody>
                  <a:tcPr/>
                </a:tc>
              </a:tr>
            </a:tbl>
          </a:graphicData>
        </a:graphic>
      </p:graphicFrame>
      <p:sp>
        <p:nvSpPr>
          <p:cNvPr id="5" name="Flèche vers le bas 4"/>
          <p:cNvSpPr/>
          <p:nvPr/>
        </p:nvSpPr>
        <p:spPr>
          <a:xfrm>
            <a:off x="327770" y="3573016"/>
            <a:ext cx="1152128" cy="1872208"/>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K</a:t>
            </a:r>
          </a:p>
        </p:txBody>
      </p:sp>
    </p:spTree>
    <p:extLst>
      <p:ext uri="{BB962C8B-B14F-4D97-AF65-F5344CB8AC3E}">
        <p14:creationId xmlns:p14="http://schemas.microsoft.com/office/powerpoint/2010/main" val="1350996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Substitution</a:t>
            </a:r>
            <a:endParaRPr lang="fr-FR" dirty="0"/>
          </a:p>
        </p:txBody>
      </p:sp>
      <p:sp>
        <p:nvSpPr>
          <p:cNvPr id="3" name="Espace réservé du contenu 2"/>
          <p:cNvSpPr>
            <a:spLocks noGrp="1"/>
          </p:cNvSpPr>
          <p:nvPr>
            <p:ph idx="1"/>
          </p:nvPr>
        </p:nvSpPr>
        <p:spPr/>
        <p:txBody>
          <a:bodyPr>
            <a:normAutofit/>
          </a:bodyPr>
          <a:lstStyle/>
          <a:p>
            <a:pPr marL="571500" indent="-571500">
              <a:buFont typeface="+mj-lt"/>
              <a:buAutoNum type="arabicPeriod"/>
            </a:pPr>
            <a:r>
              <a:rPr lang="fr-FR" dirty="0" smtClean="0"/>
              <a:t>Chiffrement de </a:t>
            </a:r>
            <a:r>
              <a:rPr lang="fr-FR" dirty="0" err="1" smtClean="0"/>
              <a:t>Vignère</a:t>
            </a:r>
            <a:r>
              <a:rPr lang="fr-FR" dirty="0" smtClean="0"/>
              <a:t>:</a:t>
            </a:r>
          </a:p>
          <a:p>
            <a:r>
              <a:rPr lang="fr-FR" dirty="0" smtClean="0"/>
              <a:t>Principe: Le même principe de chiffrement par translation, </a:t>
            </a:r>
            <a:r>
              <a:rPr lang="fr-FR" dirty="0"/>
              <a:t>En désignant la </a:t>
            </a:r>
            <a:r>
              <a:rPr lang="fr-FR" dirty="0" err="1"/>
              <a:t>i</a:t>
            </a:r>
            <a:r>
              <a:rPr lang="fr-FR" baseline="30000" dirty="0" err="1"/>
              <a:t>e</a:t>
            </a:r>
            <a:r>
              <a:rPr lang="fr-FR" dirty="0"/>
              <a:t> lettre du texte clair par Texte[i], la </a:t>
            </a:r>
            <a:r>
              <a:rPr lang="fr-FR" dirty="0" err="1"/>
              <a:t>i</a:t>
            </a:r>
            <a:r>
              <a:rPr lang="fr-FR" baseline="30000" dirty="0" err="1"/>
              <a:t>e</a:t>
            </a:r>
            <a:r>
              <a:rPr lang="fr-FR" dirty="0"/>
              <a:t> du chiffré par Chiffré[i], et la </a:t>
            </a:r>
            <a:r>
              <a:rPr lang="fr-FR" dirty="0" err="1"/>
              <a:t>i</a:t>
            </a:r>
            <a:r>
              <a:rPr lang="fr-FR" baseline="30000" dirty="0" err="1"/>
              <a:t>e</a:t>
            </a:r>
            <a:r>
              <a:rPr lang="fr-FR" dirty="0"/>
              <a:t> lettre de la clé, répétée suffisamment de fois, par Clés[i], elle se formalise par :</a:t>
            </a:r>
          </a:p>
          <a:p>
            <a:r>
              <a:rPr lang="fr-FR" dirty="0"/>
              <a:t>Chiffré[i] = </a:t>
            </a:r>
            <a:r>
              <a:rPr lang="fr-FR" dirty="0" smtClean="0"/>
              <a:t>Texte[i</a:t>
            </a:r>
            <a:r>
              <a:rPr lang="fr-FR" dirty="0"/>
              <a:t>] + Clés[i</a:t>
            </a:r>
            <a:r>
              <a:rPr lang="fr-FR" dirty="0" smtClean="0"/>
              <a:t>]</a:t>
            </a:r>
            <a:endParaRPr lang="fr-FR" dirty="0"/>
          </a:p>
          <a:p>
            <a:r>
              <a:rPr lang="fr-FR" dirty="0"/>
              <a:t>Texte[i] = </a:t>
            </a:r>
            <a:r>
              <a:rPr lang="fr-FR" dirty="0" smtClean="0"/>
              <a:t>Chiffré[i</a:t>
            </a:r>
            <a:r>
              <a:rPr lang="fr-FR" dirty="0"/>
              <a:t>] - Clés[i</a:t>
            </a:r>
            <a:r>
              <a:rPr lang="fr-FR" dirty="0" smtClean="0"/>
              <a:t>]</a:t>
            </a:r>
            <a:endParaRPr lang="fr-FR" dirty="0"/>
          </a:p>
        </p:txBody>
      </p:sp>
    </p:spTree>
    <p:extLst>
      <p:ext uri="{BB962C8B-B14F-4D97-AF65-F5344CB8AC3E}">
        <p14:creationId xmlns:p14="http://schemas.microsoft.com/office/powerpoint/2010/main" val="2476065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Substitution</a:t>
            </a:r>
            <a:endParaRPr lang="fr-FR" dirty="0"/>
          </a:p>
        </p:txBody>
      </p:sp>
      <p:sp>
        <p:nvSpPr>
          <p:cNvPr id="3" name="Espace réservé du contenu 2"/>
          <p:cNvSpPr>
            <a:spLocks noGrp="1"/>
          </p:cNvSpPr>
          <p:nvPr>
            <p:ph idx="1"/>
          </p:nvPr>
        </p:nvSpPr>
        <p:spPr/>
        <p:txBody>
          <a:bodyPr>
            <a:normAutofit/>
          </a:bodyPr>
          <a:lstStyle/>
          <a:p>
            <a:pPr marL="514350" indent="-514350">
              <a:buFont typeface="+mj-lt"/>
              <a:buAutoNum type="arabicPeriod"/>
            </a:pPr>
            <a:r>
              <a:rPr lang="fr-FR" dirty="0" smtClean="0"/>
              <a:t>Chiffrement de </a:t>
            </a:r>
            <a:r>
              <a:rPr lang="fr-FR" dirty="0" err="1" smtClean="0"/>
              <a:t>Vigenère</a:t>
            </a:r>
            <a:r>
              <a:rPr lang="fr-FR" dirty="0" smtClean="0"/>
              <a:t>:</a:t>
            </a:r>
          </a:p>
          <a:p>
            <a:pPr marL="0" indent="0">
              <a:buNone/>
            </a:pPr>
            <a:r>
              <a:rPr lang="fr-FR" dirty="0" smtClean="0"/>
              <a:t>Exemple :  La clé = DONC </a:t>
            </a:r>
          </a:p>
          <a:p>
            <a:pPr marL="0" indent="0">
              <a:buNone/>
            </a:pPr>
            <a:r>
              <a:rPr lang="fr-FR" dirty="0" smtClean="0"/>
              <a:t>Cryptage</a:t>
            </a:r>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2039131847"/>
              </p:ext>
            </p:extLst>
          </p:nvPr>
        </p:nvGraphicFramePr>
        <p:xfrm>
          <a:off x="1475656" y="3385800"/>
          <a:ext cx="6096000" cy="2225040"/>
        </p:xfrm>
        <a:graphic>
          <a:graphicData uri="http://schemas.openxmlformats.org/drawingml/2006/table">
            <a:tbl>
              <a:tblPr firstRow="1" bandRow="1">
                <a:tableStyleId>{5940675A-B579-460E-94D1-54222C63F5DA}</a:tableStyleId>
              </a:tblPr>
              <a:tblGrid>
                <a:gridCol w="609600"/>
                <a:gridCol w="609600"/>
                <a:gridCol w="609600"/>
                <a:gridCol w="609600"/>
                <a:gridCol w="609600"/>
                <a:gridCol w="609600"/>
                <a:gridCol w="609600"/>
                <a:gridCol w="609600"/>
                <a:gridCol w="609600"/>
                <a:gridCol w="609600"/>
              </a:tblGrid>
              <a:tr h="370840">
                <a:tc>
                  <a:txBody>
                    <a:bodyPr/>
                    <a:lstStyle/>
                    <a:p>
                      <a:r>
                        <a:rPr lang="fr-FR" dirty="0" smtClean="0"/>
                        <a:t>T</a:t>
                      </a:r>
                      <a:endParaRPr lang="fr-FR" dirty="0"/>
                    </a:p>
                  </a:txBody>
                  <a:tcPr/>
                </a:tc>
                <a:tc>
                  <a:txBody>
                    <a:bodyPr/>
                    <a:lstStyle/>
                    <a:p>
                      <a:r>
                        <a:rPr lang="fr-FR" dirty="0" smtClean="0"/>
                        <a:t>E</a:t>
                      </a:r>
                      <a:endParaRPr lang="fr-FR" dirty="0"/>
                    </a:p>
                  </a:txBody>
                  <a:tcPr/>
                </a:tc>
                <a:tc>
                  <a:txBody>
                    <a:bodyPr/>
                    <a:lstStyle/>
                    <a:p>
                      <a:r>
                        <a:rPr lang="fr-FR" dirty="0" smtClean="0"/>
                        <a:t>X</a:t>
                      </a:r>
                      <a:endParaRPr lang="fr-FR" dirty="0"/>
                    </a:p>
                  </a:txBody>
                  <a:tcPr/>
                </a:tc>
                <a:tc>
                  <a:txBody>
                    <a:bodyPr/>
                    <a:lstStyle/>
                    <a:p>
                      <a:r>
                        <a:rPr lang="fr-FR" dirty="0" smtClean="0"/>
                        <a:t>T</a:t>
                      </a:r>
                      <a:endParaRPr lang="fr-FR" dirty="0"/>
                    </a:p>
                  </a:txBody>
                  <a:tcPr/>
                </a:tc>
                <a:tc>
                  <a:txBody>
                    <a:bodyPr/>
                    <a:lstStyle/>
                    <a:p>
                      <a:r>
                        <a:rPr lang="fr-FR" dirty="0" smtClean="0"/>
                        <a:t>E</a:t>
                      </a:r>
                      <a:endParaRPr lang="fr-FR" dirty="0"/>
                    </a:p>
                  </a:txBody>
                  <a:tcPr/>
                </a:tc>
                <a:tc>
                  <a:txBody>
                    <a:bodyPr/>
                    <a:lstStyle/>
                    <a:p>
                      <a:r>
                        <a:rPr lang="fr-FR" dirty="0" smtClean="0"/>
                        <a:t>C</a:t>
                      </a:r>
                      <a:endParaRPr lang="fr-FR" dirty="0"/>
                    </a:p>
                  </a:txBody>
                  <a:tcPr/>
                </a:tc>
                <a:tc>
                  <a:txBody>
                    <a:bodyPr/>
                    <a:lstStyle/>
                    <a:p>
                      <a:r>
                        <a:rPr lang="fr-FR" dirty="0" smtClean="0"/>
                        <a:t>L</a:t>
                      </a:r>
                      <a:endParaRPr lang="fr-FR" dirty="0"/>
                    </a:p>
                  </a:txBody>
                  <a:tcPr/>
                </a:tc>
                <a:tc>
                  <a:txBody>
                    <a:bodyPr/>
                    <a:lstStyle/>
                    <a:p>
                      <a:r>
                        <a:rPr lang="fr-FR" dirty="0" smtClean="0"/>
                        <a:t>A</a:t>
                      </a:r>
                      <a:endParaRPr lang="fr-FR" dirty="0"/>
                    </a:p>
                  </a:txBody>
                  <a:tcPr/>
                </a:tc>
                <a:tc>
                  <a:txBody>
                    <a:bodyPr/>
                    <a:lstStyle/>
                    <a:p>
                      <a:r>
                        <a:rPr lang="fr-FR" dirty="0" smtClean="0"/>
                        <a:t>I</a:t>
                      </a:r>
                      <a:endParaRPr lang="fr-FR" dirty="0"/>
                    </a:p>
                  </a:txBody>
                  <a:tcPr/>
                </a:tc>
                <a:tc>
                  <a:txBody>
                    <a:bodyPr/>
                    <a:lstStyle/>
                    <a:p>
                      <a:r>
                        <a:rPr lang="fr-FR" dirty="0" smtClean="0"/>
                        <a:t>R</a:t>
                      </a:r>
                      <a:endParaRPr lang="fr-FR" dirty="0"/>
                    </a:p>
                  </a:txBody>
                  <a:tcPr/>
                </a:tc>
              </a:tr>
              <a:tr h="370840">
                <a:tc>
                  <a:txBody>
                    <a:bodyPr/>
                    <a:lstStyle/>
                    <a:p>
                      <a:r>
                        <a:rPr lang="fr-FR" dirty="0" smtClean="0"/>
                        <a:t>19</a:t>
                      </a:r>
                      <a:endParaRPr lang="fr-FR" dirty="0"/>
                    </a:p>
                  </a:txBody>
                  <a:tcPr/>
                </a:tc>
                <a:tc>
                  <a:txBody>
                    <a:bodyPr/>
                    <a:lstStyle/>
                    <a:p>
                      <a:r>
                        <a:rPr lang="fr-FR" dirty="0" smtClean="0"/>
                        <a:t>4</a:t>
                      </a:r>
                      <a:endParaRPr lang="fr-FR" dirty="0"/>
                    </a:p>
                  </a:txBody>
                  <a:tcPr/>
                </a:tc>
                <a:tc>
                  <a:txBody>
                    <a:bodyPr/>
                    <a:lstStyle/>
                    <a:p>
                      <a:r>
                        <a:rPr lang="fr-FR" dirty="0" smtClean="0"/>
                        <a:t>23</a:t>
                      </a:r>
                      <a:endParaRPr lang="fr-FR" dirty="0"/>
                    </a:p>
                  </a:txBody>
                  <a:tcPr/>
                </a:tc>
                <a:tc>
                  <a:txBody>
                    <a:bodyPr/>
                    <a:lstStyle/>
                    <a:p>
                      <a:r>
                        <a:rPr lang="fr-FR" dirty="0" smtClean="0"/>
                        <a:t>19</a:t>
                      </a:r>
                      <a:endParaRPr lang="fr-FR" dirty="0"/>
                    </a:p>
                  </a:txBody>
                  <a:tcPr/>
                </a:tc>
                <a:tc>
                  <a:txBody>
                    <a:bodyPr/>
                    <a:lstStyle/>
                    <a:p>
                      <a:r>
                        <a:rPr lang="fr-FR" dirty="0" smtClean="0"/>
                        <a:t>4</a:t>
                      </a:r>
                      <a:endParaRPr lang="fr-FR" dirty="0"/>
                    </a:p>
                  </a:txBody>
                  <a:tcPr/>
                </a:tc>
                <a:tc>
                  <a:txBody>
                    <a:bodyPr/>
                    <a:lstStyle/>
                    <a:p>
                      <a:r>
                        <a:rPr lang="fr-FR" dirty="0" smtClean="0"/>
                        <a:t>2</a:t>
                      </a:r>
                      <a:endParaRPr lang="fr-FR" dirty="0"/>
                    </a:p>
                  </a:txBody>
                  <a:tcPr/>
                </a:tc>
                <a:tc>
                  <a:txBody>
                    <a:bodyPr/>
                    <a:lstStyle/>
                    <a:p>
                      <a:r>
                        <a:rPr lang="fr-FR" dirty="0" smtClean="0"/>
                        <a:t>11</a:t>
                      </a:r>
                      <a:endParaRPr lang="fr-FR" dirty="0"/>
                    </a:p>
                  </a:txBody>
                  <a:tcPr/>
                </a:tc>
                <a:tc>
                  <a:txBody>
                    <a:bodyPr/>
                    <a:lstStyle/>
                    <a:p>
                      <a:r>
                        <a:rPr lang="fr-FR" dirty="0" smtClean="0"/>
                        <a:t>0</a:t>
                      </a:r>
                      <a:endParaRPr lang="fr-FR" dirty="0"/>
                    </a:p>
                  </a:txBody>
                  <a:tcPr/>
                </a:tc>
                <a:tc>
                  <a:txBody>
                    <a:bodyPr/>
                    <a:lstStyle/>
                    <a:p>
                      <a:r>
                        <a:rPr lang="fr-FR" dirty="0" smtClean="0"/>
                        <a:t>8</a:t>
                      </a:r>
                      <a:endParaRPr lang="fr-FR" dirty="0"/>
                    </a:p>
                  </a:txBody>
                  <a:tcPr/>
                </a:tc>
                <a:tc>
                  <a:txBody>
                    <a:bodyPr/>
                    <a:lstStyle/>
                    <a:p>
                      <a:r>
                        <a:rPr lang="fr-FR" dirty="0" smtClean="0"/>
                        <a:t>17</a:t>
                      </a:r>
                      <a:endParaRPr lang="fr-FR" dirty="0"/>
                    </a:p>
                  </a:txBody>
                  <a:tcPr/>
                </a:tc>
              </a:tr>
              <a:tr h="370840">
                <a:tc>
                  <a:txBody>
                    <a:bodyPr/>
                    <a:lstStyle/>
                    <a:p>
                      <a:r>
                        <a:rPr lang="fr-FR" dirty="0" smtClean="0"/>
                        <a:t>D</a:t>
                      </a:r>
                      <a:endParaRPr lang="fr-FR" dirty="0"/>
                    </a:p>
                  </a:txBody>
                  <a:tcPr/>
                </a:tc>
                <a:tc>
                  <a:txBody>
                    <a:bodyPr/>
                    <a:lstStyle/>
                    <a:p>
                      <a:r>
                        <a:rPr lang="fr-FR" dirty="0" smtClean="0"/>
                        <a:t>O</a:t>
                      </a:r>
                      <a:endParaRPr lang="fr-FR" dirty="0"/>
                    </a:p>
                  </a:txBody>
                  <a:tcPr/>
                </a:tc>
                <a:tc>
                  <a:txBody>
                    <a:bodyPr/>
                    <a:lstStyle/>
                    <a:p>
                      <a:r>
                        <a:rPr lang="fr-FR" dirty="0" smtClean="0"/>
                        <a:t>N</a:t>
                      </a:r>
                      <a:endParaRPr lang="fr-FR" dirty="0"/>
                    </a:p>
                  </a:txBody>
                  <a:tcPr/>
                </a:tc>
                <a:tc>
                  <a:txBody>
                    <a:bodyPr/>
                    <a:lstStyle/>
                    <a:p>
                      <a:r>
                        <a:rPr lang="fr-FR" dirty="0" smtClean="0"/>
                        <a:t>C</a:t>
                      </a:r>
                      <a:endParaRPr lang="fr-FR" dirty="0"/>
                    </a:p>
                  </a:txBody>
                  <a:tcPr/>
                </a:tc>
                <a:tc>
                  <a:txBody>
                    <a:bodyPr/>
                    <a:lstStyle/>
                    <a:p>
                      <a:r>
                        <a:rPr lang="fr-FR" dirty="0" smtClean="0"/>
                        <a:t>D</a:t>
                      </a:r>
                      <a:endParaRPr lang="fr-FR" dirty="0"/>
                    </a:p>
                  </a:txBody>
                  <a:tcPr/>
                </a:tc>
                <a:tc>
                  <a:txBody>
                    <a:bodyPr/>
                    <a:lstStyle/>
                    <a:p>
                      <a:r>
                        <a:rPr lang="fr-FR" dirty="0" smtClean="0"/>
                        <a:t>O</a:t>
                      </a:r>
                      <a:endParaRPr lang="fr-FR" dirty="0"/>
                    </a:p>
                  </a:txBody>
                  <a:tcPr/>
                </a:tc>
                <a:tc>
                  <a:txBody>
                    <a:bodyPr/>
                    <a:lstStyle/>
                    <a:p>
                      <a:r>
                        <a:rPr lang="fr-FR" dirty="0" smtClean="0"/>
                        <a:t>N</a:t>
                      </a:r>
                      <a:endParaRPr lang="fr-FR" dirty="0"/>
                    </a:p>
                  </a:txBody>
                  <a:tcPr/>
                </a:tc>
                <a:tc>
                  <a:txBody>
                    <a:bodyPr/>
                    <a:lstStyle/>
                    <a:p>
                      <a:r>
                        <a:rPr lang="fr-FR" dirty="0" smtClean="0"/>
                        <a:t>C</a:t>
                      </a:r>
                      <a:endParaRPr lang="fr-FR" dirty="0"/>
                    </a:p>
                  </a:txBody>
                  <a:tcPr/>
                </a:tc>
                <a:tc>
                  <a:txBody>
                    <a:bodyPr/>
                    <a:lstStyle/>
                    <a:p>
                      <a:r>
                        <a:rPr lang="fr-FR" dirty="0" smtClean="0"/>
                        <a:t>D</a:t>
                      </a:r>
                      <a:endParaRPr lang="fr-FR" dirty="0"/>
                    </a:p>
                  </a:txBody>
                  <a:tcPr/>
                </a:tc>
                <a:tc>
                  <a:txBody>
                    <a:bodyPr/>
                    <a:lstStyle/>
                    <a:p>
                      <a:r>
                        <a:rPr lang="fr-FR" dirty="0" smtClean="0"/>
                        <a:t>O</a:t>
                      </a:r>
                      <a:endParaRPr lang="fr-FR" dirty="0"/>
                    </a:p>
                  </a:txBody>
                  <a:tcPr/>
                </a:tc>
              </a:tr>
              <a:tr h="370840">
                <a:tc>
                  <a:txBody>
                    <a:bodyPr/>
                    <a:lstStyle/>
                    <a:p>
                      <a:r>
                        <a:rPr lang="fr-FR" dirty="0" smtClean="0"/>
                        <a:t>3</a:t>
                      </a:r>
                      <a:endParaRPr lang="fr-FR" dirty="0"/>
                    </a:p>
                  </a:txBody>
                  <a:tcPr/>
                </a:tc>
                <a:tc>
                  <a:txBody>
                    <a:bodyPr/>
                    <a:lstStyle/>
                    <a:p>
                      <a:r>
                        <a:rPr lang="fr-FR" dirty="0" smtClean="0"/>
                        <a:t>14</a:t>
                      </a:r>
                      <a:endParaRPr lang="fr-FR" dirty="0"/>
                    </a:p>
                  </a:txBody>
                  <a:tcPr/>
                </a:tc>
                <a:tc>
                  <a:txBody>
                    <a:bodyPr/>
                    <a:lstStyle/>
                    <a:p>
                      <a:r>
                        <a:rPr lang="fr-FR" dirty="0" smtClean="0"/>
                        <a:t>13</a:t>
                      </a:r>
                      <a:endParaRPr lang="fr-FR" dirty="0"/>
                    </a:p>
                  </a:txBody>
                  <a:tcPr/>
                </a:tc>
                <a:tc>
                  <a:txBody>
                    <a:bodyPr/>
                    <a:lstStyle/>
                    <a:p>
                      <a:r>
                        <a:rPr lang="fr-FR" dirty="0" smtClean="0"/>
                        <a:t>2</a:t>
                      </a:r>
                      <a:endParaRPr lang="fr-FR" dirty="0"/>
                    </a:p>
                  </a:txBody>
                  <a:tcPr/>
                </a:tc>
                <a:tc>
                  <a:txBody>
                    <a:bodyPr/>
                    <a:lstStyle/>
                    <a:p>
                      <a:r>
                        <a:rPr lang="fr-FR" dirty="0" smtClean="0"/>
                        <a:t>3</a:t>
                      </a:r>
                      <a:endParaRPr lang="fr-FR" dirty="0"/>
                    </a:p>
                  </a:txBody>
                  <a:tcPr/>
                </a:tc>
                <a:tc>
                  <a:txBody>
                    <a:bodyPr/>
                    <a:lstStyle/>
                    <a:p>
                      <a:r>
                        <a:rPr lang="fr-FR" dirty="0" smtClean="0"/>
                        <a:t>14</a:t>
                      </a:r>
                      <a:endParaRPr lang="fr-FR" dirty="0"/>
                    </a:p>
                  </a:txBody>
                  <a:tcPr/>
                </a:tc>
                <a:tc>
                  <a:txBody>
                    <a:bodyPr/>
                    <a:lstStyle/>
                    <a:p>
                      <a:r>
                        <a:rPr lang="fr-FR" dirty="0" smtClean="0"/>
                        <a:t>13</a:t>
                      </a:r>
                      <a:endParaRPr lang="fr-FR" dirty="0"/>
                    </a:p>
                  </a:txBody>
                  <a:tcPr/>
                </a:tc>
                <a:tc>
                  <a:txBody>
                    <a:bodyPr/>
                    <a:lstStyle/>
                    <a:p>
                      <a:r>
                        <a:rPr lang="fr-FR" dirty="0" smtClean="0"/>
                        <a:t>2</a:t>
                      </a:r>
                      <a:endParaRPr lang="fr-FR" dirty="0"/>
                    </a:p>
                  </a:txBody>
                  <a:tcPr/>
                </a:tc>
                <a:tc>
                  <a:txBody>
                    <a:bodyPr/>
                    <a:lstStyle/>
                    <a:p>
                      <a:r>
                        <a:rPr lang="fr-FR" dirty="0" smtClean="0"/>
                        <a:t>3</a:t>
                      </a:r>
                      <a:endParaRPr lang="fr-FR" dirty="0"/>
                    </a:p>
                  </a:txBody>
                  <a:tcPr/>
                </a:tc>
                <a:tc>
                  <a:txBody>
                    <a:bodyPr/>
                    <a:lstStyle/>
                    <a:p>
                      <a:r>
                        <a:rPr lang="fr-FR" dirty="0" smtClean="0"/>
                        <a:t>14</a:t>
                      </a:r>
                      <a:endParaRPr lang="fr-FR" dirty="0"/>
                    </a:p>
                  </a:txBody>
                  <a:tcPr/>
                </a:tc>
              </a:tr>
              <a:tr h="370840">
                <a:tc>
                  <a:txBody>
                    <a:bodyPr/>
                    <a:lstStyle/>
                    <a:p>
                      <a:r>
                        <a:rPr lang="fr-FR" dirty="0" smtClean="0"/>
                        <a:t>22</a:t>
                      </a:r>
                      <a:endParaRPr lang="fr-FR" dirty="0"/>
                    </a:p>
                  </a:txBody>
                  <a:tcPr/>
                </a:tc>
                <a:tc>
                  <a:txBody>
                    <a:bodyPr/>
                    <a:lstStyle/>
                    <a:p>
                      <a:r>
                        <a:rPr lang="fr-FR" dirty="0" smtClean="0"/>
                        <a:t>18</a:t>
                      </a:r>
                      <a:endParaRPr lang="fr-FR" dirty="0"/>
                    </a:p>
                  </a:txBody>
                  <a:tcPr/>
                </a:tc>
                <a:tc>
                  <a:txBody>
                    <a:bodyPr/>
                    <a:lstStyle/>
                    <a:p>
                      <a:r>
                        <a:rPr lang="fr-FR" dirty="0" smtClean="0"/>
                        <a:t>10</a:t>
                      </a:r>
                      <a:endParaRPr lang="fr-FR" dirty="0"/>
                    </a:p>
                  </a:txBody>
                  <a:tcPr/>
                </a:tc>
                <a:tc>
                  <a:txBody>
                    <a:bodyPr/>
                    <a:lstStyle/>
                    <a:p>
                      <a:r>
                        <a:rPr lang="fr-FR" dirty="0" smtClean="0"/>
                        <a:t>21</a:t>
                      </a:r>
                      <a:endParaRPr lang="fr-FR" dirty="0"/>
                    </a:p>
                  </a:txBody>
                  <a:tcPr/>
                </a:tc>
                <a:tc>
                  <a:txBody>
                    <a:bodyPr/>
                    <a:lstStyle/>
                    <a:p>
                      <a:r>
                        <a:rPr lang="fr-FR" dirty="0" smtClean="0"/>
                        <a:t>7</a:t>
                      </a:r>
                      <a:endParaRPr lang="fr-FR" dirty="0"/>
                    </a:p>
                  </a:txBody>
                  <a:tcPr/>
                </a:tc>
                <a:tc>
                  <a:txBody>
                    <a:bodyPr/>
                    <a:lstStyle/>
                    <a:p>
                      <a:r>
                        <a:rPr lang="fr-FR" dirty="0" smtClean="0"/>
                        <a:t>16</a:t>
                      </a:r>
                      <a:endParaRPr lang="fr-FR" dirty="0"/>
                    </a:p>
                  </a:txBody>
                  <a:tcPr/>
                </a:tc>
                <a:tc>
                  <a:txBody>
                    <a:bodyPr/>
                    <a:lstStyle/>
                    <a:p>
                      <a:r>
                        <a:rPr lang="fr-FR" dirty="0" smtClean="0"/>
                        <a:t>24</a:t>
                      </a:r>
                      <a:endParaRPr lang="fr-FR" dirty="0"/>
                    </a:p>
                  </a:txBody>
                  <a:tcPr/>
                </a:tc>
                <a:tc>
                  <a:txBody>
                    <a:bodyPr/>
                    <a:lstStyle/>
                    <a:p>
                      <a:r>
                        <a:rPr lang="fr-FR" dirty="0" smtClean="0"/>
                        <a:t>2</a:t>
                      </a:r>
                      <a:endParaRPr lang="fr-FR" dirty="0"/>
                    </a:p>
                  </a:txBody>
                  <a:tcPr/>
                </a:tc>
                <a:tc>
                  <a:txBody>
                    <a:bodyPr/>
                    <a:lstStyle/>
                    <a:p>
                      <a:r>
                        <a:rPr lang="fr-FR" dirty="0" smtClean="0"/>
                        <a:t>11</a:t>
                      </a:r>
                      <a:endParaRPr lang="fr-FR" dirty="0"/>
                    </a:p>
                  </a:txBody>
                  <a:tcPr/>
                </a:tc>
                <a:tc>
                  <a:txBody>
                    <a:bodyPr/>
                    <a:lstStyle/>
                    <a:p>
                      <a:r>
                        <a:rPr lang="fr-FR" dirty="0" smtClean="0"/>
                        <a:t>5</a:t>
                      </a:r>
                      <a:endParaRPr lang="fr-FR" dirty="0"/>
                    </a:p>
                  </a:txBody>
                  <a:tcPr/>
                </a:tc>
              </a:tr>
              <a:tr h="370840">
                <a:tc>
                  <a:txBody>
                    <a:bodyPr/>
                    <a:lstStyle/>
                    <a:p>
                      <a:r>
                        <a:rPr lang="fr-FR" dirty="0" smtClean="0"/>
                        <a:t>W</a:t>
                      </a:r>
                      <a:endParaRPr lang="fr-FR" dirty="0"/>
                    </a:p>
                  </a:txBody>
                  <a:tcPr/>
                </a:tc>
                <a:tc>
                  <a:txBody>
                    <a:bodyPr/>
                    <a:lstStyle/>
                    <a:p>
                      <a:r>
                        <a:rPr lang="fr-FR" dirty="0" smtClean="0"/>
                        <a:t>S</a:t>
                      </a:r>
                      <a:endParaRPr lang="fr-FR" dirty="0"/>
                    </a:p>
                  </a:txBody>
                  <a:tcPr/>
                </a:tc>
                <a:tc>
                  <a:txBody>
                    <a:bodyPr/>
                    <a:lstStyle/>
                    <a:p>
                      <a:r>
                        <a:rPr lang="fr-FR" dirty="0" smtClean="0"/>
                        <a:t>K</a:t>
                      </a:r>
                      <a:endParaRPr lang="fr-FR" dirty="0"/>
                    </a:p>
                  </a:txBody>
                  <a:tcPr/>
                </a:tc>
                <a:tc>
                  <a:txBody>
                    <a:bodyPr/>
                    <a:lstStyle/>
                    <a:p>
                      <a:r>
                        <a:rPr lang="fr-FR" dirty="0" smtClean="0"/>
                        <a:t>V</a:t>
                      </a:r>
                      <a:endParaRPr lang="fr-FR" dirty="0"/>
                    </a:p>
                  </a:txBody>
                  <a:tcPr/>
                </a:tc>
                <a:tc>
                  <a:txBody>
                    <a:bodyPr/>
                    <a:lstStyle/>
                    <a:p>
                      <a:r>
                        <a:rPr lang="fr-FR" dirty="0" smtClean="0"/>
                        <a:t>H</a:t>
                      </a:r>
                      <a:endParaRPr lang="fr-FR" dirty="0"/>
                    </a:p>
                  </a:txBody>
                  <a:tcPr/>
                </a:tc>
                <a:tc>
                  <a:txBody>
                    <a:bodyPr/>
                    <a:lstStyle/>
                    <a:p>
                      <a:r>
                        <a:rPr lang="fr-FR" dirty="0" smtClean="0"/>
                        <a:t>Q</a:t>
                      </a:r>
                      <a:endParaRPr lang="fr-FR" dirty="0"/>
                    </a:p>
                  </a:txBody>
                  <a:tcPr/>
                </a:tc>
                <a:tc>
                  <a:txBody>
                    <a:bodyPr/>
                    <a:lstStyle/>
                    <a:p>
                      <a:r>
                        <a:rPr lang="fr-FR" dirty="0" smtClean="0"/>
                        <a:t>Y</a:t>
                      </a:r>
                      <a:endParaRPr lang="fr-FR" dirty="0"/>
                    </a:p>
                  </a:txBody>
                  <a:tcPr/>
                </a:tc>
                <a:tc>
                  <a:txBody>
                    <a:bodyPr/>
                    <a:lstStyle/>
                    <a:p>
                      <a:r>
                        <a:rPr lang="fr-FR" dirty="0" smtClean="0"/>
                        <a:t>C</a:t>
                      </a:r>
                      <a:endParaRPr lang="fr-FR" dirty="0"/>
                    </a:p>
                  </a:txBody>
                  <a:tcPr/>
                </a:tc>
                <a:tc>
                  <a:txBody>
                    <a:bodyPr/>
                    <a:lstStyle/>
                    <a:p>
                      <a:r>
                        <a:rPr lang="fr-FR" dirty="0" smtClean="0"/>
                        <a:t>L</a:t>
                      </a:r>
                      <a:endParaRPr lang="fr-FR" dirty="0"/>
                    </a:p>
                  </a:txBody>
                  <a:tcPr/>
                </a:tc>
                <a:tc>
                  <a:txBody>
                    <a:bodyPr/>
                    <a:lstStyle/>
                    <a:p>
                      <a:r>
                        <a:rPr lang="fr-FR" dirty="0" smtClean="0"/>
                        <a:t>F</a:t>
                      </a:r>
                      <a:endParaRPr lang="fr-FR" dirty="0"/>
                    </a:p>
                  </a:txBody>
                  <a:tcPr/>
                </a:tc>
              </a:tr>
            </a:tbl>
          </a:graphicData>
        </a:graphic>
      </p:graphicFrame>
      <p:sp>
        <p:nvSpPr>
          <p:cNvPr id="5" name="Flèche vers le bas 4"/>
          <p:cNvSpPr/>
          <p:nvPr/>
        </p:nvSpPr>
        <p:spPr>
          <a:xfrm>
            <a:off x="298240" y="3356992"/>
            <a:ext cx="1152128" cy="1872208"/>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K</a:t>
            </a:r>
          </a:p>
        </p:txBody>
      </p:sp>
      <p:sp>
        <p:nvSpPr>
          <p:cNvPr id="6" name="Flèche vers le haut 5"/>
          <p:cNvSpPr/>
          <p:nvPr/>
        </p:nvSpPr>
        <p:spPr>
          <a:xfrm>
            <a:off x="7689726" y="3356992"/>
            <a:ext cx="936104" cy="1872208"/>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K</a:t>
            </a:r>
            <a:endParaRPr lang="fr-FR" dirty="0"/>
          </a:p>
        </p:txBody>
      </p:sp>
      <p:sp>
        <p:nvSpPr>
          <p:cNvPr id="7" name="Rectangle 6"/>
          <p:cNvSpPr/>
          <p:nvPr/>
        </p:nvSpPr>
        <p:spPr>
          <a:xfrm>
            <a:off x="298240" y="5728964"/>
            <a:ext cx="1944216" cy="7200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Cryptage</a:t>
            </a:r>
            <a:endParaRPr lang="fr-FR" dirty="0"/>
          </a:p>
        </p:txBody>
      </p:sp>
      <p:sp>
        <p:nvSpPr>
          <p:cNvPr id="8" name="Rectangle 7"/>
          <p:cNvSpPr/>
          <p:nvPr/>
        </p:nvSpPr>
        <p:spPr>
          <a:xfrm>
            <a:off x="6706952" y="5755554"/>
            <a:ext cx="1944216" cy="7200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décryptage</a:t>
            </a:r>
            <a:endParaRPr lang="fr-FR" dirty="0"/>
          </a:p>
        </p:txBody>
      </p:sp>
    </p:spTree>
    <p:extLst>
      <p:ext uri="{BB962C8B-B14F-4D97-AF65-F5344CB8AC3E}">
        <p14:creationId xmlns:p14="http://schemas.microsoft.com/office/powerpoint/2010/main" val="1839985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Substitution</a:t>
            </a:r>
            <a:endParaRPr lang="fr-FR" dirty="0"/>
          </a:p>
        </p:txBody>
      </p:sp>
      <p:sp>
        <p:nvSpPr>
          <p:cNvPr id="3" name="Espace réservé du contenu 2"/>
          <p:cNvSpPr>
            <a:spLocks noGrp="1"/>
          </p:cNvSpPr>
          <p:nvPr>
            <p:ph idx="1"/>
          </p:nvPr>
        </p:nvSpPr>
        <p:spPr/>
        <p:txBody>
          <a:bodyPr>
            <a:normAutofit/>
          </a:bodyPr>
          <a:lstStyle/>
          <a:p>
            <a:pPr marL="571500" indent="-571500">
              <a:buFont typeface="+mj-lt"/>
              <a:buAutoNum type="arabicPeriod"/>
            </a:pPr>
            <a:r>
              <a:rPr lang="fr-FR" dirty="0" smtClean="0"/>
              <a:t>Chiffrement de VERNAM (Masque jetable):</a:t>
            </a:r>
          </a:p>
          <a:p>
            <a:r>
              <a:rPr lang="fr-FR" dirty="0" smtClean="0"/>
              <a:t>Principe: Le même principe de chiffrement de </a:t>
            </a:r>
            <a:r>
              <a:rPr lang="fr-FR" dirty="0" err="1" smtClean="0"/>
              <a:t>vigenère</a:t>
            </a:r>
            <a:r>
              <a:rPr lang="fr-FR" dirty="0" smtClean="0"/>
              <a:t> avec les conditions suivantes sur la clé:</a:t>
            </a:r>
          </a:p>
          <a:p>
            <a:pPr marL="514350" indent="19050">
              <a:buFont typeface="+mj-lt"/>
              <a:buAutoNum type="arabicPeriod"/>
            </a:pPr>
            <a:r>
              <a:rPr lang="fr-FR" dirty="0"/>
              <a:t> </a:t>
            </a:r>
            <a:r>
              <a:rPr lang="fr-FR" dirty="0" smtClean="0"/>
              <a:t>suite au moins aussi long que le message</a:t>
            </a:r>
          </a:p>
          <a:p>
            <a:pPr marL="514350" indent="19050">
              <a:buFont typeface="+mj-lt"/>
              <a:buAutoNum type="arabicPeriod"/>
            </a:pPr>
            <a:r>
              <a:rPr lang="fr-FR" dirty="0" smtClean="0"/>
              <a:t>La suite est aléatoire</a:t>
            </a:r>
          </a:p>
          <a:p>
            <a:pPr marL="514350" indent="19050">
              <a:buFont typeface="+mj-lt"/>
              <a:buAutoNum type="arabicPeriod"/>
            </a:pPr>
            <a:r>
              <a:rPr lang="fr-FR" dirty="0" smtClean="0"/>
              <a:t>La suite est jetable (utilisée une seule fois)</a:t>
            </a:r>
            <a:endParaRPr lang="fr-FR" dirty="0"/>
          </a:p>
        </p:txBody>
      </p:sp>
    </p:spTree>
    <p:extLst>
      <p:ext uri="{BB962C8B-B14F-4D97-AF65-F5344CB8AC3E}">
        <p14:creationId xmlns:p14="http://schemas.microsoft.com/office/powerpoint/2010/main" val="1166429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Substitution</a:t>
            </a:r>
            <a:endParaRPr lang="fr-FR" dirty="0"/>
          </a:p>
        </p:txBody>
      </p:sp>
      <p:sp>
        <p:nvSpPr>
          <p:cNvPr id="3" name="Espace réservé du contenu 2"/>
          <p:cNvSpPr>
            <a:spLocks noGrp="1"/>
          </p:cNvSpPr>
          <p:nvPr>
            <p:ph idx="1"/>
          </p:nvPr>
        </p:nvSpPr>
        <p:spPr/>
        <p:txBody>
          <a:bodyPr>
            <a:normAutofit fontScale="70000" lnSpcReduction="20000"/>
          </a:bodyPr>
          <a:lstStyle/>
          <a:p>
            <a:pPr marL="571500" indent="-571500">
              <a:buFont typeface="+mj-lt"/>
              <a:buAutoNum type="arabicPeriod"/>
            </a:pPr>
            <a:r>
              <a:rPr lang="fr-FR" dirty="0" smtClean="0"/>
              <a:t>Chiffrement de Playfair:</a:t>
            </a:r>
          </a:p>
          <a:p>
            <a:r>
              <a:rPr lang="fr-FR" dirty="0" smtClean="0"/>
              <a:t>Principe: On utilise un tableau 5*5 qui comporte les lettres (dans un l’ordre aléatoire).</a:t>
            </a:r>
          </a:p>
          <a:p>
            <a:r>
              <a:rPr lang="fr-FR" dirty="0" smtClean="0"/>
              <a:t>On prend les lettres 2 par 2, et on les crypte selon les règles:</a:t>
            </a:r>
          </a:p>
          <a:p>
            <a:pPr marL="514350" indent="19050">
              <a:buFont typeface="+mj-lt"/>
              <a:buAutoNum type="arabicPeriod"/>
            </a:pPr>
            <a:r>
              <a:rPr lang="fr-FR" dirty="0" smtClean="0"/>
              <a:t> </a:t>
            </a:r>
            <a:r>
              <a:rPr lang="fr-FR" dirty="0"/>
              <a:t>si les 2 lettres sont identiques (ou s'il n'en reste qu'une) mettre un 'X' après la première lettre</a:t>
            </a:r>
            <a:r>
              <a:rPr lang="fr-FR" dirty="0" smtClean="0"/>
              <a:t>. Ensuite, on reprend le chiffrement de nouvelle combinaison.</a:t>
            </a:r>
          </a:p>
          <a:p>
            <a:pPr marL="514350" indent="19050">
              <a:buFont typeface="+mj-lt"/>
              <a:buAutoNum type="arabicPeriod"/>
            </a:pPr>
            <a:r>
              <a:rPr lang="fr-FR" dirty="0"/>
              <a:t>si les lettres se trouvent sur la même ligne de la table, il faut les remplacer par celles se trouvant immédiatement à leur </a:t>
            </a:r>
            <a:r>
              <a:rPr lang="fr-FR" dirty="0" smtClean="0"/>
              <a:t>droite</a:t>
            </a:r>
          </a:p>
          <a:p>
            <a:pPr marL="514350" indent="19050">
              <a:buFont typeface="+mj-lt"/>
              <a:buAutoNum type="arabicPeriod"/>
            </a:pPr>
            <a:r>
              <a:rPr lang="fr-FR" dirty="0"/>
              <a:t>si les lettres apparaissent sur la même colonne, les remplacer par celles qui sont juste en </a:t>
            </a:r>
            <a:r>
              <a:rPr lang="fr-FR" dirty="0" smtClean="0"/>
              <a:t>dessous</a:t>
            </a:r>
          </a:p>
          <a:p>
            <a:pPr marL="514350" indent="19050">
              <a:buFont typeface="+mj-lt"/>
              <a:buAutoNum type="arabicPeriod"/>
            </a:pPr>
            <a:r>
              <a:rPr lang="fr-FR" dirty="0"/>
              <a:t>sinon, remplacer les lettres par celles se trouvant sur la même ligne, mais dans le coin opposé du rectangle défini par la paire originale</a:t>
            </a:r>
            <a:r>
              <a:rPr lang="fr-FR" dirty="0" smtClean="0"/>
              <a:t>.</a:t>
            </a:r>
            <a:endParaRPr lang="fr-FR" dirty="0"/>
          </a:p>
        </p:txBody>
      </p:sp>
    </p:spTree>
    <p:extLst>
      <p:ext uri="{BB962C8B-B14F-4D97-AF65-F5344CB8AC3E}">
        <p14:creationId xmlns:p14="http://schemas.microsoft.com/office/powerpoint/2010/main" val="710642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Substitution</a:t>
            </a:r>
            <a:endParaRPr lang="fr-FR" dirty="0"/>
          </a:p>
        </p:txBody>
      </p:sp>
      <p:sp>
        <p:nvSpPr>
          <p:cNvPr id="3" name="Espace réservé du contenu 2"/>
          <p:cNvSpPr>
            <a:spLocks noGrp="1"/>
          </p:cNvSpPr>
          <p:nvPr>
            <p:ph idx="1"/>
          </p:nvPr>
        </p:nvSpPr>
        <p:spPr/>
        <p:txBody>
          <a:bodyPr>
            <a:normAutofit/>
          </a:bodyPr>
          <a:lstStyle/>
          <a:p>
            <a:pPr marL="571500" indent="-571500">
              <a:buFont typeface="+mj-lt"/>
              <a:buAutoNum type="arabicPeriod"/>
            </a:pPr>
            <a:r>
              <a:rPr lang="fr-FR" dirty="0" smtClean="0"/>
              <a:t>Chiffrement de Playfair:</a:t>
            </a:r>
          </a:p>
          <a:p>
            <a:pPr marL="0" indent="0">
              <a:buNone/>
            </a:pPr>
            <a:r>
              <a:rPr lang="fr-FR" dirty="0" smtClean="0"/>
              <a:t>Exemple</a:t>
            </a:r>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952802947"/>
              </p:ext>
            </p:extLst>
          </p:nvPr>
        </p:nvGraphicFramePr>
        <p:xfrm>
          <a:off x="755576" y="4509120"/>
          <a:ext cx="6096000" cy="741680"/>
        </p:xfrm>
        <a:graphic>
          <a:graphicData uri="http://schemas.openxmlformats.org/drawingml/2006/table">
            <a:tbl>
              <a:tblPr firstRow="1" bandRow="1">
                <a:tableStyleId>{5940675A-B579-460E-94D1-54222C63F5DA}</a:tableStyleId>
              </a:tblPr>
              <a:tblGrid>
                <a:gridCol w="609600"/>
                <a:gridCol w="609600"/>
                <a:gridCol w="609600"/>
                <a:gridCol w="609600"/>
                <a:gridCol w="609600"/>
                <a:gridCol w="609600"/>
                <a:gridCol w="609600"/>
                <a:gridCol w="609600"/>
                <a:gridCol w="609600"/>
                <a:gridCol w="609600"/>
              </a:tblGrid>
              <a:tr h="370840">
                <a:tc>
                  <a:txBody>
                    <a:bodyPr/>
                    <a:lstStyle/>
                    <a:p>
                      <a:r>
                        <a:rPr lang="fr-FR" dirty="0" smtClean="0"/>
                        <a:t>T</a:t>
                      </a:r>
                      <a:endParaRPr lang="fr-FR" dirty="0"/>
                    </a:p>
                  </a:txBody>
                  <a:tcPr>
                    <a:solidFill>
                      <a:schemeClr val="bg1">
                        <a:lumMod val="75000"/>
                      </a:schemeClr>
                    </a:solidFill>
                  </a:tcPr>
                </a:tc>
                <a:tc>
                  <a:txBody>
                    <a:bodyPr/>
                    <a:lstStyle/>
                    <a:p>
                      <a:r>
                        <a:rPr lang="fr-FR" dirty="0" smtClean="0"/>
                        <a:t>E</a:t>
                      </a:r>
                      <a:endParaRPr lang="fr-FR" dirty="0"/>
                    </a:p>
                  </a:txBody>
                  <a:tcPr>
                    <a:solidFill>
                      <a:schemeClr val="bg1">
                        <a:lumMod val="75000"/>
                      </a:schemeClr>
                    </a:solidFill>
                  </a:tcPr>
                </a:tc>
                <a:tc>
                  <a:txBody>
                    <a:bodyPr/>
                    <a:lstStyle/>
                    <a:p>
                      <a:r>
                        <a:rPr lang="fr-FR" dirty="0" smtClean="0"/>
                        <a:t>X</a:t>
                      </a:r>
                      <a:endParaRPr lang="fr-FR" dirty="0"/>
                    </a:p>
                  </a:txBody>
                  <a:tcPr>
                    <a:solidFill>
                      <a:schemeClr val="tx2">
                        <a:lumMod val="40000"/>
                        <a:lumOff val="60000"/>
                      </a:schemeClr>
                    </a:solidFill>
                  </a:tcPr>
                </a:tc>
                <a:tc>
                  <a:txBody>
                    <a:bodyPr/>
                    <a:lstStyle/>
                    <a:p>
                      <a:r>
                        <a:rPr lang="fr-FR" dirty="0" smtClean="0"/>
                        <a:t>T</a:t>
                      </a:r>
                      <a:endParaRPr lang="fr-FR" dirty="0"/>
                    </a:p>
                  </a:txBody>
                  <a:tcPr>
                    <a:solidFill>
                      <a:schemeClr val="tx2">
                        <a:lumMod val="40000"/>
                        <a:lumOff val="60000"/>
                      </a:schemeClr>
                    </a:solidFill>
                  </a:tcPr>
                </a:tc>
                <a:tc>
                  <a:txBody>
                    <a:bodyPr/>
                    <a:lstStyle/>
                    <a:p>
                      <a:r>
                        <a:rPr lang="fr-FR" dirty="0" smtClean="0"/>
                        <a:t>E</a:t>
                      </a:r>
                      <a:endParaRPr lang="fr-FR" dirty="0"/>
                    </a:p>
                  </a:txBody>
                  <a:tcPr>
                    <a:solidFill>
                      <a:schemeClr val="bg2">
                        <a:lumMod val="50000"/>
                      </a:schemeClr>
                    </a:solidFill>
                  </a:tcPr>
                </a:tc>
                <a:tc>
                  <a:txBody>
                    <a:bodyPr/>
                    <a:lstStyle/>
                    <a:p>
                      <a:r>
                        <a:rPr lang="fr-FR" dirty="0" smtClean="0"/>
                        <a:t>C</a:t>
                      </a:r>
                      <a:endParaRPr lang="fr-FR" dirty="0"/>
                    </a:p>
                  </a:txBody>
                  <a:tcPr>
                    <a:solidFill>
                      <a:schemeClr val="bg2">
                        <a:lumMod val="50000"/>
                      </a:schemeClr>
                    </a:solidFill>
                  </a:tcPr>
                </a:tc>
                <a:tc>
                  <a:txBody>
                    <a:bodyPr/>
                    <a:lstStyle/>
                    <a:p>
                      <a:r>
                        <a:rPr lang="fr-FR" dirty="0" smtClean="0"/>
                        <a:t>L</a:t>
                      </a:r>
                      <a:endParaRPr lang="fr-FR" dirty="0"/>
                    </a:p>
                  </a:txBody>
                  <a:tcPr>
                    <a:solidFill>
                      <a:schemeClr val="accent2">
                        <a:lumMod val="60000"/>
                        <a:lumOff val="40000"/>
                      </a:schemeClr>
                    </a:solidFill>
                  </a:tcPr>
                </a:tc>
                <a:tc>
                  <a:txBody>
                    <a:bodyPr/>
                    <a:lstStyle/>
                    <a:p>
                      <a:r>
                        <a:rPr lang="fr-FR" dirty="0" smtClean="0"/>
                        <a:t>A</a:t>
                      </a:r>
                      <a:endParaRPr lang="fr-FR" dirty="0"/>
                    </a:p>
                  </a:txBody>
                  <a:tcPr>
                    <a:solidFill>
                      <a:schemeClr val="accent2">
                        <a:lumMod val="60000"/>
                        <a:lumOff val="40000"/>
                      </a:schemeClr>
                    </a:solidFill>
                  </a:tcPr>
                </a:tc>
                <a:tc>
                  <a:txBody>
                    <a:bodyPr/>
                    <a:lstStyle/>
                    <a:p>
                      <a:r>
                        <a:rPr lang="fr-FR" dirty="0" smtClean="0"/>
                        <a:t>I</a:t>
                      </a:r>
                      <a:endParaRPr lang="fr-FR" dirty="0"/>
                    </a:p>
                  </a:txBody>
                  <a:tcPr>
                    <a:solidFill>
                      <a:srgbClr val="FFC000"/>
                    </a:solidFill>
                  </a:tcPr>
                </a:tc>
                <a:tc>
                  <a:txBody>
                    <a:bodyPr/>
                    <a:lstStyle/>
                    <a:p>
                      <a:r>
                        <a:rPr lang="fr-FR" dirty="0" smtClean="0"/>
                        <a:t>R</a:t>
                      </a:r>
                      <a:endParaRPr lang="fr-FR" dirty="0"/>
                    </a:p>
                  </a:txBody>
                  <a:tcPr>
                    <a:solidFill>
                      <a:srgbClr val="FFC000"/>
                    </a:solidFill>
                  </a:tcPr>
                </a:tc>
              </a:tr>
              <a:tr h="370840">
                <a:tc>
                  <a:txBody>
                    <a:bodyPr/>
                    <a:lstStyle/>
                    <a:p>
                      <a:r>
                        <a:rPr lang="fr-FR" dirty="0" smtClean="0"/>
                        <a:t>P</a:t>
                      </a:r>
                      <a:endParaRPr lang="fr-FR" dirty="0"/>
                    </a:p>
                  </a:txBody>
                  <a:tcPr/>
                </a:tc>
                <a:tc>
                  <a:txBody>
                    <a:bodyPr/>
                    <a:lstStyle/>
                    <a:p>
                      <a:r>
                        <a:rPr lang="fr-FR" dirty="0" smtClean="0"/>
                        <a:t>I</a:t>
                      </a:r>
                      <a:endParaRPr lang="fr-FR" dirty="0"/>
                    </a:p>
                  </a:txBody>
                  <a:tcPr/>
                </a:tc>
                <a:tc>
                  <a:txBody>
                    <a:bodyPr/>
                    <a:lstStyle/>
                    <a:p>
                      <a:r>
                        <a:rPr lang="fr-FR" dirty="0" smtClean="0"/>
                        <a:t>O</a:t>
                      </a:r>
                      <a:endParaRPr lang="fr-FR" dirty="0"/>
                    </a:p>
                  </a:txBody>
                  <a:tcPr/>
                </a:tc>
                <a:tc>
                  <a:txBody>
                    <a:bodyPr/>
                    <a:lstStyle/>
                    <a:p>
                      <a:r>
                        <a:rPr lang="fr-FR" dirty="0" smtClean="0"/>
                        <a:t>V</a:t>
                      </a:r>
                      <a:endParaRPr lang="fr-FR" dirty="0"/>
                    </a:p>
                  </a:txBody>
                  <a:tcPr/>
                </a:tc>
                <a:tc>
                  <a:txBody>
                    <a:bodyPr/>
                    <a:lstStyle/>
                    <a:p>
                      <a:r>
                        <a:rPr lang="fr-FR" dirty="0" smtClean="0"/>
                        <a:t>Z</a:t>
                      </a:r>
                      <a:endParaRPr lang="fr-FR" dirty="0"/>
                    </a:p>
                  </a:txBody>
                  <a:tcPr/>
                </a:tc>
                <a:tc>
                  <a:txBody>
                    <a:bodyPr/>
                    <a:lstStyle/>
                    <a:p>
                      <a:r>
                        <a:rPr lang="fr-FR" dirty="0" smtClean="0"/>
                        <a:t>P</a:t>
                      </a:r>
                      <a:endParaRPr lang="fr-FR" dirty="0"/>
                    </a:p>
                  </a:txBody>
                  <a:tcPr/>
                </a:tc>
                <a:tc>
                  <a:txBody>
                    <a:bodyPr/>
                    <a:lstStyle/>
                    <a:p>
                      <a:r>
                        <a:rPr lang="fr-FR" dirty="0" smtClean="0"/>
                        <a:t>N</a:t>
                      </a:r>
                      <a:endParaRPr lang="fr-FR" dirty="0"/>
                    </a:p>
                  </a:txBody>
                  <a:tcPr/>
                </a:tc>
                <a:tc>
                  <a:txBody>
                    <a:bodyPr/>
                    <a:lstStyle/>
                    <a:p>
                      <a:r>
                        <a:rPr lang="fr-FR" dirty="0" smtClean="0"/>
                        <a:t>R</a:t>
                      </a:r>
                      <a:endParaRPr lang="fr-FR" dirty="0"/>
                    </a:p>
                  </a:txBody>
                  <a:tcPr/>
                </a:tc>
                <a:tc>
                  <a:txBody>
                    <a:bodyPr/>
                    <a:lstStyle/>
                    <a:p>
                      <a:r>
                        <a:rPr lang="fr-FR" dirty="0" smtClean="0"/>
                        <a:t>T</a:t>
                      </a:r>
                      <a:endParaRPr lang="fr-FR" dirty="0"/>
                    </a:p>
                  </a:txBody>
                  <a:tcPr/>
                </a:tc>
                <a:tc>
                  <a:txBody>
                    <a:bodyPr/>
                    <a:lstStyle/>
                    <a:p>
                      <a:r>
                        <a:rPr lang="fr-FR" dirty="0" smtClean="0"/>
                        <a:t>O</a:t>
                      </a:r>
                      <a:endParaRPr lang="fr-FR" dirty="0"/>
                    </a:p>
                  </a:txBody>
                  <a:tcPr/>
                </a:tc>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1686527442"/>
              </p:ext>
            </p:extLst>
          </p:nvPr>
        </p:nvGraphicFramePr>
        <p:xfrm>
          <a:off x="5148064" y="2276872"/>
          <a:ext cx="3264025" cy="1828800"/>
        </p:xfrm>
        <a:graphic>
          <a:graphicData uri="http://schemas.openxmlformats.org/drawingml/2006/table">
            <a:tbl>
              <a:tblPr firstRow="1" bandRow="1">
                <a:tableStyleId>{5940675A-B579-460E-94D1-54222C63F5DA}</a:tableStyleId>
              </a:tblPr>
              <a:tblGrid>
                <a:gridCol w="652805"/>
                <a:gridCol w="652805"/>
                <a:gridCol w="652805"/>
                <a:gridCol w="652805"/>
                <a:gridCol w="652805"/>
              </a:tblGrid>
              <a:tr h="310078">
                <a:tc>
                  <a:txBody>
                    <a:bodyPr/>
                    <a:lstStyle/>
                    <a:p>
                      <a:r>
                        <a:rPr lang="fr-FR" dirty="0" smtClean="0"/>
                        <a:t>E</a:t>
                      </a:r>
                      <a:endParaRPr lang="fr-FR" dirty="0"/>
                    </a:p>
                  </a:txBody>
                  <a:tcPr>
                    <a:solidFill>
                      <a:schemeClr val="bg1">
                        <a:lumMod val="75000"/>
                      </a:schemeClr>
                    </a:solidFill>
                  </a:tcPr>
                </a:tc>
                <a:tc>
                  <a:txBody>
                    <a:bodyPr/>
                    <a:lstStyle/>
                    <a:p>
                      <a:r>
                        <a:rPr lang="fr-FR" dirty="0" smtClean="0"/>
                        <a:t>S</a:t>
                      </a:r>
                      <a:endParaRPr lang="fr-FR" dirty="0"/>
                    </a:p>
                  </a:txBody>
                  <a:tcPr/>
                </a:tc>
                <a:tc>
                  <a:txBody>
                    <a:bodyPr/>
                    <a:lstStyle/>
                    <a:p>
                      <a:r>
                        <a:rPr lang="fr-FR" dirty="0" smtClean="0"/>
                        <a:t>I</a:t>
                      </a:r>
                      <a:endParaRPr lang="fr-FR" dirty="0"/>
                    </a:p>
                  </a:txBody>
                  <a:tcPr/>
                </a:tc>
                <a:tc>
                  <a:txBody>
                    <a:bodyPr/>
                    <a:lstStyle/>
                    <a:p>
                      <a:r>
                        <a:rPr lang="fr-FR" dirty="0" smtClean="0"/>
                        <a:t>Z</a:t>
                      </a:r>
                      <a:endParaRPr lang="fr-FR" dirty="0"/>
                    </a:p>
                  </a:txBody>
                  <a:tcPr/>
                </a:tc>
                <a:tc>
                  <a:txBody>
                    <a:bodyPr/>
                    <a:lstStyle/>
                    <a:p>
                      <a:r>
                        <a:rPr lang="fr-FR" dirty="0" smtClean="0"/>
                        <a:t>Q</a:t>
                      </a:r>
                      <a:endParaRPr lang="fr-FR" dirty="0"/>
                    </a:p>
                  </a:txBody>
                  <a:tcPr/>
                </a:tc>
              </a:tr>
              <a:tr h="310078">
                <a:tc>
                  <a:txBody>
                    <a:bodyPr/>
                    <a:lstStyle/>
                    <a:p>
                      <a:r>
                        <a:rPr lang="fr-FR" dirty="0" smtClean="0"/>
                        <a:t>P</a:t>
                      </a:r>
                      <a:endParaRPr lang="fr-FR" dirty="0"/>
                    </a:p>
                  </a:txBody>
                  <a:tcPr/>
                </a:tc>
                <a:tc>
                  <a:txBody>
                    <a:bodyPr/>
                    <a:lstStyle/>
                    <a:p>
                      <a:r>
                        <a:rPr lang="fr-FR" dirty="0" smtClean="0"/>
                        <a:t>H</a:t>
                      </a:r>
                      <a:endParaRPr lang="fr-FR" dirty="0"/>
                    </a:p>
                  </a:txBody>
                  <a:tcPr/>
                </a:tc>
                <a:tc>
                  <a:txBody>
                    <a:bodyPr/>
                    <a:lstStyle/>
                    <a:p>
                      <a:r>
                        <a:rPr lang="fr-FR" dirty="0" smtClean="0"/>
                        <a:t>T</a:t>
                      </a:r>
                      <a:endParaRPr lang="fr-FR" dirty="0"/>
                    </a:p>
                  </a:txBody>
                  <a:tcPr>
                    <a:solidFill>
                      <a:schemeClr val="bg1">
                        <a:lumMod val="75000"/>
                      </a:schemeClr>
                    </a:solidFill>
                  </a:tcPr>
                </a:tc>
                <a:tc>
                  <a:txBody>
                    <a:bodyPr/>
                    <a:lstStyle/>
                    <a:p>
                      <a:r>
                        <a:rPr lang="fr-FR" dirty="0" smtClean="0"/>
                        <a:t>C</a:t>
                      </a:r>
                      <a:endParaRPr lang="fr-FR" dirty="0"/>
                    </a:p>
                  </a:txBody>
                  <a:tcPr/>
                </a:tc>
                <a:tc>
                  <a:txBody>
                    <a:bodyPr/>
                    <a:lstStyle/>
                    <a:p>
                      <a:r>
                        <a:rPr lang="fr-FR" dirty="0" smtClean="0"/>
                        <a:t>V</a:t>
                      </a:r>
                      <a:endParaRPr lang="fr-FR" dirty="0"/>
                    </a:p>
                  </a:txBody>
                  <a:tcPr/>
                </a:tc>
              </a:tr>
              <a:tr h="310078">
                <a:tc>
                  <a:txBody>
                    <a:bodyPr/>
                    <a:lstStyle/>
                    <a:p>
                      <a:r>
                        <a:rPr lang="fr-FR" dirty="0" smtClean="0"/>
                        <a:t>U</a:t>
                      </a:r>
                      <a:endParaRPr lang="fr-FR" dirty="0"/>
                    </a:p>
                  </a:txBody>
                  <a:tcPr/>
                </a:tc>
                <a:tc>
                  <a:txBody>
                    <a:bodyPr/>
                    <a:lstStyle/>
                    <a:p>
                      <a:r>
                        <a:rPr lang="fr-FR" dirty="0" smtClean="0"/>
                        <a:t>A</a:t>
                      </a:r>
                      <a:endParaRPr lang="fr-FR" dirty="0"/>
                    </a:p>
                  </a:txBody>
                  <a:tcPr/>
                </a:tc>
                <a:tc>
                  <a:txBody>
                    <a:bodyPr/>
                    <a:lstStyle/>
                    <a:p>
                      <a:r>
                        <a:rPr lang="fr-FR" dirty="0" smtClean="0"/>
                        <a:t>R</a:t>
                      </a:r>
                      <a:endParaRPr lang="fr-FR" dirty="0"/>
                    </a:p>
                  </a:txBody>
                  <a:tcPr/>
                </a:tc>
                <a:tc>
                  <a:txBody>
                    <a:bodyPr/>
                    <a:lstStyle/>
                    <a:p>
                      <a:r>
                        <a:rPr lang="fr-FR" dirty="0" smtClean="0"/>
                        <a:t>L</a:t>
                      </a:r>
                      <a:endParaRPr lang="fr-FR" dirty="0"/>
                    </a:p>
                  </a:txBody>
                  <a:tcPr/>
                </a:tc>
                <a:tc>
                  <a:txBody>
                    <a:bodyPr/>
                    <a:lstStyle/>
                    <a:p>
                      <a:r>
                        <a:rPr lang="fr-FR" dirty="0" smtClean="0"/>
                        <a:t>N</a:t>
                      </a:r>
                      <a:endParaRPr lang="fr-FR" dirty="0"/>
                    </a:p>
                  </a:txBody>
                  <a:tcPr/>
                </a:tc>
              </a:tr>
              <a:tr h="310078">
                <a:tc>
                  <a:txBody>
                    <a:bodyPr/>
                    <a:lstStyle/>
                    <a:p>
                      <a:r>
                        <a:rPr lang="fr-FR" dirty="0" smtClean="0"/>
                        <a:t>K</a:t>
                      </a:r>
                      <a:endParaRPr lang="fr-FR" dirty="0"/>
                    </a:p>
                  </a:txBody>
                  <a:tcPr/>
                </a:tc>
                <a:tc>
                  <a:txBody>
                    <a:bodyPr/>
                    <a:lstStyle/>
                    <a:p>
                      <a:r>
                        <a:rPr lang="fr-FR" dirty="0" smtClean="0"/>
                        <a:t>M</a:t>
                      </a:r>
                      <a:endParaRPr lang="fr-FR" dirty="0"/>
                    </a:p>
                  </a:txBody>
                  <a:tcPr/>
                </a:tc>
                <a:tc>
                  <a:txBody>
                    <a:bodyPr/>
                    <a:lstStyle/>
                    <a:p>
                      <a:r>
                        <a:rPr lang="fr-FR" dirty="0" smtClean="0"/>
                        <a:t>O</a:t>
                      </a:r>
                      <a:endParaRPr lang="fr-FR" dirty="0"/>
                    </a:p>
                  </a:txBody>
                  <a:tcPr/>
                </a:tc>
                <a:tc>
                  <a:txBody>
                    <a:bodyPr/>
                    <a:lstStyle/>
                    <a:p>
                      <a:r>
                        <a:rPr lang="fr-FR" dirty="0" smtClean="0"/>
                        <a:t>F</a:t>
                      </a:r>
                      <a:endParaRPr lang="fr-FR" dirty="0"/>
                    </a:p>
                  </a:txBody>
                  <a:tcPr/>
                </a:tc>
                <a:tc>
                  <a:txBody>
                    <a:bodyPr/>
                    <a:lstStyle/>
                    <a:p>
                      <a:r>
                        <a:rPr lang="fr-FR" dirty="0" smtClean="0"/>
                        <a:t>X</a:t>
                      </a:r>
                      <a:endParaRPr lang="fr-FR" dirty="0"/>
                    </a:p>
                  </a:txBody>
                  <a:tcPr>
                    <a:noFill/>
                  </a:tcPr>
                </a:tc>
              </a:tr>
              <a:tr h="310078">
                <a:tc>
                  <a:txBody>
                    <a:bodyPr/>
                    <a:lstStyle/>
                    <a:p>
                      <a:r>
                        <a:rPr lang="fr-FR" dirty="0" smtClean="0"/>
                        <a:t>D</a:t>
                      </a:r>
                      <a:endParaRPr lang="fr-FR" dirty="0"/>
                    </a:p>
                  </a:txBody>
                  <a:tcPr/>
                </a:tc>
                <a:tc>
                  <a:txBody>
                    <a:bodyPr/>
                    <a:lstStyle/>
                    <a:p>
                      <a:r>
                        <a:rPr lang="fr-FR" dirty="0" smtClean="0"/>
                        <a:t>J</a:t>
                      </a:r>
                      <a:endParaRPr lang="fr-FR" dirty="0"/>
                    </a:p>
                  </a:txBody>
                  <a:tcPr/>
                </a:tc>
                <a:tc>
                  <a:txBody>
                    <a:bodyPr/>
                    <a:lstStyle/>
                    <a:p>
                      <a:r>
                        <a:rPr lang="fr-FR" dirty="0" smtClean="0"/>
                        <a:t>B</a:t>
                      </a:r>
                      <a:endParaRPr lang="fr-FR" dirty="0"/>
                    </a:p>
                  </a:txBody>
                  <a:tcPr/>
                </a:tc>
                <a:tc>
                  <a:txBody>
                    <a:bodyPr/>
                    <a:lstStyle/>
                    <a:p>
                      <a:r>
                        <a:rPr lang="fr-FR" dirty="0" smtClean="0"/>
                        <a:t>Y</a:t>
                      </a:r>
                      <a:endParaRPr lang="fr-FR" dirty="0"/>
                    </a:p>
                  </a:txBody>
                  <a:tcPr/>
                </a:tc>
                <a:tc>
                  <a:txBody>
                    <a:bodyPr/>
                    <a:lstStyle/>
                    <a:p>
                      <a:r>
                        <a:rPr lang="fr-FR" dirty="0" smtClean="0"/>
                        <a:t>G</a:t>
                      </a:r>
                      <a:endParaRPr lang="fr-FR" dirty="0"/>
                    </a:p>
                  </a:txBody>
                  <a:tcPr/>
                </a:tc>
              </a:tr>
            </a:tbl>
          </a:graphicData>
        </a:graphic>
      </p:graphicFrame>
    </p:spTree>
    <p:extLst>
      <p:ext uri="{BB962C8B-B14F-4D97-AF65-F5344CB8AC3E}">
        <p14:creationId xmlns:p14="http://schemas.microsoft.com/office/powerpoint/2010/main" val="1373739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Remarque</a:t>
            </a:r>
            <a:endParaRPr lang="fr-FR" dirty="0"/>
          </a:p>
        </p:txBody>
      </p:sp>
      <p:sp>
        <p:nvSpPr>
          <p:cNvPr id="3" name="Espace réservé du contenu 2"/>
          <p:cNvSpPr>
            <a:spLocks noGrp="1"/>
          </p:cNvSpPr>
          <p:nvPr>
            <p:ph idx="1"/>
          </p:nvPr>
        </p:nvSpPr>
        <p:spPr/>
        <p:txBody>
          <a:bodyPr/>
          <a:lstStyle/>
          <a:p>
            <a:r>
              <a:rPr lang="fr-FR" dirty="0" smtClean="0"/>
              <a:t>S’il y a des question n’hésiter pas de me contacter </a:t>
            </a:r>
          </a:p>
          <a:p>
            <a:r>
              <a:rPr lang="fr-FR" smtClean="0">
                <a:hlinkClick r:id="rId2"/>
              </a:rPr>
              <a:t>marir.toufik@yahoo.fr</a:t>
            </a:r>
            <a:r>
              <a:rPr lang="fr-FR" smtClean="0"/>
              <a:t>  </a:t>
            </a:r>
            <a:endParaRPr lang="fr-FR" dirty="0"/>
          </a:p>
        </p:txBody>
      </p:sp>
    </p:spTree>
    <p:extLst>
      <p:ext uri="{BB962C8B-B14F-4D97-AF65-F5344CB8AC3E}">
        <p14:creationId xmlns:p14="http://schemas.microsoft.com/office/powerpoint/2010/main" val="317410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transposition</a:t>
            </a:r>
            <a:endParaRPr lang="fr-FR" dirty="0"/>
          </a:p>
        </p:txBody>
      </p:sp>
      <p:sp>
        <p:nvSpPr>
          <p:cNvPr id="3" name="Espace réservé du contenu 2"/>
          <p:cNvSpPr>
            <a:spLocks noGrp="1"/>
          </p:cNvSpPr>
          <p:nvPr>
            <p:ph idx="1"/>
          </p:nvPr>
        </p:nvSpPr>
        <p:spPr/>
        <p:txBody>
          <a:bodyPr/>
          <a:lstStyle/>
          <a:p>
            <a:r>
              <a:rPr lang="fr-FR" dirty="0" smtClean="0"/>
              <a:t>Cette méthode consiste au changement des positions de lettres pour chiffrer un message,</a:t>
            </a:r>
          </a:p>
          <a:p>
            <a:r>
              <a:rPr lang="fr-FR" dirty="0" smtClean="0"/>
              <a:t>Exemple: </a:t>
            </a:r>
          </a:p>
          <a:p>
            <a:pPr marL="722313" indent="354013">
              <a:buFont typeface="Wingdings" panose="05000000000000000000" pitchFamily="2" charset="2"/>
              <a:buChar char="§"/>
            </a:pPr>
            <a:r>
              <a:rPr lang="fr-FR" dirty="0" smtClean="0"/>
              <a:t>Crypter le message: La matière sécurité informatique est une matière de licence SI</a:t>
            </a:r>
          </a:p>
          <a:p>
            <a:pPr marL="722313" indent="354013">
              <a:buFont typeface="Wingdings" panose="05000000000000000000" pitchFamily="2" charset="2"/>
              <a:buChar char="§"/>
            </a:pPr>
            <a:r>
              <a:rPr lang="fr-FR" dirty="0" smtClean="0"/>
              <a:t>La clé: INFOR</a:t>
            </a:r>
            <a:endParaRPr lang="fr-FR" dirty="0"/>
          </a:p>
        </p:txBody>
      </p:sp>
    </p:spTree>
    <p:extLst>
      <p:ext uri="{BB962C8B-B14F-4D97-AF65-F5344CB8AC3E}">
        <p14:creationId xmlns:p14="http://schemas.microsoft.com/office/powerpoint/2010/main" val="4033498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transposition</a:t>
            </a:r>
            <a:endParaRPr lang="fr-FR" dirty="0"/>
          </a:p>
        </p:txBody>
      </p:sp>
      <p:sp>
        <p:nvSpPr>
          <p:cNvPr id="3" name="Espace réservé du contenu 2"/>
          <p:cNvSpPr>
            <a:spLocks noGrp="1"/>
          </p:cNvSpPr>
          <p:nvPr>
            <p:ph idx="1"/>
          </p:nvPr>
        </p:nvSpPr>
        <p:spPr/>
        <p:txBody>
          <a:bodyPr/>
          <a:lstStyle/>
          <a:p>
            <a:r>
              <a:rPr lang="fr-FR" dirty="0" smtClean="0"/>
              <a:t>On numérote les lettres de la clé, selon l’ordre alphabétique puis on écrit le message</a:t>
            </a:r>
          </a:p>
          <a:p>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3568337634"/>
              </p:ext>
            </p:extLst>
          </p:nvPr>
        </p:nvGraphicFramePr>
        <p:xfrm>
          <a:off x="1475656" y="2780928"/>
          <a:ext cx="6096000" cy="4820920"/>
        </p:xfrm>
        <a:graphic>
          <a:graphicData uri="http://schemas.openxmlformats.org/drawingml/2006/table">
            <a:tbl>
              <a:tblPr firstRow="1" bandRow="1">
                <a:tableStyleId>{5940675A-B579-460E-94D1-54222C63F5DA}</a:tableStyleId>
              </a:tblPr>
              <a:tblGrid>
                <a:gridCol w="1219200"/>
                <a:gridCol w="1219200"/>
                <a:gridCol w="1219200"/>
                <a:gridCol w="1219200"/>
                <a:gridCol w="1219200"/>
              </a:tblGrid>
              <a:tr h="370840">
                <a:tc>
                  <a:txBody>
                    <a:bodyPr/>
                    <a:lstStyle/>
                    <a:p>
                      <a:r>
                        <a:rPr lang="fr-FR" dirty="0" smtClean="0"/>
                        <a:t>2</a:t>
                      </a:r>
                      <a:endParaRPr lang="fr-FR" dirty="0"/>
                    </a:p>
                  </a:txBody>
                  <a:tcPr>
                    <a:solidFill>
                      <a:schemeClr val="tx2"/>
                    </a:solidFill>
                  </a:tcPr>
                </a:tc>
                <a:tc>
                  <a:txBody>
                    <a:bodyPr/>
                    <a:lstStyle/>
                    <a:p>
                      <a:r>
                        <a:rPr lang="fr-FR" dirty="0" smtClean="0"/>
                        <a:t>3</a:t>
                      </a:r>
                      <a:endParaRPr lang="fr-FR" dirty="0"/>
                    </a:p>
                  </a:txBody>
                  <a:tcPr>
                    <a:solidFill>
                      <a:schemeClr val="tx2"/>
                    </a:solidFill>
                  </a:tcPr>
                </a:tc>
                <a:tc>
                  <a:txBody>
                    <a:bodyPr/>
                    <a:lstStyle/>
                    <a:p>
                      <a:r>
                        <a:rPr lang="fr-FR" dirty="0" smtClean="0"/>
                        <a:t>1</a:t>
                      </a:r>
                      <a:endParaRPr lang="fr-FR" dirty="0"/>
                    </a:p>
                  </a:txBody>
                  <a:tcPr>
                    <a:solidFill>
                      <a:schemeClr val="tx2"/>
                    </a:solidFill>
                  </a:tcPr>
                </a:tc>
                <a:tc>
                  <a:txBody>
                    <a:bodyPr/>
                    <a:lstStyle/>
                    <a:p>
                      <a:r>
                        <a:rPr lang="fr-FR" dirty="0" smtClean="0"/>
                        <a:t>4</a:t>
                      </a:r>
                      <a:endParaRPr lang="fr-FR" dirty="0"/>
                    </a:p>
                  </a:txBody>
                  <a:tcPr>
                    <a:solidFill>
                      <a:schemeClr val="tx2"/>
                    </a:solidFill>
                  </a:tcPr>
                </a:tc>
                <a:tc>
                  <a:txBody>
                    <a:bodyPr/>
                    <a:lstStyle/>
                    <a:p>
                      <a:r>
                        <a:rPr lang="fr-FR" dirty="0" smtClean="0"/>
                        <a:t>5</a:t>
                      </a:r>
                      <a:endParaRPr lang="fr-FR" dirty="0"/>
                    </a:p>
                  </a:txBody>
                  <a:tcPr>
                    <a:solidFill>
                      <a:schemeClr val="tx2"/>
                    </a:solidFill>
                  </a:tcPr>
                </a:tc>
              </a:tr>
              <a:tr h="370840">
                <a:tc>
                  <a:txBody>
                    <a:bodyPr/>
                    <a:lstStyle/>
                    <a:p>
                      <a:r>
                        <a:rPr lang="fr-FR" dirty="0" smtClean="0"/>
                        <a:t>I</a:t>
                      </a:r>
                      <a:endParaRPr lang="fr-FR" dirty="0"/>
                    </a:p>
                  </a:txBody>
                  <a:tcPr>
                    <a:solidFill>
                      <a:schemeClr val="tx2">
                        <a:lumMod val="40000"/>
                        <a:lumOff val="60000"/>
                      </a:schemeClr>
                    </a:solidFill>
                  </a:tcPr>
                </a:tc>
                <a:tc>
                  <a:txBody>
                    <a:bodyPr/>
                    <a:lstStyle/>
                    <a:p>
                      <a:r>
                        <a:rPr lang="fr-FR" dirty="0" smtClean="0"/>
                        <a:t>N</a:t>
                      </a:r>
                      <a:endParaRPr lang="fr-FR" dirty="0"/>
                    </a:p>
                  </a:txBody>
                  <a:tcPr>
                    <a:solidFill>
                      <a:schemeClr val="tx2">
                        <a:lumMod val="40000"/>
                        <a:lumOff val="60000"/>
                      </a:schemeClr>
                    </a:solidFill>
                  </a:tcPr>
                </a:tc>
                <a:tc>
                  <a:txBody>
                    <a:bodyPr/>
                    <a:lstStyle/>
                    <a:p>
                      <a:r>
                        <a:rPr lang="fr-FR" dirty="0" smtClean="0"/>
                        <a:t>F</a:t>
                      </a:r>
                      <a:endParaRPr lang="fr-FR" dirty="0"/>
                    </a:p>
                  </a:txBody>
                  <a:tcPr>
                    <a:solidFill>
                      <a:schemeClr val="tx2">
                        <a:lumMod val="40000"/>
                        <a:lumOff val="60000"/>
                      </a:schemeClr>
                    </a:solidFill>
                  </a:tcPr>
                </a:tc>
                <a:tc>
                  <a:txBody>
                    <a:bodyPr/>
                    <a:lstStyle/>
                    <a:p>
                      <a:r>
                        <a:rPr lang="fr-FR" dirty="0" smtClean="0"/>
                        <a:t>O</a:t>
                      </a:r>
                      <a:endParaRPr lang="fr-FR" dirty="0"/>
                    </a:p>
                  </a:txBody>
                  <a:tcPr>
                    <a:solidFill>
                      <a:schemeClr val="tx2">
                        <a:lumMod val="40000"/>
                        <a:lumOff val="60000"/>
                      </a:schemeClr>
                    </a:solidFill>
                  </a:tcPr>
                </a:tc>
                <a:tc>
                  <a:txBody>
                    <a:bodyPr/>
                    <a:lstStyle/>
                    <a:p>
                      <a:r>
                        <a:rPr lang="fr-FR" dirty="0" smtClean="0"/>
                        <a:t>R</a:t>
                      </a:r>
                      <a:endParaRPr lang="fr-FR" dirty="0"/>
                    </a:p>
                  </a:txBody>
                  <a:tcPr>
                    <a:solidFill>
                      <a:schemeClr val="tx2">
                        <a:lumMod val="40000"/>
                        <a:lumOff val="60000"/>
                      </a:schemeClr>
                    </a:solidFill>
                  </a:tcPr>
                </a:tc>
              </a:tr>
              <a:tr h="370840">
                <a:tc>
                  <a:txBody>
                    <a:bodyPr/>
                    <a:lstStyle/>
                    <a:p>
                      <a:r>
                        <a:rPr lang="fr-FR" dirty="0" smtClean="0"/>
                        <a:t>L</a:t>
                      </a:r>
                      <a:endParaRPr lang="fr-FR" dirty="0"/>
                    </a:p>
                  </a:txBody>
                  <a:tcPr/>
                </a:tc>
                <a:tc>
                  <a:txBody>
                    <a:bodyPr/>
                    <a:lstStyle/>
                    <a:p>
                      <a:r>
                        <a:rPr lang="fr-FR" dirty="0" smtClean="0"/>
                        <a:t>A</a:t>
                      </a:r>
                      <a:endParaRPr lang="fr-FR" dirty="0"/>
                    </a:p>
                  </a:txBody>
                  <a:tcPr/>
                </a:tc>
                <a:tc>
                  <a:txBody>
                    <a:bodyPr/>
                    <a:lstStyle/>
                    <a:p>
                      <a:r>
                        <a:rPr lang="fr-FR" dirty="0" smtClean="0"/>
                        <a:t>M</a:t>
                      </a:r>
                      <a:endParaRPr lang="fr-FR" dirty="0"/>
                    </a:p>
                  </a:txBody>
                  <a:tcPr/>
                </a:tc>
                <a:tc>
                  <a:txBody>
                    <a:bodyPr/>
                    <a:lstStyle/>
                    <a:p>
                      <a:r>
                        <a:rPr lang="fr-FR" dirty="0" smtClean="0"/>
                        <a:t>A</a:t>
                      </a:r>
                      <a:endParaRPr lang="fr-FR" dirty="0"/>
                    </a:p>
                  </a:txBody>
                  <a:tcPr/>
                </a:tc>
                <a:tc>
                  <a:txBody>
                    <a:bodyPr/>
                    <a:lstStyle/>
                    <a:p>
                      <a:r>
                        <a:rPr lang="fr-FR" dirty="0" smtClean="0"/>
                        <a:t>T</a:t>
                      </a:r>
                      <a:endParaRPr lang="fr-FR" dirty="0"/>
                    </a:p>
                  </a:txBody>
                  <a:tcPr/>
                </a:tc>
              </a:tr>
              <a:tr h="370840">
                <a:tc>
                  <a:txBody>
                    <a:bodyPr/>
                    <a:lstStyle/>
                    <a:p>
                      <a:r>
                        <a:rPr lang="fr-FR" dirty="0" smtClean="0"/>
                        <a:t>I</a:t>
                      </a:r>
                      <a:endParaRPr lang="fr-FR" dirty="0"/>
                    </a:p>
                  </a:txBody>
                  <a:tcPr/>
                </a:tc>
                <a:tc>
                  <a:txBody>
                    <a:bodyPr/>
                    <a:lstStyle/>
                    <a:p>
                      <a:r>
                        <a:rPr lang="fr-FR" dirty="0" smtClean="0"/>
                        <a:t>E</a:t>
                      </a:r>
                      <a:endParaRPr lang="fr-FR" dirty="0"/>
                    </a:p>
                  </a:txBody>
                  <a:tcPr/>
                </a:tc>
                <a:tc>
                  <a:txBody>
                    <a:bodyPr/>
                    <a:lstStyle/>
                    <a:p>
                      <a:r>
                        <a:rPr lang="fr-FR" dirty="0" smtClean="0"/>
                        <a:t>R</a:t>
                      </a:r>
                      <a:endParaRPr lang="fr-FR" dirty="0"/>
                    </a:p>
                  </a:txBody>
                  <a:tcPr/>
                </a:tc>
                <a:tc>
                  <a:txBody>
                    <a:bodyPr/>
                    <a:lstStyle/>
                    <a:p>
                      <a:r>
                        <a:rPr lang="fr-FR" dirty="0" smtClean="0"/>
                        <a:t>E </a:t>
                      </a:r>
                      <a:endParaRPr lang="fr-FR" dirty="0"/>
                    </a:p>
                  </a:txBody>
                  <a:tcPr/>
                </a:tc>
                <a:tc>
                  <a:txBody>
                    <a:bodyPr/>
                    <a:lstStyle/>
                    <a:p>
                      <a:r>
                        <a:rPr lang="fr-FR" dirty="0" smtClean="0"/>
                        <a:t>S</a:t>
                      </a:r>
                      <a:endParaRPr lang="fr-FR" dirty="0"/>
                    </a:p>
                  </a:txBody>
                  <a:tcPr/>
                </a:tc>
              </a:tr>
              <a:tr h="370840">
                <a:tc>
                  <a:txBody>
                    <a:bodyPr/>
                    <a:lstStyle/>
                    <a:p>
                      <a:r>
                        <a:rPr lang="fr-FR" dirty="0" smtClean="0"/>
                        <a:t>E</a:t>
                      </a:r>
                      <a:endParaRPr lang="fr-FR" dirty="0"/>
                    </a:p>
                  </a:txBody>
                  <a:tcPr/>
                </a:tc>
                <a:tc>
                  <a:txBody>
                    <a:bodyPr/>
                    <a:lstStyle/>
                    <a:p>
                      <a:r>
                        <a:rPr lang="fr-FR" dirty="0" smtClean="0"/>
                        <a:t>C</a:t>
                      </a:r>
                      <a:endParaRPr lang="fr-FR" dirty="0"/>
                    </a:p>
                  </a:txBody>
                  <a:tcPr/>
                </a:tc>
                <a:tc>
                  <a:txBody>
                    <a:bodyPr/>
                    <a:lstStyle/>
                    <a:p>
                      <a:r>
                        <a:rPr lang="fr-FR" dirty="0" smtClean="0"/>
                        <a:t>U</a:t>
                      </a:r>
                      <a:endParaRPr lang="fr-FR" dirty="0"/>
                    </a:p>
                  </a:txBody>
                  <a:tcPr/>
                </a:tc>
                <a:tc>
                  <a:txBody>
                    <a:bodyPr/>
                    <a:lstStyle/>
                    <a:p>
                      <a:r>
                        <a:rPr lang="fr-FR" dirty="0" smtClean="0"/>
                        <a:t>R</a:t>
                      </a:r>
                      <a:endParaRPr lang="fr-FR" dirty="0"/>
                    </a:p>
                  </a:txBody>
                  <a:tcPr/>
                </a:tc>
                <a:tc>
                  <a:txBody>
                    <a:bodyPr/>
                    <a:lstStyle/>
                    <a:p>
                      <a:r>
                        <a:rPr lang="fr-FR" dirty="0" smtClean="0"/>
                        <a:t>I</a:t>
                      </a:r>
                      <a:endParaRPr lang="fr-FR" dirty="0"/>
                    </a:p>
                  </a:txBody>
                  <a:tcPr/>
                </a:tc>
              </a:tr>
              <a:tr h="370840">
                <a:tc>
                  <a:txBody>
                    <a:bodyPr/>
                    <a:lstStyle/>
                    <a:p>
                      <a:r>
                        <a:rPr lang="fr-FR" dirty="0" smtClean="0"/>
                        <a:t>T</a:t>
                      </a:r>
                      <a:endParaRPr lang="fr-FR" dirty="0"/>
                    </a:p>
                  </a:txBody>
                  <a:tcPr/>
                </a:tc>
                <a:tc>
                  <a:txBody>
                    <a:bodyPr/>
                    <a:lstStyle/>
                    <a:p>
                      <a:r>
                        <a:rPr lang="fr-FR" dirty="0" smtClean="0"/>
                        <a:t>E</a:t>
                      </a:r>
                      <a:endParaRPr lang="fr-FR" dirty="0"/>
                    </a:p>
                  </a:txBody>
                  <a:tcPr/>
                </a:tc>
                <a:tc>
                  <a:txBody>
                    <a:bodyPr/>
                    <a:lstStyle/>
                    <a:p>
                      <a:r>
                        <a:rPr lang="fr-FR" dirty="0" smtClean="0"/>
                        <a:t>I</a:t>
                      </a:r>
                      <a:endParaRPr lang="fr-FR" dirty="0"/>
                    </a:p>
                  </a:txBody>
                  <a:tcPr/>
                </a:tc>
                <a:tc>
                  <a:txBody>
                    <a:bodyPr/>
                    <a:lstStyle/>
                    <a:p>
                      <a:r>
                        <a:rPr lang="fr-FR" dirty="0" smtClean="0"/>
                        <a:t>N</a:t>
                      </a:r>
                      <a:endParaRPr lang="fr-FR" dirty="0"/>
                    </a:p>
                  </a:txBody>
                  <a:tcPr/>
                </a:tc>
                <a:tc>
                  <a:txBody>
                    <a:bodyPr/>
                    <a:lstStyle/>
                    <a:p>
                      <a:r>
                        <a:rPr lang="fr-FR" dirty="0" smtClean="0"/>
                        <a:t>F</a:t>
                      </a:r>
                      <a:endParaRPr lang="fr-FR" dirty="0"/>
                    </a:p>
                  </a:txBody>
                  <a:tcPr/>
                </a:tc>
              </a:tr>
              <a:tr h="370840">
                <a:tc>
                  <a:txBody>
                    <a:bodyPr/>
                    <a:lstStyle/>
                    <a:p>
                      <a:r>
                        <a:rPr lang="fr-FR" dirty="0" smtClean="0"/>
                        <a:t>O</a:t>
                      </a:r>
                      <a:endParaRPr lang="fr-FR" dirty="0"/>
                    </a:p>
                  </a:txBody>
                  <a:tcPr/>
                </a:tc>
                <a:tc>
                  <a:txBody>
                    <a:bodyPr/>
                    <a:lstStyle/>
                    <a:p>
                      <a:r>
                        <a:rPr lang="fr-FR" dirty="0" smtClean="0"/>
                        <a:t>R</a:t>
                      </a:r>
                      <a:endParaRPr lang="fr-FR" dirty="0"/>
                    </a:p>
                  </a:txBody>
                  <a:tcPr/>
                </a:tc>
                <a:tc>
                  <a:txBody>
                    <a:bodyPr/>
                    <a:lstStyle/>
                    <a:p>
                      <a:r>
                        <a:rPr lang="fr-FR" dirty="0" smtClean="0"/>
                        <a:t>M</a:t>
                      </a:r>
                      <a:endParaRPr lang="fr-FR" dirty="0"/>
                    </a:p>
                  </a:txBody>
                  <a:tcPr/>
                </a:tc>
                <a:tc>
                  <a:txBody>
                    <a:bodyPr/>
                    <a:lstStyle/>
                    <a:p>
                      <a:r>
                        <a:rPr lang="fr-FR" dirty="0" smtClean="0"/>
                        <a:t>A</a:t>
                      </a:r>
                      <a:endParaRPr lang="fr-FR" dirty="0"/>
                    </a:p>
                  </a:txBody>
                  <a:tcPr/>
                </a:tc>
                <a:tc>
                  <a:txBody>
                    <a:bodyPr/>
                    <a:lstStyle/>
                    <a:p>
                      <a:r>
                        <a:rPr lang="fr-FR" dirty="0" smtClean="0"/>
                        <a:t>T</a:t>
                      </a:r>
                      <a:endParaRPr lang="fr-FR" dirty="0"/>
                    </a:p>
                  </a:txBody>
                  <a:tcPr/>
                </a:tc>
              </a:tr>
              <a:tr h="370840">
                <a:tc>
                  <a:txBody>
                    <a:bodyPr/>
                    <a:lstStyle/>
                    <a:p>
                      <a:r>
                        <a:rPr lang="fr-FR" dirty="0" smtClean="0"/>
                        <a:t>I</a:t>
                      </a:r>
                      <a:endParaRPr lang="fr-FR" dirty="0"/>
                    </a:p>
                  </a:txBody>
                  <a:tcPr/>
                </a:tc>
                <a:tc>
                  <a:txBody>
                    <a:bodyPr/>
                    <a:lstStyle/>
                    <a:p>
                      <a:r>
                        <a:rPr lang="fr-FR" dirty="0" smtClean="0"/>
                        <a:t>Q</a:t>
                      </a:r>
                      <a:endParaRPr lang="fr-FR" dirty="0"/>
                    </a:p>
                  </a:txBody>
                  <a:tcPr/>
                </a:tc>
                <a:tc>
                  <a:txBody>
                    <a:bodyPr/>
                    <a:lstStyle/>
                    <a:p>
                      <a:r>
                        <a:rPr lang="fr-FR" dirty="0" smtClean="0"/>
                        <a:t>U</a:t>
                      </a:r>
                      <a:endParaRPr lang="fr-FR" dirty="0"/>
                    </a:p>
                  </a:txBody>
                  <a:tcPr/>
                </a:tc>
                <a:tc>
                  <a:txBody>
                    <a:bodyPr/>
                    <a:lstStyle/>
                    <a:p>
                      <a:r>
                        <a:rPr lang="fr-FR" dirty="0" smtClean="0"/>
                        <a:t>E</a:t>
                      </a:r>
                      <a:endParaRPr lang="fr-FR" dirty="0"/>
                    </a:p>
                  </a:txBody>
                  <a:tcPr/>
                </a:tc>
                <a:tc>
                  <a:txBody>
                    <a:bodyPr/>
                    <a:lstStyle/>
                    <a:p>
                      <a:r>
                        <a:rPr lang="fr-FR" dirty="0" smtClean="0"/>
                        <a:t>E</a:t>
                      </a:r>
                      <a:endParaRPr lang="fr-FR" dirty="0"/>
                    </a:p>
                  </a:txBody>
                  <a:tcPr/>
                </a:tc>
              </a:tr>
              <a:tr h="370840">
                <a:tc>
                  <a:txBody>
                    <a:bodyPr/>
                    <a:lstStyle/>
                    <a:p>
                      <a:r>
                        <a:rPr lang="fr-FR" dirty="0" smtClean="0"/>
                        <a:t>S</a:t>
                      </a:r>
                      <a:endParaRPr lang="fr-FR" dirty="0"/>
                    </a:p>
                  </a:txBody>
                  <a:tcPr/>
                </a:tc>
                <a:tc>
                  <a:txBody>
                    <a:bodyPr/>
                    <a:lstStyle/>
                    <a:p>
                      <a:r>
                        <a:rPr lang="fr-FR" dirty="0" smtClean="0"/>
                        <a:t>T</a:t>
                      </a:r>
                      <a:endParaRPr lang="fr-FR" dirty="0"/>
                    </a:p>
                  </a:txBody>
                  <a:tcPr/>
                </a:tc>
                <a:tc>
                  <a:txBody>
                    <a:bodyPr/>
                    <a:lstStyle/>
                    <a:p>
                      <a:r>
                        <a:rPr lang="fr-FR" dirty="0" smtClean="0"/>
                        <a:t>U</a:t>
                      </a:r>
                      <a:endParaRPr lang="fr-FR" dirty="0"/>
                    </a:p>
                  </a:txBody>
                  <a:tcPr/>
                </a:tc>
                <a:tc>
                  <a:txBody>
                    <a:bodyPr/>
                    <a:lstStyle/>
                    <a:p>
                      <a:r>
                        <a:rPr lang="fr-FR" dirty="0" smtClean="0"/>
                        <a:t>N</a:t>
                      </a:r>
                      <a:endParaRPr lang="fr-FR" dirty="0"/>
                    </a:p>
                  </a:txBody>
                  <a:tcPr/>
                </a:tc>
                <a:tc>
                  <a:txBody>
                    <a:bodyPr/>
                    <a:lstStyle/>
                    <a:p>
                      <a:r>
                        <a:rPr lang="fr-FR" dirty="0" smtClean="0"/>
                        <a:t>E</a:t>
                      </a:r>
                      <a:endParaRPr lang="fr-FR" dirty="0"/>
                    </a:p>
                  </a:txBody>
                  <a:tcPr/>
                </a:tc>
              </a:tr>
              <a:tr h="370840">
                <a:tc>
                  <a:txBody>
                    <a:bodyPr/>
                    <a:lstStyle/>
                    <a:p>
                      <a:r>
                        <a:rPr lang="fr-FR" dirty="0" smtClean="0"/>
                        <a:t>M</a:t>
                      </a:r>
                      <a:endParaRPr lang="fr-FR" dirty="0"/>
                    </a:p>
                  </a:txBody>
                  <a:tcPr/>
                </a:tc>
                <a:tc>
                  <a:txBody>
                    <a:bodyPr/>
                    <a:lstStyle/>
                    <a:p>
                      <a:r>
                        <a:rPr lang="fr-FR" dirty="0" smtClean="0"/>
                        <a:t>A</a:t>
                      </a:r>
                      <a:endParaRPr lang="fr-FR" dirty="0"/>
                    </a:p>
                  </a:txBody>
                  <a:tcPr/>
                </a:tc>
                <a:tc>
                  <a:txBody>
                    <a:bodyPr/>
                    <a:lstStyle/>
                    <a:p>
                      <a:r>
                        <a:rPr lang="fr-FR" dirty="0" smtClean="0"/>
                        <a:t>T</a:t>
                      </a:r>
                      <a:endParaRPr lang="fr-FR" dirty="0"/>
                    </a:p>
                  </a:txBody>
                  <a:tcPr/>
                </a:tc>
                <a:tc>
                  <a:txBody>
                    <a:bodyPr/>
                    <a:lstStyle/>
                    <a:p>
                      <a:r>
                        <a:rPr lang="fr-FR" dirty="0" smtClean="0"/>
                        <a:t>I</a:t>
                      </a:r>
                      <a:endParaRPr lang="fr-FR" dirty="0"/>
                    </a:p>
                  </a:txBody>
                  <a:tcPr/>
                </a:tc>
                <a:tc>
                  <a:txBody>
                    <a:bodyPr/>
                    <a:lstStyle/>
                    <a:p>
                      <a:r>
                        <a:rPr lang="fr-FR" dirty="0" smtClean="0"/>
                        <a:t>E</a:t>
                      </a:r>
                      <a:endParaRPr lang="fr-FR" dirty="0"/>
                    </a:p>
                  </a:txBody>
                  <a:tcPr/>
                </a:tc>
              </a:tr>
              <a:tr h="370840">
                <a:tc>
                  <a:txBody>
                    <a:bodyPr/>
                    <a:lstStyle/>
                    <a:p>
                      <a:r>
                        <a:rPr lang="fr-FR" dirty="0" smtClean="0"/>
                        <a:t>R</a:t>
                      </a:r>
                      <a:endParaRPr lang="fr-FR" dirty="0"/>
                    </a:p>
                  </a:txBody>
                  <a:tcPr/>
                </a:tc>
                <a:tc>
                  <a:txBody>
                    <a:bodyPr/>
                    <a:lstStyle/>
                    <a:p>
                      <a:r>
                        <a:rPr lang="fr-FR" dirty="0" smtClean="0"/>
                        <a:t>E</a:t>
                      </a:r>
                      <a:endParaRPr lang="fr-FR" dirty="0"/>
                    </a:p>
                  </a:txBody>
                  <a:tcPr/>
                </a:tc>
                <a:tc>
                  <a:txBody>
                    <a:bodyPr/>
                    <a:lstStyle/>
                    <a:p>
                      <a:r>
                        <a:rPr lang="fr-FR" dirty="0" smtClean="0"/>
                        <a:t>D</a:t>
                      </a:r>
                      <a:endParaRPr lang="fr-FR" dirty="0"/>
                    </a:p>
                  </a:txBody>
                  <a:tcPr/>
                </a:tc>
                <a:tc>
                  <a:txBody>
                    <a:bodyPr/>
                    <a:lstStyle/>
                    <a:p>
                      <a:r>
                        <a:rPr lang="fr-FR" dirty="0" smtClean="0"/>
                        <a:t>E</a:t>
                      </a:r>
                      <a:endParaRPr lang="fr-FR" dirty="0"/>
                    </a:p>
                  </a:txBody>
                  <a:tcPr/>
                </a:tc>
                <a:tc>
                  <a:txBody>
                    <a:bodyPr/>
                    <a:lstStyle/>
                    <a:p>
                      <a:r>
                        <a:rPr lang="fr-FR" dirty="0" smtClean="0"/>
                        <a:t>L</a:t>
                      </a:r>
                      <a:endParaRPr lang="fr-FR" dirty="0"/>
                    </a:p>
                  </a:txBody>
                  <a:tcPr/>
                </a:tc>
              </a:tr>
              <a:tr h="370840">
                <a:tc>
                  <a:txBody>
                    <a:bodyPr/>
                    <a:lstStyle/>
                    <a:p>
                      <a:r>
                        <a:rPr lang="fr-FR" dirty="0" smtClean="0"/>
                        <a:t>I</a:t>
                      </a:r>
                      <a:endParaRPr lang="fr-FR" dirty="0"/>
                    </a:p>
                  </a:txBody>
                  <a:tcPr/>
                </a:tc>
                <a:tc>
                  <a:txBody>
                    <a:bodyPr/>
                    <a:lstStyle/>
                    <a:p>
                      <a:r>
                        <a:rPr lang="fr-FR" dirty="0" smtClean="0"/>
                        <a:t>C</a:t>
                      </a:r>
                      <a:endParaRPr lang="fr-FR" dirty="0"/>
                    </a:p>
                  </a:txBody>
                  <a:tcPr/>
                </a:tc>
                <a:tc>
                  <a:txBody>
                    <a:bodyPr/>
                    <a:lstStyle/>
                    <a:p>
                      <a:r>
                        <a:rPr lang="fr-FR" dirty="0" smtClean="0"/>
                        <a:t>E</a:t>
                      </a:r>
                      <a:endParaRPr lang="fr-FR" dirty="0"/>
                    </a:p>
                  </a:txBody>
                  <a:tcPr/>
                </a:tc>
                <a:tc>
                  <a:txBody>
                    <a:bodyPr/>
                    <a:lstStyle/>
                    <a:p>
                      <a:r>
                        <a:rPr lang="fr-FR" dirty="0" smtClean="0"/>
                        <a:t>N</a:t>
                      </a:r>
                      <a:endParaRPr lang="fr-FR" dirty="0"/>
                    </a:p>
                  </a:txBody>
                  <a:tcPr/>
                </a:tc>
                <a:tc>
                  <a:txBody>
                    <a:bodyPr/>
                    <a:lstStyle/>
                    <a:p>
                      <a:r>
                        <a:rPr lang="fr-FR" dirty="0" smtClean="0"/>
                        <a:t>C</a:t>
                      </a:r>
                      <a:endParaRPr lang="fr-FR" dirty="0"/>
                    </a:p>
                  </a:txBody>
                  <a:tcPr/>
                </a:tc>
              </a:tr>
              <a:tr h="370840">
                <a:tc>
                  <a:txBody>
                    <a:bodyPr/>
                    <a:lstStyle/>
                    <a:p>
                      <a:r>
                        <a:rPr lang="fr-FR" dirty="0" smtClean="0"/>
                        <a:t>E</a:t>
                      </a:r>
                      <a:endParaRPr lang="fr-FR" dirty="0"/>
                    </a:p>
                  </a:txBody>
                  <a:tcPr/>
                </a:tc>
                <a:tc>
                  <a:txBody>
                    <a:bodyPr/>
                    <a:lstStyle/>
                    <a:p>
                      <a:r>
                        <a:rPr lang="fr-FR" dirty="0" smtClean="0"/>
                        <a:t>S</a:t>
                      </a:r>
                      <a:endParaRPr lang="fr-FR" dirty="0"/>
                    </a:p>
                  </a:txBody>
                  <a:tcPr/>
                </a:tc>
                <a:tc>
                  <a:txBody>
                    <a:bodyPr/>
                    <a:lstStyle/>
                    <a:p>
                      <a:r>
                        <a:rPr lang="fr-FR" dirty="0" smtClean="0"/>
                        <a:t>I</a:t>
                      </a:r>
                      <a:endParaRPr lang="fr-FR" dirty="0"/>
                    </a:p>
                  </a:txBody>
                  <a:tcPr/>
                </a:tc>
                <a:tc>
                  <a:txBody>
                    <a:bodyPr/>
                    <a:lstStyle/>
                    <a:p>
                      <a:r>
                        <a:rPr lang="fr-FR" dirty="0" smtClean="0"/>
                        <a:t>&amp;</a:t>
                      </a:r>
                      <a:endParaRPr lang="fr-FR" dirty="0"/>
                    </a:p>
                  </a:txBody>
                  <a:tcPr/>
                </a:tc>
                <a:tc>
                  <a:txBody>
                    <a:bodyPr/>
                    <a:lstStyle/>
                    <a:p>
                      <a:r>
                        <a:rPr lang="fr-FR" dirty="0" smtClean="0"/>
                        <a:t>&amp;</a:t>
                      </a:r>
                      <a:endParaRPr lang="fr-FR" dirty="0"/>
                    </a:p>
                  </a:txBody>
                  <a:tcPr/>
                </a:tc>
              </a:tr>
            </a:tbl>
          </a:graphicData>
        </a:graphic>
      </p:graphicFrame>
    </p:spTree>
    <p:extLst>
      <p:ext uri="{BB962C8B-B14F-4D97-AF65-F5344CB8AC3E}">
        <p14:creationId xmlns:p14="http://schemas.microsoft.com/office/powerpoint/2010/main" val="3911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transposition</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Donc, le message crypté est: MRUIMUUTDEILIETOISMRIEAECARQTAECSAERNAEIEN&amp;TSIFTEEELC&amp;</a:t>
            </a:r>
          </a:p>
          <a:p>
            <a:r>
              <a:rPr lang="fr-FR" dirty="0" smtClean="0"/>
              <a:t>Pour décrypter le message, il suffit de diviser le nombre de lettres de message crypté sur le nombre de lettres de la clé. Puis diviser le message en partie, et mettre chaque partie dans le tableau précédent selon l’ordre alphabétique de lettre de la clé.</a:t>
            </a:r>
          </a:p>
          <a:p>
            <a:pPr marL="0" indent="0">
              <a:buNone/>
            </a:pPr>
            <a:endParaRPr lang="fr-FR" dirty="0" smtClean="0"/>
          </a:p>
          <a:p>
            <a:endParaRPr lang="fr-FR" dirty="0" smtClean="0"/>
          </a:p>
        </p:txBody>
      </p:sp>
    </p:spTree>
    <p:extLst>
      <p:ext uri="{BB962C8B-B14F-4D97-AF65-F5344CB8AC3E}">
        <p14:creationId xmlns:p14="http://schemas.microsoft.com/office/powerpoint/2010/main" val="4165062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transposition</a:t>
            </a:r>
            <a:endParaRPr lang="fr-FR" dirty="0"/>
          </a:p>
        </p:txBody>
      </p:sp>
      <p:sp>
        <p:nvSpPr>
          <p:cNvPr id="3" name="Espace réservé du contenu 2"/>
          <p:cNvSpPr>
            <a:spLocks noGrp="1"/>
          </p:cNvSpPr>
          <p:nvPr>
            <p:ph idx="1"/>
          </p:nvPr>
        </p:nvSpPr>
        <p:spPr/>
        <p:txBody>
          <a:bodyPr>
            <a:normAutofit/>
          </a:bodyPr>
          <a:lstStyle/>
          <a:p>
            <a:r>
              <a:rPr lang="fr-FR" dirty="0" smtClean="0"/>
              <a:t>Exemple:</a:t>
            </a:r>
          </a:p>
          <a:p>
            <a:r>
              <a:rPr lang="fr-FR" dirty="0" smtClean="0"/>
              <a:t>On a un message de taille: 55 lettres</a:t>
            </a:r>
          </a:p>
          <a:p>
            <a:r>
              <a:rPr lang="fr-FR" dirty="0" smtClean="0"/>
              <a:t>On a une clé de taille 5</a:t>
            </a:r>
          </a:p>
          <a:p>
            <a:r>
              <a:rPr lang="fr-FR" dirty="0" smtClean="0"/>
              <a:t>55 / 5 = 11</a:t>
            </a:r>
          </a:p>
          <a:p>
            <a:r>
              <a:rPr lang="fr-FR" dirty="0" smtClean="0"/>
              <a:t>On divise le message crypté en morceau de taille 11 lettres:</a:t>
            </a:r>
          </a:p>
          <a:p>
            <a:r>
              <a:rPr lang="fr-FR" dirty="0" smtClean="0"/>
              <a:t>MRUIMUUTDEI/LIETOISMRIE/AECARQTAECS/AERNAENIEN&amp;/TSIFTEEELC&amp;/</a:t>
            </a:r>
          </a:p>
          <a:p>
            <a:pPr marL="0" indent="0">
              <a:buNone/>
            </a:pPr>
            <a:endParaRPr lang="fr-FR" dirty="0" smtClean="0"/>
          </a:p>
          <a:p>
            <a:endParaRPr lang="fr-FR" dirty="0" smtClean="0"/>
          </a:p>
        </p:txBody>
      </p:sp>
    </p:spTree>
    <p:extLst>
      <p:ext uri="{BB962C8B-B14F-4D97-AF65-F5344CB8AC3E}">
        <p14:creationId xmlns:p14="http://schemas.microsoft.com/office/powerpoint/2010/main" val="4259133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Substitution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Le principe: on change les caractères</a:t>
            </a:r>
          </a:p>
          <a:p>
            <a:pPr marL="571500" indent="-571500">
              <a:buFont typeface="+mj-lt"/>
              <a:buAutoNum type="romanUcPeriod"/>
            </a:pPr>
            <a:r>
              <a:rPr lang="fr-FR" dirty="0" smtClean="0"/>
              <a:t>Chiffrement à clé privé</a:t>
            </a:r>
          </a:p>
          <a:p>
            <a:pPr marL="514350" indent="15875">
              <a:buFont typeface="+mj-lt"/>
              <a:buAutoNum type="arabicPeriod"/>
            </a:pPr>
            <a:r>
              <a:rPr lang="fr-FR" dirty="0"/>
              <a:t> </a:t>
            </a:r>
            <a:r>
              <a:rPr lang="fr-FR" dirty="0" smtClean="0"/>
              <a:t>Chiffrement de César:</a:t>
            </a:r>
          </a:p>
          <a:p>
            <a:pPr marL="514350" indent="0">
              <a:buNone/>
            </a:pPr>
            <a:r>
              <a:rPr lang="fr-FR" dirty="0" smtClean="0"/>
              <a:t>Principe: consiste à faire un décalage de 03 caractère pour crypter un message</a:t>
            </a:r>
          </a:p>
          <a:p>
            <a:pPr marL="514350" indent="0">
              <a:buNone/>
            </a:pPr>
            <a:r>
              <a:rPr lang="fr-FR" dirty="0" smtClean="0"/>
              <a:t>Cryptage : F(X) = |X| + 3 </a:t>
            </a:r>
          </a:p>
          <a:p>
            <a:pPr marL="514350" indent="0">
              <a:buNone/>
            </a:pPr>
            <a:r>
              <a:rPr lang="fr-FR" dirty="0" smtClean="0"/>
              <a:t>Décryptage :  F</a:t>
            </a:r>
            <a:r>
              <a:rPr lang="fr-FR" baseline="30000" dirty="0" smtClean="0"/>
              <a:t>-1</a:t>
            </a:r>
            <a:r>
              <a:rPr lang="fr-FR" dirty="0" smtClean="0"/>
              <a:t>(Y) = X = |Y| - 3 </a:t>
            </a:r>
          </a:p>
          <a:p>
            <a:pPr marL="514350" indent="0">
              <a:buNone/>
            </a:pPr>
            <a:r>
              <a:rPr lang="fr-FR" dirty="0" smtClean="0"/>
              <a:t>Remarque: les opérations sont de l’arithmétique modulaire. </a:t>
            </a:r>
            <a:endParaRPr lang="fr-FR" baseline="30000" dirty="0"/>
          </a:p>
        </p:txBody>
      </p:sp>
    </p:spTree>
    <p:extLst>
      <p:ext uri="{BB962C8B-B14F-4D97-AF65-F5344CB8AC3E}">
        <p14:creationId xmlns:p14="http://schemas.microsoft.com/office/powerpoint/2010/main" val="3323193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Substitution</a:t>
            </a:r>
            <a:endParaRPr lang="fr-FR" dirty="0"/>
          </a:p>
        </p:txBody>
      </p:sp>
      <p:sp>
        <p:nvSpPr>
          <p:cNvPr id="3" name="Espace réservé du contenu 2"/>
          <p:cNvSpPr>
            <a:spLocks noGrp="1"/>
          </p:cNvSpPr>
          <p:nvPr>
            <p:ph idx="1"/>
          </p:nvPr>
        </p:nvSpPr>
        <p:spPr/>
        <p:txBody>
          <a:bodyPr>
            <a:normAutofit/>
          </a:bodyPr>
          <a:lstStyle/>
          <a:p>
            <a:pPr marL="514350" indent="-514350">
              <a:buFont typeface="+mj-lt"/>
              <a:buAutoNum type="arabicPeriod"/>
            </a:pPr>
            <a:r>
              <a:rPr lang="fr-FR" dirty="0" smtClean="0"/>
              <a:t>Chiffrement de César:</a:t>
            </a:r>
          </a:p>
          <a:p>
            <a:pPr marL="0" indent="0">
              <a:buNone/>
            </a:pPr>
            <a:r>
              <a:rPr lang="fr-FR" dirty="0" smtClean="0"/>
              <a:t>Exemple : </a:t>
            </a:r>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3355573119"/>
              </p:ext>
            </p:extLst>
          </p:nvPr>
        </p:nvGraphicFramePr>
        <p:xfrm>
          <a:off x="1547664" y="3140968"/>
          <a:ext cx="6096000" cy="1483360"/>
        </p:xfrm>
        <a:graphic>
          <a:graphicData uri="http://schemas.openxmlformats.org/drawingml/2006/table">
            <a:tbl>
              <a:tblPr firstRow="1" bandRow="1">
                <a:tableStyleId>{5940675A-B579-460E-94D1-54222C63F5DA}</a:tableStyleId>
              </a:tblPr>
              <a:tblGrid>
                <a:gridCol w="609600"/>
                <a:gridCol w="609600"/>
                <a:gridCol w="609600"/>
                <a:gridCol w="609600"/>
                <a:gridCol w="609600"/>
                <a:gridCol w="609600"/>
                <a:gridCol w="609600"/>
                <a:gridCol w="609600"/>
                <a:gridCol w="609600"/>
                <a:gridCol w="609600"/>
              </a:tblGrid>
              <a:tr h="370840">
                <a:tc>
                  <a:txBody>
                    <a:bodyPr/>
                    <a:lstStyle/>
                    <a:p>
                      <a:r>
                        <a:rPr lang="fr-FR" dirty="0" smtClean="0"/>
                        <a:t>T</a:t>
                      </a:r>
                      <a:endParaRPr lang="fr-FR" dirty="0"/>
                    </a:p>
                  </a:txBody>
                  <a:tcPr/>
                </a:tc>
                <a:tc>
                  <a:txBody>
                    <a:bodyPr/>
                    <a:lstStyle/>
                    <a:p>
                      <a:r>
                        <a:rPr lang="fr-FR" dirty="0" smtClean="0"/>
                        <a:t>E</a:t>
                      </a:r>
                      <a:endParaRPr lang="fr-FR" dirty="0"/>
                    </a:p>
                  </a:txBody>
                  <a:tcPr/>
                </a:tc>
                <a:tc>
                  <a:txBody>
                    <a:bodyPr/>
                    <a:lstStyle/>
                    <a:p>
                      <a:r>
                        <a:rPr lang="fr-FR" dirty="0" smtClean="0"/>
                        <a:t>X</a:t>
                      </a:r>
                      <a:endParaRPr lang="fr-FR" dirty="0"/>
                    </a:p>
                  </a:txBody>
                  <a:tcPr/>
                </a:tc>
                <a:tc>
                  <a:txBody>
                    <a:bodyPr/>
                    <a:lstStyle/>
                    <a:p>
                      <a:r>
                        <a:rPr lang="fr-FR" dirty="0" smtClean="0"/>
                        <a:t>T</a:t>
                      </a:r>
                      <a:endParaRPr lang="fr-FR" dirty="0"/>
                    </a:p>
                  </a:txBody>
                  <a:tcPr/>
                </a:tc>
                <a:tc>
                  <a:txBody>
                    <a:bodyPr/>
                    <a:lstStyle/>
                    <a:p>
                      <a:r>
                        <a:rPr lang="fr-FR" dirty="0" smtClean="0"/>
                        <a:t>E</a:t>
                      </a:r>
                      <a:endParaRPr lang="fr-FR" dirty="0"/>
                    </a:p>
                  </a:txBody>
                  <a:tcPr/>
                </a:tc>
                <a:tc>
                  <a:txBody>
                    <a:bodyPr/>
                    <a:lstStyle/>
                    <a:p>
                      <a:r>
                        <a:rPr lang="fr-FR" dirty="0" smtClean="0"/>
                        <a:t>C</a:t>
                      </a:r>
                      <a:endParaRPr lang="fr-FR" dirty="0"/>
                    </a:p>
                  </a:txBody>
                  <a:tcPr/>
                </a:tc>
                <a:tc>
                  <a:txBody>
                    <a:bodyPr/>
                    <a:lstStyle/>
                    <a:p>
                      <a:r>
                        <a:rPr lang="fr-FR" dirty="0" smtClean="0"/>
                        <a:t>L</a:t>
                      </a:r>
                      <a:endParaRPr lang="fr-FR" dirty="0"/>
                    </a:p>
                  </a:txBody>
                  <a:tcPr/>
                </a:tc>
                <a:tc>
                  <a:txBody>
                    <a:bodyPr/>
                    <a:lstStyle/>
                    <a:p>
                      <a:r>
                        <a:rPr lang="fr-FR" dirty="0" smtClean="0"/>
                        <a:t>A</a:t>
                      </a:r>
                      <a:endParaRPr lang="fr-FR" dirty="0"/>
                    </a:p>
                  </a:txBody>
                  <a:tcPr/>
                </a:tc>
                <a:tc>
                  <a:txBody>
                    <a:bodyPr/>
                    <a:lstStyle/>
                    <a:p>
                      <a:r>
                        <a:rPr lang="fr-FR" dirty="0" smtClean="0"/>
                        <a:t>I</a:t>
                      </a:r>
                      <a:endParaRPr lang="fr-FR" dirty="0"/>
                    </a:p>
                  </a:txBody>
                  <a:tcPr/>
                </a:tc>
                <a:tc>
                  <a:txBody>
                    <a:bodyPr/>
                    <a:lstStyle/>
                    <a:p>
                      <a:r>
                        <a:rPr lang="fr-FR" dirty="0" smtClean="0"/>
                        <a:t>R</a:t>
                      </a:r>
                      <a:endParaRPr lang="fr-FR" dirty="0"/>
                    </a:p>
                  </a:txBody>
                  <a:tcPr/>
                </a:tc>
              </a:tr>
              <a:tr h="370840">
                <a:tc>
                  <a:txBody>
                    <a:bodyPr/>
                    <a:lstStyle/>
                    <a:p>
                      <a:r>
                        <a:rPr lang="fr-FR" dirty="0" smtClean="0"/>
                        <a:t>19</a:t>
                      </a:r>
                      <a:endParaRPr lang="fr-FR" dirty="0"/>
                    </a:p>
                  </a:txBody>
                  <a:tcPr/>
                </a:tc>
                <a:tc>
                  <a:txBody>
                    <a:bodyPr/>
                    <a:lstStyle/>
                    <a:p>
                      <a:r>
                        <a:rPr lang="fr-FR" dirty="0" smtClean="0"/>
                        <a:t>4</a:t>
                      </a:r>
                      <a:endParaRPr lang="fr-FR" dirty="0"/>
                    </a:p>
                  </a:txBody>
                  <a:tcPr/>
                </a:tc>
                <a:tc>
                  <a:txBody>
                    <a:bodyPr/>
                    <a:lstStyle/>
                    <a:p>
                      <a:r>
                        <a:rPr lang="fr-FR" dirty="0" smtClean="0"/>
                        <a:t>23</a:t>
                      </a:r>
                      <a:endParaRPr lang="fr-FR" dirty="0"/>
                    </a:p>
                  </a:txBody>
                  <a:tcPr/>
                </a:tc>
                <a:tc>
                  <a:txBody>
                    <a:bodyPr/>
                    <a:lstStyle/>
                    <a:p>
                      <a:r>
                        <a:rPr lang="fr-FR" dirty="0" smtClean="0"/>
                        <a:t>19</a:t>
                      </a:r>
                      <a:endParaRPr lang="fr-FR" dirty="0"/>
                    </a:p>
                  </a:txBody>
                  <a:tcPr/>
                </a:tc>
                <a:tc>
                  <a:txBody>
                    <a:bodyPr/>
                    <a:lstStyle/>
                    <a:p>
                      <a:r>
                        <a:rPr lang="fr-FR" dirty="0" smtClean="0"/>
                        <a:t>4</a:t>
                      </a:r>
                      <a:endParaRPr lang="fr-FR" dirty="0"/>
                    </a:p>
                  </a:txBody>
                  <a:tcPr/>
                </a:tc>
                <a:tc>
                  <a:txBody>
                    <a:bodyPr/>
                    <a:lstStyle/>
                    <a:p>
                      <a:r>
                        <a:rPr lang="fr-FR" dirty="0" smtClean="0"/>
                        <a:t>2</a:t>
                      </a:r>
                      <a:endParaRPr lang="fr-FR" dirty="0"/>
                    </a:p>
                  </a:txBody>
                  <a:tcPr/>
                </a:tc>
                <a:tc>
                  <a:txBody>
                    <a:bodyPr/>
                    <a:lstStyle/>
                    <a:p>
                      <a:r>
                        <a:rPr lang="fr-FR" dirty="0" smtClean="0"/>
                        <a:t>11</a:t>
                      </a:r>
                      <a:endParaRPr lang="fr-FR" dirty="0"/>
                    </a:p>
                  </a:txBody>
                  <a:tcPr/>
                </a:tc>
                <a:tc>
                  <a:txBody>
                    <a:bodyPr/>
                    <a:lstStyle/>
                    <a:p>
                      <a:r>
                        <a:rPr lang="fr-FR" dirty="0" smtClean="0"/>
                        <a:t>0</a:t>
                      </a:r>
                      <a:endParaRPr lang="fr-FR" dirty="0"/>
                    </a:p>
                  </a:txBody>
                  <a:tcPr/>
                </a:tc>
                <a:tc>
                  <a:txBody>
                    <a:bodyPr/>
                    <a:lstStyle/>
                    <a:p>
                      <a:r>
                        <a:rPr lang="fr-FR" dirty="0" smtClean="0"/>
                        <a:t>8</a:t>
                      </a:r>
                      <a:endParaRPr lang="fr-FR" dirty="0"/>
                    </a:p>
                  </a:txBody>
                  <a:tcPr/>
                </a:tc>
                <a:tc>
                  <a:txBody>
                    <a:bodyPr/>
                    <a:lstStyle/>
                    <a:p>
                      <a:r>
                        <a:rPr lang="fr-FR" dirty="0" smtClean="0"/>
                        <a:t>17</a:t>
                      </a:r>
                      <a:endParaRPr lang="fr-FR" dirty="0"/>
                    </a:p>
                  </a:txBody>
                  <a:tcPr/>
                </a:tc>
              </a:tr>
              <a:tr h="370840">
                <a:tc>
                  <a:txBody>
                    <a:bodyPr/>
                    <a:lstStyle/>
                    <a:p>
                      <a:r>
                        <a:rPr lang="fr-FR" dirty="0" smtClean="0"/>
                        <a:t>22</a:t>
                      </a:r>
                      <a:endParaRPr lang="fr-FR" dirty="0"/>
                    </a:p>
                  </a:txBody>
                  <a:tcPr/>
                </a:tc>
                <a:tc>
                  <a:txBody>
                    <a:bodyPr/>
                    <a:lstStyle/>
                    <a:p>
                      <a:r>
                        <a:rPr lang="fr-FR" dirty="0" smtClean="0"/>
                        <a:t>7</a:t>
                      </a:r>
                      <a:endParaRPr lang="fr-FR" dirty="0"/>
                    </a:p>
                  </a:txBody>
                  <a:tcPr/>
                </a:tc>
                <a:tc>
                  <a:txBody>
                    <a:bodyPr/>
                    <a:lstStyle/>
                    <a:p>
                      <a:r>
                        <a:rPr lang="fr-FR" dirty="0" smtClean="0"/>
                        <a:t>0</a:t>
                      </a:r>
                      <a:endParaRPr lang="fr-FR" dirty="0"/>
                    </a:p>
                  </a:txBody>
                  <a:tcPr/>
                </a:tc>
                <a:tc>
                  <a:txBody>
                    <a:bodyPr/>
                    <a:lstStyle/>
                    <a:p>
                      <a:r>
                        <a:rPr lang="fr-FR" dirty="0" smtClean="0"/>
                        <a:t>22</a:t>
                      </a:r>
                      <a:endParaRPr lang="fr-FR" dirty="0"/>
                    </a:p>
                  </a:txBody>
                  <a:tcPr/>
                </a:tc>
                <a:tc>
                  <a:txBody>
                    <a:bodyPr/>
                    <a:lstStyle/>
                    <a:p>
                      <a:r>
                        <a:rPr lang="fr-FR" dirty="0" smtClean="0"/>
                        <a:t>7</a:t>
                      </a:r>
                      <a:endParaRPr lang="fr-FR" dirty="0"/>
                    </a:p>
                  </a:txBody>
                  <a:tcPr/>
                </a:tc>
                <a:tc>
                  <a:txBody>
                    <a:bodyPr/>
                    <a:lstStyle/>
                    <a:p>
                      <a:r>
                        <a:rPr lang="fr-FR" dirty="0" smtClean="0"/>
                        <a:t>5</a:t>
                      </a:r>
                      <a:endParaRPr lang="fr-FR" dirty="0"/>
                    </a:p>
                  </a:txBody>
                  <a:tcPr/>
                </a:tc>
                <a:tc>
                  <a:txBody>
                    <a:bodyPr/>
                    <a:lstStyle/>
                    <a:p>
                      <a:r>
                        <a:rPr lang="fr-FR" dirty="0" smtClean="0"/>
                        <a:t>14</a:t>
                      </a:r>
                      <a:endParaRPr lang="fr-FR" dirty="0"/>
                    </a:p>
                  </a:txBody>
                  <a:tcPr/>
                </a:tc>
                <a:tc>
                  <a:txBody>
                    <a:bodyPr/>
                    <a:lstStyle/>
                    <a:p>
                      <a:r>
                        <a:rPr lang="fr-FR" dirty="0" smtClean="0"/>
                        <a:t>3</a:t>
                      </a:r>
                      <a:endParaRPr lang="fr-FR" dirty="0"/>
                    </a:p>
                  </a:txBody>
                  <a:tcPr/>
                </a:tc>
                <a:tc>
                  <a:txBody>
                    <a:bodyPr/>
                    <a:lstStyle/>
                    <a:p>
                      <a:r>
                        <a:rPr lang="fr-FR" dirty="0" smtClean="0"/>
                        <a:t>11</a:t>
                      </a:r>
                      <a:endParaRPr lang="fr-FR" dirty="0"/>
                    </a:p>
                  </a:txBody>
                  <a:tcPr/>
                </a:tc>
                <a:tc>
                  <a:txBody>
                    <a:bodyPr/>
                    <a:lstStyle/>
                    <a:p>
                      <a:r>
                        <a:rPr lang="fr-FR" dirty="0" smtClean="0"/>
                        <a:t>20</a:t>
                      </a:r>
                      <a:endParaRPr lang="fr-FR" dirty="0"/>
                    </a:p>
                  </a:txBody>
                  <a:tcPr/>
                </a:tc>
              </a:tr>
              <a:tr h="370840">
                <a:tc>
                  <a:txBody>
                    <a:bodyPr/>
                    <a:lstStyle/>
                    <a:p>
                      <a:r>
                        <a:rPr lang="fr-FR" dirty="0" smtClean="0"/>
                        <a:t>W</a:t>
                      </a:r>
                      <a:endParaRPr lang="fr-FR" dirty="0"/>
                    </a:p>
                  </a:txBody>
                  <a:tcPr/>
                </a:tc>
                <a:tc>
                  <a:txBody>
                    <a:bodyPr/>
                    <a:lstStyle/>
                    <a:p>
                      <a:r>
                        <a:rPr lang="fr-FR" dirty="0" smtClean="0"/>
                        <a:t>H</a:t>
                      </a:r>
                      <a:endParaRPr lang="fr-FR" dirty="0"/>
                    </a:p>
                  </a:txBody>
                  <a:tcPr/>
                </a:tc>
                <a:tc>
                  <a:txBody>
                    <a:bodyPr/>
                    <a:lstStyle/>
                    <a:p>
                      <a:r>
                        <a:rPr lang="fr-FR" dirty="0" smtClean="0"/>
                        <a:t>A</a:t>
                      </a:r>
                      <a:endParaRPr lang="fr-FR" dirty="0"/>
                    </a:p>
                  </a:txBody>
                  <a:tcPr/>
                </a:tc>
                <a:tc>
                  <a:txBody>
                    <a:bodyPr/>
                    <a:lstStyle/>
                    <a:p>
                      <a:r>
                        <a:rPr lang="fr-FR" dirty="0" smtClean="0"/>
                        <a:t>W</a:t>
                      </a:r>
                      <a:endParaRPr lang="fr-FR" dirty="0"/>
                    </a:p>
                  </a:txBody>
                  <a:tcPr/>
                </a:tc>
                <a:tc>
                  <a:txBody>
                    <a:bodyPr/>
                    <a:lstStyle/>
                    <a:p>
                      <a:r>
                        <a:rPr lang="fr-FR" dirty="0" smtClean="0"/>
                        <a:t>H</a:t>
                      </a:r>
                      <a:endParaRPr lang="fr-FR" dirty="0"/>
                    </a:p>
                  </a:txBody>
                  <a:tcPr/>
                </a:tc>
                <a:tc>
                  <a:txBody>
                    <a:bodyPr/>
                    <a:lstStyle/>
                    <a:p>
                      <a:r>
                        <a:rPr lang="fr-FR" dirty="0" smtClean="0"/>
                        <a:t>F</a:t>
                      </a:r>
                      <a:endParaRPr lang="fr-FR" dirty="0"/>
                    </a:p>
                  </a:txBody>
                  <a:tcPr/>
                </a:tc>
                <a:tc>
                  <a:txBody>
                    <a:bodyPr/>
                    <a:lstStyle/>
                    <a:p>
                      <a:r>
                        <a:rPr lang="fr-FR" dirty="0" smtClean="0"/>
                        <a:t>O</a:t>
                      </a:r>
                      <a:endParaRPr lang="fr-FR" dirty="0"/>
                    </a:p>
                  </a:txBody>
                  <a:tcPr/>
                </a:tc>
                <a:tc>
                  <a:txBody>
                    <a:bodyPr/>
                    <a:lstStyle/>
                    <a:p>
                      <a:r>
                        <a:rPr lang="fr-FR" dirty="0" smtClean="0"/>
                        <a:t>D</a:t>
                      </a:r>
                      <a:endParaRPr lang="fr-FR" dirty="0"/>
                    </a:p>
                  </a:txBody>
                  <a:tcPr/>
                </a:tc>
                <a:tc>
                  <a:txBody>
                    <a:bodyPr/>
                    <a:lstStyle/>
                    <a:p>
                      <a:r>
                        <a:rPr lang="fr-FR" dirty="0" smtClean="0"/>
                        <a:t>L</a:t>
                      </a:r>
                      <a:endParaRPr lang="fr-FR" dirty="0"/>
                    </a:p>
                  </a:txBody>
                  <a:tcPr/>
                </a:tc>
                <a:tc>
                  <a:txBody>
                    <a:bodyPr/>
                    <a:lstStyle/>
                    <a:p>
                      <a:r>
                        <a:rPr lang="fr-FR" dirty="0" smtClean="0"/>
                        <a:t>U</a:t>
                      </a:r>
                      <a:endParaRPr lang="fr-FR" dirty="0"/>
                    </a:p>
                  </a:txBody>
                  <a:tcPr/>
                </a:tc>
              </a:tr>
            </a:tbl>
          </a:graphicData>
        </a:graphic>
      </p:graphicFrame>
      <p:sp>
        <p:nvSpPr>
          <p:cNvPr id="5" name="Flèche vers le bas 4"/>
          <p:cNvSpPr/>
          <p:nvPr/>
        </p:nvSpPr>
        <p:spPr>
          <a:xfrm>
            <a:off x="323528" y="2996952"/>
            <a:ext cx="1152128" cy="1872208"/>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+3</a:t>
            </a:r>
            <a:endParaRPr lang="fr-FR" dirty="0"/>
          </a:p>
        </p:txBody>
      </p:sp>
      <p:sp>
        <p:nvSpPr>
          <p:cNvPr id="6" name="Flèche vers le haut 5"/>
          <p:cNvSpPr/>
          <p:nvPr/>
        </p:nvSpPr>
        <p:spPr>
          <a:xfrm>
            <a:off x="7884368" y="2996952"/>
            <a:ext cx="936104" cy="1872208"/>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-3</a:t>
            </a:r>
            <a:endParaRPr lang="fr-FR" dirty="0"/>
          </a:p>
        </p:txBody>
      </p:sp>
      <p:sp>
        <p:nvSpPr>
          <p:cNvPr id="7" name="Rectangle 6"/>
          <p:cNvSpPr/>
          <p:nvPr/>
        </p:nvSpPr>
        <p:spPr>
          <a:xfrm>
            <a:off x="467544" y="4869160"/>
            <a:ext cx="1944216" cy="7200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Cryptage</a:t>
            </a:r>
            <a:endParaRPr lang="fr-FR" dirty="0"/>
          </a:p>
        </p:txBody>
      </p:sp>
      <p:sp>
        <p:nvSpPr>
          <p:cNvPr id="8" name="Rectangle 7"/>
          <p:cNvSpPr/>
          <p:nvPr/>
        </p:nvSpPr>
        <p:spPr>
          <a:xfrm>
            <a:off x="6876256" y="4895750"/>
            <a:ext cx="1944216" cy="7200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décryptage</a:t>
            </a:r>
            <a:endParaRPr lang="fr-FR" dirty="0"/>
          </a:p>
        </p:txBody>
      </p:sp>
    </p:spTree>
    <p:extLst>
      <p:ext uri="{BB962C8B-B14F-4D97-AF65-F5344CB8AC3E}">
        <p14:creationId xmlns:p14="http://schemas.microsoft.com/office/powerpoint/2010/main" val="1986058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Substitution</a:t>
            </a:r>
            <a:endParaRPr lang="fr-FR" dirty="0"/>
          </a:p>
        </p:txBody>
      </p:sp>
      <p:sp>
        <p:nvSpPr>
          <p:cNvPr id="3" name="Espace réservé du contenu 2"/>
          <p:cNvSpPr>
            <a:spLocks noGrp="1"/>
          </p:cNvSpPr>
          <p:nvPr>
            <p:ph idx="1"/>
          </p:nvPr>
        </p:nvSpPr>
        <p:spPr/>
        <p:txBody>
          <a:bodyPr>
            <a:normAutofit/>
          </a:bodyPr>
          <a:lstStyle/>
          <a:p>
            <a:pPr marL="571500" indent="-571500">
              <a:buFont typeface="+mj-lt"/>
              <a:buAutoNum type="arabicPeriod"/>
            </a:pPr>
            <a:r>
              <a:rPr lang="fr-FR" dirty="0" smtClean="0"/>
              <a:t>Chiffrement par translation:</a:t>
            </a:r>
          </a:p>
          <a:p>
            <a:pPr marL="514350" indent="0">
              <a:buNone/>
            </a:pPr>
            <a:r>
              <a:rPr lang="fr-FR" dirty="0" smtClean="0"/>
              <a:t>Principe: consiste à faire un décalage de K caractères pour crypter un message</a:t>
            </a:r>
          </a:p>
          <a:p>
            <a:pPr marL="514350" indent="0">
              <a:buNone/>
            </a:pPr>
            <a:r>
              <a:rPr lang="fr-FR" dirty="0" smtClean="0"/>
              <a:t>Clé = K </a:t>
            </a:r>
          </a:p>
          <a:p>
            <a:pPr marL="514350" indent="0">
              <a:buNone/>
            </a:pPr>
            <a:r>
              <a:rPr lang="fr-FR" dirty="0" smtClean="0"/>
              <a:t>Cryptage : F(X) = |X| + K </a:t>
            </a:r>
          </a:p>
          <a:p>
            <a:pPr marL="514350" indent="0">
              <a:buNone/>
            </a:pPr>
            <a:r>
              <a:rPr lang="fr-FR" dirty="0" smtClean="0"/>
              <a:t>Décryptage :  F</a:t>
            </a:r>
            <a:r>
              <a:rPr lang="fr-FR" baseline="30000" dirty="0" smtClean="0"/>
              <a:t>-1</a:t>
            </a:r>
            <a:r>
              <a:rPr lang="fr-FR" dirty="0" smtClean="0"/>
              <a:t>(Y) = </a:t>
            </a:r>
            <a:r>
              <a:rPr lang="fr-FR" dirty="0"/>
              <a:t>|X|  </a:t>
            </a:r>
            <a:r>
              <a:rPr lang="fr-FR" dirty="0" smtClean="0"/>
              <a:t>= |Y| - K </a:t>
            </a:r>
          </a:p>
          <a:p>
            <a:pPr marL="514350" indent="0">
              <a:buNone/>
            </a:pPr>
            <a:r>
              <a:rPr lang="fr-FR" dirty="0" smtClean="0"/>
              <a:t>Remarque: les opérations sont de l’arithmétique modulaire. </a:t>
            </a:r>
            <a:endParaRPr lang="fr-FR" baseline="30000" dirty="0"/>
          </a:p>
        </p:txBody>
      </p:sp>
    </p:spTree>
    <p:extLst>
      <p:ext uri="{BB962C8B-B14F-4D97-AF65-F5344CB8AC3E}">
        <p14:creationId xmlns:p14="http://schemas.microsoft.com/office/powerpoint/2010/main" val="156272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Chiffrement par Substitution</a:t>
            </a:r>
            <a:endParaRPr lang="fr-FR" dirty="0"/>
          </a:p>
        </p:txBody>
      </p:sp>
      <p:sp>
        <p:nvSpPr>
          <p:cNvPr id="3" name="Espace réservé du contenu 2"/>
          <p:cNvSpPr>
            <a:spLocks noGrp="1"/>
          </p:cNvSpPr>
          <p:nvPr>
            <p:ph idx="1"/>
          </p:nvPr>
        </p:nvSpPr>
        <p:spPr/>
        <p:txBody>
          <a:bodyPr>
            <a:normAutofit/>
          </a:bodyPr>
          <a:lstStyle/>
          <a:p>
            <a:pPr marL="514350" indent="-514350">
              <a:buFont typeface="+mj-lt"/>
              <a:buAutoNum type="arabicPeriod"/>
            </a:pPr>
            <a:r>
              <a:rPr lang="fr-FR" dirty="0" smtClean="0"/>
              <a:t>Chiffrement par translation:</a:t>
            </a:r>
          </a:p>
          <a:p>
            <a:pPr marL="0" indent="0">
              <a:buNone/>
            </a:pPr>
            <a:r>
              <a:rPr lang="fr-FR" dirty="0" smtClean="0"/>
              <a:t>Exemple :  La clé = 9</a:t>
            </a:r>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1385519010"/>
              </p:ext>
            </p:extLst>
          </p:nvPr>
        </p:nvGraphicFramePr>
        <p:xfrm>
          <a:off x="1547664" y="3140968"/>
          <a:ext cx="6096000" cy="1483360"/>
        </p:xfrm>
        <a:graphic>
          <a:graphicData uri="http://schemas.openxmlformats.org/drawingml/2006/table">
            <a:tbl>
              <a:tblPr firstRow="1" bandRow="1">
                <a:tableStyleId>{5940675A-B579-460E-94D1-54222C63F5DA}</a:tableStyleId>
              </a:tblPr>
              <a:tblGrid>
                <a:gridCol w="609600"/>
                <a:gridCol w="609600"/>
                <a:gridCol w="609600"/>
                <a:gridCol w="609600"/>
                <a:gridCol w="609600"/>
                <a:gridCol w="609600"/>
                <a:gridCol w="609600"/>
                <a:gridCol w="609600"/>
                <a:gridCol w="609600"/>
                <a:gridCol w="609600"/>
              </a:tblGrid>
              <a:tr h="370840">
                <a:tc>
                  <a:txBody>
                    <a:bodyPr/>
                    <a:lstStyle/>
                    <a:p>
                      <a:r>
                        <a:rPr lang="fr-FR" dirty="0" smtClean="0"/>
                        <a:t>T</a:t>
                      </a:r>
                      <a:endParaRPr lang="fr-FR" dirty="0"/>
                    </a:p>
                  </a:txBody>
                  <a:tcPr/>
                </a:tc>
                <a:tc>
                  <a:txBody>
                    <a:bodyPr/>
                    <a:lstStyle/>
                    <a:p>
                      <a:r>
                        <a:rPr lang="fr-FR" dirty="0" smtClean="0"/>
                        <a:t>E</a:t>
                      </a:r>
                      <a:endParaRPr lang="fr-FR" dirty="0"/>
                    </a:p>
                  </a:txBody>
                  <a:tcPr/>
                </a:tc>
                <a:tc>
                  <a:txBody>
                    <a:bodyPr/>
                    <a:lstStyle/>
                    <a:p>
                      <a:r>
                        <a:rPr lang="fr-FR" dirty="0" smtClean="0"/>
                        <a:t>X</a:t>
                      </a:r>
                      <a:endParaRPr lang="fr-FR" dirty="0"/>
                    </a:p>
                  </a:txBody>
                  <a:tcPr/>
                </a:tc>
                <a:tc>
                  <a:txBody>
                    <a:bodyPr/>
                    <a:lstStyle/>
                    <a:p>
                      <a:r>
                        <a:rPr lang="fr-FR" dirty="0" smtClean="0"/>
                        <a:t>T</a:t>
                      </a:r>
                      <a:endParaRPr lang="fr-FR" dirty="0"/>
                    </a:p>
                  </a:txBody>
                  <a:tcPr/>
                </a:tc>
                <a:tc>
                  <a:txBody>
                    <a:bodyPr/>
                    <a:lstStyle/>
                    <a:p>
                      <a:r>
                        <a:rPr lang="fr-FR" dirty="0" smtClean="0"/>
                        <a:t>E</a:t>
                      </a:r>
                      <a:endParaRPr lang="fr-FR" dirty="0"/>
                    </a:p>
                  </a:txBody>
                  <a:tcPr/>
                </a:tc>
                <a:tc>
                  <a:txBody>
                    <a:bodyPr/>
                    <a:lstStyle/>
                    <a:p>
                      <a:r>
                        <a:rPr lang="fr-FR" dirty="0" smtClean="0"/>
                        <a:t>C</a:t>
                      </a:r>
                      <a:endParaRPr lang="fr-FR" dirty="0"/>
                    </a:p>
                  </a:txBody>
                  <a:tcPr/>
                </a:tc>
                <a:tc>
                  <a:txBody>
                    <a:bodyPr/>
                    <a:lstStyle/>
                    <a:p>
                      <a:r>
                        <a:rPr lang="fr-FR" dirty="0" smtClean="0"/>
                        <a:t>L</a:t>
                      </a:r>
                      <a:endParaRPr lang="fr-FR" dirty="0"/>
                    </a:p>
                  </a:txBody>
                  <a:tcPr/>
                </a:tc>
                <a:tc>
                  <a:txBody>
                    <a:bodyPr/>
                    <a:lstStyle/>
                    <a:p>
                      <a:r>
                        <a:rPr lang="fr-FR" dirty="0" smtClean="0"/>
                        <a:t>A</a:t>
                      </a:r>
                      <a:endParaRPr lang="fr-FR" dirty="0"/>
                    </a:p>
                  </a:txBody>
                  <a:tcPr/>
                </a:tc>
                <a:tc>
                  <a:txBody>
                    <a:bodyPr/>
                    <a:lstStyle/>
                    <a:p>
                      <a:r>
                        <a:rPr lang="fr-FR" dirty="0" smtClean="0"/>
                        <a:t>I</a:t>
                      </a:r>
                      <a:endParaRPr lang="fr-FR" dirty="0"/>
                    </a:p>
                  </a:txBody>
                  <a:tcPr/>
                </a:tc>
                <a:tc>
                  <a:txBody>
                    <a:bodyPr/>
                    <a:lstStyle/>
                    <a:p>
                      <a:r>
                        <a:rPr lang="fr-FR" dirty="0" smtClean="0"/>
                        <a:t>R</a:t>
                      </a:r>
                      <a:endParaRPr lang="fr-FR" dirty="0"/>
                    </a:p>
                  </a:txBody>
                  <a:tcPr/>
                </a:tc>
              </a:tr>
              <a:tr h="370840">
                <a:tc>
                  <a:txBody>
                    <a:bodyPr/>
                    <a:lstStyle/>
                    <a:p>
                      <a:r>
                        <a:rPr lang="fr-FR" dirty="0" smtClean="0"/>
                        <a:t>19</a:t>
                      </a:r>
                      <a:endParaRPr lang="fr-FR" dirty="0"/>
                    </a:p>
                  </a:txBody>
                  <a:tcPr/>
                </a:tc>
                <a:tc>
                  <a:txBody>
                    <a:bodyPr/>
                    <a:lstStyle/>
                    <a:p>
                      <a:r>
                        <a:rPr lang="fr-FR" dirty="0" smtClean="0"/>
                        <a:t>4</a:t>
                      </a:r>
                      <a:endParaRPr lang="fr-FR" dirty="0"/>
                    </a:p>
                  </a:txBody>
                  <a:tcPr/>
                </a:tc>
                <a:tc>
                  <a:txBody>
                    <a:bodyPr/>
                    <a:lstStyle/>
                    <a:p>
                      <a:r>
                        <a:rPr lang="fr-FR" dirty="0" smtClean="0"/>
                        <a:t>23</a:t>
                      </a:r>
                      <a:endParaRPr lang="fr-FR" dirty="0"/>
                    </a:p>
                  </a:txBody>
                  <a:tcPr/>
                </a:tc>
                <a:tc>
                  <a:txBody>
                    <a:bodyPr/>
                    <a:lstStyle/>
                    <a:p>
                      <a:r>
                        <a:rPr lang="fr-FR" dirty="0" smtClean="0"/>
                        <a:t>19</a:t>
                      </a:r>
                      <a:endParaRPr lang="fr-FR" dirty="0"/>
                    </a:p>
                  </a:txBody>
                  <a:tcPr/>
                </a:tc>
                <a:tc>
                  <a:txBody>
                    <a:bodyPr/>
                    <a:lstStyle/>
                    <a:p>
                      <a:r>
                        <a:rPr lang="fr-FR" dirty="0" smtClean="0"/>
                        <a:t>4</a:t>
                      </a:r>
                      <a:endParaRPr lang="fr-FR" dirty="0"/>
                    </a:p>
                  </a:txBody>
                  <a:tcPr/>
                </a:tc>
                <a:tc>
                  <a:txBody>
                    <a:bodyPr/>
                    <a:lstStyle/>
                    <a:p>
                      <a:r>
                        <a:rPr lang="fr-FR" dirty="0" smtClean="0"/>
                        <a:t>2</a:t>
                      </a:r>
                      <a:endParaRPr lang="fr-FR" dirty="0"/>
                    </a:p>
                  </a:txBody>
                  <a:tcPr/>
                </a:tc>
                <a:tc>
                  <a:txBody>
                    <a:bodyPr/>
                    <a:lstStyle/>
                    <a:p>
                      <a:r>
                        <a:rPr lang="fr-FR" dirty="0" smtClean="0"/>
                        <a:t>11</a:t>
                      </a:r>
                      <a:endParaRPr lang="fr-FR" dirty="0"/>
                    </a:p>
                  </a:txBody>
                  <a:tcPr/>
                </a:tc>
                <a:tc>
                  <a:txBody>
                    <a:bodyPr/>
                    <a:lstStyle/>
                    <a:p>
                      <a:r>
                        <a:rPr lang="fr-FR" dirty="0" smtClean="0"/>
                        <a:t>0</a:t>
                      </a:r>
                      <a:endParaRPr lang="fr-FR" dirty="0"/>
                    </a:p>
                  </a:txBody>
                  <a:tcPr/>
                </a:tc>
                <a:tc>
                  <a:txBody>
                    <a:bodyPr/>
                    <a:lstStyle/>
                    <a:p>
                      <a:r>
                        <a:rPr lang="fr-FR" dirty="0" smtClean="0"/>
                        <a:t>8</a:t>
                      </a:r>
                      <a:endParaRPr lang="fr-FR" dirty="0"/>
                    </a:p>
                  </a:txBody>
                  <a:tcPr/>
                </a:tc>
                <a:tc>
                  <a:txBody>
                    <a:bodyPr/>
                    <a:lstStyle/>
                    <a:p>
                      <a:r>
                        <a:rPr lang="fr-FR" dirty="0" smtClean="0"/>
                        <a:t>17</a:t>
                      </a:r>
                      <a:endParaRPr lang="fr-FR" dirty="0"/>
                    </a:p>
                  </a:txBody>
                  <a:tcPr/>
                </a:tc>
              </a:tr>
              <a:tr h="370840">
                <a:tc>
                  <a:txBody>
                    <a:bodyPr/>
                    <a:lstStyle/>
                    <a:p>
                      <a:r>
                        <a:rPr lang="fr-FR" dirty="0" smtClean="0"/>
                        <a:t>2</a:t>
                      </a:r>
                      <a:endParaRPr lang="fr-FR" dirty="0"/>
                    </a:p>
                  </a:txBody>
                  <a:tcPr/>
                </a:tc>
                <a:tc>
                  <a:txBody>
                    <a:bodyPr/>
                    <a:lstStyle/>
                    <a:p>
                      <a:r>
                        <a:rPr lang="fr-FR" dirty="0" smtClean="0"/>
                        <a:t>13</a:t>
                      </a:r>
                      <a:endParaRPr lang="fr-FR" dirty="0"/>
                    </a:p>
                  </a:txBody>
                  <a:tcPr/>
                </a:tc>
                <a:tc>
                  <a:txBody>
                    <a:bodyPr/>
                    <a:lstStyle/>
                    <a:p>
                      <a:r>
                        <a:rPr lang="fr-FR" dirty="0" smtClean="0"/>
                        <a:t>6</a:t>
                      </a:r>
                      <a:endParaRPr lang="fr-FR" dirty="0"/>
                    </a:p>
                  </a:txBody>
                  <a:tcPr/>
                </a:tc>
                <a:tc>
                  <a:txBody>
                    <a:bodyPr/>
                    <a:lstStyle/>
                    <a:p>
                      <a:r>
                        <a:rPr lang="fr-FR" dirty="0" smtClean="0"/>
                        <a:t>2</a:t>
                      </a:r>
                      <a:endParaRPr lang="fr-FR" dirty="0"/>
                    </a:p>
                  </a:txBody>
                  <a:tcPr/>
                </a:tc>
                <a:tc>
                  <a:txBody>
                    <a:bodyPr/>
                    <a:lstStyle/>
                    <a:p>
                      <a:r>
                        <a:rPr lang="fr-FR" dirty="0" smtClean="0"/>
                        <a:t>13</a:t>
                      </a:r>
                      <a:endParaRPr lang="fr-FR" dirty="0"/>
                    </a:p>
                  </a:txBody>
                  <a:tcPr/>
                </a:tc>
                <a:tc>
                  <a:txBody>
                    <a:bodyPr/>
                    <a:lstStyle/>
                    <a:p>
                      <a:r>
                        <a:rPr lang="fr-FR" dirty="0" smtClean="0"/>
                        <a:t>11</a:t>
                      </a:r>
                      <a:endParaRPr lang="fr-FR" dirty="0"/>
                    </a:p>
                  </a:txBody>
                  <a:tcPr/>
                </a:tc>
                <a:tc>
                  <a:txBody>
                    <a:bodyPr/>
                    <a:lstStyle/>
                    <a:p>
                      <a:r>
                        <a:rPr lang="fr-FR" dirty="0" smtClean="0"/>
                        <a:t>20</a:t>
                      </a:r>
                      <a:endParaRPr lang="fr-FR" dirty="0"/>
                    </a:p>
                  </a:txBody>
                  <a:tcPr/>
                </a:tc>
                <a:tc>
                  <a:txBody>
                    <a:bodyPr/>
                    <a:lstStyle/>
                    <a:p>
                      <a:r>
                        <a:rPr lang="fr-FR" dirty="0" smtClean="0"/>
                        <a:t>9</a:t>
                      </a:r>
                      <a:endParaRPr lang="fr-FR" dirty="0"/>
                    </a:p>
                  </a:txBody>
                  <a:tcPr/>
                </a:tc>
                <a:tc>
                  <a:txBody>
                    <a:bodyPr/>
                    <a:lstStyle/>
                    <a:p>
                      <a:r>
                        <a:rPr lang="fr-FR" dirty="0" smtClean="0"/>
                        <a:t>17</a:t>
                      </a:r>
                      <a:endParaRPr lang="fr-FR" dirty="0"/>
                    </a:p>
                  </a:txBody>
                  <a:tcPr/>
                </a:tc>
                <a:tc>
                  <a:txBody>
                    <a:bodyPr/>
                    <a:lstStyle/>
                    <a:p>
                      <a:r>
                        <a:rPr lang="fr-FR" dirty="0" smtClean="0"/>
                        <a:t>0</a:t>
                      </a:r>
                      <a:endParaRPr lang="fr-FR" dirty="0"/>
                    </a:p>
                  </a:txBody>
                  <a:tcPr/>
                </a:tc>
              </a:tr>
              <a:tr h="370840">
                <a:tc>
                  <a:txBody>
                    <a:bodyPr/>
                    <a:lstStyle/>
                    <a:p>
                      <a:r>
                        <a:rPr lang="fr-FR" dirty="0" smtClean="0"/>
                        <a:t>C</a:t>
                      </a:r>
                      <a:endParaRPr lang="fr-FR" dirty="0"/>
                    </a:p>
                  </a:txBody>
                  <a:tcPr/>
                </a:tc>
                <a:tc>
                  <a:txBody>
                    <a:bodyPr/>
                    <a:lstStyle/>
                    <a:p>
                      <a:r>
                        <a:rPr lang="fr-FR" dirty="0" smtClean="0"/>
                        <a:t>N</a:t>
                      </a:r>
                      <a:endParaRPr lang="fr-FR" dirty="0"/>
                    </a:p>
                  </a:txBody>
                  <a:tcPr/>
                </a:tc>
                <a:tc>
                  <a:txBody>
                    <a:bodyPr/>
                    <a:lstStyle/>
                    <a:p>
                      <a:r>
                        <a:rPr lang="fr-FR" dirty="0" smtClean="0"/>
                        <a:t>G</a:t>
                      </a:r>
                      <a:endParaRPr lang="fr-FR" dirty="0"/>
                    </a:p>
                  </a:txBody>
                  <a:tcPr/>
                </a:tc>
                <a:tc>
                  <a:txBody>
                    <a:bodyPr/>
                    <a:lstStyle/>
                    <a:p>
                      <a:r>
                        <a:rPr lang="fr-FR" dirty="0" smtClean="0"/>
                        <a:t>C</a:t>
                      </a:r>
                      <a:endParaRPr lang="fr-FR" dirty="0"/>
                    </a:p>
                  </a:txBody>
                  <a:tcPr/>
                </a:tc>
                <a:tc>
                  <a:txBody>
                    <a:bodyPr/>
                    <a:lstStyle/>
                    <a:p>
                      <a:r>
                        <a:rPr lang="fr-FR" dirty="0" smtClean="0"/>
                        <a:t>N</a:t>
                      </a:r>
                      <a:endParaRPr lang="fr-FR" dirty="0"/>
                    </a:p>
                  </a:txBody>
                  <a:tcPr/>
                </a:tc>
                <a:tc>
                  <a:txBody>
                    <a:bodyPr/>
                    <a:lstStyle/>
                    <a:p>
                      <a:r>
                        <a:rPr lang="fr-FR" dirty="0" smtClean="0"/>
                        <a:t>L</a:t>
                      </a:r>
                      <a:endParaRPr lang="fr-FR" dirty="0"/>
                    </a:p>
                  </a:txBody>
                  <a:tcPr/>
                </a:tc>
                <a:tc>
                  <a:txBody>
                    <a:bodyPr/>
                    <a:lstStyle/>
                    <a:p>
                      <a:r>
                        <a:rPr lang="fr-FR" dirty="0" smtClean="0"/>
                        <a:t>U</a:t>
                      </a:r>
                      <a:endParaRPr lang="fr-FR" dirty="0"/>
                    </a:p>
                  </a:txBody>
                  <a:tcPr/>
                </a:tc>
                <a:tc>
                  <a:txBody>
                    <a:bodyPr/>
                    <a:lstStyle/>
                    <a:p>
                      <a:r>
                        <a:rPr lang="fr-FR" dirty="0" smtClean="0"/>
                        <a:t>J</a:t>
                      </a:r>
                      <a:endParaRPr lang="fr-FR" dirty="0"/>
                    </a:p>
                  </a:txBody>
                  <a:tcPr/>
                </a:tc>
                <a:tc>
                  <a:txBody>
                    <a:bodyPr/>
                    <a:lstStyle/>
                    <a:p>
                      <a:r>
                        <a:rPr lang="fr-FR" dirty="0" smtClean="0"/>
                        <a:t>R</a:t>
                      </a:r>
                      <a:endParaRPr lang="fr-FR" dirty="0"/>
                    </a:p>
                  </a:txBody>
                  <a:tcPr/>
                </a:tc>
                <a:tc>
                  <a:txBody>
                    <a:bodyPr/>
                    <a:lstStyle/>
                    <a:p>
                      <a:r>
                        <a:rPr lang="fr-FR" dirty="0" smtClean="0"/>
                        <a:t>A</a:t>
                      </a:r>
                      <a:endParaRPr lang="fr-FR" dirty="0"/>
                    </a:p>
                  </a:txBody>
                  <a:tcPr/>
                </a:tc>
              </a:tr>
            </a:tbl>
          </a:graphicData>
        </a:graphic>
      </p:graphicFrame>
      <p:sp>
        <p:nvSpPr>
          <p:cNvPr id="5" name="Flèche vers le bas 4"/>
          <p:cNvSpPr/>
          <p:nvPr/>
        </p:nvSpPr>
        <p:spPr>
          <a:xfrm>
            <a:off x="323528" y="2996952"/>
            <a:ext cx="1152128" cy="1872208"/>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+9</a:t>
            </a:r>
            <a:endParaRPr lang="fr-FR" dirty="0"/>
          </a:p>
        </p:txBody>
      </p:sp>
      <p:sp>
        <p:nvSpPr>
          <p:cNvPr id="6" name="Flèche vers le haut 5"/>
          <p:cNvSpPr/>
          <p:nvPr/>
        </p:nvSpPr>
        <p:spPr>
          <a:xfrm>
            <a:off x="7884368" y="2996952"/>
            <a:ext cx="936104" cy="1872208"/>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-9</a:t>
            </a:r>
            <a:endParaRPr lang="fr-FR" dirty="0"/>
          </a:p>
        </p:txBody>
      </p:sp>
      <p:sp>
        <p:nvSpPr>
          <p:cNvPr id="7" name="Rectangle 6"/>
          <p:cNvSpPr/>
          <p:nvPr/>
        </p:nvSpPr>
        <p:spPr>
          <a:xfrm>
            <a:off x="467544" y="4869160"/>
            <a:ext cx="1944216" cy="7200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Cryptage</a:t>
            </a:r>
            <a:endParaRPr lang="fr-FR" dirty="0"/>
          </a:p>
        </p:txBody>
      </p:sp>
      <p:sp>
        <p:nvSpPr>
          <p:cNvPr id="8" name="Rectangle 7"/>
          <p:cNvSpPr/>
          <p:nvPr/>
        </p:nvSpPr>
        <p:spPr>
          <a:xfrm>
            <a:off x="6876256" y="4895750"/>
            <a:ext cx="1944216" cy="7200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décryptage</a:t>
            </a:r>
            <a:endParaRPr lang="fr-FR" dirty="0"/>
          </a:p>
        </p:txBody>
      </p:sp>
    </p:spTree>
    <p:extLst>
      <p:ext uri="{BB962C8B-B14F-4D97-AF65-F5344CB8AC3E}">
        <p14:creationId xmlns:p14="http://schemas.microsoft.com/office/powerpoint/2010/main" val="271226276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1061</Words>
  <Application>Microsoft Office PowerPoint</Application>
  <PresentationFormat>Affichage à l'écran (4:3)</PresentationFormat>
  <Paragraphs>437</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Les techniques de cryptage classiques</vt:lpstr>
      <vt:lpstr>Chiffrement par transposition</vt:lpstr>
      <vt:lpstr>Chiffrement par transposition</vt:lpstr>
      <vt:lpstr>Chiffrement par transposition</vt:lpstr>
      <vt:lpstr>Chiffrement par transposition</vt:lpstr>
      <vt:lpstr>Chiffrement par Substitution</vt:lpstr>
      <vt:lpstr>Chiffrement par Substitution</vt:lpstr>
      <vt:lpstr>Chiffrement par Substitution</vt:lpstr>
      <vt:lpstr>Chiffrement par Substitution</vt:lpstr>
      <vt:lpstr>Chiffrement par Substitution</vt:lpstr>
      <vt:lpstr>Chiffrement par Substitution</vt:lpstr>
      <vt:lpstr>Chiffrement par Substitution</vt:lpstr>
      <vt:lpstr>Chiffrement par Substitution</vt:lpstr>
      <vt:lpstr>Chiffrement par Substitution</vt:lpstr>
      <vt:lpstr>Chiffrement par Substitution</vt:lpstr>
      <vt:lpstr>Chiffrement par Substitution</vt:lpstr>
      <vt:lpstr>Chiffrement par Substitution</vt:lpstr>
      <vt:lpstr>Remarque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techniques de cryptage</dc:title>
  <dc:creator>Acer</dc:creator>
  <cp:lastModifiedBy>Acer</cp:lastModifiedBy>
  <cp:revision>15</cp:revision>
  <dcterms:created xsi:type="dcterms:W3CDTF">2020-10-09T18:42:29Z</dcterms:created>
  <dcterms:modified xsi:type="dcterms:W3CDTF">2021-05-03T00:28:56Z</dcterms:modified>
</cp:coreProperties>
</file>