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3" r:id="rId10"/>
    <p:sldId id="264" r:id="rId11"/>
    <p:sldId id="265" r:id="rId12"/>
    <p:sldId id="274" r:id="rId13"/>
    <p:sldId id="266" r:id="rId14"/>
    <p:sldId id="267" r:id="rId15"/>
    <p:sldId id="268" r:id="rId16"/>
    <p:sldId id="269" r:id="rId17"/>
    <p:sldId id="271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E2FB94-BB6A-E4F1-7CFD-224CA0039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F81DA56-C40F-B924-F489-A725B3858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C34594-0259-E4D4-792F-C874F4D16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00AB-A257-4AF5-BC73-320EA1995AFA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6A0EFD-08F3-4A9D-970D-D8A620C0F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95FC1A-EF0C-58B9-EB1C-8E9E9EA74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47500-BF14-4861-A96E-B6BC0CC480E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557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AF894C-A7EF-79C3-186D-0925EC69F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1410DAC-7D0A-3211-A803-BAB4434AAE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09E0EB-D404-08AC-997E-793A96CCD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00AB-A257-4AF5-BC73-320EA1995AFA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D96E47-5C1B-C2DE-EAA1-8C603F142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E656DB-3B57-2AE5-5C3D-1F4EC70CE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47500-BF14-4861-A96E-B6BC0CC480E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0122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55A8B39-1481-DD09-1EFF-3469D11269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C291BBE-DBD8-0FDF-67C1-5BD16386C9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20E20E-627D-B772-EBED-0E0A9B225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00AB-A257-4AF5-BC73-320EA1995AFA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FB1E90-F5E6-3A20-C7EB-261A5CA21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70895B-C8DF-8CE8-046E-F85D1D894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47500-BF14-4861-A96E-B6BC0CC480E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893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BE7A56-73AF-CBC0-BF18-4350AB7ED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D4A951-D85B-CA84-5B50-07A51ABD6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70EA4A-682F-30B6-0E93-4122A810F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00AB-A257-4AF5-BC73-320EA1995AFA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97AE62-082D-4DE3-8B98-E3BFFBAFC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859EA2-8E73-6EF2-E0BC-D16E238CE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47500-BF14-4861-A96E-B6BC0CC480E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157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20B3D5-1D21-C0A3-0F3E-BD3D36334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EC7C5B-43AA-26DA-164E-F5CC821EC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7E3B51-BA94-1B3B-1748-6E9662F3F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00AB-A257-4AF5-BC73-320EA1995AFA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42F958-934C-380E-67D0-42E845B32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3E76F1-9164-C656-AD69-DF55BE1B8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47500-BF14-4861-A96E-B6BC0CC480E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5136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8D6DC4-6DB9-3E06-34DC-CAAE98DE8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BBD610-505E-89D7-B30F-BF7E259FB7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867F2C0-8154-67A1-8B1A-31BBC1BF4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3CEBAD-56B8-63C8-4319-5D220A8A5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00AB-A257-4AF5-BC73-320EA1995AFA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22A1DFB-3B5C-11D1-E7A0-653B21F82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1BDB85-9C30-BC84-7AF6-824D38AD1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47500-BF14-4861-A96E-B6BC0CC480E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1597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F0D53A-A9D0-7945-68E8-FF366E73C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232FFCE-D99C-5BC9-56C4-CD3BFE0A02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4775577-BF5A-DCC9-CA87-8A6383EBE7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641FCF1-D257-3492-4AA1-E00A3B29DD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FBF7877-9F43-3C25-3F1A-66907F72F3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8765755-2943-1DFD-34CF-7B9E91B76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00AB-A257-4AF5-BC73-320EA1995AFA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4AB4B70-C441-CC51-766F-761DDF183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A845FA6-226D-F897-114F-2AB5C86B1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47500-BF14-4861-A96E-B6BC0CC480E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232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CC4B5A-C4FC-6DFF-5C0D-A4BD4AD54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A8C93CF-8428-25CD-7467-A235B5C73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00AB-A257-4AF5-BC73-320EA1995AFA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F755B7F-DBCC-A924-A0BB-60B28224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024B5E-AC00-F6EF-D2EA-4504B02DC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47500-BF14-4861-A96E-B6BC0CC480E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0740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C161FCF-831C-EB05-0CBD-2CA3C7941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00AB-A257-4AF5-BC73-320EA1995AFA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4B0E713-E490-DEDC-05F5-688520FAA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443E085-8124-9BD1-99A1-30B00502F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47500-BF14-4861-A96E-B6BC0CC480E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7157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212107-DB53-C9EC-B8E3-9A58B2EA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FA1203-8CC5-1112-3117-837EF12EEB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105CC24-AC67-A93B-7903-9B44244FB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1B2BB8-27C8-32FB-7AA9-891B70451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00AB-A257-4AF5-BC73-320EA1995AFA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2A9234B-F1C7-21ED-6437-ADD795C14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4C66FA-A2C6-F4A2-1F37-9D5B2ABE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47500-BF14-4861-A96E-B6BC0CC480E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722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404B27-AC05-25F0-90A1-09F1BB5D9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EA09691-E54B-C7F7-F6B1-8112657F7C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07A835D-19CF-AE34-AA98-27DB3D124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8DFF00-0EAB-3CD6-EF3C-D4989BE70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00AB-A257-4AF5-BC73-320EA1995AFA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E3109EB-887A-95AB-679A-9F63DD60D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609901C-0A92-63B1-9412-5EF23C6D0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47500-BF14-4861-A96E-B6BC0CC480E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3920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ECCDEAE-8FEA-F427-2B0F-6D1B1E32A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862EC1-C090-84AF-6A1A-33AA4D899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76462E-FEB8-C30F-3D83-014102665B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B00AB-A257-4AF5-BC73-320EA1995AFA}" type="datetimeFigureOut">
              <a:rPr lang="fr-FR" smtClean="0"/>
              <a:t>05/10/2024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E66658-6292-5D63-34B1-75F05DA9C8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9375E8-DA91-313E-36D8-EC1B13A0CD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47500-BF14-4861-A96E-B6BC0CC480E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94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4F723-43F0-18CE-A87C-48220F2841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Nature of pollution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8B03A1C-F4A1-67E3-AF3E-A801A7EEFD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4124" y="3602038"/>
            <a:ext cx="9193876" cy="45719"/>
          </a:xfrm>
        </p:spPr>
        <p:txBody>
          <a:bodyPr>
            <a:normAutofit fontScale="25000" lnSpcReduction="20000"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0719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4A1A70-5DCE-7C68-AF4E-3C63424C0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6986"/>
          </a:xfrm>
        </p:spPr>
        <p:txBody>
          <a:bodyPr>
            <a:noAutofit/>
          </a:bodyPr>
          <a:lstStyle/>
          <a:p>
            <a:pPr algn="ctr"/>
            <a:r>
              <a:rPr lang="fr-F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fr-F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Institutional</a:t>
            </a:r>
            <a:r>
              <a:rPr lang="fr-F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Waste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9EA396-2FFF-71ED-6DF3-FF62331DA9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Institutional wastes incorporate wastes from institutions such as schools, universities, hospitals and research institutes. </a:t>
            </a:r>
          </a:p>
          <a:p>
            <a:pPr marL="0" indent="0" algn="just">
              <a:buNone/>
            </a:pP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includes wastes which are classified as garbage and rubbish, as well as wastes, which are considered to be hazardous to public health and to the environment.</a:t>
            </a:r>
            <a:endParaRPr 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347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8F5A4E-BF4E-1233-6777-749900199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8512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3/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Biomedical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/Hospital Waste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FE9C09-1EBE-63B4-BDD8-859E1875F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39" y="1019908"/>
            <a:ext cx="11915335" cy="566224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Hospital waste is generated during the diagnosis, treatment, of human beings or animals or in research activities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may include wastes like anatomical waste, discarded medicines, chemical wastes, etc.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waste is highly infectious and can be a serious threat to living beings, human health and the environment if not managed in a scientific manner.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has been roughly estimated that of the 4 kg of waste generated in a hospital at least 1 kg would be infected.</a:t>
            </a:r>
            <a:endParaRPr 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241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A0211E2-F934-1EB5-60E5-F4390E233CD9}"/>
              </a:ext>
            </a:extLst>
          </p:cNvPr>
          <p:cNvSpPr txBox="1"/>
          <p:nvPr/>
        </p:nvSpPr>
        <p:spPr>
          <a:xfrm>
            <a:off x="485335" y="604911"/>
            <a:ext cx="11394831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q"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biomedical waste may cause negative impact on the 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water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quality as different pollutants may leach out from the waste dumping sites into the ground water</a:t>
            </a:r>
          </a:p>
          <a:p>
            <a:pPr marL="571500" indent="-571500" algn="just">
              <a:buFont typeface="Wingdings" panose="05000000000000000000" pitchFamily="2" charset="2"/>
              <a:buChar char="q"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biomedical waste pollutants may change the quality of 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soil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near waste dumping sites. </a:t>
            </a:r>
          </a:p>
          <a:p>
            <a:pPr marL="571500" indent="-571500" algn="just">
              <a:buFont typeface="Wingdings" panose="05000000000000000000" pitchFamily="2" charset="2"/>
              <a:buChar char="q"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Biomedical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wasts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impact  the air quality . When burning , biomedical waste pollute the air and may be dangerous to human health, plants and animals.</a:t>
            </a:r>
            <a:endParaRPr lang="fr-F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550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40C831-F57A-8948-2827-1CA550B23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7072"/>
          </a:xfrm>
        </p:spPr>
        <p:txBody>
          <a:bodyPr>
            <a:no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4/ Construction and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Demolition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Wastes</a:t>
            </a:r>
            <a:endParaRPr lang="fr-F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A4B0A4-F645-37BF-2B03-BA0A2A609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949568"/>
            <a:ext cx="11830930" cy="5839159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and demolition wastes are the waste materials generated by the construction, refurbishment, repair and demolition buildings.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mainly consists of earth, stones, concrete, bricks, roofing materials, plumbing materials, heating systems and electrical wires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and demolition waste  usually ends up in landfills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also have negative effects on our surroundings: soil erosion (when rain washes away topsoil), water pollution (when rain washes away chemicals), air pollution (when gases leak out).</a:t>
            </a:r>
            <a:endParaRPr 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155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1305DE-211E-DD94-2911-D10190CA4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069" y="115743"/>
            <a:ext cx="10515600" cy="535207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Waste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84CF50-692A-4905-679A-A610EA512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554182"/>
            <a:ext cx="11795760" cy="602949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includes discarded solid material of manufacturing processes and industrial operations.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major generators of industrial solid wastes are: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thermal power plants producing wood, coke and coal ash,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integrated Iron and steel mills producing steel </a:t>
            </a:r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meltin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non-ferrous industries like aluminium, zinc, and copper producing red mud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sugar industries generating press mud( waste produced </a:t>
            </a:r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durin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filtration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 industries producing lime and fertilizer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allied industries producing gypsum.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pollutants are Hazardous wastes which because of their physical, chemical  characteristics are potentially dangerous to human and the environment.</a:t>
            </a:r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2872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191E1C-0DDF-8301-5DD7-05B1633A0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8512"/>
          </a:xfrm>
        </p:spPr>
        <p:txBody>
          <a:bodyPr>
            <a:noAutofit/>
          </a:bodyPr>
          <a:lstStyle/>
          <a:p>
            <a:r>
              <a:rPr lang="fr-F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6/ Sewage </a:t>
            </a:r>
            <a:r>
              <a:rPr lang="fr-F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Wastes</a:t>
            </a:r>
            <a:endParaRPr lang="fr-FR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CCF73B-EE02-D285-6377-32E6FA225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913" y="865163"/>
            <a:ext cx="11844997" cy="574665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Sewage is wastewater that can be hazardous to the environment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Besides being very smelly, harmful and potentially deadly bacteria infects the water and it becomes a health hazard and can  damage  every element in the ecosystem.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5680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197750-5B12-7579-8D97-AE5DEE900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7/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Bulky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Wastes</a:t>
            </a:r>
            <a:endParaRPr lang="fr-F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14BC75-D437-8F94-B3E8-2B02B722B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569" y="914400"/>
            <a:ext cx="11816862" cy="5655212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 household items which can’t be collected in the normal storage containers of households and that may require special handling and management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bulky wastes include household furniture such as  washing machines and refrigerators, mattresses and TV sets, water heaters, tires, auto parts, tree and brush debris, and so forth.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 waste falls into a special category of materials called “universal waste,” as classified by the federal Environmental Protection Agency (EPA).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category is hazardous waste. When a lot of electronic devices sit in a landfill for an extended period of time, they begin to transmit their dangerous chemicals into the surrounding ground and water resources, eventually polluting nearby households and cause widespread health problems.</a:t>
            </a:r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467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1CB3E1-5145-00CB-5207-19DB47C04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8/ Agricultural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solid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waste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pollutants</a:t>
            </a:r>
            <a:endParaRPr lang="fr-F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F54087-FB15-97E0-4434-23FF79BFC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main sources of agricultural pollution are pesticides,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fertilisers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the use of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contaminated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water in irrigation.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excessive use of fertilizers and pesticides leads to widespread contamination of water bodies and depreciate water quality.</a:t>
            </a: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persistent use of chemical products degrades and destroys the soils and waters, affects animals, plants, and wildlife, gradually altering the ecosystems which support biodiversity.</a:t>
            </a: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211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CCED310-32CD-74F5-E11C-2908DB8FCF6E}"/>
              </a:ext>
            </a:extLst>
          </p:cNvPr>
          <p:cNvSpPr txBox="1"/>
          <p:nvPr/>
        </p:nvSpPr>
        <p:spPr>
          <a:xfrm>
            <a:off x="576775" y="689317"/>
            <a:ext cx="1142296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Pollution may be caused by several sources depending upon the</a:t>
            </a:r>
          </a:p>
          <a:p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GB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nature of pollutants</a:t>
            </a:r>
          </a:p>
          <a:p>
            <a:pPr marL="342900" indent="-342900">
              <a:buAutoNum type="arabicPeriod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Solid Wastes as a Source of Pollution</a:t>
            </a:r>
          </a:p>
          <a:p>
            <a:pPr marL="342900" indent="-342900">
              <a:buAutoNum type="arabicPeriod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Liquid Wastes as a Source of Pollution</a:t>
            </a:r>
          </a:p>
          <a:p>
            <a:pPr marL="342900" indent="-342900">
              <a:buAutoNum type="arabicPeriod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Gaseous Wastes as a Source of Pollution</a:t>
            </a:r>
          </a:p>
          <a:p>
            <a:pPr marL="342900" indent="-342900">
              <a:buAutoNum type="arabicPeriod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Noise as a Source of Pollution</a:t>
            </a:r>
          </a:p>
          <a:p>
            <a:pPr marL="342900" indent="-342900">
              <a:buAutoNum type="arabicPeriod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Heat as a source of pollution </a:t>
            </a:r>
          </a:p>
          <a:p>
            <a:pPr marL="342900" indent="-342900">
              <a:buAutoNum type="arabicPeriod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Light as a source of pollution </a:t>
            </a:r>
          </a:p>
          <a:p>
            <a:pPr marL="342900" indent="-342900">
              <a:buAutoNum type="arabicPeriod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 as a source of pollution</a:t>
            </a:r>
          </a:p>
          <a:p>
            <a:pPr marL="342900" indent="-342900">
              <a:buAutoNum type="arabicPeriod"/>
            </a:pPr>
            <a:endParaRPr lang="fr-F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522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2145A1-D73D-160B-30A0-D8D948772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Solid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waste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pollution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B5C5DC-8C19-F4F4-AE3A-A16F6E8A7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Solid waste pollution is the presence or excessive presence of solid wastes in the environment (air, water, soil), making it less fit or unfit for living beings.</a:t>
            </a:r>
          </a:p>
          <a:p>
            <a:pPr marL="0" indent="0" algn="just">
              <a:buNone/>
            </a:pP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Solid waste pollutants are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materiasl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generated from various human activities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404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87EBED-0B46-B136-CA91-60F6FE50F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0463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Causes of </a:t>
            </a:r>
            <a:r>
              <a:rPr lang="fr-FR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solid</a:t>
            </a:r>
            <a:r>
              <a:rPr lang="fr-F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waste</a:t>
            </a:r>
            <a:r>
              <a:rPr lang="fr-F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pollution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D4DB4A-F9F3-45A0-FE83-01EDEC946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643" y="794825"/>
            <a:ext cx="11844997" cy="58380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major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various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classification of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waste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pollutants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as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follows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Municipal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Waste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pollutants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Institutional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waste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pollutants</a:t>
            </a: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Biomedical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/Hospital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waste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pollutants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Construction and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Demolition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Waste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pollutants</a:t>
            </a: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Waste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pollutants</a:t>
            </a: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Sewage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Waste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pollutants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Bulky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Waste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pollutants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waste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pollutants</a:t>
            </a: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Mining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waste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pollutants</a:t>
            </a: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648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A7407B-CE89-299A-4D85-1BB5DA96D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1.Municipal Waste </a:t>
            </a:r>
            <a:b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276FE4-CD9E-6907-16B9-25B3A25BD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Municipal wastes incorporate:</a:t>
            </a:r>
          </a:p>
          <a:p>
            <a:pPr marL="0" indent="0">
              <a:buNone/>
            </a:pPr>
            <a:r>
              <a:rPr lang="en-GB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a/ domestic wastes, </a:t>
            </a:r>
          </a:p>
          <a:p>
            <a:pPr marL="0" indent="0">
              <a:buNone/>
            </a:pPr>
            <a:r>
              <a:rPr lang="en-GB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 street sweeping </a:t>
            </a:r>
          </a:p>
          <a:p>
            <a:pPr marL="0" indent="0">
              <a:buNone/>
            </a:pPr>
            <a:r>
              <a:rPr lang="en-GB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c/ commercial wastes. </a:t>
            </a:r>
            <a:endParaRPr lang="fr-FR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96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657BD0-9C78-5783-95E1-EAD6F80D0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3004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domestic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wastes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Residential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Wastes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B41A8B-D7EE-214A-61CA-04621DD3F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778" y="1657004"/>
            <a:ext cx="11887200" cy="50321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wastes are generated as a consequence of household activities such as cooking, cleaning, repairs, redecoration, packaging, clothing, old books, paper and old furnishings.</a:t>
            </a:r>
          </a:p>
        </p:txBody>
      </p:sp>
    </p:spTree>
    <p:extLst>
      <p:ext uri="{BB962C8B-B14F-4D97-AF65-F5344CB8AC3E}">
        <p14:creationId xmlns:p14="http://schemas.microsoft.com/office/powerpoint/2010/main" val="2181335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20C8D7-535B-BE7E-F01B-15A989530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134" y="1026942"/>
            <a:ext cx="9039665" cy="56269"/>
          </a:xfrm>
        </p:spPr>
        <p:txBody>
          <a:bodyPr>
            <a:normAutofit fontScale="90000"/>
          </a:bodyPr>
          <a:lstStyle/>
          <a:p>
            <a:r>
              <a:rPr lang="fr-FR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fr-FR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street</a:t>
            </a:r>
            <a:r>
              <a:rPr lang="fr-FR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sweeping</a:t>
            </a:r>
            <a:r>
              <a:rPr lang="fr-FR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pollution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67F67C-D9CC-65B1-3009-EC8ADDBC6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846" y="1139480"/>
            <a:ext cx="11823896" cy="5486403"/>
          </a:xfrm>
        </p:spPr>
        <p:txBody>
          <a:bodyPr>
            <a:normAutofit/>
          </a:bodyPr>
          <a:lstStyle/>
          <a:p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term applies to wastes that are collected from streets, walkways, parks and vacant lots. </a:t>
            </a:r>
          </a:p>
          <a:p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Street wastes include paper, cardboard, plastic, dirt, dust, leaves and other vegetable wastes.</a:t>
            </a:r>
            <a:endParaRPr lang="fr-F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869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3126CA-7A75-641C-B816-3A8DC99B0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7749"/>
          </a:xfrm>
        </p:spPr>
        <p:txBody>
          <a:bodyPr>
            <a:no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commercial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wastes</a:t>
            </a:r>
            <a:endParaRPr lang="fr-F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DC94FD-DD9B-8884-4D2F-5C1F4BBEB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286" y="935502"/>
            <a:ext cx="11697286" cy="562004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 wastes include solid wastes from offices, wholesale and retail stores, restaurants, hotels, markets, warehouses and other commercial establishments.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of these wastes are classified as </a:t>
            </a:r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garbage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others as </a:t>
            </a:r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rubbish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Garbage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Garbage is the term applied to animal and vegetable waste </a:t>
            </a:r>
          </a:p>
          <a:p>
            <a:pPr marL="0" indent="0"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wastes contain organic wastes, which produces strong odours and therefore attracts rats, flies and other vermin. It requires immediate attention in its storage, handling and disposal.</a:t>
            </a:r>
          </a:p>
          <a:p>
            <a:pPr marL="0" indent="0"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Rubbish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Rubbish is general term applied to solid wastes originating in households, commercial establishments and institutions, excluding garbage &amp; ashes(residues combustible materials). </a:t>
            </a:r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042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A35B52C-BAB2-4F4B-7A3B-83443F0D7ABB}"/>
              </a:ext>
            </a:extLst>
          </p:cNvPr>
          <p:cNvSpPr txBox="1"/>
          <p:nvPr/>
        </p:nvSpPr>
        <p:spPr>
          <a:xfrm rot="10800000" flipH="1" flipV="1">
            <a:off x="195456" y="-1980091"/>
            <a:ext cx="11616398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Municipal solid wastes that are hazardous release chemicals into the environment and contamination of groundwater and lowering of the quality of soil as well as air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animals close to the landfills can potentially be affected while they consume hazardous wastes in the landfill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hazardous solid wastes are burnt , lethal gases are released, and cause </a:t>
            </a:r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 diseases </a:t>
            </a: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as skin infections, neurological issues, babies pre-term births, and cancer.</a:t>
            </a:r>
          </a:p>
        </p:txBody>
      </p:sp>
    </p:spTree>
    <p:extLst>
      <p:ext uri="{BB962C8B-B14F-4D97-AF65-F5344CB8AC3E}">
        <p14:creationId xmlns:p14="http://schemas.microsoft.com/office/powerpoint/2010/main" val="31211665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1127</Words>
  <Application>Microsoft Office PowerPoint</Application>
  <PresentationFormat>Widescreen</PresentationFormat>
  <Paragraphs>94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Thème Office</vt:lpstr>
      <vt:lpstr>Nature of pollution</vt:lpstr>
      <vt:lpstr>PowerPoint Presentation</vt:lpstr>
      <vt:lpstr>1/ Solid waste pollution</vt:lpstr>
      <vt:lpstr>Causes of solid waste pollution</vt:lpstr>
      <vt:lpstr>1.Municipal Waste    </vt:lpstr>
      <vt:lpstr>a/ domestic wastes (Residential Wastes )</vt:lpstr>
      <vt:lpstr>b/ street sweeping pollution  </vt:lpstr>
      <vt:lpstr>c/ commercial wastes</vt:lpstr>
      <vt:lpstr>PowerPoint Presentation</vt:lpstr>
      <vt:lpstr>2/ Institutional Waste</vt:lpstr>
      <vt:lpstr>3/ Biomedical/Hospital Waste</vt:lpstr>
      <vt:lpstr>PowerPoint Presentation</vt:lpstr>
      <vt:lpstr>4/ Construction and Demolition Wastes</vt:lpstr>
      <vt:lpstr>5/ Industrial Waste</vt:lpstr>
      <vt:lpstr>6/ Sewage Wastes</vt:lpstr>
      <vt:lpstr>7/ Bulky Wastes</vt:lpstr>
      <vt:lpstr>8/ Agricultural solid waste pollutants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Nature of pollutants</dc:title>
  <dc:creator>yousra</dc:creator>
  <cp:lastModifiedBy>Nassira Guemini</cp:lastModifiedBy>
  <cp:revision>6</cp:revision>
  <dcterms:created xsi:type="dcterms:W3CDTF">2022-09-23T13:49:17Z</dcterms:created>
  <dcterms:modified xsi:type="dcterms:W3CDTF">2024-10-05T10:49:28Z</dcterms:modified>
</cp:coreProperties>
</file>