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15"/>
  </p:notesMasterIdLst>
  <p:sldIdLst>
    <p:sldId id="259" r:id="rId2"/>
    <p:sldId id="258" r:id="rId3"/>
    <p:sldId id="305" r:id="rId4"/>
    <p:sldId id="318" r:id="rId5"/>
    <p:sldId id="319" r:id="rId6"/>
    <p:sldId id="306" r:id="rId7"/>
    <p:sldId id="307" r:id="rId8"/>
    <p:sldId id="310" r:id="rId9"/>
    <p:sldId id="311" r:id="rId10"/>
    <p:sldId id="317" r:id="rId11"/>
    <p:sldId id="320" r:id="rId12"/>
    <p:sldId id="276" r:id="rId13"/>
    <p:sldId id="275"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24" autoAdjust="0"/>
  </p:normalViewPr>
  <p:slideViewPr>
    <p:cSldViewPr>
      <p:cViewPr varScale="1">
        <p:scale>
          <a:sx n="69" d="100"/>
          <a:sy n="69" d="100"/>
        </p:scale>
        <p:origin x="135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3F833A-A41C-4ADB-B437-FA7335DFF598}" type="datetimeFigureOut">
              <a:rPr lang="ar-SA" smtClean="0"/>
              <a:pPr/>
              <a:t>07/06/1446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12</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A5263-378E-3638-B06A-888E5A7AE4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144430-7937-2272-68DE-2C5EA0D846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FF57F8-569D-2B3D-894A-74BFF0E3D5B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7579983-0336-BFE5-B43F-75BA18767E83}"/>
              </a:ext>
            </a:extLst>
          </p:cNvPr>
          <p:cNvSpPr>
            <a:spLocks noGrp="1"/>
          </p:cNvSpPr>
          <p:nvPr>
            <p:ph type="sldNum" sz="quarter" idx="10"/>
          </p:nvPr>
        </p:nvSpPr>
        <p:spPr/>
        <p:txBody>
          <a:bodyPr/>
          <a:lstStyle/>
          <a:p>
            <a:fld id="{2E2342FB-EEDC-4836-80AE-9478FDE595DC}" type="slidenum">
              <a:rPr lang="ar-SA" smtClean="0"/>
              <a:pPr/>
              <a:t>4</a:t>
            </a:fld>
            <a:endParaRPr lang="ar-SA"/>
          </a:p>
        </p:txBody>
      </p:sp>
    </p:spTree>
    <p:extLst>
      <p:ext uri="{BB962C8B-B14F-4D97-AF65-F5344CB8AC3E}">
        <p14:creationId xmlns:p14="http://schemas.microsoft.com/office/powerpoint/2010/main" val="1263790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D7279-54AA-47BC-EF4F-B444CD259B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A56B5F-F694-EC6C-6D24-4B216D8599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0635BF-0B26-454A-7284-0620F836125D}"/>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7C0A2100-BEBF-1ADB-81AF-10F13E4FE134}"/>
              </a:ext>
            </a:extLst>
          </p:cNvPr>
          <p:cNvSpPr>
            <a:spLocks noGrp="1"/>
          </p:cNvSpPr>
          <p:nvPr>
            <p:ph type="sldNum" sz="quarter" idx="10"/>
          </p:nvPr>
        </p:nvSpPr>
        <p:spPr/>
        <p:txBody>
          <a:bodyPr/>
          <a:lstStyle/>
          <a:p>
            <a:fld id="{2E2342FB-EEDC-4836-80AE-9478FDE595DC}" type="slidenum">
              <a:rPr lang="ar-SA" smtClean="0"/>
              <a:pPr/>
              <a:t>5</a:t>
            </a:fld>
            <a:endParaRPr lang="ar-SA"/>
          </a:p>
        </p:txBody>
      </p:sp>
    </p:spTree>
    <p:extLst>
      <p:ext uri="{BB962C8B-B14F-4D97-AF65-F5344CB8AC3E}">
        <p14:creationId xmlns:p14="http://schemas.microsoft.com/office/powerpoint/2010/main" val="2889205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Tree>
    <p:extLst>
      <p:ext uri="{BB962C8B-B14F-4D97-AF65-F5344CB8AC3E}">
        <p14:creationId xmlns:p14="http://schemas.microsoft.com/office/powerpoint/2010/main" val="2686370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B6377-BC12-2245-8351-60833FE09C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3E0575-81A8-D1D5-7974-4B4304932D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C6179F-20C7-D287-1B98-ED89F9664474}"/>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792123FE-CCFB-BD9D-F0B0-E0E82270D849}"/>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518270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EB9E618-495B-47BA-B6E9-8DBBD9B76D74}" type="datetime1">
              <a:rPr lang="fr-FR" smtClean="0"/>
              <a:t>08/12/2024</a:t>
            </a:fld>
            <a:endParaRPr lang="ar-SA"/>
          </a:p>
        </p:txBody>
      </p:sp>
      <p:sp>
        <p:nvSpPr>
          <p:cNvPr id="17" name="Footer Placeholder 16"/>
          <p:cNvSpPr>
            <a:spLocks noGrp="1"/>
          </p:cNvSpPr>
          <p:nvPr>
            <p:ph type="ftr" sz="quarter" idx="11"/>
          </p:nvPr>
        </p:nvSpPr>
        <p:spPr/>
        <p:txBody>
          <a:bodyPr/>
          <a:lstStyle/>
          <a:p>
            <a:r>
              <a:rPr lang="ar-SA"/>
              <a:t>سنة 3 محاسبة : التسيير المالي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558A31-4CAC-45EC-954F-5946A5CE4FD7}"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029F75-DF00-4507-B8B3-FBD5E1592885}"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A07C3425-0EBA-4915-8AEC-D9DE175005C5}"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4" name="Date Placeholder 3"/>
          <p:cNvSpPr>
            <a:spLocks noGrp="1"/>
          </p:cNvSpPr>
          <p:nvPr>
            <p:ph type="dt" sz="half" idx="10"/>
          </p:nvPr>
        </p:nvSpPr>
        <p:spPr/>
        <p:txBody>
          <a:bodyPr/>
          <a:lstStyle/>
          <a:p>
            <a:fld id="{55598D2E-548A-478F-8B25-0ECB277A9ED8}" type="datetime1">
              <a:rPr lang="fr-FR" smtClean="0"/>
              <a:t>08/12/2024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5B42E53-4E2A-423B-B9CE-DD30332C0917}" type="datetime1">
              <a:rPr lang="fr-FR" smtClean="0"/>
              <a:t>08/12/2024</a:t>
            </a:fld>
            <a:endParaRPr lang="ar-SA"/>
          </a:p>
        </p:txBody>
      </p:sp>
      <p:sp>
        <p:nvSpPr>
          <p:cNvPr id="6" name="Footer Placeholder 5"/>
          <p:cNvSpPr>
            <a:spLocks noGrp="1"/>
          </p:cNvSpPr>
          <p:nvPr>
            <p:ph type="ftr" sz="quarter" idx="11"/>
          </p:nvPr>
        </p:nvSpPr>
        <p:spPr/>
        <p:txBody>
          <a:bodyPr/>
          <a:lstStyle/>
          <a:p>
            <a:r>
              <a:rPr lang="ar-SA"/>
              <a:t>سنة 3 محاسبة : التسيير المالي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D547437-2C15-4009-9073-09371AEABA51}" type="datetime1">
              <a:rPr lang="fr-FR" smtClean="0"/>
              <a:t>08/12/2024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 التسيير المالي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46E99E-0A0D-48AB-B1B5-AEB5B18A3528}" type="datetime1">
              <a:rPr lang="fr-FR" smtClean="0"/>
              <a:t>08/12/2024</a:t>
            </a:fld>
            <a:endParaRPr lang="ar-SA"/>
          </a:p>
        </p:txBody>
      </p:sp>
      <p:sp>
        <p:nvSpPr>
          <p:cNvPr id="4" name="Footer Placeholder 3"/>
          <p:cNvSpPr>
            <a:spLocks noGrp="1"/>
          </p:cNvSpPr>
          <p:nvPr>
            <p:ph type="ftr" sz="quarter" idx="11"/>
          </p:nvPr>
        </p:nvSpPr>
        <p:spPr/>
        <p:txBody>
          <a:bodyPr/>
          <a:lstStyle/>
          <a:p>
            <a:r>
              <a:rPr lang="ar-SA"/>
              <a:t>سنة 3 محاسبة : التسيير المالي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D1E1A6F-97E5-49E6-A25B-20D511B5B03E}" type="datetime1">
              <a:rPr lang="fr-FR" smtClean="0"/>
              <a:t>08/12/2024</a:t>
            </a:fld>
            <a:endParaRPr lang="ar-SA"/>
          </a:p>
        </p:txBody>
      </p:sp>
      <p:sp>
        <p:nvSpPr>
          <p:cNvPr id="3" name="Footer Placeholder 2"/>
          <p:cNvSpPr>
            <a:spLocks noGrp="1"/>
          </p:cNvSpPr>
          <p:nvPr>
            <p:ph type="ftr" sz="quarter" idx="11"/>
          </p:nvPr>
        </p:nvSpPr>
        <p:spPr/>
        <p:txBody>
          <a:bodyPr/>
          <a:lstStyle/>
          <a:p>
            <a:r>
              <a:rPr lang="ar-SA"/>
              <a:t>سنة 3 محاسبة : التسيير المالي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F0B9C9E-2F57-4E91-9F15-407B12FD7C95}" type="datetime1">
              <a:rPr lang="fr-FR" smtClean="0"/>
              <a:t>08/12/2024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 التسيير المالي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7E07507-CE89-414D-885F-96B207F97666}" type="datetime1">
              <a:rPr lang="fr-FR" smtClean="0"/>
              <a:t>08/12/2024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 التسيير المالي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1265EB9-97B4-4A69-AFB6-D730D4259FC7}" type="datetime1">
              <a:rPr lang="fr-FR" smtClean="0"/>
              <a:t>08/12/2024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 التسيير المالي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2F92420C-E265-4190-B083-A124BDFD1332}"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412776"/>
            <a:ext cx="8568952" cy="4968552"/>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en-GB" sz="2800" spc="0" dirty="0">
                <a:solidFill>
                  <a:schemeClr val="tx1"/>
                </a:solidFill>
              </a:rPr>
              <a:t>II</a:t>
            </a:r>
            <a:r>
              <a:rPr lang="ar-DZ" sz="2800" spc="0" dirty="0">
                <a:solidFill>
                  <a:schemeClr val="tx1"/>
                </a:solidFill>
              </a:rPr>
              <a:t> - </a:t>
            </a:r>
            <a:r>
              <a:rPr lang="ar-SA" sz="2800" spc="0" dirty="0">
                <a:solidFill>
                  <a:schemeClr val="tx1"/>
                </a:solidFill>
              </a:rPr>
              <a:t>تحليل البيانات المالية</a:t>
            </a:r>
            <a:r>
              <a:rPr lang="ar-DZ" sz="2800" spc="0" dirty="0">
                <a:solidFill>
                  <a:schemeClr val="tx1"/>
                </a:solidFill>
              </a:rPr>
              <a:t> للتدفقات النقدية</a:t>
            </a:r>
            <a:endParaRPr lang="ar-SA" sz="2800" b="0" spc="0" dirty="0">
              <a:solidFill>
                <a:schemeClr val="tx1"/>
              </a:solidFill>
            </a:endParaRPr>
          </a:p>
          <a:p>
            <a:pPr marL="623888" lvl="1" algn="just">
              <a:tabLst>
                <a:tab pos="1254125" algn="l"/>
              </a:tabLst>
            </a:pPr>
            <a:r>
              <a:rPr lang="ar-SA" sz="2400" b="0" dirty="0">
                <a:solidFill>
                  <a:schemeClr val="tx1"/>
                </a:solidFill>
              </a:rPr>
              <a:t>التدفقات النقدية الاستثمارية</a:t>
            </a:r>
            <a:r>
              <a:rPr lang="ar-DZ" sz="2400" b="0" dirty="0">
                <a:solidFill>
                  <a:schemeClr val="tx1"/>
                </a:solidFill>
              </a:rPr>
              <a:t>: تبين لنا أهمية النفقات والإيرادات الاستثمارية الفعلية، فقد تكون المؤسسة في حالة من الذروة القصوى في مجال الاستثمار ما قد ينعكس ذلك على السيولة من نقص يؤثر على الوضعية المالية لها.</a:t>
            </a:r>
          </a:p>
          <a:p>
            <a:pPr marL="623888" lvl="1" algn="just">
              <a:tabLst>
                <a:tab pos="1254125" algn="l"/>
              </a:tabLst>
            </a:pPr>
            <a:endParaRPr lang="ar-SA" sz="2400" b="0" dirty="0">
              <a:solidFill>
                <a:schemeClr val="tx1"/>
              </a:solidFill>
            </a:endParaRPr>
          </a:p>
          <a:p>
            <a:pPr marL="720725" lvl="2" algn="just">
              <a:buFont typeface="Wingdings" pitchFamily="2" charset="2"/>
              <a:buChar char="v"/>
              <a:tabLst>
                <a:tab pos="1254125" algn="l"/>
              </a:tabLst>
            </a:pPr>
            <a:r>
              <a:rPr lang="ar-SA" sz="2600" b="0" dirty="0">
                <a:solidFill>
                  <a:schemeClr val="tx1"/>
                </a:solidFill>
              </a:rPr>
              <a:t> </a:t>
            </a:r>
            <a:r>
              <a:rPr lang="ar-SA" sz="2400" dirty="0">
                <a:solidFill>
                  <a:schemeClr val="tx1"/>
                </a:solidFill>
              </a:rPr>
              <a:t>التدفقات النقدية الاستغلالية (التشغيلية)</a:t>
            </a:r>
            <a:r>
              <a:rPr lang="ar-DZ" sz="2400" dirty="0">
                <a:solidFill>
                  <a:schemeClr val="tx1"/>
                </a:solidFill>
              </a:rPr>
              <a:t>: ترتبط بالعمليات اليومية نشاط المؤسسة  وينعكس ذلك بشكل مباشر على السيولة ما لم تكن للمؤسسة صمامات أمان في مواجهة نقص السيولة.</a:t>
            </a:r>
            <a:endParaRPr lang="ar-SA" sz="2400" dirty="0">
              <a:solidFill>
                <a:schemeClr val="tx1"/>
              </a:solidFill>
            </a:endParaRPr>
          </a:p>
          <a:p>
            <a:pPr marL="720725" lvl="2" algn="just">
              <a:buFont typeface="Wingdings" pitchFamily="2" charset="2"/>
              <a:buChar char="v"/>
              <a:tabLst>
                <a:tab pos="1254125" algn="l"/>
              </a:tabLst>
            </a:pPr>
            <a:r>
              <a:rPr lang="ar-SA" sz="2400" b="0" dirty="0">
                <a:solidFill>
                  <a:schemeClr val="tx1"/>
                </a:solidFill>
              </a:rPr>
              <a:t> </a:t>
            </a:r>
            <a:r>
              <a:rPr lang="ar-SA" sz="2400" dirty="0">
                <a:solidFill>
                  <a:schemeClr val="tx1"/>
                </a:solidFill>
              </a:rPr>
              <a:t>التدفقات النقدية المالية</a:t>
            </a:r>
            <a:r>
              <a:rPr lang="ar-DZ" sz="2400" dirty="0">
                <a:solidFill>
                  <a:schemeClr val="tx1"/>
                </a:solidFill>
              </a:rPr>
              <a:t>: تقوم المؤسسة بنشاطات ذات العلاقة بالجانب المالي في شكل استثمارات مالية ترتبط بالأوراق المالية وغيرها.</a:t>
            </a:r>
          </a:p>
          <a:p>
            <a:pPr marL="720725" lvl="2" algn="just">
              <a:buFont typeface="Wingdings" pitchFamily="2" charset="2"/>
              <a:buChar char="v"/>
              <a:tabLst>
                <a:tab pos="1254125" algn="l"/>
              </a:tabLst>
            </a:pPr>
            <a:r>
              <a:rPr lang="ar-DZ" sz="2400" b="0" dirty="0">
                <a:solidFill>
                  <a:schemeClr val="tx1"/>
                </a:solidFill>
              </a:rPr>
              <a:t> التدفقات النقدية الاستثمارية: ترتبط بتغيرات النقدية الناجمة عن الاستثمارات اقتناءً أو تنازلا.</a:t>
            </a:r>
            <a:endParaRPr lang="ar-SA" sz="2400" b="0" dirty="0">
              <a:solidFill>
                <a:schemeClr val="tx1"/>
              </a:solidFill>
            </a:endParaRPr>
          </a:p>
          <a:p>
            <a:pPr marL="452438" algn="just">
              <a:buFont typeface="Wingdings" pitchFamily="2" charset="2"/>
              <a:buChar char="q"/>
              <a:tabLst>
                <a:tab pos="1254125" algn="l"/>
              </a:tabLst>
            </a:pPr>
            <a:endParaRPr lang="ar-SA" sz="2600" b="0" spc="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p:cNvSpPr>
            <a:spLocks noGrp="1"/>
          </p:cNvSpPr>
          <p:nvPr>
            <p:ph type="dt" sz="half" idx="10"/>
          </p:nvPr>
        </p:nvSpPr>
        <p:spPr/>
        <p:txBody>
          <a:bodyPr/>
          <a:lstStyle/>
          <a:p>
            <a:fld id="{763D842E-C8D8-47BD-B529-E4ED990F2D00}"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dirty="0"/>
              <a:t>سنة 3 محاسبة : التسيير المالي                     أ. د </a:t>
            </a:r>
            <a:r>
              <a:rPr lang="ar-SA" dirty="0" err="1"/>
              <a:t>بوداح</a:t>
            </a:r>
            <a:r>
              <a:rPr lang="ar-SA" dirty="0"/>
              <a:t> عبدالجليل</a:t>
            </a:r>
          </a:p>
        </p:txBody>
      </p:sp>
    </p:spTree>
    <p:extLst>
      <p:ext uri="{BB962C8B-B14F-4D97-AF65-F5344CB8AC3E}">
        <p14:creationId xmlns:p14="http://schemas.microsoft.com/office/powerpoint/2010/main" val="3354160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0BC0CE-CF89-A768-E75F-E5E87719E6C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DE7D70B-1043-F693-D528-7B4FAC574DAD}"/>
              </a:ext>
            </a:extLst>
          </p:cNvPr>
          <p:cNvSpPr>
            <a:spLocks noGrp="1"/>
          </p:cNvSpPr>
          <p:nvPr>
            <p:ph type="subTitle" idx="1"/>
          </p:nvPr>
        </p:nvSpPr>
        <p:spPr>
          <a:xfrm>
            <a:off x="179512" y="2640775"/>
            <a:ext cx="8712968" cy="3668545"/>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dirty="0">
                <a:solidFill>
                  <a:schemeClr val="tx1"/>
                </a:solidFill>
              </a:rPr>
              <a:t>خلاصة</a:t>
            </a:r>
          </a:p>
          <a:p>
            <a:pPr marL="360363" lvl="1" algn="just">
              <a:tabLst>
                <a:tab pos="1254125" algn="l"/>
              </a:tabLst>
            </a:pPr>
            <a:r>
              <a:rPr lang="ar-DZ" sz="2400" dirty="0">
                <a:solidFill>
                  <a:schemeClr val="tx1"/>
                </a:solidFill>
              </a:rPr>
              <a:t>لقد تم التركيز في دراسة جداول الخزينة على جدولي سيولة الخزينة الواردة بالنظام المحاسبي المالي (</a:t>
            </a:r>
            <a:r>
              <a:rPr lang="en-GB" sz="1800" dirty="0">
                <a:solidFill>
                  <a:schemeClr val="tx1"/>
                </a:solidFill>
              </a:rPr>
              <a:t>SCF</a:t>
            </a:r>
            <a:r>
              <a:rPr lang="ar-DZ" sz="2400" dirty="0">
                <a:solidFill>
                  <a:schemeClr val="tx1"/>
                </a:solidFill>
              </a:rPr>
              <a:t>)، والتي يتم من خلال هذين الجدولين معرفة حقيقة التدفقات النقدية، سواء كانت في شكل مقبوضات، أو مدفوعات. والملاحظ أن إعداد الجدولين يتم بطريقتين مختلفتين، ولكنهما يصلان بالضرورة إلى نفس محصلة النتيجة من النقدية الصافية. أيضا، يكمن الاختلاف بين الطريقتين من حيث الإعداد إلى مصادر البيانات المعتمد عليها في تزويد الجدولين. فجدول سيولة الخزينة مصادر معلوماتها تختلف بالضرورة عن تلك المزود بها جدول سيولة الخزينة وفق الطريقة غير المباشرة.    </a:t>
            </a:r>
            <a:endParaRPr lang="ar-SA" sz="2400" dirty="0">
              <a:solidFill>
                <a:schemeClr val="tx1"/>
              </a:solidFill>
            </a:endParaRPr>
          </a:p>
        </p:txBody>
      </p:sp>
      <p:sp>
        <p:nvSpPr>
          <p:cNvPr id="2" name="Title 1">
            <a:extLst>
              <a:ext uri="{FF2B5EF4-FFF2-40B4-BE49-F238E27FC236}">
                <a16:creationId xmlns:a16="http://schemas.microsoft.com/office/drawing/2014/main" id="{9BF7760F-5314-698B-FF35-03C764ABB3FA}"/>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a:extLst>
              <a:ext uri="{FF2B5EF4-FFF2-40B4-BE49-F238E27FC236}">
                <a16:creationId xmlns:a16="http://schemas.microsoft.com/office/drawing/2014/main" id="{12C74A43-E238-F774-FCEB-4B02B0398FA6}"/>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9520CC90-2B5B-4860-8EED-49ED0AF20784}"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08/12/2024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CC0AD4E0-B43E-DA48-94B2-5E1D19B19C0B}"/>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11</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E7E4EAA4-B35F-69F6-C9F2-C475CC1AD5E7}"/>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829050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C8277DD3-714E-468F-8EC2-B82FBD6880A7}"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12</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C757FE18-FECF-4584-83AF-0F8274C9159E}" type="datetime1">
              <a:rPr lang="fr-FR" smtClean="0"/>
              <a:t>08/12/2024</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13</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600" spc="0" dirty="0">
                <a:solidFill>
                  <a:schemeClr val="tx1"/>
                </a:solidFill>
              </a:rPr>
              <a:t>سنة </a:t>
            </a:r>
            <a:r>
              <a:rPr lang="ar-DZ" sz="3600" spc="0" dirty="0">
                <a:solidFill>
                  <a:schemeClr val="tx1"/>
                </a:solidFill>
              </a:rPr>
              <a:t>ثالثة محاسبة: محاسبة</a:t>
            </a:r>
            <a:endParaRPr lang="ar-SA" sz="3600" spc="0" dirty="0">
              <a:solidFill>
                <a:schemeClr val="tx1"/>
              </a:solidFill>
            </a:endParaRPr>
          </a:p>
          <a:p>
            <a:pPr algn="ctr"/>
            <a:r>
              <a:rPr lang="ar-SA" sz="2800" spc="0" dirty="0">
                <a:solidFill>
                  <a:schemeClr val="tx1"/>
                </a:solidFill>
              </a:rPr>
              <a:t>مقياس: </a:t>
            </a:r>
            <a:r>
              <a:rPr lang="ar-DZ" sz="2800" spc="0" dirty="0">
                <a:solidFill>
                  <a:schemeClr val="tx1"/>
                </a:solidFill>
              </a:rPr>
              <a:t>التسيير المالي</a:t>
            </a:r>
            <a:endParaRPr lang="ar-SA" sz="2800" spc="0" dirty="0">
              <a:solidFill>
                <a:schemeClr val="tx1"/>
              </a:solidFill>
            </a:endParaRP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a:t>
            </a:r>
            <a:r>
              <a:rPr lang="ar-DZ" sz="2000" b="1" dirty="0">
                <a:solidFill>
                  <a:schemeClr val="tx1"/>
                </a:solidFill>
              </a:rPr>
              <a:t>التسيير</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75846A5B-3A59-4052-B433-11F195C2FDD4}" type="datetime1">
              <a:rPr lang="fr-FR" smtClean="0"/>
              <a:t>08/12/2024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132857"/>
            <a:ext cx="8712968" cy="4176464"/>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dirty="0">
                <a:solidFill>
                  <a:schemeClr val="tx1"/>
                </a:solidFill>
              </a:rPr>
              <a:t>تمهيد</a:t>
            </a:r>
          </a:p>
          <a:p>
            <a:pPr marL="360363" lvl="1" algn="just">
              <a:tabLst>
                <a:tab pos="1254125" algn="l"/>
              </a:tabLst>
            </a:pPr>
            <a:r>
              <a:rPr lang="ar-DZ" sz="2400" dirty="0">
                <a:solidFill>
                  <a:schemeClr val="tx1"/>
                </a:solidFill>
              </a:rPr>
              <a:t>من خلال القوائم المالية التي يزودنا بها النظام المحاسبي المالي (</a:t>
            </a:r>
            <a:r>
              <a:rPr lang="en-GB" sz="2400" dirty="0">
                <a:solidFill>
                  <a:schemeClr val="tx1"/>
                </a:solidFill>
              </a:rPr>
              <a:t>SCF</a:t>
            </a:r>
            <a:r>
              <a:rPr lang="ar-DZ" sz="2400" dirty="0">
                <a:solidFill>
                  <a:schemeClr val="tx1"/>
                </a:solidFill>
              </a:rPr>
              <a:t>)، يتم عرض جداول توضح التدفقات النقدية للنشاط الذي تمارسه المؤسسة الاقتصادية، والتي تسمى بجداول سيولة الخزينة، وهي مقسمة إلى ثلاثة أنواع من التدفقات النقدية: تدفقات نقدية للاستغلال، (أي العملياتية)، وتدفقات نقدية تمويلية، وتدفقات نقدية استثمارية. إضافة إلى أن جدول سيولة الخزينة عبارة عن نوعين : سيولة الخزينة وفق الطريقة المباشرة، وسيولة الخزينة وفق الطريقة غير المباشرة. ولكل نوع بياناته الخاصة التي يتم استخراجها من واقع الدفاتر المحاسبية. والملاحظ أن الطريقة المباشرة هي الأكثر تداولا واستخداما حيث يتم من خلالها توضيح حقيقة تغير النقدية، المبينة لحقيقة المقبوضات والمدفوعات من النقدية.</a:t>
            </a:r>
            <a:endParaRPr lang="ar-SA" sz="24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p:cNvSpPr>
            <a:spLocks noGrp="1"/>
          </p:cNvSpPr>
          <p:nvPr>
            <p:ph type="dt" sz="half" idx="10"/>
          </p:nvPr>
        </p:nvSpPr>
        <p:spPr/>
        <p:txBody>
          <a:bodyPr/>
          <a:lstStyle/>
          <a:p>
            <a:fld id="{9520CC90-2B5B-4860-8EED-49ED0AF20784}"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FD903-5022-AFAE-EDE7-D601176E5B9C}"/>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0AABA38-3B74-84CA-3422-F098EBB818C6}"/>
              </a:ext>
            </a:extLst>
          </p:cNvPr>
          <p:cNvSpPr>
            <a:spLocks noGrp="1"/>
          </p:cNvSpPr>
          <p:nvPr>
            <p:ph type="subTitle" idx="1"/>
          </p:nvPr>
        </p:nvSpPr>
        <p:spPr>
          <a:xfrm>
            <a:off x="179512" y="2640775"/>
            <a:ext cx="8712968" cy="3668545"/>
          </a:xfrm>
          <a:ln/>
        </p:spPr>
        <p:style>
          <a:lnRef idx="2">
            <a:schemeClr val="dk1"/>
          </a:lnRef>
          <a:fillRef idx="1002">
            <a:schemeClr val="lt1"/>
          </a:fillRef>
          <a:effectRef idx="0">
            <a:schemeClr val="dk1"/>
          </a:effectRef>
          <a:fontRef idx="minor">
            <a:schemeClr val="dk1"/>
          </a:fontRef>
        </p:style>
        <p:txBody>
          <a:bodyPr anchor="t">
            <a:noAutofit/>
          </a:bodyPr>
          <a:lstStyle/>
          <a:p>
            <a:pPr marL="452438" algn="just">
              <a:tabLst>
                <a:tab pos="1254125" algn="l"/>
              </a:tabLst>
            </a:pPr>
            <a:r>
              <a:rPr lang="en-GB" sz="2800" spc="0" dirty="0">
                <a:solidFill>
                  <a:schemeClr val="tx1"/>
                </a:solidFill>
              </a:rPr>
              <a:t>I</a:t>
            </a:r>
            <a:r>
              <a:rPr lang="ar-DZ" sz="2800" spc="0" dirty="0">
                <a:solidFill>
                  <a:schemeClr val="tx1"/>
                </a:solidFill>
              </a:rPr>
              <a:t> – قائمة التدفقات النقدية</a:t>
            </a:r>
          </a:p>
          <a:p>
            <a:pPr marL="452438" algn="just">
              <a:tabLst>
                <a:tab pos="1254125" algn="l"/>
              </a:tabLst>
            </a:pPr>
            <a:r>
              <a:rPr lang="en-GB" sz="2800" spc="0" dirty="0">
                <a:solidFill>
                  <a:schemeClr val="tx1"/>
                </a:solidFill>
              </a:rPr>
              <a:t>II</a:t>
            </a:r>
            <a:r>
              <a:rPr lang="ar-DZ" sz="2800" spc="0" dirty="0">
                <a:solidFill>
                  <a:schemeClr val="tx1"/>
                </a:solidFill>
              </a:rPr>
              <a:t> – تحليل البيانات المالية للتدفقات النقدية</a:t>
            </a:r>
            <a:r>
              <a:rPr lang="ar-SA" sz="2800" spc="0" dirty="0">
                <a:solidFill>
                  <a:schemeClr val="tx1"/>
                </a:solidFill>
              </a:rPr>
              <a:t> </a:t>
            </a:r>
            <a:endParaRPr lang="ar-SA" sz="2400" dirty="0">
              <a:solidFill>
                <a:schemeClr val="tx1"/>
              </a:solidFill>
            </a:endParaRPr>
          </a:p>
        </p:txBody>
      </p:sp>
      <p:sp>
        <p:nvSpPr>
          <p:cNvPr id="2" name="Title 1">
            <a:extLst>
              <a:ext uri="{FF2B5EF4-FFF2-40B4-BE49-F238E27FC236}">
                <a16:creationId xmlns:a16="http://schemas.microsoft.com/office/drawing/2014/main" id="{E23D5BA1-890E-5C87-D38F-8D1B7C8CD274}"/>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a:extLst>
              <a:ext uri="{FF2B5EF4-FFF2-40B4-BE49-F238E27FC236}">
                <a16:creationId xmlns:a16="http://schemas.microsoft.com/office/drawing/2014/main" id="{07CD0A45-4B57-579C-835D-C7CD884C7444}"/>
              </a:ext>
            </a:extLst>
          </p:cNvPr>
          <p:cNvSpPr>
            <a:spLocks noGrp="1"/>
          </p:cNvSpPr>
          <p:nvPr>
            <p:ph type="dt" sz="half" idx="10"/>
          </p:nvPr>
        </p:nvSpPr>
        <p:spPr/>
        <p:txBody>
          <a:bodyPr/>
          <a:lstStyle/>
          <a:p>
            <a:fld id="{9520CC90-2B5B-4860-8EED-49ED0AF20784}" type="datetime1">
              <a:rPr lang="fr-FR" smtClean="0"/>
              <a:t>08/12/2024</a:t>
            </a:fld>
            <a:endParaRPr lang="ar-SA"/>
          </a:p>
        </p:txBody>
      </p:sp>
      <p:sp>
        <p:nvSpPr>
          <p:cNvPr id="5" name="Slide Number Placeholder 4">
            <a:extLst>
              <a:ext uri="{FF2B5EF4-FFF2-40B4-BE49-F238E27FC236}">
                <a16:creationId xmlns:a16="http://schemas.microsoft.com/office/drawing/2014/main" id="{7098635F-618D-4829-FD4C-6C5A1BD91761}"/>
              </a:ext>
            </a:extLst>
          </p:cNvPr>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a:extLst>
              <a:ext uri="{FF2B5EF4-FFF2-40B4-BE49-F238E27FC236}">
                <a16:creationId xmlns:a16="http://schemas.microsoft.com/office/drawing/2014/main" id="{2ADB3BB1-CCB6-D0F7-BE27-CD1227A3BFEA}"/>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148695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F8350-C3A2-5550-D73F-E8CB077F14D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FFCB067-7EA9-43F3-7D68-441CC5E68A0D}"/>
              </a:ext>
            </a:extLst>
          </p:cNvPr>
          <p:cNvSpPr>
            <a:spLocks noGrp="1"/>
          </p:cNvSpPr>
          <p:nvPr>
            <p:ph type="subTitle" idx="1"/>
          </p:nvPr>
        </p:nvSpPr>
        <p:spPr>
          <a:xfrm>
            <a:off x="179512" y="2640775"/>
            <a:ext cx="8712968" cy="3668545"/>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en-GB" sz="2800" spc="0" dirty="0">
                <a:solidFill>
                  <a:schemeClr val="tx1"/>
                </a:solidFill>
              </a:rPr>
              <a:t>I</a:t>
            </a:r>
            <a:r>
              <a:rPr lang="ar-DZ" sz="2800" spc="0" dirty="0">
                <a:solidFill>
                  <a:schemeClr val="tx1"/>
                </a:solidFill>
              </a:rPr>
              <a:t> – قائمة التدفقات النقدية</a:t>
            </a:r>
          </a:p>
          <a:p>
            <a:pPr marL="452438" algn="r">
              <a:tabLst>
                <a:tab pos="1254125" algn="l"/>
              </a:tabLst>
            </a:pPr>
            <a:r>
              <a:rPr lang="ar-SA" sz="2800" b="0" spc="0" dirty="0">
                <a:solidFill>
                  <a:schemeClr val="tx1"/>
                </a:solidFill>
              </a:rPr>
              <a:t>تتمثل التدفقات النقدية حسب النظام المحاسبي المالي (</a:t>
            </a:r>
            <a:r>
              <a:rPr lang="fr-FR" sz="2800" b="0" spc="0" dirty="0">
                <a:solidFill>
                  <a:schemeClr val="tx1"/>
                </a:solidFill>
              </a:rPr>
              <a:t>SCF</a:t>
            </a:r>
            <a:r>
              <a:rPr lang="ar-SA" sz="2800" b="0" spc="0" dirty="0">
                <a:solidFill>
                  <a:schemeClr val="tx1"/>
                </a:solidFill>
              </a:rPr>
              <a:t>) من خلال ما يسمى بجدول سيولة الخزينة (الطريقة المباشرة وغير المباشرة). </a:t>
            </a:r>
            <a:r>
              <a:rPr lang="ar-SA" sz="2400" spc="0" dirty="0">
                <a:solidFill>
                  <a:schemeClr val="tx1"/>
                </a:solidFill>
              </a:rPr>
              <a:t>ارجع إلى الجريدة الرسمية العدد </a:t>
            </a:r>
            <a:r>
              <a:rPr lang="en-US" sz="2400" spc="0" dirty="0">
                <a:solidFill>
                  <a:schemeClr val="tx1"/>
                </a:solidFill>
              </a:rPr>
              <a:t>19</a:t>
            </a:r>
            <a:r>
              <a:rPr lang="ar-SA" sz="2400" spc="0" dirty="0">
                <a:solidFill>
                  <a:schemeClr val="tx1"/>
                </a:solidFill>
              </a:rPr>
              <a:t> الصادرة بتاريخ </a:t>
            </a:r>
            <a:r>
              <a:rPr lang="en-US" sz="2400" spc="0" dirty="0">
                <a:solidFill>
                  <a:schemeClr val="tx1"/>
                </a:solidFill>
              </a:rPr>
              <a:t> 2009/3/25</a:t>
            </a:r>
            <a:r>
              <a:rPr lang="ar-SA" sz="2400" b="0" spc="0" dirty="0">
                <a:solidFill>
                  <a:schemeClr val="tx1"/>
                </a:solidFill>
              </a:rPr>
              <a:t>. </a:t>
            </a:r>
            <a:r>
              <a:rPr lang="ar-SA" sz="2400" spc="0" dirty="0">
                <a:solidFill>
                  <a:schemeClr val="tx1"/>
                </a:solidFill>
              </a:rPr>
              <a:t>(ص ص </a:t>
            </a:r>
            <a:r>
              <a:rPr lang="en-US" sz="2400" spc="0" dirty="0">
                <a:solidFill>
                  <a:schemeClr val="tx1"/>
                </a:solidFill>
              </a:rPr>
              <a:t>36-35-26</a:t>
            </a:r>
            <a:r>
              <a:rPr lang="ar-SA" sz="2400" spc="0" dirty="0">
                <a:solidFill>
                  <a:schemeClr val="tx1"/>
                </a:solidFill>
              </a:rPr>
              <a:t>). </a:t>
            </a:r>
            <a:endParaRPr lang="ar-SA" sz="2800" spc="0" dirty="0">
              <a:solidFill>
                <a:schemeClr val="tx1"/>
              </a:solidFill>
            </a:endParaRPr>
          </a:p>
          <a:p>
            <a:pPr marL="452438" algn="just">
              <a:tabLst>
                <a:tab pos="1254125" algn="l"/>
              </a:tabLst>
            </a:pPr>
            <a:r>
              <a:rPr lang="ar-SA" sz="2800" b="0" spc="0" dirty="0">
                <a:solidFill>
                  <a:schemeClr val="tx1"/>
                </a:solidFill>
              </a:rPr>
              <a:t>فالهدف من جدول سيولة الخزينة هو إعطاء مستعملي الكشوف المالية أساسا لتقييم مدى قدرة الكيان على توليد الأموال ونظائرها وكذلك المعلومات بشأن استخدام هذه السيولة.</a:t>
            </a:r>
          </a:p>
          <a:p>
            <a:pPr marL="452438" algn="r">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47313C1D-B899-D157-FC7A-FFD4CEFCB8EB}"/>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a:extLst>
              <a:ext uri="{FF2B5EF4-FFF2-40B4-BE49-F238E27FC236}">
                <a16:creationId xmlns:a16="http://schemas.microsoft.com/office/drawing/2014/main" id="{EF2A4051-EF36-1364-4828-BDBA810ADDD4}"/>
              </a:ext>
            </a:extLst>
          </p:cNvPr>
          <p:cNvSpPr>
            <a:spLocks noGrp="1"/>
          </p:cNvSpPr>
          <p:nvPr>
            <p:ph type="dt" sz="half" idx="10"/>
          </p:nvPr>
        </p:nvSpPr>
        <p:spPr/>
        <p:txBody>
          <a:bodyPr/>
          <a:lstStyle/>
          <a:p>
            <a:fld id="{9520CC90-2B5B-4860-8EED-49ED0AF20784}" type="datetime1">
              <a:rPr lang="fr-FR" smtClean="0"/>
              <a:t>08/12/2024</a:t>
            </a:fld>
            <a:endParaRPr lang="ar-SA"/>
          </a:p>
        </p:txBody>
      </p:sp>
      <p:sp>
        <p:nvSpPr>
          <p:cNvPr id="5" name="Slide Number Placeholder 4">
            <a:extLst>
              <a:ext uri="{FF2B5EF4-FFF2-40B4-BE49-F238E27FC236}">
                <a16:creationId xmlns:a16="http://schemas.microsoft.com/office/drawing/2014/main" id="{F181C2AA-5D22-D3D0-A1EF-B681418BDF3C}"/>
              </a:ext>
            </a:extLst>
          </p:cNvPr>
          <p:cNvSpPr>
            <a:spLocks noGrp="1"/>
          </p:cNvSpPr>
          <p:nvPr>
            <p:ph type="sldNum" sz="quarter" idx="12"/>
          </p:nvPr>
        </p:nvSpPr>
        <p:spPr/>
        <p:txBody>
          <a:bodyPr/>
          <a:lstStyle/>
          <a:p>
            <a:fld id="{520A17BE-F3C5-43D9-8B6B-FF47DB5F0742}" type="slidenum">
              <a:rPr lang="ar-SA" smtClean="0"/>
              <a:pPr/>
              <a:t>5</a:t>
            </a:fld>
            <a:endParaRPr lang="ar-SA"/>
          </a:p>
        </p:txBody>
      </p:sp>
      <p:sp>
        <p:nvSpPr>
          <p:cNvPr id="6" name="Footer Placeholder 5">
            <a:extLst>
              <a:ext uri="{FF2B5EF4-FFF2-40B4-BE49-F238E27FC236}">
                <a16:creationId xmlns:a16="http://schemas.microsoft.com/office/drawing/2014/main" id="{4DF4F95D-1330-F77D-DBD5-DFB7341EAA39}"/>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66185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800" b="0" spc="0" dirty="0">
              <a:solidFill>
                <a:schemeClr val="tx1"/>
              </a:solidFill>
            </a:endParaRPr>
          </a:p>
          <a:p>
            <a:pPr marL="452438" algn="just">
              <a:tabLst>
                <a:tab pos="1254125" algn="l"/>
              </a:tabLst>
            </a:pPr>
            <a:r>
              <a:rPr lang="ar-SA" sz="2600" b="0" spc="0" dirty="0">
                <a:solidFill>
                  <a:schemeClr val="tx1"/>
                </a:solidFill>
              </a:rPr>
              <a:t> يقدم جدول سيولة الخزينة مداخيل ومخارج الموجودات المالية الحاصلة أثناء السنة المالية حسب منشئها (مصدرها) : </a:t>
            </a:r>
          </a:p>
          <a:p>
            <a:pPr marL="452438" algn="just">
              <a:buFontTx/>
              <a:buChar char="-"/>
              <a:tabLst>
                <a:tab pos="1254125" algn="l"/>
              </a:tabLst>
            </a:pPr>
            <a:r>
              <a:rPr lang="ar-SA" sz="2600" b="0" spc="0" dirty="0">
                <a:solidFill>
                  <a:schemeClr val="tx1"/>
                </a:solidFill>
              </a:rPr>
              <a:t>التدفقات التي تولدها الأنشطة العملياتية</a:t>
            </a:r>
          </a:p>
          <a:p>
            <a:pPr marL="452438" algn="just">
              <a:buFontTx/>
              <a:buChar char="-"/>
              <a:tabLst>
                <a:tab pos="1254125" algn="l"/>
              </a:tabLst>
            </a:pPr>
            <a:r>
              <a:rPr lang="ar-SA" sz="2600" b="0" spc="0" dirty="0">
                <a:solidFill>
                  <a:schemeClr val="tx1"/>
                </a:solidFill>
              </a:rPr>
              <a:t> التدفقات المالية التي تولدها أنشطة الاستثمار(سحب أموال؛ تدفق نقدي صادر، أو تحصيل أموال؛ تدفق نقدي وارد).</a:t>
            </a:r>
          </a:p>
          <a:p>
            <a:pPr marL="452438" algn="just">
              <a:buFontTx/>
              <a:buChar char="-"/>
              <a:tabLst>
                <a:tab pos="1254125" algn="l"/>
              </a:tabLst>
            </a:pPr>
            <a:r>
              <a:rPr lang="ar-SA" sz="2600" b="0" spc="0" dirty="0">
                <a:solidFill>
                  <a:schemeClr val="tx1"/>
                </a:solidFill>
              </a:rPr>
              <a:t> التدفقات الناشئة عن أنشطة تمويل(تغيير حجم وبنية الأموال الخاصة، أو القروض).</a:t>
            </a:r>
          </a:p>
          <a:p>
            <a:pPr marL="452438" algn="just">
              <a:buFontTx/>
              <a:buChar char="-"/>
              <a:tabLst>
                <a:tab pos="1254125" algn="l"/>
              </a:tabLst>
            </a:pPr>
            <a:r>
              <a:rPr lang="ar-SA" sz="2600" b="0" spc="0" dirty="0">
                <a:solidFill>
                  <a:schemeClr val="tx1"/>
                </a:solidFill>
              </a:rPr>
              <a:t> تدفقات أموال متأتية من فوائد وحصص أسهم، تقدم كلا على حدة وترتب بصورة دائمة من سنة مالية إلى أخرى في الأنشطة العملياتية للاستثمار أو التمويل. </a:t>
            </a:r>
          </a:p>
          <a:p>
            <a:pPr marL="452438" algn="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الفصل </a:t>
            </a:r>
            <a:r>
              <a:rPr kumimoji="0" lang="ar-DZ" sz="3600" b="1" i="0" u="none" strike="noStrike" kern="1200" cap="none" spc="0" normalizeH="0" baseline="0" noProof="0" dirty="0">
                <a:ln>
                  <a:noFill/>
                </a:ln>
                <a:solidFill>
                  <a:prstClr val="black"/>
                </a:solidFill>
                <a:effectLst/>
                <a:uLnTx/>
                <a:uFillTx/>
                <a:latin typeface="Adobe Caslon Pro" pitchFamily="18" charset="0"/>
                <a:ea typeface="+mn-ea"/>
                <a:cs typeface="Times New Roman" panose="02020603050405020304" pitchFamily="18" charset="0"/>
              </a:rPr>
              <a:t>4</a:t>
            </a:r>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دراسة جداول تدفقات الخزينة- عرض وتحليل</a:t>
            </a:r>
            <a:endParaRPr lang="ar-SA" sz="3200" b="1" dirty="0"/>
          </a:p>
        </p:txBody>
      </p:sp>
      <p:sp>
        <p:nvSpPr>
          <p:cNvPr id="4" name="Date Placeholder 3"/>
          <p:cNvSpPr>
            <a:spLocks noGrp="1"/>
          </p:cNvSpPr>
          <p:nvPr>
            <p:ph type="dt" sz="half" idx="10"/>
          </p:nvPr>
        </p:nvSpPr>
        <p:spPr/>
        <p:txBody>
          <a:bodyPr/>
          <a:lstStyle/>
          <a:p>
            <a:fld id="{23C21764-7609-4678-837C-39A49F32F8C2}"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6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a:t>
            </a:r>
            <a:r>
              <a:rPr lang="ar-SA" sz="2600" spc="0" dirty="0">
                <a:solidFill>
                  <a:schemeClr val="tx1"/>
                </a:solidFill>
              </a:rPr>
              <a:t>الطريقة المباشرة: </a:t>
            </a:r>
            <a:r>
              <a:rPr lang="ar-SA" sz="2600" b="0" spc="0" dirty="0">
                <a:solidFill>
                  <a:schemeClr val="tx1"/>
                </a:solidFill>
              </a:rPr>
              <a:t>يتم تحديد الفصول الرئيسية لدخول وخروج الأموال الإجمالية (الزبائن، الموردون، الضرائب،..)، قصد إبراز تدفق مالي صافي. ويتم تقريب التدفق المالي الصافي إلى النتيجة قبل ضريبة الفترة المقصودة.</a:t>
            </a:r>
          </a:p>
          <a:p>
            <a:pPr marL="452438" algn="just">
              <a:buFont typeface="Wingdings" pitchFamily="2" charset="2"/>
              <a:buChar char="q"/>
              <a:tabLst>
                <a:tab pos="1254125" algn="l"/>
              </a:tabLst>
            </a:pPr>
            <a:r>
              <a:rPr lang="ar-SA" sz="2600" b="0" spc="0" dirty="0">
                <a:solidFill>
                  <a:schemeClr val="tx1"/>
                </a:solidFill>
              </a:rPr>
              <a:t> </a:t>
            </a:r>
            <a:r>
              <a:rPr lang="ar-SA" sz="2600" spc="0" dirty="0">
                <a:solidFill>
                  <a:schemeClr val="tx1"/>
                </a:solidFill>
              </a:rPr>
              <a:t>الطريقة غير المباشرة: </a:t>
            </a:r>
            <a:r>
              <a:rPr lang="ar-SA" sz="2600" b="0" spc="0" dirty="0">
                <a:solidFill>
                  <a:schemeClr val="tx1"/>
                </a:solidFill>
              </a:rPr>
              <a:t>تتمثل في تصحيح النتيجة للسنة المالية مع الأخذ بعين الاعتبار مايلي:</a:t>
            </a:r>
          </a:p>
          <a:p>
            <a:pPr marL="1366838" lvl="2" algn="just">
              <a:buFont typeface="Wingdings" pitchFamily="2" charset="2"/>
              <a:buChar char="ü"/>
              <a:tabLst>
                <a:tab pos="1254125" algn="l"/>
              </a:tabLst>
            </a:pPr>
            <a:r>
              <a:rPr lang="ar-SA" sz="2600" dirty="0">
                <a:solidFill>
                  <a:schemeClr val="tx1"/>
                </a:solidFill>
              </a:rPr>
              <a:t> آثار المعاملات دون التأثير في الخزينة (</a:t>
            </a:r>
            <a:r>
              <a:rPr lang="ar-SA" sz="2600" b="1" dirty="0">
                <a:solidFill>
                  <a:schemeClr val="tx1"/>
                </a:solidFill>
              </a:rPr>
              <a:t>اهتلاكات، الزبائن، المخزونات</a:t>
            </a:r>
            <a:r>
              <a:rPr lang="ar-SA" sz="2600" dirty="0">
                <a:solidFill>
                  <a:schemeClr val="tx1"/>
                </a:solidFill>
              </a:rPr>
              <a:t>)</a:t>
            </a:r>
          </a:p>
          <a:p>
            <a:pPr marL="1366838" lvl="2" algn="just">
              <a:buFont typeface="Wingdings" pitchFamily="2" charset="2"/>
              <a:buChar char="ü"/>
              <a:tabLst>
                <a:tab pos="1254125" algn="l"/>
              </a:tabLst>
            </a:pPr>
            <a:r>
              <a:rPr lang="ar-SA" sz="2600" b="0" dirty="0">
                <a:solidFill>
                  <a:schemeClr val="tx1"/>
                </a:solidFill>
              </a:rPr>
              <a:t> التفاوتات أو التسويات (</a:t>
            </a:r>
            <a:r>
              <a:rPr lang="ar-SA" sz="2600" b="1" dirty="0">
                <a:solidFill>
                  <a:schemeClr val="tx1"/>
                </a:solidFill>
              </a:rPr>
              <a:t>ضرائب مؤجلة</a:t>
            </a:r>
            <a:r>
              <a:rPr lang="ar-SA" sz="2600" b="0" dirty="0">
                <a:solidFill>
                  <a:schemeClr val="tx1"/>
                </a:solidFill>
              </a:rPr>
              <a:t>)</a:t>
            </a:r>
          </a:p>
          <a:p>
            <a:pPr marL="1366838" lvl="2" algn="just">
              <a:buFont typeface="Wingdings" pitchFamily="2" charset="2"/>
              <a:buChar char="ü"/>
              <a:tabLst>
                <a:tab pos="1254125" algn="l"/>
              </a:tabLst>
            </a:pPr>
            <a:r>
              <a:rPr lang="ar-SA" sz="2600" dirty="0">
                <a:solidFill>
                  <a:schemeClr val="tx1"/>
                </a:solidFill>
              </a:rPr>
              <a:t> التدفقات المالية المرتبطة بأنشطة الاستثمار أوالتمويل (قيمة التنازل الزائدة أو الناقصة )، مع ضرورة تقديم  التدفقات كلا على حدى.</a:t>
            </a:r>
            <a:endParaRPr lang="ar-SA" sz="26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p:cNvSpPr>
            <a:spLocks noGrp="1"/>
          </p:cNvSpPr>
          <p:nvPr>
            <p:ph type="dt" sz="half" idx="10"/>
          </p:nvPr>
        </p:nvSpPr>
        <p:spPr/>
        <p:txBody>
          <a:bodyPr/>
          <a:lstStyle/>
          <a:p>
            <a:fld id="{B488C0E9-513F-4040-B929-5391C30FB24B}"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340768"/>
            <a:ext cx="8712968" cy="5064216"/>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6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a:t>
            </a:r>
            <a:r>
              <a:rPr lang="ar-SA" sz="2600" spc="0" dirty="0">
                <a:solidFill>
                  <a:schemeClr val="tx1"/>
                </a:solidFill>
              </a:rPr>
              <a:t>الطريقة المباشرة (جدول سيولة الخزينة):</a:t>
            </a:r>
          </a:p>
          <a:p>
            <a:pPr marL="1366838" lvl="2" algn="just">
              <a:buFont typeface="Wingdings" pitchFamily="2" charset="2"/>
              <a:buChar char="q"/>
              <a:tabLst>
                <a:tab pos="1254125" algn="l"/>
              </a:tabLst>
            </a:pPr>
            <a:r>
              <a:rPr lang="ar-SA" sz="2600" b="0" dirty="0">
                <a:solidFill>
                  <a:schemeClr val="tx1"/>
                </a:solidFill>
              </a:rPr>
              <a:t> تدفقات أموال الخزينة</a:t>
            </a:r>
            <a:r>
              <a:rPr lang="ar-DZ" sz="2600" b="0" dirty="0">
                <a:solidFill>
                  <a:schemeClr val="tx1"/>
                </a:solidFill>
              </a:rPr>
              <a:t> (ت. أ. خ )</a:t>
            </a:r>
            <a:r>
              <a:rPr lang="ar-SA" sz="2600" b="0" dirty="0">
                <a:solidFill>
                  <a:schemeClr val="tx1"/>
                </a:solidFill>
              </a:rPr>
              <a:t> المتأتية من الأنشطة العملياتية – تلك المرتبطة بعناصر غير عادية = صافي ت أ خ المتأتية من الأنشطة العملياتية. (أ)</a:t>
            </a:r>
          </a:p>
          <a:p>
            <a:pPr marL="1366838" lvl="2" algn="just">
              <a:buFont typeface="Wingdings" pitchFamily="2" charset="2"/>
              <a:buChar char="q"/>
              <a:tabLst>
                <a:tab pos="1254125" algn="l"/>
              </a:tabLst>
            </a:pPr>
            <a:r>
              <a:rPr lang="ar-SA" sz="2600" dirty="0">
                <a:solidFill>
                  <a:schemeClr val="tx1"/>
                </a:solidFill>
              </a:rPr>
              <a:t> صافي ت أ خ المتأتية من أنشطة الاستثمار. (ب)</a:t>
            </a:r>
          </a:p>
          <a:p>
            <a:pPr marL="1366838" lvl="2" algn="just">
              <a:buFont typeface="Wingdings" pitchFamily="2" charset="2"/>
              <a:buChar char="q"/>
              <a:tabLst>
                <a:tab pos="1254125" algn="l"/>
              </a:tabLst>
            </a:pPr>
            <a:r>
              <a:rPr lang="ar-SA" sz="2600" b="0" dirty="0">
                <a:solidFill>
                  <a:schemeClr val="tx1"/>
                </a:solidFill>
              </a:rPr>
              <a:t> صافي ت أ خ المتأتية من أنشطة التمويل . (ج)</a:t>
            </a:r>
          </a:p>
          <a:p>
            <a:pPr marL="1366838" lvl="2" algn="just">
              <a:buFont typeface="Wingdings" pitchFamily="2" charset="2"/>
              <a:buChar char="q"/>
              <a:tabLst>
                <a:tab pos="1254125" algn="l"/>
              </a:tabLst>
            </a:pPr>
            <a:r>
              <a:rPr lang="ar-SA" sz="2600" dirty="0">
                <a:solidFill>
                  <a:schemeClr val="tx1"/>
                </a:solidFill>
              </a:rPr>
              <a:t> تغير أموال الخزينة في الفترة (ن)، والفترة (ن-</a:t>
            </a:r>
            <a:r>
              <a:rPr lang="en-US" sz="2600" dirty="0">
                <a:solidFill>
                  <a:schemeClr val="tx1"/>
                </a:solidFill>
              </a:rPr>
              <a:t>1</a:t>
            </a:r>
            <a:r>
              <a:rPr lang="ar-SA" sz="2600" dirty="0">
                <a:solidFill>
                  <a:schemeClr val="tx1"/>
                </a:solidFill>
              </a:rPr>
              <a:t>) من خلال جمع كل من أ، ب، ج</a:t>
            </a:r>
          </a:p>
          <a:p>
            <a:pPr marL="1366838" lvl="2" algn="just">
              <a:buFont typeface="Wingdings" pitchFamily="2" charset="2"/>
              <a:buChar char="q"/>
              <a:tabLst>
                <a:tab pos="1254125" algn="l"/>
              </a:tabLst>
            </a:pPr>
            <a:r>
              <a:rPr lang="ar-SA" sz="2600" b="0" dirty="0">
                <a:solidFill>
                  <a:schemeClr val="tx1"/>
                </a:solidFill>
              </a:rPr>
              <a:t> يتم مقاربة محصلة صافي التغير في تدفقات أموال الخزينة مع النتيجة المحاسبية في نهاية الفترة. </a:t>
            </a:r>
          </a:p>
          <a:p>
            <a:pPr marL="452438" algn="just">
              <a:tabLst>
                <a:tab pos="1254125" algn="l"/>
              </a:tabLst>
            </a:pP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p:cNvSpPr>
            <a:spLocks noGrp="1"/>
          </p:cNvSpPr>
          <p:nvPr>
            <p:ph type="dt" sz="half" idx="10"/>
          </p:nvPr>
        </p:nvSpPr>
        <p:spPr/>
        <p:txBody>
          <a:bodyPr/>
          <a:lstStyle/>
          <a:p>
            <a:fld id="{61F25770-6549-4288-A590-3A99403D0A90}"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800" b="0" spc="0" dirty="0">
              <a:solidFill>
                <a:schemeClr val="tx1"/>
              </a:solidFill>
            </a:endParaRPr>
          </a:p>
          <a:p>
            <a:pPr marL="452438" algn="just">
              <a:buFont typeface="Wingdings" pitchFamily="2" charset="2"/>
              <a:buChar char="q"/>
              <a:tabLst>
                <a:tab pos="1254125" algn="l"/>
              </a:tabLst>
            </a:pPr>
            <a:r>
              <a:rPr lang="ar-SA" sz="2800" b="0" spc="0" dirty="0">
                <a:solidFill>
                  <a:schemeClr val="tx1"/>
                </a:solidFill>
              </a:rPr>
              <a:t> </a:t>
            </a:r>
            <a:r>
              <a:rPr lang="ar-SA" sz="2600" spc="0" dirty="0">
                <a:solidFill>
                  <a:schemeClr val="tx1"/>
                </a:solidFill>
              </a:rPr>
              <a:t>الطريقة غير المباشرة (جدول سيولة الخزينة): </a:t>
            </a:r>
            <a:r>
              <a:rPr lang="ar-SA" sz="2800" b="0" spc="0" dirty="0">
                <a:solidFill>
                  <a:schemeClr val="tx1"/>
                </a:solidFill>
              </a:rPr>
              <a:t>يختلف محتوى عناصر تدفقات أموال الخزينة في الطريقة المباشرة عن الطريقة غير المباشرة، لكن تبقى محصلة تغير أموال الخزينة مبنية على نفس الأسس مقسمة بذلك إلى </a:t>
            </a:r>
            <a:r>
              <a:rPr lang="ar-DZ" sz="2800" b="0" spc="0" dirty="0">
                <a:solidFill>
                  <a:schemeClr val="tx1"/>
                </a:solidFill>
              </a:rPr>
              <a:t>تدفقات الخزينة </a:t>
            </a:r>
            <a:r>
              <a:rPr lang="ar-SA" sz="2800" b="0" spc="0" dirty="0">
                <a:solidFill>
                  <a:schemeClr val="tx1"/>
                </a:solidFill>
              </a:rPr>
              <a:t>متأتية من الأنشطة العملياتية، </a:t>
            </a:r>
            <a:r>
              <a:rPr lang="ar-DZ" sz="2800" b="0" spc="0" dirty="0">
                <a:solidFill>
                  <a:schemeClr val="tx1"/>
                </a:solidFill>
              </a:rPr>
              <a:t>وتدفقات الخزينة ال</a:t>
            </a:r>
            <a:r>
              <a:rPr lang="ar-SA" sz="2800" b="0" spc="0" dirty="0">
                <a:solidFill>
                  <a:schemeClr val="tx1"/>
                </a:solidFill>
              </a:rPr>
              <a:t>متأنية من عمليا</a:t>
            </a:r>
            <a:r>
              <a:rPr lang="ar-DZ" sz="2800" b="0" spc="0" dirty="0">
                <a:solidFill>
                  <a:schemeClr val="tx1"/>
                </a:solidFill>
              </a:rPr>
              <a:t>ت</a:t>
            </a:r>
            <a:r>
              <a:rPr lang="ar-SA" sz="2800" b="0" spc="0" dirty="0">
                <a:solidFill>
                  <a:schemeClr val="tx1"/>
                </a:solidFill>
              </a:rPr>
              <a:t> الاستثمار، </a:t>
            </a:r>
            <a:r>
              <a:rPr lang="ar-DZ" sz="2800" b="0" spc="0" dirty="0">
                <a:solidFill>
                  <a:schemeClr val="tx1"/>
                </a:solidFill>
              </a:rPr>
              <a:t>وأخرى </a:t>
            </a:r>
            <a:r>
              <a:rPr lang="ar-SA" sz="2800" b="0" spc="0" dirty="0">
                <a:solidFill>
                  <a:schemeClr val="tx1"/>
                </a:solidFill>
              </a:rPr>
              <a:t>متأتية من عمليات التمويل. تستخدم الطريقة غبر المباشرة من أجل التحقق من صحة النتائج المتوصل إليها في الطريقة المباشر</a:t>
            </a:r>
            <a:r>
              <a:rPr lang="ar-DZ" sz="2800" b="0" spc="0" dirty="0">
                <a:solidFill>
                  <a:schemeClr val="tx1"/>
                </a:solidFill>
              </a:rPr>
              <a:t>ة،</a:t>
            </a:r>
            <a:r>
              <a:rPr lang="ar-SA" sz="2800" b="0" spc="0" dirty="0">
                <a:solidFill>
                  <a:schemeClr val="tx1"/>
                </a:solidFill>
              </a:rPr>
              <a:t> ومقارنة كل ذلك بالنتيجة المحاسبية. (</a:t>
            </a:r>
            <a:r>
              <a:rPr lang="ar-SA" sz="2600" spc="0" dirty="0">
                <a:solidFill>
                  <a:schemeClr val="tx1"/>
                </a:solidFill>
              </a:rPr>
              <a:t>أنظر إلى الصفحة </a:t>
            </a:r>
            <a:r>
              <a:rPr lang="en-US" sz="2600" spc="0" dirty="0">
                <a:solidFill>
                  <a:schemeClr val="tx1"/>
                </a:solidFill>
              </a:rPr>
              <a:t>36</a:t>
            </a:r>
            <a:r>
              <a:rPr lang="ar-SA" sz="2600" spc="0" dirty="0">
                <a:solidFill>
                  <a:schemeClr val="tx1"/>
                </a:solidFill>
              </a:rPr>
              <a:t> من الجريدة الرسمية العدد </a:t>
            </a:r>
            <a:r>
              <a:rPr lang="en-US" sz="2600" spc="0" dirty="0">
                <a:solidFill>
                  <a:schemeClr val="tx1"/>
                </a:solidFill>
              </a:rPr>
              <a:t>19</a:t>
            </a:r>
            <a:r>
              <a:rPr lang="ar-SA" sz="2600" b="0" spc="0" dirty="0">
                <a:solidFill>
                  <a:schemeClr val="tx1"/>
                </a:solidFill>
              </a:rPr>
              <a:t>)</a:t>
            </a:r>
          </a:p>
          <a:p>
            <a:pPr marL="1366838" lvl="2" algn="just">
              <a:tabLst>
                <a:tab pos="1254125" algn="l"/>
              </a:tabLst>
            </a:pP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4</a:t>
            </a:r>
            <a:r>
              <a:rPr lang="ar-SA" sz="3600" b="1" dirty="0">
                <a:solidFill>
                  <a:schemeClr val="tx1"/>
                </a:solidFill>
              </a:rPr>
              <a:t>: </a:t>
            </a:r>
            <a:r>
              <a:rPr lang="ar-DZ" sz="3200" b="1" dirty="0">
                <a:solidFill>
                  <a:schemeClr val="tx1"/>
                </a:solidFill>
              </a:rPr>
              <a:t>دراسة جداول تدفقات الخزينة- عرض وتحليل</a:t>
            </a:r>
            <a:endParaRPr lang="ar-SA" sz="3200" b="1" dirty="0"/>
          </a:p>
        </p:txBody>
      </p:sp>
      <p:sp>
        <p:nvSpPr>
          <p:cNvPr id="4" name="Date Placeholder 3"/>
          <p:cNvSpPr>
            <a:spLocks noGrp="1"/>
          </p:cNvSpPr>
          <p:nvPr>
            <p:ph type="dt" sz="half" idx="10"/>
          </p:nvPr>
        </p:nvSpPr>
        <p:spPr/>
        <p:txBody>
          <a:bodyPr/>
          <a:lstStyle/>
          <a:p>
            <a:fld id="{1A33AC14-4F55-42E6-BF82-41F26C6A2823}"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36134</TotalTime>
  <Words>1297</Words>
  <Application>Microsoft Office PowerPoint</Application>
  <PresentationFormat>Affichage à l'écran (4:3)</PresentationFormat>
  <Paragraphs>111</Paragraphs>
  <Slides>13</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Adobe Caslon Pro</vt:lpstr>
      <vt:lpstr>Adobe Gurmukhi</vt:lpstr>
      <vt:lpstr>Calibri</vt:lpstr>
      <vt:lpstr>Georgia</vt:lpstr>
      <vt:lpstr>Wingdings</vt:lpstr>
      <vt:lpstr>Wingdings 2</vt:lpstr>
      <vt:lpstr>Civic</vt:lpstr>
      <vt:lpstr>Présentation PowerPoint</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التسيير     </vt:lpstr>
      <vt:lpstr>الفصل 4: دراسة جداول تدفقات الخزينة- عرض وتحليل</vt:lpstr>
      <vt:lpstr>الفصل 4: دراسة جداول تدفقات الخزينة- عرض وتحليل</vt:lpstr>
      <vt:lpstr>الفصل 4: دراسة جداول تدفقات الخزينة- عرض وتحليل</vt:lpstr>
      <vt:lpstr>الفصل 4: دراسة جداول تدفقات الخزينة- عرض وتحليل</vt:lpstr>
      <vt:lpstr>الفصل 4: دراسة جداول تدفقات الخزينة- عرض وتحليل</vt:lpstr>
      <vt:lpstr>الفصل 4: دراسة جداول تدفقات الخزينة- عرض وتحليل</vt:lpstr>
      <vt:lpstr>الفصل 4: دراسة جداول تدفقات الخزينة- عرض وتحليل</vt:lpstr>
      <vt:lpstr>الفصل 4: دراسة جداول تدفقات الخزينة- عرض وتحليل</vt:lpstr>
      <vt:lpstr>الفصل 4: دراسة جداول تدفقات الخزينة- عرض وتحليل</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92</cp:revision>
  <dcterms:created xsi:type="dcterms:W3CDTF">2013-04-10T19:40:44Z</dcterms:created>
  <dcterms:modified xsi:type="dcterms:W3CDTF">2024-12-08T16:41:14Z</dcterms:modified>
</cp:coreProperties>
</file>