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7" r:id="rId10"/>
    <p:sldId id="264" r:id="rId11"/>
    <p:sldId id="268" r:id="rId12"/>
    <p:sldId id="265" r:id="rId13"/>
    <p:sldId id="269" r:id="rId14"/>
    <p:sldId id="266"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4" r:id="rId28"/>
    <p:sldId id="285" r:id="rId29"/>
    <p:sldId id="282" r:id="rId30"/>
    <p:sldId id="286" r:id="rId31"/>
    <p:sldId id="287" r:id="rId32"/>
    <p:sldId id="283" r:id="rId33"/>
    <p:sldId id="288" r:id="rId34"/>
    <p:sldId id="289" r:id="rId35"/>
    <p:sldId id="290" r:id="rId36"/>
    <p:sldId id="291" r:id="rId37"/>
    <p:sldId id="292" r:id="rId38"/>
    <p:sldId id="293" r:id="rId39"/>
    <p:sldId id="294" r:id="rId40"/>
    <p:sldId id="296" r:id="rId41"/>
    <p:sldId id="297" r:id="rId42"/>
    <p:sldId id="295"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48" y="10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4568A8A-F99D-4C28-89A8-2BEA65956FEE}"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69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7ACE-1488-446C-98D4-F0C52D355697}"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8A8A-F99D-4C28-89A8-2BEA65956FEE}" type="slidenum">
              <a:rPr lang="en-GB" smtClean="0"/>
              <a:t>‹#›</a:t>
            </a:fld>
            <a:endParaRPr lang="en-GB"/>
          </a:p>
        </p:txBody>
      </p:sp>
    </p:spTree>
    <p:extLst>
      <p:ext uri="{BB962C8B-B14F-4D97-AF65-F5344CB8AC3E}">
        <p14:creationId xmlns:p14="http://schemas.microsoft.com/office/powerpoint/2010/main" val="122874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9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22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spTree>
    <p:extLst>
      <p:ext uri="{BB962C8B-B14F-4D97-AF65-F5344CB8AC3E}">
        <p14:creationId xmlns:p14="http://schemas.microsoft.com/office/powerpoint/2010/main" val="2559474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60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34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50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64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spTree>
    <p:extLst>
      <p:ext uri="{BB962C8B-B14F-4D97-AF65-F5344CB8AC3E}">
        <p14:creationId xmlns:p14="http://schemas.microsoft.com/office/powerpoint/2010/main" val="74232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7ACE-1488-446C-98D4-F0C52D355697}"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68A8A-F99D-4C28-89A8-2BEA65956FEE}"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64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97ACE-1488-446C-98D4-F0C52D355697}"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8A8A-F99D-4C28-89A8-2BEA65956FEE}" type="slidenum">
              <a:rPr lang="en-GB" smtClean="0"/>
              <a:t>‹#›</a:t>
            </a:fld>
            <a:endParaRPr lang="en-GB"/>
          </a:p>
        </p:txBody>
      </p:sp>
    </p:spTree>
    <p:extLst>
      <p:ext uri="{BB962C8B-B14F-4D97-AF65-F5344CB8AC3E}">
        <p14:creationId xmlns:p14="http://schemas.microsoft.com/office/powerpoint/2010/main" val="56273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97ACE-1488-446C-98D4-F0C52D355697}" type="datetimeFigureOut">
              <a:rPr lang="en-GB" smtClean="0"/>
              <a:t>18/03/2024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68A8A-F99D-4C28-89A8-2BEA65956FEE}"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97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97ACE-1488-446C-98D4-F0C52D355697}" type="datetimeFigureOut">
              <a:rPr lang="en-GB" smtClean="0"/>
              <a:t>18/03/2024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68A8A-F99D-4C28-89A8-2BEA65956FE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64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97ACE-1488-446C-98D4-F0C52D355697}" type="datetimeFigureOut">
              <a:rPr lang="en-GB" smtClean="0"/>
              <a:t>18/03/2024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68A8A-F99D-4C28-89A8-2BEA65956FEE}" type="slidenum">
              <a:rPr lang="en-GB" smtClean="0"/>
              <a:t>‹#›</a:t>
            </a:fld>
            <a:endParaRPr lang="en-GB"/>
          </a:p>
        </p:txBody>
      </p:sp>
    </p:spTree>
    <p:extLst>
      <p:ext uri="{BB962C8B-B14F-4D97-AF65-F5344CB8AC3E}">
        <p14:creationId xmlns:p14="http://schemas.microsoft.com/office/powerpoint/2010/main" val="163415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7ACE-1488-446C-98D4-F0C52D355697}"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8A8A-F99D-4C28-89A8-2BEA65956FEE}"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1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7ACE-1488-446C-98D4-F0C52D355697}"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68A8A-F99D-4C28-89A8-2BEA65956FEE}" type="slidenum">
              <a:rPr lang="en-GB" smtClean="0"/>
              <a:t>‹#›</a:t>
            </a:fld>
            <a:endParaRPr lang="en-GB"/>
          </a:p>
        </p:txBody>
      </p:sp>
    </p:spTree>
    <p:extLst>
      <p:ext uri="{BB962C8B-B14F-4D97-AF65-F5344CB8AC3E}">
        <p14:creationId xmlns:p14="http://schemas.microsoft.com/office/powerpoint/2010/main" val="250311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A97ACE-1488-446C-98D4-F0C52D355697}" type="datetimeFigureOut">
              <a:rPr lang="en-GB" smtClean="0"/>
              <a:t>18/03/2024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568A8A-F99D-4C28-89A8-2BEA65956FEE}" type="slidenum">
              <a:rPr lang="en-GB" smtClean="0"/>
              <a:t>‹#›</a:t>
            </a:fld>
            <a:endParaRPr lang="en-GB"/>
          </a:p>
        </p:txBody>
      </p:sp>
    </p:spTree>
    <p:extLst>
      <p:ext uri="{BB962C8B-B14F-4D97-AF65-F5344CB8AC3E}">
        <p14:creationId xmlns:p14="http://schemas.microsoft.com/office/powerpoint/2010/main" val="2660410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b="1" dirty="0"/>
              <a:t>واقع تبني مبادئ الحوكمة في البنوك الجزائرية</a:t>
            </a:r>
            <a:endParaRPr lang="en-GB" dirty="0"/>
          </a:p>
        </p:txBody>
      </p:sp>
      <p:sp>
        <p:nvSpPr>
          <p:cNvPr id="3" name="Subtitle 2"/>
          <p:cNvSpPr>
            <a:spLocks noGrp="1"/>
          </p:cNvSpPr>
          <p:nvPr>
            <p:ph type="subTitle" idx="1"/>
          </p:nvPr>
        </p:nvSpPr>
        <p:spPr>
          <a:xfrm>
            <a:off x="7218947" y="3657597"/>
            <a:ext cx="2289120" cy="1652340"/>
          </a:xfrm>
        </p:spPr>
        <p:txBody>
          <a:bodyPr>
            <a:noAutofit/>
          </a:bodyPr>
          <a:lstStyle/>
          <a:p>
            <a:pPr marL="342900" indent="-342900" algn="r" rtl="1">
              <a:buFontTx/>
              <a:buChar char="-"/>
            </a:pPr>
            <a:r>
              <a:rPr lang="ar-DZ" sz="2400" dirty="0" smtClean="0"/>
              <a:t>حجام عماد.</a:t>
            </a:r>
          </a:p>
          <a:p>
            <a:pPr marL="342900" indent="-342900" algn="r" rtl="1">
              <a:buFontTx/>
              <a:buChar char="-"/>
            </a:pPr>
            <a:r>
              <a:rPr lang="ar-DZ" sz="2400" dirty="0" smtClean="0"/>
              <a:t>شلواش هشام.</a:t>
            </a:r>
          </a:p>
          <a:p>
            <a:pPr marL="342900" indent="-342900" algn="r" rtl="1">
              <a:buFontTx/>
              <a:buChar char="-"/>
            </a:pPr>
            <a:r>
              <a:rPr lang="ar-DZ" sz="2400" dirty="0" smtClean="0"/>
              <a:t>لوحة خالد.</a:t>
            </a:r>
            <a:endParaRPr lang="en-GB" sz="2400" dirty="0"/>
          </a:p>
        </p:txBody>
      </p:sp>
      <p:sp>
        <p:nvSpPr>
          <p:cNvPr id="4" name="Subtitle 2"/>
          <p:cNvSpPr txBox="1">
            <a:spLocks/>
          </p:cNvSpPr>
          <p:nvPr/>
        </p:nvSpPr>
        <p:spPr>
          <a:xfrm>
            <a:off x="2692398" y="4074692"/>
            <a:ext cx="1663478" cy="65772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r" rtl="1">
              <a:buFontTx/>
              <a:buChar char="-"/>
            </a:pPr>
            <a:r>
              <a:rPr lang="ar-DZ" sz="2400" dirty="0" smtClean="0"/>
              <a:t>د.حمايزية</a:t>
            </a:r>
          </a:p>
        </p:txBody>
      </p:sp>
    </p:spTree>
    <p:extLst>
      <p:ext uri="{BB962C8B-B14F-4D97-AF65-F5344CB8AC3E}">
        <p14:creationId xmlns:p14="http://schemas.microsoft.com/office/powerpoint/2010/main" val="308026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rtl="1">
              <a:buFont typeface="+mj-lt"/>
              <a:buAutoNum type="romanUcPeriod"/>
            </a:pPr>
            <a:r>
              <a:rPr lang="ar-DZ" dirty="0" smtClean="0"/>
              <a:t>مفهوم </a:t>
            </a:r>
            <a:r>
              <a:rPr lang="ar-DZ" dirty="0"/>
              <a:t>حوكمة المؤسسات المصرفية</a:t>
            </a:r>
            <a:endParaRPr lang="en-GB" dirty="0"/>
          </a:p>
        </p:txBody>
      </p:sp>
      <p:sp>
        <p:nvSpPr>
          <p:cNvPr id="3" name="Content Placeholder 2"/>
          <p:cNvSpPr>
            <a:spLocks noGrp="1"/>
          </p:cNvSpPr>
          <p:nvPr>
            <p:ph idx="1"/>
          </p:nvPr>
        </p:nvSpPr>
        <p:spPr>
          <a:xfrm>
            <a:off x="1295401" y="2486527"/>
            <a:ext cx="9601196" cy="3753852"/>
          </a:xfrm>
        </p:spPr>
        <p:txBody>
          <a:bodyPr>
            <a:normAutofit/>
          </a:bodyPr>
          <a:lstStyle/>
          <a:p>
            <a:pPr marL="0" indent="0" algn="just" rtl="1"/>
            <a:r>
              <a:rPr lang="ar-DZ" dirty="0"/>
              <a:t>إن حوكمة المؤسسات قد نجحت في جذب قدر كبير من الاهتمام بسبب أهميتها للأداء الاقتصادي للمؤسسات والاقتصاد ككل، إلا أنه وعلى الرغم من هذه الأهمية، لم يلقى مفهوم حوكمة الجهاز المصرفي القدر الكافي من الاهتمام في الدراسات الحديثة ويعد ذلك غريبا في ظل الإدراك الواضح لأهمية دور المصارف في إحكام الرقابة على مختلف </a:t>
            </a:r>
            <a:r>
              <a:rPr lang="ar-DZ" dirty="0" smtClean="0"/>
              <a:t>المؤسسات.</a:t>
            </a:r>
          </a:p>
          <a:p>
            <a:pPr marL="0" indent="266700" algn="just" rtl="1">
              <a:buNone/>
            </a:pPr>
            <a:r>
              <a:rPr lang="ar-DZ" dirty="0" smtClean="0"/>
              <a:t>وعلى </a:t>
            </a:r>
            <a:r>
              <a:rPr lang="ar-DZ" dirty="0"/>
              <a:t>الرغم من عدم وجود تعريف موحد عالميا للحوكمة فمن الواضح أن مبدأ الحوكمة هو التحكم بكافة العلاقات السلوكية للمؤسسة والمتعاملين معها ومنه حوكمة المصارف هي الطريقة التي تدار بها أعمال المصرف بما في ذلك وضع الأهداف المؤسسية، وإدارة المخاطر، وإيجاد ترابط وتناسق بين الأنشطة والسلوكيات المؤسسية من جهة وتوقع أن تعمل الإدارة بأسلوب أمن وسليم من جهة أخرى.</a:t>
            </a:r>
            <a:endParaRPr lang="en-GB" dirty="0"/>
          </a:p>
        </p:txBody>
      </p:sp>
    </p:spTree>
    <p:extLst>
      <p:ext uri="{BB962C8B-B14F-4D97-AF65-F5344CB8AC3E}">
        <p14:creationId xmlns:p14="http://schemas.microsoft.com/office/powerpoint/2010/main" val="291662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7516" y="593558"/>
            <a:ext cx="10796337" cy="5743074"/>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182563" algn="just" rtl="1">
              <a:buNone/>
            </a:pPr>
            <a:r>
              <a:rPr lang="ar-DZ" dirty="0"/>
              <a:t>بمعنى أوسع، يشمل نظام الحوكمة من المنظور المصرفي الطريقة التي تدار بها شؤون المصرف من خلال الدور المنوط به كل من مجلس الإدارة والإدارة العليا بما يؤثر على تحديد أهداف المصرف ومراعاة حقوق المستفدين وحماية حقوق المودعين وبازدياد التعقيد في نشاط الجهاز المصرفي أصبحت عملية مراقبة إدارة المخاطر من قبل السلطة الرقابية غير كافية وباتت سلامة الجهاز المصرفي تتطلب المشاركة المباشرة للمساهمين ومن يمثلونهم في مجلس إدارة المصرف</a:t>
            </a:r>
            <a:r>
              <a:rPr lang="ar-DZ" dirty="0" smtClean="0"/>
              <a:t>.</a:t>
            </a:r>
            <a:endParaRPr lang="ar-DZ" dirty="0"/>
          </a:p>
          <a:p>
            <a:pPr marL="0" indent="182563" algn="just" rtl="1">
              <a:buNone/>
            </a:pPr>
            <a:r>
              <a:rPr lang="ar-DZ" dirty="0"/>
              <a:t>أما لجنة </a:t>
            </a:r>
            <a:r>
              <a:rPr lang="ar-DZ" dirty="0" smtClean="0"/>
              <a:t>(</a:t>
            </a:r>
            <a:r>
              <a:rPr lang="ar-DZ" dirty="0"/>
              <a:t>بازل)، فإنها ترى أن الحوكمة من المنظور المصرفي تتضمن الطريقة التي تدار بها المؤسسات المصرفية بواسطة مجالس إدارتها والإدارة ،العليا والتي تؤثر في كيفية قيام البنك بما </a:t>
            </a:r>
            <a:r>
              <a:rPr lang="ar-DZ" dirty="0" smtClean="0"/>
              <a:t>يلي:</a:t>
            </a:r>
          </a:p>
          <a:p>
            <a:pPr algn="just" rtl="1"/>
            <a:r>
              <a:rPr lang="ar-DZ" dirty="0" smtClean="0"/>
              <a:t>وضع </a:t>
            </a:r>
            <a:r>
              <a:rPr lang="ar-DZ" dirty="0"/>
              <a:t>أهداف المصرف.</a:t>
            </a:r>
          </a:p>
          <a:p>
            <a:pPr algn="just" rtl="1"/>
            <a:r>
              <a:rPr lang="ar-DZ" dirty="0" smtClean="0"/>
              <a:t>إدارة </a:t>
            </a:r>
            <a:r>
              <a:rPr lang="ar-DZ" dirty="0"/>
              <a:t>العمليات اليومية في المصرف.</a:t>
            </a:r>
          </a:p>
          <a:p>
            <a:pPr algn="just" rtl="1"/>
            <a:r>
              <a:rPr lang="ar-DZ" dirty="0" smtClean="0"/>
              <a:t>إدارة </a:t>
            </a:r>
            <a:r>
              <a:rPr lang="ar-DZ" dirty="0"/>
              <a:t>الأنشطة والتعاملات بطريقة أمنة وسليمة ووفقا للقوانين السارية بما يحمي مصالح المودعين.</a:t>
            </a:r>
          </a:p>
          <a:p>
            <a:pPr algn="just" rtl="1"/>
            <a:r>
              <a:rPr lang="ar-DZ" dirty="0" smtClean="0"/>
              <a:t>مراعاة </a:t>
            </a:r>
            <a:r>
              <a:rPr lang="ar-DZ" dirty="0"/>
              <a:t>حقوق أصحاب المصالح المتعاملين مع المصرف، بما فيهم الموظفين والعملاء والمساهمين وغيرهم.</a:t>
            </a:r>
          </a:p>
          <a:p>
            <a:pPr marL="0" indent="182563" algn="just" rtl="1">
              <a:buNone/>
            </a:pPr>
            <a:r>
              <a:rPr lang="ar-DZ" dirty="0"/>
              <a:t>وبصفة عامة يمكننا القول أن حوكمة المصارف هي : " النظام الذي تتم بموجبه إدارة المصارف ومراقبتها ابتغاء تحقيق غاياتها وأهدافها، فهو :" بالتالي، النظام الذي يتعاملون بموجبه مع مصادر رؤوس أموال المساهمين والمستثمرين المؤسسين" </a:t>
            </a:r>
          </a:p>
        </p:txBody>
      </p:sp>
    </p:spTree>
    <p:extLst>
      <p:ext uri="{BB962C8B-B14F-4D97-AF65-F5344CB8AC3E}">
        <p14:creationId xmlns:p14="http://schemas.microsoft.com/office/powerpoint/2010/main" val="190152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rtl="1">
              <a:buFont typeface="+mj-lt"/>
              <a:buAutoNum type="romanUcPeriod" startAt="2"/>
            </a:pPr>
            <a:r>
              <a:rPr lang="ar-DZ" dirty="0" smtClean="0"/>
              <a:t>محددات </a:t>
            </a:r>
            <a:r>
              <a:rPr lang="ar-DZ" dirty="0"/>
              <a:t>حوكمة المؤسسات المصرفية</a:t>
            </a:r>
            <a:endParaRPr lang="en-GB" dirty="0"/>
          </a:p>
        </p:txBody>
      </p:sp>
      <p:sp>
        <p:nvSpPr>
          <p:cNvPr id="3" name="Content Placeholder 2"/>
          <p:cNvSpPr>
            <a:spLocks noGrp="1"/>
          </p:cNvSpPr>
          <p:nvPr>
            <p:ph idx="1"/>
          </p:nvPr>
        </p:nvSpPr>
        <p:spPr>
          <a:xfrm>
            <a:off x="1047403" y="2410692"/>
            <a:ext cx="10257905" cy="4023359"/>
          </a:xfrm>
        </p:spPr>
        <p:txBody>
          <a:bodyPr>
            <a:normAutofit fontScale="92500" lnSpcReduction="10000"/>
          </a:bodyPr>
          <a:lstStyle/>
          <a:p>
            <a:pPr marL="457200" indent="-457200" algn="just" rtl="1">
              <a:buFont typeface="+mj-lt"/>
              <a:buAutoNum type="arabicPeriod"/>
            </a:pPr>
            <a:r>
              <a:rPr lang="ar-DZ" b="1" u="sng" dirty="0"/>
              <a:t>المحددات </a:t>
            </a:r>
            <a:r>
              <a:rPr lang="ar-DZ" b="1" u="sng" dirty="0" smtClean="0"/>
              <a:t>الداخلية:</a:t>
            </a:r>
            <a:r>
              <a:rPr lang="ar-DZ" b="1" dirty="0"/>
              <a:t> </a:t>
            </a:r>
            <a:r>
              <a:rPr lang="ar-DZ" b="1" dirty="0" smtClean="0"/>
              <a:t>تتمثل </a:t>
            </a:r>
            <a:r>
              <a:rPr lang="ar-DZ" b="1" dirty="0"/>
              <a:t>في القواعد والأسس التي تحدد طريقة اتخاذ القرار وتوزيع السلطات بين الجمعية العامة ومجلس الإدارة والمديرين، بما يؤدي إلى تخفيض التعارض بين مصالح هذه </a:t>
            </a:r>
            <a:r>
              <a:rPr lang="ar-DZ" b="1" dirty="0" smtClean="0"/>
              <a:t>الأطراف. </a:t>
            </a:r>
            <a:r>
              <a:rPr lang="ar-DZ" b="1" dirty="0"/>
              <a:t>وتشمل المحددات الداخلية</a:t>
            </a:r>
            <a:r>
              <a:rPr lang="ar-DZ" b="1" dirty="0" smtClean="0"/>
              <a:t>:</a:t>
            </a:r>
          </a:p>
          <a:p>
            <a:pPr marL="457200" indent="-457200" algn="just" rtl="1">
              <a:buFont typeface="Arial"/>
              <a:buAutoNum type="arabic1Minus"/>
            </a:pPr>
            <a:r>
              <a:rPr lang="ar-DZ" b="1" u="sng" dirty="0" smtClean="0"/>
              <a:t>حملة الأسهم: </a:t>
            </a:r>
            <a:r>
              <a:rPr lang="ar-DZ" b="1" dirty="0"/>
              <a:t>يلعب حملة الأسهم دورا هاما في مراقبة أداء الشركات بصفة عامة حيث أنه في إمكانهم التأثير على تحديد توجهات </a:t>
            </a:r>
            <a:r>
              <a:rPr lang="ar-DZ" b="1" dirty="0" smtClean="0"/>
              <a:t>المصرف.</a:t>
            </a:r>
            <a:endParaRPr lang="ar-DZ" b="1" u="sng" dirty="0" smtClean="0"/>
          </a:p>
          <a:p>
            <a:pPr marL="457200" indent="-457200" algn="just" rtl="1">
              <a:buAutoNum type="arabic1Minus"/>
            </a:pPr>
            <a:r>
              <a:rPr lang="ar-DZ" b="1" u="sng" dirty="0"/>
              <a:t>مجلس </a:t>
            </a:r>
            <a:r>
              <a:rPr lang="ar-DZ" b="1" u="sng" dirty="0" smtClean="0"/>
              <a:t>الإدارة: </a:t>
            </a:r>
            <a:r>
              <a:rPr lang="ar-DZ" b="1" dirty="0"/>
              <a:t>وضع الاستراتيجيات وتوجيه الإدارة العليا ووضع سياسات التشغيل وتحمل المسؤولية والتأكد سلامة موقف البنك.</a:t>
            </a:r>
            <a:endParaRPr lang="ar-DZ" b="1" u="sng" dirty="0" smtClean="0"/>
          </a:p>
          <a:p>
            <a:pPr marL="457200" indent="-457200" algn="just" rtl="1">
              <a:buAutoNum type="arabic1Minus"/>
            </a:pPr>
            <a:r>
              <a:rPr lang="ar-DZ" b="1" u="sng" dirty="0"/>
              <a:t>الإدارة </a:t>
            </a:r>
            <a:r>
              <a:rPr lang="ar-DZ" b="1" u="sng" dirty="0" smtClean="0"/>
              <a:t>التنفيذية:</a:t>
            </a:r>
            <a:r>
              <a:rPr lang="ar-DZ" b="1" dirty="0"/>
              <a:t>لا بد أن يكون لهم الكفاءة والنزاهة المطلوبتين لإدارة المصرف كما أنه عليهم أن يتعاملوا وفقا لأخلاقيات المهنة.</a:t>
            </a:r>
            <a:endParaRPr lang="ar-DZ" b="1" u="sng" dirty="0" smtClean="0"/>
          </a:p>
          <a:p>
            <a:pPr marL="457200" indent="-457200" algn="just" rtl="1">
              <a:buAutoNum type="arabic1Minus"/>
            </a:pPr>
            <a:r>
              <a:rPr lang="ar-DZ" b="1" u="sng" dirty="0"/>
              <a:t>المراجعين </a:t>
            </a:r>
            <a:r>
              <a:rPr lang="ar-DZ" b="1" u="sng" dirty="0" smtClean="0"/>
              <a:t>الداخليين: </a:t>
            </a:r>
            <a:r>
              <a:rPr lang="ar-DZ" b="1" dirty="0" smtClean="0"/>
              <a:t>أصبح </a:t>
            </a:r>
            <a:r>
              <a:rPr lang="ar-DZ" b="1" dirty="0"/>
              <a:t>للمراجعين دورا هاما في تقييم عملية إدارة المخاطر.</a:t>
            </a:r>
            <a:endParaRPr lang="ar-DZ" b="1" u="sng" dirty="0" smtClean="0"/>
          </a:p>
          <a:p>
            <a:pPr marL="0" indent="0" algn="r" rtl="1">
              <a:buNone/>
            </a:pPr>
            <a:endParaRPr lang="ar-DZ" u="sng" dirty="0" smtClean="0"/>
          </a:p>
          <a:p>
            <a:pPr marL="457200" indent="-457200" algn="r" rtl="1">
              <a:buAutoNum type="arabic1Minus"/>
            </a:pPr>
            <a:endParaRPr lang="en-GB" dirty="0"/>
          </a:p>
        </p:txBody>
      </p:sp>
    </p:spTree>
    <p:extLst>
      <p:ext uri="{BB962C8B-B14F-4D97-AF65-F5344CB8AC3E}">
        <p14:creationId xmlns:p14="http://schemas.microsoft.com/office/powerpoint/2010/main" val="341024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7516" y="593558"/>
            <a:ext cx="10796337" cy="5743074"/>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lgn="r" rtl="1">
              <a:buFont typeface="+mj-lt"/>
              <a:buAutoNum type="arabicPeriod" startAt="2"/>
            </a:pPr>
            <a:r>
              <a:rPr lang="ar-DZ" b="1" u="sng" dirty="0" smtClean="0"/>
              <a:t>المحددات الخارجية</a:t>
            </a:r>
            <a:r>
              <a:rPr lang="ar-DZ" b="1" dirty="0" smtClean="0"/>
              <a:t>: </a:t>
            </a:r>
            <a:r>
              <a:rPr lang="ar-DZ" dirty="0" smtClean="0"/>
              <a:t>وتشمل </a:t>
            </a:r>
            <a:r>
              <a:rPr lang="ar-DZ" dirty="0"/>
              <a:t>جميع عناصر البيئة الخارجية المؤثرة على المصرف، وتضم</a:t>
            </a:r>
            <a:r>
              <a:rPr lang="ar-DZ" dirty="0" smtClean="0"/>
              <a:t>:</a:t>
            </a:r>
          </a:p>
          <a:p>
            <a:pPr marL="457200" indent="-457200" algn="r" rtl="1">
              <a:buAutoNum type="arabic1Minus"/>
            </a:pPr>
            <a:r>
              <a:rPr lang="ar-DZ" u="sng" dirty="0" smtClean="0"/>
              <a:t>الإطار </a:t>
            </a:r>
            <a:r>
              <a:rPr lang="ar-DZ" u="sng" dirty="0"/>
              <a:t>القانوني والتنظيمي </a:t>
            </a:r>
            <a:r>
              <a:rPr lang="ar-DZ" u="sng" dirty="0" smtClean="0"/>
              <a:t>والرقابي:</a:t>
            </a:r>
            <a:r>
              <a:rPr lang="ar-DZ" dirty="0" smtClean="0"/>
              <a:t> </a:t>
            </a:r>
            <a:r>
              <a:rPr lang="ar-DZ" dirty="0"/>
              <a:t>يعتبر وجود إطار تنظيمي وقانوني متطور لنظام المصرف أمرا هاما وحيويا، هذا بالإضافة إلى الدور الرقابي للبنك المركزي - كما سنراه لاحقا </a:t>
            </a:r>
            <a:r>
              <a:rPr lang="ar-DZ" dirty="0" smtClean="0"/>
              <a:t>.</a:t>
            </a:r>
          </a:p>
          <a:p>
            <a:pPr marL="457200" indent="-457200" algn="r" rtl="1">
              <a:buAutoNum type="arabic1Minus"/>
            </a:pPr>
            <a:r>
              <a:rPr lang="ar-DZ" u="sng" dirty="0" smtClean="0"/>
              <a:t>دور العامة:</a:t>
            </a:r>
            <a:r>
              <a:rPr lang="ar-DZ" dirty="0"/>
              <a:t> إن مفهوم العامة يمكن أن يكون له تأثيرا أكبر في إحكام الرقابة وفرض انضباط السوق على أداء المصرف، إذا ما اتسع ليشمل كل ما </a:t>
            </a:r>
            <a:r>
              <a:rPr lang="ar-DZ" dirty="0" smtClean="0"/>
              <a:t>يأتي:</a:t>
            </a:r>
          </a:p>
          <a:p>
            <a:pPr algn="r" rtl="1">
              <a:buFont typeface="Arial" panose="020B0604020202020204" pitchFamily="34" charset="0"/>
              <a:buChar char="•"/>
            </a:pPr>
            <a:r>
              <a:rPr lang="ar-DZ" b="1" dirty="0" smtClean="0"/>
              <a:t>المودعين: </a:t>
            </a:r>
            <a:r>
              <a:rPr lang="ar-DZ" dirty="0"/>
              <a:t>يتمثل دور المودعين في الرقابة على أداء الجهاز المصرفي في قدرتهم على سحب مدخراتهم إذا ما لاحظوا إقبال المصرف على تحمل قدر مبالغ فيه من المخاطر.</a:t>
            </a:r>
          </a:p>
          <a:p>
            <a:pPr algn="r" rtl="1">
              <a:buFont typeface="Arial" panose="020B0604020202020204" pitchFamily="34" charset="0"/>
              <a:buChar char="•"/>
            </a:pPr>
            <a:r>
              <a:rPr lang="ar-DZ" dirty="0"/>
              <a:t>شبكة الآمان وصندوق تأمين </a:t>
            </a:r>
            <a:r>
              <a:rPr lang="ar-DZ" dirty="0" smtClean="0"/>
              <a:t>الودائع: </a:t>
            </a:r>
            <a:r>
              <a:rPr lang="ar-DZ" dirty="0"/>
              <a:t>يعتبر التأمين على الودائع أحد أهم أشكال شبكة الآمان (نظام التأمين الضمني - نظام التأمين الصريح).</a:t>
            </a:r>
          </a:p>
          <a:p>
            <a:pPr algn="r" rtl="1">
              <a:buFont typeface="Arial" panose="020B0604020202020204" pitchFamily="34" charset="0"/>
              <a:buChar char="•"/>
            </a:pPr>
            <a:r>
              <a:rPr lang="ar-DZ" b="1" dirty="0" smtClean="0"/>
              <a:t>وسائل </a:t>
            </a:r>
            <a:r>
              <a:rPr lang="ar-DZ" b="1" dirty="0"/>
              <a:t>الإعلام: </a:t>
            </a:r>
            <a:r>
              <a:rPr lang="ar-DZ" dirty="0"/>
              <a:t>يمكن لوسائل الإعلام أن تمارس الضغط على المصارف لنشر المعلومات ورفع كفاءة رأس المال البشري ومراعاة مصالح الفاعلين الآخرين في السوق، بالإضافة إلى تأثيرهم على الرأي العام.</a:t>
            </a:r>
          </a:p>
          <a:p>
            <a:pPr algn="r" rtl="1">
              <a:buFont typeface="Arial" panose="020B0604020202020204" pitchFamily="34" charset="0"/>
              <a:buChar char="•"/>
            </a:pPr>
            <a:r>
              <a:rPr lang="ar-DZ" b="1" dirty="0" smtClean="0"/>
              <a:t>شركات </a:t>
            </a:r>
            <a:r>
              <a:rPr lang="ar-DZ" b="1" dirty="0"/>
              <a:t>التصنيف والتقييم </a:t>
            </a:r>
            <a:r>
              <a:rPr lang="ar-DZ" b="1" dirty="0" smtClean="0"/>
              <a:t>الائتماني: </a:t>
            </a:r>
            <a:r>
              <a:rPr lang="ar-DZ" dirty="0"/>
              <a:t>تساعد مؤسسات التقييم على دعم الالتزام في السوق، حيث تقوم فكرة التقييم على التأكد من توافر المعلومات لصغار المستثمرين ومن تم فان توافر هذه الخدمة من شأنه أن يساهم في زيادة درجة الشفافية ودعم الحماية التي يجب توافرها للمتعاملين في السوق.</a:t>
            </a:r>
          </a:p>
          <a:p>
            <a:pPr algn="r" rtl="1">
              <a:buFont typeface="Wingdings" panose="05000000000000000000" pitchFamily="2" charset="2"/>
              <a:buChar char="§"/>
            </a:pPr>
            <a:endParaRPr lang="ar-DZ" dirty="0" smtClean="0"/>
          </a:p>
          <a:p>
            <a:pPr marL="0" indent="0" algn="r" rtl="1">
              <a:buNone/>
            </a:pPr>
            <a:endParaRPr lang="en-GB" dirty="0"/>
          </a:p>
        </p:txBody>
      </p:sp>
    </p:spTree>
    <p:extLst>
      <p:ext uri="{BB962C8B-B14F-4D97-AF65-F5344CB8AC3E}">
        <p14:creationId xmlns:p14="http://schemas.microsoft.com/office/powerpoint/2010/main" val="275616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5"/>
          <p:cNvPicPr/>
          <p:nvPr/>
        </p:nvPicPr>
        <p:blipFill>
          <a:blip r:embed="rId2" cstate="print"/>
          <a:srcRect/>
          <a:stretch>
            <a:fillRect/>
          </a:stretch>
        </p:blipFill>
        <p:spPr bwMode="auto">
          <a:xfrm>
            <a:off x="2034573" y="696608"/>
            <a:ext cx="8039869" cy="5543769"/>
          </a:xfrm>
          <a:prstGeom prst="rect">
            <a:avLst/>
          </a:prstGeom>
          <a:noFill/>
          <a:ln w="9525">
            <a:noFill/>
            <a:miter lim="800000"/>
            <a:headEnd/>
            <a:tailEnd/>
          </a:ln>
        </p:spPr>
      </p:pic>
    </p:spTree>
    <p:extLst>
      <p:ext uri="{BB962C8B-B14F-4D97-AF65-F5344CB8AC3E}">
        <p14:creationId xmlns:p14="http://schemas.microsoft.com/office/powerpoint/2010/main" val="180007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rtl="1">
              <a:buFont typeface="+mj-lt"/>
              <a:buAutoNum type="romanUcPeriod" startAt="3"/>
            </a:pPr>
            <a:r>
              <a:rPr lang="ar-DZ" dirty="0"/>
              <a:t>أهمية الحوكمة في المؤسسات المصرفية</a:t>
            </a:r>
            <a:endParaRPr lang="en-GB" dirty="0"/>
          </a:p>
        </p:txBody>
      </p:sp>
      <p:sp>
        <p:nvSpPr>
          <p:cNvPr id="3" name="Content Placeholder 2"/>
          <p:cNvSpPr>
            <a:spLocks noGrp="1"/>
          </p:cNvSpPr>
          <p:nvPr>
            <p:ph idx="1"/>
          </p:nvPr>
        </p:nvSpPr>
        <p:spPr>
          <a:xfrm>
            <a:off x="1047403" y="2410692"/>
            <a:ext cx="10257905" cy="4023359"/>
          </a:xfrm>
        </p:spPr>
        <p:txBody>
          <a:bodyPr>
            <a:normAutofit/>
          </a:bodyPr>
          <a:lstStyle/>
          <a:p>
            <a:pPr marL="0" indent="273050" algn="just" rtl="1">
              <a:buNone/>
            </a:pPr>
            <a:r>
              <a:rPr lang="ar-DZ" dirty="0"/>
              <a:t>تزداد أهمية الحوكمة في المصارف مقارنة بالمؤسسات الأخرى نظرا لطبيعتها الخاصة حيث أن إفلاس المصارف لا يؤثر فقط على الأطراف ذوي العلاقة من عملاء ومودعين ومقرضين، ولكن أيضا يؤثر على استقرار المصارف الأخرى من خلال مختلف العلاقات الموجودة بينها، فيما يعرف بسوق ما بين المصارف (</a:t>
            </a:r>
            <a:r>
              <a:rPr lang="fr-FR" dirty="0"/>
              <a:t>Marche interbancaire</a:t>
            </a:r>
            <a:r>
              <a:rPr lang="ar-DZ" dirty="0" smtClean="0"/>
              <a:t>).</a:t>
            </a:r>
          </a:p>
          <a:p>
            <a:pPr marL="0" indent="273050" algn="just" rtl="1">
              <a:buNone/>
            </a:pPr>
            <a:r>
              <a:rPr lang="ar-DZ" dirty="0" smtClean="0"/>
              <a:t>وتحقق </a:t>
            </a:r>
            <a:r>
              <a:rPr lang="ar-DZ" dirty="0"/>
              <a:t>الحوكمة العديد من المزايا المرتبطة بالأداء المصرفي والمحافظة على أمواله وبجودته، مما يعزز فيه الاستقرار المالي ومن تم الاستقرار الاقتصادي. ومن أهم مزايا تطبيق مبادئ الحوكمة في المصارف </a:t>
            </a:r>
            <a:r>
              <a:rPr lang="ar-DZ" dirty="0" smtClean="0"/>
              <a:t>نجد:</a:t>
            </a:r>
          </a:p>
          <a:p>
            <a:pPr lvl="0" algn="just" rtl="1"/>
            <a:r>
              <a:rPr lang="ar-DZ" dirty="0"/>
              <a:t>تخفيض المخاطر المتعلقة بالفساد المالي والإداري التي تواجهها المصارف ومن تم الدول.</a:t>
            </a:r>
            <a:endParaRPr lang="en-GB" dirty="0"/>
          </a:p>
          <a:p>
            <a:pPr lvl="0" algn="just" rtl="1"/>
            <a:r>
              <a:rPr lang="ar-DZ" dirty="0"/>
              <a:t>رفع مستوى الأداء للمصارف ومن تم التقدم والنمو الاقتصادي والتنمية للدولة</a:t>
            </a:r>
            <a:r>
              <a:rPr lang="ar-DZ" dirty="0" smtClean="0"/>
              <a:t>.</a:t>
            </a:r>
            <a:endParaRPr lang="ar-DZ" u="sng" dirty="0" smtClean="0"/>
          </a:p>
          <a:p>
            <a:pPr marL="457200" indent="-457200" algn="r" rtl="1">
              <a:buAutoNum type="arabic1Minus"/>
            </a:pPr>
            <a:endParaRPr lang="en-GB" dirty="0"/>
          </a:p>
        </p:txBody>
      </p:sp>
    </p:spTree>
    <p:extLst>
      <p:ext uri="{BB962C8B-B14F-4D97-AF65-F5344CB8AC3E}">
        <p14:creationId xmlns:p14="http://schemas.microsoft.com/office/powerpoint/2010/main" val="209474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7937" y="689810"/>
            <a:ext cx="10684042" cy="55024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dirty="0" smtClean="0"/>
              <a:t>جذب </a:t>
            </a:r>
            <a:r>
              <a:rPr lang="ar-DZ" dirty="0"/>
              <a:t>الاستثمارات الأجنبية وتشجيع الرأس المال المحلي على الاستثمار في المشروعات الوطنية وضمان تدفق الأموال المحلية والدولية. الشفافية والدقة والوضوح والتراهة في القوائم المالية مما يزيد من اعتماد المستثمرين عليها في اتخاذ القرار.</a:t>
            </a:r>
          </a:p>
          <a:p>
            <a:pPr algn="just" rtl="1"/>
            <a:r>
              <a:rPr lang="ar-DZ" dirty="0" smtClean="0"/>
              <a:t>حماية </a:t>
            </a:r>
            <a:r>
              <a:rPr lang="ar-DZ" dirty="0"/>
              <a:t>المستثمرين بصفة عامة سواء كانوا من المستثمرين الصغار أو من المستثمرين الكبار وسواء كانوا أقلية أم أغلبية وتعظيم عائدهم، مع مراعاة مصالح المجتمع.</a:t>
            </a:r>
          </a:p>
          <a:p>
            <a:pPr algn="just" rtl="1"/>
            <a:r>
              <a:rPr lang="ar-DZ" dirty="0" smtClean="0"/>
              <a:t>ضمان </a:t>
            </a:r>
            <a:r>
              <a:rPr lang="ar-DZ" dirty="0"/>
              <a:t>وجود هياكل إدارية يمكن معها محاسبة إدارة المصارف أمام مساهميها مع ضمان وجود مراقبة مستقلة عن المحاسبين والمراجعين للوصول إلى قوائم مالية على أسس محاسبية صحيحة.</a:t>
            </a:r>
          </a:p>
          <a:p>
            <a:pPr algn="just" rtl="1"/>
            <a:r>
              <a:rPr lang="ar-DZ" dirty="0" smtClean="0"/>
              <a:t>تعظيم </a:t>
            </a:r>
            <a:r>
              <a:rPr lang="ar-DZ" dirty="0"/>
              <a:t>قيمة أسهم المصرف وتدعيم التنافسية في أسواق المال العالمية.</a:t>
            </a:r>
          </a:p>
          <a:p>
            <a:pPr algn="just" rtl="1"/>
            <a:r>
              <a:rPr lang="ar-DZ" dirty="0" smtClean="0"/>
              <a:t>انزلاق </a:t>
            </a:r>
            <a:r>
              <a:rPr lang="ar-DZ" dirty="0"/>
              <a:t>المصارف في مشاكل مالية ومحاسبية بما يعمل على تدعيم واستقرار نشاط المصارف العاملة بالاقتصاد، ودرءا لحدوث الانهيارات بالأجهزة المصرفية وأسواق المال المحلية والعالمية.</a:t>
            </a:r>
          </a:p>
          <a:p>
            <a:pPr algn="just" rtl="1"/>
            <a:r>
              <a:rPr lang="ar-DZ" dirty="0" smtClean="0"/>
              <a:t>الحصول </a:t>
            </a:r>
            <a:r>
              <a:rPr lang="ar-DZ" dirty="0"/>
              <a:t>على مجلس إدارة ،قوي يستطيع اختيار مديرين مؤهلين قادرين على تحقيق وتنفيذ أنشطة المصرف في إطار القوانين واللوائح الحاكمة وبطريقة أخلاقية.</a:t>
            </a:r>
          </a:p>
        </p:txBody>
      </p:sp>
    </p:spTree>
    <p:extLst>
      <p:ext uri="{BB962C8B-B14F-4D97-AF65-F5344CB8AC3E}">
        <p14:creationId xmlns:p14="http://schemas.microsoft.com/office/powerpoint/2010/main" val="68647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88169" y="1892968"/>
            <a:ext cx="9272336" cy="332071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buFont typeface="Wingdings" panose="05000000000000000000" pitchFamily="2" charset="2"/>
              <a:buChar char="q"/>
            </a:pPr>
            <a:r>
              <a:rPr lang="ar-DZ" dirty="0" smtClean="0"/>
              <a:t> إن </a:t>
            </a:r>
            <a:r>
              <a:rPr lang="ar-DZ" dirty="0"/>
              <a:t>لتطبيق مبادئ الحوكمة أهمية كبيرة، حيث أصبحت درجة التزام المصارف بتطبيقها أحد المعايير التي يضعها المتعاملون والمستثمرون في اعتباراتهم لاتخاذ قرارات التوظيف أو الاستثمار ومن تم فان المصارف التي تقدم على تطبيق مبادئ الحوكمة فإنها تتمتع بميزة تنافسية لجذب رؤوس الأموال من المصارف التي لا تطبقها وتزداد قدرتها على المنافسة في المدى الطويل لما تتمتع به من شفافية في معاملاتها وفي إجراء المحاسبة والمراجعة المالية بما يدعم الثقة من جانب المستثمرين سواء المحليين أو الدوليين . </a:t>
            </a:r>
          </a:p>
        </p:txBody>
      </p:sp>
    </p:spTree>
    <p:extLst>
      <p:ext uri="{BB962C8B-B14F-4D97-AF65-F5344CB8AC3E}">
        <p14:creationId xmlns:p14="http://schemas.microsoft.com/office/powerpoint/2010/main" val="200500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rtl="1">
              <a:buFont typeface="+mj-lt"/>
              <a:buAutoNum type="romanUcPeriod" startAt="4"/>
            </a:pPr>
            <a:r>
              <a:rPr lang="ar-DZ" dirty="0"/>
              <a:t>تطبيق مبادئ الحوكمة في المؤسسات المصرفية</a:t>
            </a:r>
            <a:endParaRPr lang="en-GB" dirty="0"/>
          </a:p>
        </p:txBody>
      </p:sp>
      <p:sp>
        <p:nvSpPr>
          <p:cNvPr id="3" name="Content Placeholder 2"/>
          <p:cNvSpPr>
            <a:spLocks noGrp="1"/>
          </p:cNvSpPr>
          <p:nvPr>
            <p:ph idx="1"/>
          </p:nvPr>
        </p:nvSpPr>
        <p:spPr>
          <a:xfrm>
            <a:off x="1295401" y="2759241"/>
            <a:ext cx="9601196" cy="2037347"/>
          </a:xfrm>
        </p:spPr>
        <p:txBody>
          <a:bodyPr>
            <a:normAutofit/>
          </a:bodyPr>
          <a:lstStyle/>
          <a:p>
            <a:pPr marL="0" indent="0" algn="just" rtl="1">
              <a:buNone/>
            </a:pPr>
            <a:r>
              <a:rPr lang="ar-DZ" dirty="0"/>
              <a:t>إن تعزيز مبادئ الممارسات السليمة للحوكمة لدى الجهاز المصرفي يجب أن يمر عبر طريقين، الأول تقوده البنوك المركزية باعتبارها المسؤولة عن تنظيم ورقابة الجهاز المصرفي، والأخر هو المصارف ذاتها لأن غياب الحوكمة يعني الفوضى والانهيار</a:t>
            </a:r>
            <a:endParaRPr lang="en-GB" dirty="0"/>
          </a:p>
        </p:txBody>
      </p:sp>
    </p:spTree>
    <p:extLst>
      <p:ext uri="{BB962C8B-B14F-4D97-AF65-F5344CB8AC3E}">
        <p14:creationId xmlns:p14="http://schemas.microsoft.com/office/powerpoint/2010/main" val="84723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indent="-742950" rtl="1">
              <a:buFont typeface="+mj-lt"/>
              <a:buAutoNum type="arabicPeriod"/>
            </a:pPr>
            <a:r>
              <a:rPr lang="ar-DZ" dirty="0"/>
              <a:t>دور البنك المركزي في تعزيز تطبيق مبادئ </a:t>
            </a:r>
            <a:r>
              <a:rPr lang="ar-DZ" dirty="0" smtClean="0"/>
              <a:t>الحوكمة: </a:t>
            </a:r>
            <a:endParaRPr lang="en-GB" dirty="0"/>
          </a:p>
        </p:txBody>
      </p:sp>
      <p:sp>
        <p:nvSpPr>
          <p:cNvPr id="3" name="Content Placeholder 2"/>
          <p:cNvSpPr>
            <a:spLocks noGrp="1"/>
          </p:cNvSpPr>
          <p:nvPr>
            <p:ph idx="1"/>
          </p:nvPr>
        </p:nvSpPr>
        <p:spPr>
          <a:xfrm>
            <a:off x="930442" y="2422359"/>
            <a:ext cx="10170695" cy="3834062"/>
          </a:xfrm>
        </p:spPr>
        <p:txBody>
          <a:bodyPr>
            <a:normAutofit/>
          </a:bodyPr>
          <a:lstStyle/>
          <a:p>
            <a:pPr marL="0" indent="273050" algn="just" rtl="1">
              <a:buNone/>
            </a:pPr>
            <a:r>
              <a:rPr lang="ar-DZ" dirty="0"/>
              <a:t>تلعب المصارف المركزية دورا أساسيا في تفعيل وإرساء الحوكمة على مستوى المصارف وذلك من خلال إجراءات الرقابة المصرفية ووسائل الوقاية والضبط والسيطرة الداخلية بالقدر الذي يحقق الحماية الكافية لأصول المؤسسات المالية والمصرفية وحقوق المودعين، ويضمن سلامة مركزها المالي وتدعيم استقرارها المالي والإداري</a:t>
            </a:r>
            <a:r>
              <a:rPr lang="ar-DZ" dirty="0" smtClean="0"/>
              <a:t>.</a:t>
            </a:r>
          </a:p>
          <a:p>
            <a:pPr marL="0" indent="273050" algn="just" rtl="1">
              <a:buNone/>
            </a:pPr>
            <a:r>
              <a:rPr lang="ar-DZ" dirty="0"/>
              <a:t>وللبنك المركزي دور أساسي في تعزيز وتشجيع الحوكمة المؤسسية في البنوك التجارية وذلك للأسباب </a:t>
            </a:r>
            <a:r>
              <a:rPr lang="ar-DZ" dirty="0" smtClean="0"/>
              <a:t>التالية:</a:t>
            </a:r>
          </a:p>
          <a:p>
            <a:pPr algn="just" rtl="1"/>
            <a:r>
              <a:rPr lang="ar-DZ" dirty="0"/>
              <a:t>إن تطبيق الحوكمة المؤسسية الجيدة يقع ضمن المسؤوليات الإشرافية للبنك المركزي.</a:t>
            </a:r>
            <a:endParaRPr lang="en-GB" dirty="0"/>
          </a:p>
          <a:p>
            <a:pPr algn="just" rtl="1"/>
            <a:r>
              <a:rPr lang="ar-DZ" dirty="0"/>
              <a:t>إن المصارف تختلف عن غيرها من شركات المساهمة لأن طبيعة عملها تحمل المخاطر، إضافة إلى كونها مسؤولة عن المحافظة على أموال الغير (المودعين</a:t>
            </a:r>
            <a:r>
              <a:rPr lang="ar-DZ" dirty="0" smtClean="0"/>
              <a:t>).</a:t>
            </a:r>
            <a:endParaRPr lang="en-GB" dirty="0"/>
          </a:p>
        </p:txBody>
      </p:sp>
    </p:spTree>
    <p:extLst>
      <p:ext uri="{BB962C8B-B14F-4D97-AF65-F5344CB8AC3E}">
        <p14:creationId xmlns:p14="http://schemas.microsoft.com/office/powerpoint/2010/main" val="309233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DZ" dirty="0"/>
              <a:t>جدول المحتويات</a:t>
            </a:r>
            <a:endParaRPr lang="en-GB" dirty="0"/>
          </a:p>
        </p:txBody>
      </p:sp>
      <p:sp>
        <p:nvSpPr>
          <p:cNvPr id="3" name="Content Placeholder 2"/>
          <p:cNvSpPr>
            <a:spLocks noGrp="1"/>
          </p:cNvSpPr>
          <p:nvPr>
            <p:ph idx="1"/>
          </p:nvPr>
        </p:nvSpPr>
        <p:spPr>
          <a:xfrm>
            <a:off x="1295401" y="2518611"/>
            <a:ext cx="9601196" cy="3801977"/>
          </a:xfrm>
        </p:spPr>
        <p:txBody>
          <a:bodyPr>
            <a:normAutofit/>
          </a:bodyPr>
          <a:lstStyle/>
          <a:p>
            <a:pPr marL="0" indent="0" algn="r" rtl="1">
              <a:buNone/>
            </a:pPr>
            <a:r>
              <a:rPr lang="ar-DZ" dirty="0"/>
              <a:t> 1. مقدمة</a:t>
            </a:r>
          </a:p>
          <a:p>
            <a:pPr marL="0" indent="0" algn="r" rtl="1">
              <a:buNone/>
            </a:pPr>
            <a:r>
              <a:rPr lang="ar-DZ" dirty="0"/>
              <a:t> 2. مفهوم </a:t>
            </a:r>
            <a:r>
              <a:rPr lang="ar-DZ" dirty="0" smtClean="0"/>
              <a:t>حوكمة </a:t>
            </a:r>
            <a:r>
              <a:rPr lang="ar-DZ" dirty="0"/>
              <a:t>المؤسسات </a:t>
            </a:r>
            <a:r>
              <a:rPr lang="ar-DZ" dirty="0" smtClean="0"/>
              <a:t>المصرفية.</a:t>
            </a:r>
            <a:endParaRPr lang="ar-DZ" dirty="0"/>
          </a:p>
          <a:p>
            <a:pPr marL="0" indent="0" algn="r" rtl="1">
              <a:buNone/>
            </a:pPr>
            <a:r>
              <a:rPr lang="ar-DZ" dirty="0"/>
              <a:t> 3. </a:t>
            </a:r>
            <a:r>
              <a:rPr lang="ar-DZ" dirty="0" smtClean="0"/>
              <a:t>محددات </a:t>
            </a:r>
            <a:r>
              <a:rPr lang="ar-DZ" dirty="0"/>
              <a:t>حوكمة المؤسسات </a:t>
            </a:r>
            <a:r>
              <a:rPr lang="ar-DZ" dirty="0" smtClean="0"/>
              <a:t>المصرفية.</a:t>
            </a:r>
          </a:p>
          <a:p>
            <a:pPr marL="0" indent="0" algn="r" rtl="1">
              <a:buNone/>
            </a:pPr>
            <a:r>
              <a:rPr lang="ar-DZ" dirty="0" smtClean="0"/>
              <a:t> 4. أهمية </a:t>
            </a:r>
            <a:r>
              <a:rPr lang="ar-DZ" dirty="0"/>
              <a:t>الحوكمة في المؤسسات </a:t>
            </a:r>
            <a:r>
              <a:rPr lang="ar-DZ" dirty="0" smtClean="0"/>
              <a:t>المصرفية.</a:t>
            </a:r>
          </a:p>
          <a:p>
            <a:pPr marL="0" indent="0" algn="r" rtl="1">
              <a:buNone/>
            </a:pPr>
            <a:r>
              <a:rPr lang="ar-DZ" dirty="0" smtClean="0"/>
              <a:t> </a:t>
            </a:r>
            <a:r>
              <a:rPr lang="ar-DZ" dirty="0"/>
              <a:t>5. </a:t>
            </a:r>
            <a:r>
              <a:rPr lang="ar-DZ" dirty="0" smtClean="0"/>
              <a:t>تطبيق </a:t>
            </a:r>
            <a:r>
              <a:rPr lang="ar-DZ" dirty="0"/>
              <a:t>مبادئ الحوكمة في المؤسسات </a:t>
            </a:r>
            <a:r>
              <a:rPr lang="ar-DZ" dirty="0" smtClean="0"/>
              <a:t>المصرفية.</a:t>
            </a:r>
            <a:endParaRPr lang="ar-DZ" dirty="0"/>
          </a:p>
          <a:p>
            <a:pPr marL="0" indent="0" algn="r" rtl="1">
              <a:buNone/>
            </a:pPr>
            <a:r>
              <a:rPr lang="ar-DZ" dirty="0"/>
              <a:t> 6. </a:t>
            </a:r>
            <a:r>
              <a:rPr lang="ar-DZ" dirty="0" smtClean="0"/>
              <a:t>واقع </a:t>
            </a:r>
            <a:r>
              <a:rPr lang="ar-DZ" dirty="0"/>
              <a:t>تطبيق مبادئ الحوكمة في المؤسسات المصرفية </a:t>
            </a:r>
            <a:r>
              <a:rPr lang="ar-DZ" dirty="0" smtClean="0"/>
              <a:t>الجزائرية.</a:t>
            </a:r>
            <a:endParaRPr lang="ar-DZ" dirty="0"/>
          </a:p>
          <a:p>
            <a:pPr marL="0" indent="0" algn="r" rtl="1">
              <a:buNone/>
            </a:pPr>
            <a:r>
              <a:rPr lang="ar-DZ" dirty="0"/>
              <a:t> 7. </a:t>
            </a:r>
            <a:r>
              <a:rPr lang="ar-DZ" dirty="0" smtClean="0"/>
              <a:t>خاتمة.</a:t>
            </a:r>
            <a:endParaRPr lang="ar-DZ" dirty="0"/>
          </a:p>
          <a:p>
            <a:pPr marL="0" indent="0" algn="r" rtl="1">
              <a:buNone/>
            </a:pPr>
            <a:endParaRPr lang="en-GB" dirty="0"/>
          </a:p>
        </p:txBody>
      </p:sp>
    </p:spTree>
    <p:extLst>
      <p:ext uri="{BB962C8B-B14F-4D97-AF65-F5344CB8AC3E}">
        <p14:creationId xmlns:p14="http://schemas.microsoft.com/office/powerpoint/2010/main" val="8298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9200" y="1524000"/>
            <a:ext cx="9833811" cy="375385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dirty="0"/>
              <a:t>نتيجة لتعرض المصارف لهذه المخاطر وبسبب تداول أسهمها في بورصة الأوراق المالية، فان وجود الحوكمة المؤسسية مسألة مهمة وضرورية لها.</a:t>
            </a:r>
            <a:endParaRPr lang="en-GB" dirty="0"/>
          </a:p>
          <a:p>
            <a:pPr algn="just" rtl="1"/>
            <a:r>
              <a:rPr lang="ar-DZ" dirty="0" smtClean="0"/>
              <a:t>يحتاج </a:t>
            </a:r>
            <a:r>
              <a:rPr lang="ar-DZ" dirty="0"/>
              <a:t>أعضاء مجلس الإدارة في المصارف ضمان أن المخاطر التي تتعرض لها طبيعة أعمال المصرف تدار بشكل سليم، وان لدى البنك المركزي المسؤولية القانونية للتأكد من ذلك.</a:t>
            </a:r>
            <a:endParaRPr lang="en-GB" dirty="0"/>
          </a:p>
          <a:p>
            <a:pPr algn="just" rtl="1"/>
            <a:r>
              <a:rPr lang="ar-DZ" dirty="0" smtClean="0"/>
              <a:t>يجب </a:t>
            </a:r>
            <a:r>
              <a:rPr lang="ar-DZ" dirty="0"/>
              <a:t>أن نعترف بأنه ليس من السهل الحصول على أعضاء مجلس الإدارة مستقلين بشكل حقيقي، أو الأعضاء الذين يمكن أن يقفوا في وجه المساهمين المسيطرين على رأس مال المصرف.</a:t>
            </a:r>
            <a:endParaRPr lang="en-GB" dirty="0"/>
          </a:p>
          <a:p>
            <a:pPr algn="just" rtl="1"/>
            <a:r>
              <a:rPr lang="ar-DZ" dirty="0" smtClean="0"/>
              <a:t>هناك </a:t>
            </a:r>
            <a:r>
              <a:rPr lang="ar-DZ" dirty="0"/>
              <a:t>أيضا المخاطر المتمثلة بتعيين أعضاء مجلس إدارة يطلق عليهم ( شبه مستقلين) وهذا ما يعطي انطباعا خاطئ للحوكمة المؤسسية.</a:t>
            </a:r>
            <a:endParaRPr lang="en-GB" dirty="0"/>
          </a:p>
        </p:txBody>
      </p:sp>
    </p:spTree>
    <p:extLst>
      <p:ext uri="{BB962C8B-B14F-4D97-AF65-F5344CB8AC3E}">
        <p14:creationId xmlns:p14="http://schemas.microsoft.com/office/powerpoint/2010/main" val="230764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indent="-742950" rtl="1">
              <a:buFont typeface="+mj-lt"/>
              <a:buAutoNum type="arabicPeriod" startAt="2"/>
            </a:pPr>
            <a:r>
              <a:rPr lang="ar-DZ" dirty="0"/>
              <a:t>تطبيق مبادئ الحوكمة في المصارف وفق لجنة بازل</a:t>
            </a:r>
            <a:endParaRPr lang="en-GB" dirty="0"/>
          </a:p>
        </p:txBody>
      </p:sp>
      <p:sp>
        <p:nvSpPr>
          <p:cNvPr id="3" name="Content Placeholder 2"/>
          <p:cNvSpPr>
            <a:spLocks noGrp="1"/>
          </p:cNvSpPr>
          <p:nvPr>
            <p:ph idx="1"/>
          </p:nvPr>
        </p:nvSpPr>
        <p:spPr/>
        <p:txBody>
          <a:bodyPr/>
          <a:lstStyle/>
          <a:p>
            <a:pPr marL="0" indent="0" algn="just" rtl="1">
              <a:buNone/>
            </a:pPr>
            <a:r>
              <a:rPr lang="ar-DZ" dirty="0"/>
              <a:t>لا يملك من يريد تناول موضوع الحوكمة في المصارف، خاصة من جانب مبادئها، إلا التطرق للتقارير التي أصدرتها لجنة بازل عن تعزيز الحوكمة في المصارف سنة 1998 وسنة 1999، والتي أصدرت نسخة معدلة عنهما عام 2005، ثم في شهر فيفري سنة 2006 أصدرت نسخة جديدة ومحدثة وعلى أساسها فان مبادئ الحوكمة في المصارف تتمثل في</a:t>
            </a:r>
            <a:r>
              <a:rPr lang="ar-DZ" dirty="0" smtClean="0"/>
              <a:t>:</a:t>
            </a:r>
          </a:p>
          <a:p>
            <a:pPr algn="r" rtl="1">
              <a:buFont typeface="Wingdings" panose="05000000000000000000" pitchFamily="2" charset="2"/>
              <a:buChar char="Ø"/>
            </a:pPr>
            <a:r>
              <a:rPr lang="ar-DZ" b="1" u="sng" dirty="0"/>
              <a:t>المبدأ </a:t>
            </a:r>
            <a:r>
              <a:rPr lang="ar-DZ" b="1" u="sng" dirty="0" smtClean="0"/>
              <a:t>الأول:</a:t>
            </a:r>
            <a:r>
              <a:rPr lang="ar-DZ" dirty="0"/>
              <a:t> </a:t>
            </a:r>
            <a:r>
              <a:rPr lang="ar-DZ" dirty="0" smtClean="0"/>
              <a:t>ينبغي </a:t>
            </a:r>
            <a:r>
              <a:rPr lang="ar-DZ" dirty="0"/>
              <a:t>أن يكون أعضاء مجلس الإدارة مؤهلين حسب المناصب التي يشغلونها، ولديهم فهم واضح عن دورهم في حوكمة الشركات، إضافة إلى قدرتهم على الحكم السليم بشأن أعمال المصرف.</a:t>
            </a:r>
            <a:endParaRPr lang="en-GB" dirty="0"/>
          </a:p>
          <a:p>
            <a:pPr algn="just" rtl="1"/>
            <a:endParaRPr lang="en-GB" dirty="0"/>
          </a:p>
        </p:txBody>
      </p:sp>
    </p:spTree>
    <p:extLst>
      <p:ext uri="{BB962C8B-B14F-4D97-AF65-F5344CB8AC3E}">
        <p14:creationId xmlns:p14="http://schemas.microsoft.com/office/powerpoint/2010/main" val="26392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7937" y="689810"/>
            <a:ext cx="10684042" cy="55024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a:buFont typeface="Wingdings" panose="05000000000000000000" pitchFamily="2" charset="2"/>
              <a:buChar char="Ø"/>
            </a:pPr>
            <a:r>
              <a:rPr lang="ar-DZ" b="1" u="sng" dirty="0"/>
              <a:t>المبدأ الثاني: </a:t>
            </a:r>
            <a:endParaRPr lang="en-GB" dirty="0"/>
          </a:p>
          <a:p>
            <a:pPr lvl="0" algn="r" rtl="1">
              <a:buFont typeface="Arial" panose="020B0604020202020204" pitchFamily="34" charset="0"/>
              <a:buChar char="•"/>
            </a:pPr>
            <a:r>
              <a:rPr lang="ar-DZ" dirty="0"/>
              <a:t>ينبغى على مجلس المديرين المصادقة والإشراف على الأهداف الإستراتيجية للمصرف وعلى قيمه.</a:t>
            </a:r>
            <a:endParaRPr lang="en-GB" dirty="0"/>
          </a:p>
          <a:p>
            <a:pPr lvl="0" algn="r" rtl="1">
              <a:buFont typeface="Arial" panose="020B0604020202020204" pitchFamily="34" charset="0"/>
              <a:buChar char="•"/>
            </a:pPr>
            <a:r>
              <a:rPr lang="ar-DZ" dirty="0"/>
              <a:t>توفير دليل عمل ومعايير السلوك الملائم، ونظام لقياس مدى الالتزام بهذه المعايير.</a:t>
            </a:r>
            <a:endParaRPr lang="en-GB" dirty="0"/>
          </a:p>
          <a:p>
            <a:pPr lvl="0" algn="r" rtl="1">
              <a:buFont typeface="Arial" panose="020B0604020202020204" pitchFamily="34" charset="0"/>
              <a:buChar char="•"/>
            </a:pPr>
            <a:r>
              <a:rPr lang="ar-DZ" dirty="0"/>
              <a:t>وضع إستراتيجية واضحة للمصرف يتم على ضوئها قياس مدى النجاح ومدى مساهمة الأفراد في هذا النجاح.</a:t>
            </a:r>
            <a:endParaRPr lang="en-GB" dirty="0"/>
          </a:p>
          <a:p>
            <a:pPr lvl="0" algn="r" rtl="1">
              <a:buFont typeface="Arial" panose="020B0604020202020204" pitchFamily="34" charset="0"/>
              <a:buChar char="•"/>
            </a:pPr>
            <a:r>
              <a:rPr lang="ar-DZ" dirty="0"/>
              <a:t>التوزيع السليم للمسؤوليات ومراكز اتخاذ القرار.</a:t>
            </a:r>
            <a:endParaRPr lang="en-GB" dirty="0"/>
          </a:p>
          <a:p>
            <a:pPr lvl="0" algn="r" rtl="1">
              <a:buFont typeface="Arial" panose="020B0604020202020204" pitchFamily="34" charset="0"/>
              <a:buChar char="•"/>
            </a:pPr>
            <a:r>
              <a:rPr lang="ar-DZ" dirty="0"/>
              <a:t>وضع آلية للتعاون والتفاعل بين مجلس الإدارة ومراجعي الحسابات.</a:t>
            </a:r>
            <a:endParaRPr lang="en-GB" dirty="0"/>
          </a:p>
          <a:p>
            <a:pPr lvl="0" algn="r" rtl="1">
              <a:buFont typeface="Arial" panose="020B0604020202020204" pitchFamily="34" charset="0"/>
              <a:buChar char="•"/>
            </a:pPr>
            <a:r>
              <a:rPr lang="ar-DZ" dirty="0"/>
              <a:t>توفير نظم قوية للرقابة الداخلية، تتضمن تحديد وظائف المراجعة الداخلية ووظائف إدارة المخاطر.</a:t>
            </a:r>
            <a:endParaRPr lang="en-GB" dirty="0"/>
          </a:p>
          <a:p>
            <a:pPr lvl="0" algn="r" rtl="1">
              <a:buFont typeface="Arial" panose="020B0604020202020204" pitchFamily="34" charset="0"/>
              <a:buChar char="•"/>
            </a:pPr>
            <a:r>
              <a:rPr lang="ar-DZ" dirty="0"/>
              <a:t>رقابة خاصة لمراكز المخاطر والمواقع التي يتصاعد فيها تضارب المصالح، بما في ذلك علاقات العمل مع المقترضين وكبار المساهمين ومتخذي القرار في المصرف.</a:t>
            </a:r>
            <a:endParaRPr lang="en-GB" dirty="0"/>
          </a:p>
          <a:p>
            <a:pPr lvl="0" algn="r" rtl="1">
              <a:buFont typeface="Arial" panose="020B0604020202020204" pitchFamily="34" charset="0"/>
              <a:buChar char="•"/>
            </a:pPr>
            <a:r>
              <a:rPr lang="ar-DZ" dirty="0"/>
              <a:t>تدفق مناسب للمعلومات، سواء من داخل المصرف أو خارجه.</a:t>
            </a:r>
            <a:endParaRPr lang="en-GB" dirty="0"/>
          </a:p>
        </p:txBody>
      </p:sp>
    </p:spTree>
    <p:extLst>
      <p:ext uri="{BB962C8B-B14F-4D97-AF65-F5344CB8AC3E}">
        <p14:creationId xmlns:p14="http://schemas.microsoft.com/office/powerpoint/2010/main" val="272358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7937" y="689810"/>
            <a:ext cx="10684042" cy="55024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r" rtl="1">
              <a:buNone/>
            </a:pPr>
            <a:r>
              <a:rPr lang="ar-DZ" u="sng" dirty="0" smtClean="0"/>
              <a:t>3 </a:t>
            </a:r>
            <a:r>
              <a:rPr lang="ar-DZ" u="sng" dirty="0"/>
              <a:t>- تطبيق مبادئ الحوكمة في المصارف وفق  بنك التسويات الدولية </a:t>
            </a:r>
            <a:r>
              <a:rPr lang="en-GB" u="sng" dirty="0" smtClean="0"/>
              <a:t>BIS</a:t>
            </a:r>
            <a:r>
              <a:rPr lang="ar-DZ" u="sng" dirty="0" smtClean="0"/>
              <a:t>:</a:t>
            </a:r>
            <a:endParaRPr lang="en-GB" dirty="0"/>
          </a:p>
        </p:txBody>
      </p:sp>
      <p:pic>
        <p:nvPicPr>
          <p:cNvPr id="2" name="Picture 1"/>
          <p:cNvPicPr>
            <a:picLocks noChangeAspect="1"/>
          </p:cNvPicPr>
          <p:nvPr/>
        </p:nvPicPr>
        <p:blipFill>
          <a:blip r:embed="rId2"/>
          <a:stretch>
            <a:fillRect/>
          </a:stretch>
        </p:blipFill>
        <p:spPr>
          <a:xfrm>
            <a:off x="2165685" y="1192556"/>
            <a:ext cx="8101262" cy="4999698"/>
          </a:xfrm>
          <a:prstGeom prst="rect">
            <a:avLst/>
          </a:prstGeom>
        </p:spPr>
      </p:pic>
    </p:spTree>
    <p:extLst>
      <p:ext uri="{BB962C8B-B14F-4D97-AF65-F5344CB8AC3E}">
        <p14:creationId xmlns:p14="http://schemas.microsoft.com/office/powerpoint/2010/main" val="341782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37937" y="689810"/>
            <a:ext cx="10684042" cy="55024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r" rtl="1">
              <a:buNone/>
            </a:pPr>
            <a:r>
              <a:rPr lang="ar-DZ" u="sng" dirty="0" smtClean="0"/>
              <a:t>4- تطبيق </a:t>
            </a:r>
            <a:r>
              <a:rPr lang="ar-DZ" u="sng" dirty="0"/>
              <a:t>مبادئ الحوكمة في المصارف وفق </a:t>
            </a:r>
            <a:r>
              <a:rPr lang="en-GB" u="sng" dirty="0" smtClean="0"/>
              <a:t>OECD</a:t>
            </a:r>
            <a:r>
              <a:rPr lang="ar-DZ" u="sng" dirty="0" smtClean="0"/>
              <a:t>:</a:t>
            </a:r>
            <a:endParaRPr lang="en-GB" dirty="0"/>
          </a:p>
        </p:txBody>
      </p:sp>
      <p:pic>
        <p:nvPicPr>
          <p:cNvPr id="2" name="Picture 1"/>
          <p:cNvPicPr>
            <a:picLocks noChangeAspect="1"/>
          </p:cNvPicPr>
          <p:nvPr/>
        </p:nvPicPr>
        <p:blipFill>
          <a:blip r:embed="rId2"/>
          <a:stretch>
            <a:fillRect/>
          </a:stretch>
        </p:blipFill>
        <p:spPr>
          <a:xfrm>
            <a:off x="2304038" y="1113295"/>
            <a:ext cx="7898741" cy="5078958"/>
          </a:xfrm>
          <a:prstGeom prst="rect">
            <a:avLst/>
          </a:prstGeom>
        </p:spPr>
      </p:pic>
    </p:spTree>
    <p:extLst>
      <p:ext uri="{BB962C8B-B14F-4D97-AF65-F5344CB8AC3E}">
        <p14:creationId xmlns:p14="http://schemas.microsoft.com/office/powerpoint/2010/main" val="310422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857250" indent="-857250" rtl="1">
              <a:buFont typeface="+mj-lt"/>
              <a:buAutoNum type="romanUcPeriod" startAt="5"/>
            </a:pPr>
            <a:r>
              <a:rPr lang="ar-DZ" dirty="0" smtClean="0"/>
              <a:t>واقع </a:t>
            </a:r>
            <a:r>
              <a:rPr lang="ar-DZ" dirty="0"/>
              <a:t>تطبيق مبادئ الحوكمة في المؤسسات المصرفية الجزائرية</a:t>
            </a:r>
            <a:endParaRPr lang="en-GB" dirty="0"/>
          </a:p>
        </p:txBody>
      </p:sp>
      <p:sp>
        <p:nvSpPr>
          <p:cNvPr id="3" name="Content Placeholder 2"/>
          <p:cNvSpPr>
            <a:spLocks noGrp="1"/>
          </p:cNvSpPr>
          <p:nvPr>
            <p:ph idx="1"/>
          </p:nvPr>
        </p:nvSpPr>
        <p:spPr>
          <a:xfrm>
            <a:off x="1295401" y="2727158"/>
            <a:ext cx="9601196" cy="2823410"/>
          </a:xfrm>
        </p:spPr>
        <p:txBody>
          <a:bodyPr/>
          <a:lstStyle/>
          <a:p>
            <a:pPr marL="0" indent="273050" algn="just" rtl="1">
              <a:buNone/>
            </a:pPr>
            <a:r>
              <a:rPr lang="ar-DZ" dirty="0"/>
              <a:t>رغم الإصلاحات التي عرفتها المنظومة المصرفية الجزائرية منذ نشأتها، إلا أنها لازالت تعاني من جملة من النقائص والسلبيات التي تحد من فعالية تلك الإصلاحات و تحول بينها وبين تحقيق الأهداف المرجوة منها مما يقتضي ضرورة تبني مبادئ الحوكمة والعمل بها من أجل الارتقاء بالمنظومة المصرفية الجزائرية وتأهيلها للاندماج في الاقتصاد العالمي، وعليه سنحاول في هذا المحور التعرض لأهم الظروف أو الأسباب التي تدفع السلطات الجزائرية إلى الإسراع في تبني مبادئ الحوكمة المصرفية وكذلك الجهود المبذولة في سبيل ذلك</a:t>
            </a:r>
            <a:r>
              <a:rPr lang="ar-DZ" dirty="0" smtClean="0"/>
              <a:t>.</a:t>
            </a:r>
            <a:endParaRPr lang="en-GB" dirty="0"/>
          </a:p>
        </p:txBody>
      </p:sp>
    </p:spTree>
    <p:extLst>
      <p:ext uri="{BB962C8B-B14F-4D97-AF65-F5344CB8AC3E}">
        <p14:creationId xmlns:p14="http://schemas.microsoft.com/office/powerpoint/2010/main" val="312268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DZ" dirty="0" smtClean="0"/>
              <a:t>أولا: </a:t>
            </a:r>
            <a:r>
              <a:rPr lang="ar-DZ" dirty="0"/>
              <a:t>أزمة البنوك الخاصة في الجزائر وضرورة تطبيق مبادئ الحوكمة</a:t>
            </a:r>
            <a:endParaRPr lang="en-GB" dirty="0"/>
          </a:p>
        </p:txBody>
      </p:sp>
      <p:sp>
        <p:nvSpPr>
          <p:cNvPr id="3" name="Content Placeholder 2"/>
          <p:cNvSpPr>
            <a:spLocks noGrp="1"/>
          </p:cNvSpPr>
          <p:nvPr>
            <p:ph idx="1"/>
          </p:nvPr>
        </p:nvSpPr>
        <p:spPr/>
        <p:txBody>
          <a:bodyPr/>
          <a:lstStyle/>
          <a:p>
            <a:pPr marL="0" indent="273050" algn="r" rtl="1">
              <a:buNone/>
            </a:pPr>
            <a:r>
              <a:rPr lang="ar-DZ" dirty="0"/>
              <a:t>منذ سنة 1990 شرعت السلطات العمومية في إجراء تعديلات هيكلية على القطاع المصرفي، بهدف التهيئة للعمل وفق آليات اقتصاد السوق وتحقيق جودة الخدمات المصرفية وخلق منافسة بين المصارف، ومن بين أهم المصارف التي ظهرت في هذه الفترة، بجد "بنك الخليفة" و"البنك التجاري والصناعي الجزائري" </a:t>
            </a:r>
            <a:endParaRPr lang="ar-DZ" dirty="0" smtClean="0"/>
          </a:p>
          <a:p>
            <a:pPr marL="0" indent="273050" algn="r" rtl="1">
              <a:buNone/>
            </a:pPr>
            <a:r>
              <a:rPr lang="ar-DZ" dirty="0" smtClean="0"/>
              <a:t>لكن </a:t>
            </a:r>
            <a:r>
              <a:rPr lang="ar-DZ" dirty="0"/>
              <a:t>أهم ما ميز هذه المرحلة هو ضعف رقابة بنك الجزائر لهذه البنوك قبل وبعد بداية نشاطها، مما أدى بهذه البنوك للوقوع في أزمات مالية هزت القطاع المصرفي الجزائري</a:t>
            </a:r>
            <a:r>
              <a:rPr lang="ar-DZ" dirty="0" smtClean="0"/>
              <a:t>.</a:t>
            </a:r>
            <a:endParaRPr lang="ar-DZ" dirty="0"/>
          </a:p>
        </p:txBody>
      </p:sp>
    </p:spTree>
    <p:extLst>
      <p:ext uri="{BB962C8B-B14F-4D97-AF65-F5344CB8AC3E}">
        <p14:creationId xmlns:p14="http://schemas.microsoft.com/office/powerpoint/2010/main" val="1403096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7937" y="689810"/>
            <a:ext cx="10684042" cy="5502443"/>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352425" algn="just" rtl="1">
              <a:buFont typeface="+mj-lt"/>
              <a:buAutoNum type="arabicPeriod"/>
            </a:pPr>
            <a:r>
              <a:rPr lang="ar-DZ" b="1" u="sng" dirty="0" smtClean="0"/>
              <a:t>أزمة </a:t>
            </a:r>
            <a:r>
              <a:rPr lang="ar-DZ" b="1" u="sng" dirty="0"/>
              <a:t>بنك الخليفة: </a:t>
            </a:r>
            <a:r>
              <a:rPr lang="ar-DZ" dirty="0"/>
              <a:t>إن مشكلة هذا البنك هي نتاج للعديد من الأسباب أهمها فتح الاستثمار في القطاع المالي لأشخاص لا يمتلكون الخبرة الكافية في المجال البنكي، وكان ذلك حال بنك الخليفة الذي تأسس سنة 1998 من قبل صاحبه السيد خليفة لعروسي" وهو صيدلي، وعلى أساس المغامرة قدم هذا البنك خدمات ومنتجات بنكية لم يكن المودعين الجزائريين ليحصلوا عليها مثل معدلات الفائدة العالية على الودائع لأجل، بطاقات بنكية حسابات بالعملة الصعبة، تسهيلات القروض بطاقات </a:t>
            </a:r>
            <a:r>
              <a:rPr lang="ar-DZ" dirty="0" smtClean="0"/>
              <a:t>الشراء (</a:t>
            </a:r>
            <a:r>
              <a:rPr lang="en-GB" dirty="0" err="1" smtClean="0"/>
              <a:t>Cartes</a:t>
            </a:r>
            <a:r>
              <a:rPr lang="en-GB" dirty="0" smtClean="0"/>
              <a:t> </a:t>
            </a:r>
            <a:r>
              <a:rPr lang="en-GB" dirty="0" err="1" smtClean="0"/>
              <a:t>d'achats</a:t>
            </a:r>
            <a:r>
              <a:rPr lang="ar-DZ" dirty="0"/>
              <a:t>)</a:t>
            </a:r>
            <a:r>
              <a:rPr lang="en-GB" dirty="0" smtClean="0"/>
              <a:t> </a:t>
            </a:r>
            <a:r>
              <a:rPr lang="ar-DZ" dirty="0" smtClean="0"/>
              <a:t>تعادل </a:t>
            </a:r>
            <a:r>
              <a:rPr lang="ar-DZ" dirty="0"/>
              <a:t>ضعف مرتب الزبون ........الخ، وهذا كله بغرض جذب أكبر عدد ممكن من الزبائن كما قدم هذا البنك عروضا خاصة ومغرية على الودائع الخاصة بالمؤسسات العمومية والهيئات العامة والضمان الاجتماعي وحسب ما أشارت إليه اللجنة البنكية في إحدى مذكراتها المتعلقة بنشاط الرقابة والتفتيش، فان أهم لأزمة بنك الخليفة هو سوء الحوكمة من قبل بنك الجزائر، والتي تجلت من </a:t>
            </a:r>
            <a:r>
              <a:rPr lang="ar-DZ" dirty="0" smtClean="0"/>
              <a:t>خلال:</a:t>
            </a:r>
          </a:p>
          <a:p>
            <a:pPr algn="r" rtl="1"/>
            <a:r>
              <a:rPr lang="ar-DZ" dirty="0" smtClean="0"/>
              <a:t>عدم </a:t>
            </a:r>
            <a:r>
              <a:rPr lang="ar-DZ" dirty="0"/>
              <a:t>احترام الإجراءات المحاسبية للبنك. </a:t>
            </a:r>
            <a:endParaRPr lang="en-GB" dirty="0"/>
          </a:p>
          <a:p>
            <a:pPr algn="r" rtl="1"/>
            <a:r>
              <a:rPr lang="ar-DZ" dirty="0" smtClean="0"/>
              <a:t>التأخر </a:t>
            </a:r>
            <a:r>
              <a:rPr lang="ar-DZ" dirty="0"/>
              <a:t>في تقديم التقارير لبنك الجزائر . </a:t>
            </a:r>
            <a:endParaRPr lang="en-GB" dirty="0"/>
          </a:p>
          <a:p>
            <a:pPr algn="r" rtl="1"/>
            <a:r>
              <a:rPr lang="ar-DZ" dirty="0" smtClean="0"/>
              <a:t>المراجعة </a:t>
            </a:r>
            <a:r>
              <a:rPr lang="ar-DZ" dirty="0"/>
              <a:t>الغير منتظمة لملفات التوطين.</a:t>
            </a:r>
            <a:endParaRPr lang="en-GB" dirty="0"/>
          </a:p>
          <a:p>
            <a:pPr algn="r" rtl="1"/>
            <a:r>
              <a:rPr lang="ar-DZ" dirty="0" smtClean="0"/>
              <a:t>غياب </a:t>
            </a:r>
            <a:r>
              <a:rPr lang="ar-DZ" dirty="0"/>
              <a:t>المتابعة والرقابة.</a:t>
            </a:r>
            <a:endParaRPr lang="en-GB" dirty="0"/>
          </a:p>
          <a:p>
            <a:pPr algn="r" rtl="1"/>
            <a:r>
              <a:rPr lang="ar-DZ" dirty="0" smtClean="0"/>
              <a:t>عدم </a:t>
            </a:r>
            <a:r>
              <a:rPr lang="ar-DZ" dirty="0"/>
              <a:t>احترام قواعد الحذر</a:t>
            </a:r>
            <a:r>
              <a:rPr lang="ar-DZ" dirty="0" smtClean="0"/>
              <a:t>.</a:t>
            </a:r>
            <a:endParaRPr lang="en-GB" dirty="0"/>
          </a:p>
        </p:txBody>
      </p:sp>
    </p:spTree>
    <p:extLst>
      <p:ext uri="{BB962C8B-B14F-4D97-AF65-F5344CB8AC3E}">
        <p14:creationId xmlns:p14="http://schemas.microsoft.com/office/powerpoint/2010/main" val="7633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96715" y="2005263"/>
            <a:ext cx="8775031" cy="287153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rtl="1">
              <a:buNone/>
            </a:pPr>
            <a:r>
              <a:rPr lang="ar-DZ" dirty="0"/>
              <a:t>وقد واجه بنك الخليفة وضعية صعبة فيما يتعلق بحركة الودائع والوضعية المحاسبية وبالتالي عدم القدرة على سداد مستحقات الزبائن، لهذا قامت السلطات بعد اتخاذ قرار تصفية البنك بالعديد من الإجراءات لغرض ضمان حقوق المودعين، حيث قامت شركة ضمان الودائع </a:t>
            </a:r>
            <a:r>
              <a:rPr lang="ar-DZ" dirty="0" smtClean="0"/>
              <a:t>(</a:t>
            </a:r>
            <a:r>
              <a:rPr lang="en-GB" dirty="0" err="1" smtClean="0"/>
              <a:t>société</a:t>
            </a:r>
            <a:r>
              <a:rPr lang="en-GB" dirty="0" smtClean="0"/>
              <a:t> </a:t>
            </a:r>
            <a:r>
              <a:rPr lang="en-GB" dirty="0"/>
              <a:t>de </a:t>
            </a:r>
            <a:r>
              <a:rPr lang="en-GB" dirty="0" err="1"/>
              <a:t>garantie</a:t>
            </a:r>
            <a:r>
              <a:rPr lang="en-GB" dirty="0"/>
              <a:t> des </a:t>
            </a:r>
            <a:r>
              <a:rPr lang="en-GB" dirty="0" err="1" smtClean="0"/>
              <a:t>dépôts</a:t>
            </a:r>
            <a:r>
              <a:rPr lang="ar-DZ" dirty="0" smtClean="0"/>
              <a:t>) تقدير </a:t>
            </a:r>
            <a:r>
              <a:rPr lang="ar-DZ" dirty="0"/>
              <a:t>تعويضات بقيمة 600.000 دج لجميع المودعين، وهو ما لم يكن كافيا، مما اضطر مصفي البنك إلى تطهير الحسابات وبيع أصول البنك.</a:t>
            </a:r>
            <a:endParaRPr lang="en-GB" dirty="0"/>
          </a:p>
        </p:txBody>
      </p:sp>
    </p:spTree>
    <p:extLst>
      <p:ext uri="{BB962C8B-B14F-4D97-AF65-F5344CB8AC3E}">
        <p14:creationId xmlns:p14="http://schemas.microsoft.com/office/powerpoint/2010/main" val="145947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7937" y="689810"/>
            <a:ext cx="10684042" cy="55024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352425" algn="just" rtl="1">
              <a:buFont typeface="+mj-lt"/>
              <a:buAutoNum type="arabicPeriod" startAt="2"/>
            </a:pPr>
            <a:r>
              <a:rPr lang="ar-DZ" b="1" u="sng" dirty="0" smtClean="0"/>
              <a:t>أزمة </a:t>
            </a:r>
            <a:r>
              <a:rPr lang="ar-DZ" b="1" u="sng" dirty="0"/>
              <a:t>البنك التجاري والصناعي </a:t>
            </a:r>
            <a:r>
              <a:rPr lang="ar-DZ" b="1" u="sng" dirty="0" smtClean="0"/>
              <a:t>الجزائري </a:t>
            </a:r>
            <a:r>
              <a:rPr lang="en-GB" b="1" u="sng" dirty="0" smtClean="0"/>
              <a:t>BCIA</a:t>
            </a:r>
            <a:r>
              <a:rPr lang="ar-DZ" b="1" u="sng" dirty="0" smtClean="0"/>
              <a:t>: </a:t>
            </a:r>
            <a:r>
              <a:rPr lang="ar-DZ" dirty="0" smtClean="0"/>
              <a:t>نفس </a:t>
            </a:r>
            <a:r>
              <a:rPr lang="ar-DZ" dirty="0"/>
              <a:t>الشيء حدث مع هذا البنك الذي تم اعتماده سنة 1988 من طرف بنك الجزائر. وفي إطار برنامج الرقابة الشاملة الذي قام به بنك الجزائر سنة 2001 على مستوى هذا البنك، وجد المفتشون العديد من التجاوزات للقواعد القانونية والتنظيمية الخاصة بالنشاط البنكي من بينها :</a:t>
            </a:r>
          </a:p>
          <a:p>
            <a:pPr algn="just" rtl="1"/>
            <a:r>
              <a:rPr lang="ar-DZ" dirty="0" smtClean="0"/>
              <a:t>عدم </a:t>
            </a:r>
            <a:r>
              <a:rPr lang="ar-DZ" dirty="0"/>
              <a:t>احترام التسيير الجيد للمهنة، خاصة فيما يتعلق بمعالجة الشيكات غير المدفوعة.</a:t>
            </a:r>
          </a:p>
          <a:p>
            <a:pPr algn="just" rtl="1"/>
            <a:r>
              <a:rPr lang="ar-DZ" dirty="0" smtClean="0"/>
              <a:t>عدم </a:t>
            </a:r>
            <a:r>
              <a:rPr lang="ar-DZ" dirty="0"/>
              <a:t>كفاية الحساب الجاري للبنك لدى بنك الجزائر .</a:t>
            </a:r>
          </a:p>
          <a:p>
            <a:pPr algn="just" rtl="1"/>
            <a:r>
              <a:rPr lang="ar-DZ" dirty="0" smtClean="0"/>
              <a:t>عدم </a:t>
            </a:r>
            <a:r>
              <a:rPr lang="ar-DZ" dirty="0"/>
              <a:t>وجود احتياطي إجباري.</a:t>
            </a:r>
          </a:p>
          <a:p>
            <a:pPr algn="just" rtl="1"/>
            <a:r>
              <a:rPr lang="ar-DZ" dirty="0" smtClean="0"/>
              <a:t>تجاوزات </a:t>
            </a:r>
            <a:r>
              <a:rPr lang="ar-DZ" dirty="0"/>
              <a:t>لقوانين </a:t>
            </a:r>
            <a:r>
              <a:rPr lang="ar-DZ" dirty="0" smtClean="0"/>
              <a:t>الصرف.</a:t>
            </a:r>
          </a:p>
          <a:p>
            <a:pPr marL="0" indent="0" algn="just" rtl="1">
              <a:buNone/>
            </a:pPr>
            <a:r>
              <a:rPr lang="ar-DZ" dirty="0" smtClean="0"/>
              <a:t>كل </a:t>
            </a:r>
            <a:r>
              <a:rPr lang="ar-DZ" dirty="0"/>
              <a:t>هذه الأمور وغيرها أدت إلى فقدان البنك التجاري والصناعي الجزائري للسيولة وعدم قدرته على تعويضها مما جعله غير قادر على الوفاء بالتزاماته نحو المودعين لذا قررت اللجنة المصرفية في 2003/08/31 سحب الترخيص من هذا البنك. </a:t>
            </a:r>
          </a:p>
        </p:txBody>
      </p:sp>
    </p:spTree>
    <p:extLst>
      <p:ext uri="{BB962C8B-B14F-4D97-AF65-F5344CB8AC3E}">
        <p14:creationId xmlns:p14="http://schemas.microsoft.com/office/powerpoint/2010/main" val="175029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18491"/>
            <a:ext cx="9601196" cy="1303867"/>
          </a:xfrm>
        </p:spPr>
        <p:txBody>
          <a:bodyPr/>
          <a:lstStyle/>
          <a:p>
            <a:pPr rtl="1"/>
            <a:r>
              <a:rPr lang="ar-DZ" dirty="0"/>
              <a:t>مقدمة</a:t>
            </a:r>
            <a:endParaRPr lang="en-GB" dirty="0"/>
          </a:p>
        </p:txBody>
      </p:sp>
      <p:sp>
        <p:nvSpPr>
          <p:cNvPr id="3" name="Content Placeholder 2"/>
          <p:cNvSpPr>
            <a:spLocks noGrp="1"/>
          </p:cNvSpPr>
          <p:nvPr>
            <p:ph idx="1"/>
          </p:nvPr>
        </p:nvSpPr>
        <p:spPr>
          <a:xfrm>
            <a:off x="1295401" y="2422358"/>
            <a:ext cx="9601196" cy="3785937"/>
          </a:xfrm>
        </p:spPr>
        <p:txBody>
          <a:bodyPr>
            <a:normAutofit lnSpcReduction="10000"/>
          </a:bodyPr>
          <a:lstStyle/>
          <a:p>
            <a:pPr algn="just" rtl="1"/>
            <a:r>
              <a:rPr lang="ar-DZ" dirty="0"/>
              <a:t>لقد تعاظم الاهتمام بمفهوم الحوكمة في العديد من الاقتصاديات المتقدمة والناشئة خلال العقود القليلة الماضية، وخاصة في أعقاب الانهيارات الاقتصادية والأزمات المالية التي شهدتها عدد من دول شرق آسيا وأمريكا اللاتينية وروسيا. كما شهد الاقتصاد الأمريكي تداعيات الانهيارات المالية والمصرفية لعدد من أقطاب الشركات الأمريكية العالمية خلال عام 2002 وعامي 2007 و 2008. وصولاً إلى ما تشهده أوروبا اليوم من أزمة خانقة تهدد وحدة اتحادها الاقتصادي والمالي، ما دفع بمركز المشروعات الدولية </a:t>
            </a:r>
            <a:r>
              <a:rPr lang="en-GB" dirty="0" smtClean="0"/>
              <a:t>CIPE</a:t>
            </a:r>
            <a:r>
              <a:rPr lang="ar-DZ" dirty="0" smtClean="0"/>
              <a:t> إلى </a:t>
            </a:r>
            <a:r>
              <a:rPr lang="ar-DZ" dirty="0"/>
              <a:t>إصدار تقرير حول"حوكمة المؤسسات" حدد فيه مختلف قواعد ومبادئ أسلوب ممارسة الإدارة الرشيدة بالمؤسسات الاقتصادية، بما فيها المؤسسات المصرفية، أين نجد فيها تطبيق مبادئ الحوكمة يعتبر أكثر أهمية وتعقيدا لكونها تحتوي على مجموعة من العناصر والعلاقات المتداخلة لا توجد في قطاعات أخرى تؤثر بشكل كبير على طبيعة نظام </a:t>
            </a:r>
            <a:r>
              <a:rPr lang="ar-DZ" dirty="0" smtClean="0"/>
              <a:t>الحوكمة، ومما سبق </a:t>
            </a:r>
            <a:r>
              <a:rPr lang="ar-DZ" dirty="0"/>
              <a:t>ن</a:t>
            </a:r>
            <a:r>
              <a:rPr lang="ar-DZ" dirty="0" smtClean="0"/>
              <a:t>طرح </a:t>
            </a:r>
            <a:r>
              <a:rPr lang="ar-DZ" dirty="0"/>
              <a:t>موضوع موقع المصارف الجزائرية من الحوكمة ودرجة تأثرها </a:t>
            </a:r>
            <a:r>
              <a:rPr lang="ar-DZ" dirty="0" smtClean="0"/>
              <a:t>بذلك.</a:t>
            </a:r>
            <a:endParaRPr lang="en-GB" dirty="0"/>
          </a:p>
        </p:txBody>
      </p:sp>
    </p:spTree>
    <p:extLst>
      <p:ext uri="{BB962C8B-B14F-4D97-AF65-F5344CB8AC3E}">
        <p14:creationId xmlns:p14="http://schemas.microsoft.com/office/powerpoint/2010/main" val="1658046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7937" y="689810"/>
            <a:ext cx="10684042" cy="5502443"/>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352425" algn="just" rtl="1">
              <a:buFont typeface="+mj-lt"/>
              <a:buAutoNum type="arabicPeriod" startAt="3"/>
            </a:pPr>
            <a:r>
              <a:rPr lang="ar-DZ" b="1" u="sng" dirty="0" smtClean="0"/>
              <a:t>أزمة الشركة الجزائرية للبنوك </a:t>
            </a:r>
            <a:r>
              <a:rPr lang="en-GB" b="1" u="sng" dirty="0" smtClean="0"/>
              <a:t>CA-BANK</a:t>
            </a:r>
            <a:r>
              <a:rPr lang="ar-DZ" b="1" u="sng" dirty="0" smtClean="0"/>
              <a:t>: </a:t>
            </a:r>
            <a:r>
              <a:rPr lang="ar-DZ" dirty="0"/>
              <a:t>تحصل هذا البنك على الترخيص من طرف مجلس النقد والقرض في 1999/06/12، واعتمد من طرف بنك الجزائر في 1999/11/02</a:t>
            </a:r>
            <a:r>
              <a:rPr lang="ar-DZ" dirty="0" smtClean="0"/>
              <a:t>.</a:t>
            </a:r>
          </a:p>
          <a:p>
            <a:pPr marL="0" indent="0" algn="just" rtl="1">
              <a:buNone/>
            </a:pPr>
            <a:r>
              <a:rPr lang="ar-DZ" dirty="0"/>
              <a:t>وقد أصدرت اللجنة البنكية وهي إحدى هيئات بنك الجزائر إلى جانب مجلس النقد والقرض، مقررا يوم 2005/12/27 يقضي بسحب الاعتماد الممنوح له. ووضع البنك المذكور قيد التصفية، وتم تعيين مصفين للقيام بعمليات التصفية، ويشير ذلك المقرر أن اللجنة عاينت عدم ملاءة هذا البنك التي تفاقمت باعتراف مساهمي البنك بعدم قدرتهم على تكوين رأس المال المطلوب، وعاينت اللجنة أيضا استمرارية حالة لة البنك وبالتالي أثبتت حالة توقف هذا البنك عن الدفع.</a:t>
            </a:r>
          </a:p>
          <a:p>
            <a:pPr marL="0" indent="0" algn="just" rtl="1">
              <a:buNone/>
            </a:pPr>
            <a:r>
              <a:rPr lang="ar-DZ" dirty="0"/>
              <a:t>وقد شهد القطاع المصرفي العديد من الأزمات بعد تصفية هذه البنوك اثر إعلان عدم قدرتها على التسديد، حيث قامت اللجنة البنكية ومجلس النقد والقرض بسحب الاعتماد من عدة بنوك، خاصة بعد عمليات الرقابة التي طالت هذه البنوك على غرار يونيون بنك والبنك الدولي الجزائري وبنك الريان الجزائري ...... الخ . وكانت النهاية بزوال جميع البنوك الخاصة ذات الرأس المال الجزائري</a:t>
            </a:r>
            <a:r>
              <a:rPr lang="ar-DZ" dirty="0" smtClean="0"/>
              <a:t>.</a:t>
            </a:r>
          </a:p>
          <a:p>
            <a:pPr marL="0" indent="0" algn="just" rtl="1">
              <a:buNone/>
            </a:pPr>
            <a:r>
              <a:rPr lang="ar-DZ" dirty="0"/>
              <a:t>أما بخصوص البنوك العمومية، فان هذه الأخيرة تعاني من سوء الحوكمة ويظهر ذلك من خلال عمليات الاختلاس التي وقعت ببعض البنوك وبمبالغ ضخمة، حيث أن هذه البنوك تعاني باستمرار من إشكالية القروض المتعثرة، خاصة الممنوحة للمؤسسات الاقتصادية العمومية، كما تعاني البنوك العمومية من ضعف الرقابة الداخلية والخارجية، بالإضافة إلى عدم تطبيقها لجميع قواعد الحيطة والحذر المعتمدة دوليا.</a:t>
            </a:r>
            <a:endParaRPr lang="ar-DZ" dirty="0"/>
          </a:p>
        </p:txBody>
      </p:sp>
    </p:spTree>
    <p:extLst>
      <p:ext uri="{BB962C8B-B14F-4D97-AF65-F5344CB8AC3E}">
        <p14:creationId xmlns:p14="http://schemas.microsoft.com/office/powerpoint/2010/main" val="3586950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DZ" dirty="0" smtClean="0"/>
              <a:t>ثانيا: </a:t>
            </a:r>
            <a:r>
              <a:rPr lang="ar-DZ" dirty="0"/>
              <a:t>المجهودات المبذولة لتطبيق مبادئ الحوكمة في المؤسسات المصرفية الجزائرية</a:t>
            </a:r>
            <a:endParaRPr lang="en-GB" dirty="0"/>
          </a:p>
        </p:txBody>
      </p:sp>
      <p:sp>
        <p:nvSpPr>
          <p:cNvPr id="3" name="Content Placeholder 2"/>
          <p:cNvSpPr>
            <a:spLocks noGrp="1"/>
          </p:cNvSpPr>
          <p:nvPr>
            <p:ph idx="1"/>
          </p:nvPr>
        </p:nvSpPr>
        <p:spPr>
          <a:xfrm>
            <a:off x="946484" y="2438400"/>
            <a:ext cx="10170695" cy="3930315"/>
          </a:xfrm>
        </p:spPr>
        <p:txBody>
          <a:bodyPr>
            <a:normAutofit/>
          </a:bodyPr>
          <a:lstStyle/>
          <a:p>
            <a:pPr marL="0" indent="273050" algn="just" rtl="1">
              <a:buNone/>
            </a:pPr>
            <a:r>
              <a:rPr lang="ar-DZ" dirty="0"/>
              <a:t>إن قضية الحوكمة بشكل عام لم تكن مطروحة للنقاش في الجزائر ، حتى أن هذا المصطلح لم يلقى الانتشار الواسع بين المسؤولين وأجهزة الإعلام، ولكن وبعد إلحاح الهيئات المالية الدولية وعلى رأسها صندوق النقد </a:t>
            </a:r>
            <a:r>
              <a:rPr lang="ar-DZ" dirty="0" smtClean="0"/>
              <a:t>الدولي</a:t>
            </a:r>
            <a:r>
              <a:rPr lang="en-GB" dirty="0" smtClean="0"/>
              <a:t>FMI </a:t>
            </a:r>
            <a:r>
              <a:rPr lang="ar-DZ" dirty="0" smtClean="0"/>
              <a:t> والبنك </a:t>
            </a:r>
            <a:r>
              <a:rPr lang="ar-DZ" dirty="0"/>
              <a:t>العالمي بضرورة تبني مبادئ الحوكمة، سواء على المستوى الكلي في إدارة الاقتصاد أو على المستوى الجزئي في إدارة المؤسسات ونظرا لتصنيف الجزائر في مراتب جد متقدمة في قضية المشاكل البيروقراطية وضعف مناخ الاستثمار، أصبح تبني مبادئ الحوكمة يطرح بالحاح، الأمر الذي دفع بالدولة إلى تكوين لجنة سميت بـ: "لجنة الحكم الراشد" وحتى إن كان تأسيس هذه اللجنة موجها لإرضاء أطراف خارجية، إلا أنه نعتبر ذلك بداية الإحساس بأهمية تبنى هذه المبادئ التي أصبحت من المعايير العالمية في تقييم اقتصاديات الدول ومناخ الاستثمار </a:t>
            </a:r>
            <a:r>
              <a:rPr lang="ar-DZ" dirty="0" smtClean="0"/>
              <a:t>فيها.</a:t>
            </a:r>
          </a:p>
          <a:p>
            <a:pPr marL="0" indent="273050" algn="just" rtl="1">
              <a:buNone/>
            </a:pPr>
            <a:r>
              <a:rPr lang="ar-DZ" dirty="0"/>
              <a:t>أما في المجال المصرفي، فقد بذلت السلطات الجزائرية جهودا من أجل إرساء التطبيق السليم لحوكمة المؤسسات المصرفية، ومن </a:t>
            </a:r>
            <a:r>
              <a:rPr lang="ar-DZ" dirty="0" smtClean="0"/>
              <a:t>بينها</a:t>
            </a:r>
            <a:r>
              <a:rPr lang="ar-DZ" dirty="0"/>
              <a:t>:</a:t>
            </a:r>
            <a:endParaRPr lang="en-GB" dirty="0"/>
          </a:p>
        </p:txBody>
      </p:sp>
    </p:spTree>
    <p:extLst>
      <p:ext uri="{BB962C8B-B14F-4D97-AF65-F5344CB8AC3E}">
        <p14:creationId xmlns:p14="http://schemas.microsoft.com/office/powerpoint/2010/main" val="1311332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indent="-742950" rtl="1">
              <a:buFont typeface="+mj-lt"/>
              <a:buAutoNum type="arabicPeriod"/>
            </a:pPr>
            <a:r>
              <a:rPr lang="ar-DZ" dirty="0"/>
              <a:t>سن قوانين معززة لتطبيق مبادئ الحوكمة </a:t>
            </a:r>
            <a:r>
              <a:rPr lang="ar-DZ" dirty="0" smtClean="0"/>
              <a:t>المصرفية</a:t>
            </a:r>
            <a:endParaRPr lang="en-GB" dirty="0"/>
          </a:p>
        </p:txBody>
      </p:sp>
      <p:sp>
        <p:nvSpPr>
          <p:cNvPr id="3" name="Content Placeholder 2"/>
          <p:cNvSpPr>
            <a:spLocks noGrp="1"/>
          </p:cNvSpPr>
          <p:nvPr>
            <p:ph idx="1"/>
          </p:nvPr>
        </p:nvSpPr>
        <p:spPr>
          <a:xfrm>
            <a:off x="834189" y="2454442"/>
            <a:ext cx="10491537" cy="3930316"/>
          </a:xfrm>
        </p:spPr>
        <p:txBody>
          <a:bodyPr>
            <a:normAutofit fontScale="92500"/>
          </a:bodyPr>
          <a:lstStyle/>
          <a:p>
            <a:pPr marL="0" indent="0" algn="just" rtl="1">
              <a:buNone/>
            </a:pPr>
            <a:r>
              <a:rPr lang="ar-DZ" dirty="0" smtClean="0"/>
              <a:t>1-1: </a:t>
            </a:r>
            <a:r>
              <a:rPr lang="ar-DZ" b="1" u="sng" dirty="0" smtClean="0"/>
              <a:t>قانون المراقبة المالية للبنوك والمؤسسات المالية</a:t>
            </a:r>
            <a:r>
              <a:rPr lang="ar-DZ" dirty="0"/>
              <a:t>: أصدر بنك الجزائر نظام رقم 302 بتاريخ 2002/11/14 يتضمن المراقبة الداخلية للبنوك والمؤسسات المالية، والذي يجبر البنوك والمؤسسات المالية على تأسيس أنظمة للمراقبة الداخلية تساعدها على مواجهة مختلف المخاطر، تماشيا مع ما ورد في اتفاقية بازل2.</a:t>
            </a:r>
          </a:p>
          <a:p>
            <a:pPr marL="0" indent="0" algn="just" rtl="1">
              <a:buNone/>
            </a:pPr>
            <a:r>
              <a:rPr lang="ar-DZ" dirty="0"/>
              <a:t>ووفقا للمادة الثالثة من النظام 02-03 ، فان أنظمة المراقبة الداخلية التي على البنوك والمؤسسات المالية إقامتها ينبغي أن تحتوي على الأنظمة </a:t>
            </a:r>
            <a:r>
              <a:rPr lang="ar-DZ" dirty="0" smtClean="0"/>
              <a:t>التالية:</a:t>
            </a:r>
            <a:endParaRPr lang="ar-DZ" dirty="0"/>
          </a:p>
          <a:p>
            <a:pPr algn="just" rtl="1"/>
            <a:r>
              <a:rPr lang="ar-DZ" dirty="0" smtClean="0"/>
              <a:t>نظام </a:t>
            </a:r>
            <a:r>
              <a:rPr lang="ar-DZ" dirty="0"/>
              <a:t>مراقبة العمليات والإجراءات الداخلية.</a:t>
            </a:r>
          </a:p>
          <a:p>
            <a:pPr algn="just" rtl="1"/>
            <a:r>
              <a:rPr lang="ar-DZ" dirty="0" smtClean="0"/>
              <a:t>تنظيم </a:t>
            </a:r>
            <a:r>
              <a:rPr lang="ar-DZ" dirty="0"/>
              <a:t>محاسبي ومعالجة المعلومات.</a:t>
            </a:r>
          </a:p>
          <a:p>
            <a:pPr algn="just" rtl="1"/>
            <a:r>
              <a:rPr lang="ar-DZ" dirty="0" smtClean="0"/>
              <a:t>أنظمة </a:t>
            </a:r>
            <a:r>
              <a:rPr lang="ar-DZ" dirty="0"/>
              <a:t>تقييم المخاطر والنتائج. أنظمة الرقابة والتحكم في المخاطر. </a:t>
            </a:r>
          </a:p>
          <a:p>
            <a:pPr algn="just" rtl="1"/>
            <a:r>
              <a:rPr lang="ar-DZ" dirty="0" smtClean="0"/>
              <a:t>نظام </a:t>
            </a:r>
            <a:r>
              <a:rPr lang="ar-DZ" dirty="0"/>
              <a:t>التوثيق والإعلام.</a:t>
            </a:r>
          </a:p>
          <a:p>
            <a:pPr marL="0" indent="0" algn="r" rtl="1">
              <a:buNone/>
            </a:pPr>
            <a:endParaRPr lang="ar-DZ" dirty="0" smtClean="0"/>
          </a:p>
          <a:p>
            <a:pPr algn="r" rtl="1"/>
            <a:endParaRPr lang="en-GB" dirty="0"/>
          </a:p>
        </p:txBody>
      </p:sp>
    </p:spTree>
    <p:extLst>
      <p:ext uri="{BB962C8B-B14F-4D97-AF65-F5344CB8AC3E}">
        <p14:creationId xmlns:p14="http://schemas.microsoft.com/office/powerpoint/2010/main" val="417630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70021" y="866274"/>
            <a:ext cx="10651958" cy="5518484"/>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rtl="1">
              <a:buNone/>
            </a:pPr>
            <a:r>
              <a:rPr lang="ar-DZ" b="1" u="sng" dirty="0" smtClean="0"/>
              <a:t>1-2- </a:t>
            </a:r>
            <a:r>
              <a:rPr lang="ar-DZ" b="1" u="sng" dirty="0"/>
              <a:t>قوانين محاربة الفساد المالي </a:t>
            </a:r>
            <a:r>
              <a:rPr lang="ar-DZ" b="1" u="sng" dirty="0" smtClean="0"/>
              <a:t>والإداري:</a:t>
            </a:r>
            <a:r>
              <a:rPr lang="ar-DZ" b="1" dirty="0" smtClean="0"/>
              <a:t> </a:t>
            </a:r>
            <a:r>
              <a:rPr lang="ar-DZ" dirty="0"/>
              <a:t>إن القانون الجزائري لم يتعرض لهذه الظاهرة بصفة مباشرة وصريحة إلا سنة 1996، حيث أشار المشرع الجزائري إلى مصادر هذه الآفة والجنح المنشئة لها، و لم يورد تعريفا صريحا لهذه الظاهرة، وذلك من خلال إصدار الأمر رقم 96 - 22 المؤرخ في 09 جويلية 1996 والمتعلق بقمع مخالفة التشريع والتنظيم الخاص بالصرف الأجنبي وحركة رؤوس الأموال من والى الخارج .... </a:t>
            </a:r>
            <a:r>
              <a:rPr lang="ar-DZ" dirty="0" smtClean="0"/>
              <a:t>الخ. </a:t>
            </a:r>
          </a:p>
          <a:p>
            <a:pPr marL="0" indent="0" algn="just" rtl="1">
              <a:buNone/>
            </a:pPr>
            <a:r>
              <a:rPr lang="ar-DZ" dirty="0"/>
              <a:t>وبتاريخ 1996/06/09 صدر مرسوم رئاسي يقضي بإنشاء مرصد وطني لمراقبة الرشوة والوقاية منها، وهو هيئة جديدة تعتبر اقتراحات للقضاء على الرشوة ومعاقبة </a:t>
            </a:r>
            <a:r>
              <a:rPr lang="ar-DZ" dirty="0" smtClean="0"/>
              <a:t>ممارسيها.</a:t>
            </a:r>
          </a:p>
          <a:p>
            <a:pPr marL="0" indent="0" algn="just" rtl="1">
              <a:buNone/>
            </a:pPr>
            <a:r>
              <a:rPr lang="ar-DZ" dirty="0"/>
              <a:t>كما أسس وزير العدل بتاريخ 2003/04/12 مفوضية تضم عددا من الوزارات لمكافحة تهريب الأموال، ومع أن هذه المفوضية لا تملك الصلاحيات التشريعية إلا أنه من المتوقع منها تفعيل الشفافية في قطاع البنوك ومحاربة المصادر السرية في الحصول على الأموال، كما قام في هذا الصدد عام 2005 بالشروع في تكوين مجموعة من القضاة يختصون في جرائم تبييض الأموال والجرائم العابرة للحدود والمساس بأنظمة المعلوماتية</a:t>
            </a:r>
            <a:r>
              <a:rPr lang="ar-DZ" dirty="0" smtClean="0"/>
              <a:t>.</a:t>
            </a:r>
          </a:p>
          <a:p>
            <a:pPr marL="0" indent="0" algn="just" rtl="1">
              <a:buNone/>
            </a:pPr>
            <a:r>
              <a:rPr lang="ar-DZ" dirty="0"/>
              <a:t>وفي إطار تطبيق القانون رقم 01-06 الصادر في 2006/02/20 والمتضمن الوقاية من الفساد ومحاربته، فقد تم تسجيل ما يلي</a:t>
            </a:r>
            <a:r>
              <a:rPr lang="ar-DZ" dirty="0" smtClean="0"/>
              <a:t>:</a:t>
            </a:r>
          </a:p>
          <a:p>
            <a:pPr algn="just" rtl="1"/>
            <a:r>
              <a:rPr lang="ar-DZ" dirty="0"/>
              <a:t>• تقديم 680 قضية أمام العدالة في سنة 2006 وأفضت إلى الحكم على 930 شخص</a:t>
            </a:r>
            <a:r>
              <a:rPr lang="fr-FR" dirty="0"/>
              <a:t>.</a:t>
            </a:r>
            <a:endParaRPr lang="en-GB" dirty="0"/>
          </a:p>
          <a:p>
            <a:pPr algn="just" rtl="1"/>
            <a:r>
              <a:rPr lang="ar-DZ" dirty="0"/>
              <a:t>• تقديم 1054 قضية أمام المحاكم ومنها 681 قضية تم الفصل فيها سنة 2007 وأفضت إلى الحكم على 1789 شخص. </a:t>
            </a:r>
            <a:endParaRPr lang="en-GB" dirty="0"/>
          </a:p>
          <a:p>
            <a:pPr algn="just" rtl="1"/>
            <a:r>
              <a:rPr lang="ar-DZ" dirty="0"/>
              <a:t>• تقديم 622 قضية على مستوى المحاكم من بينها 484 قضية تم الفصل فيها خلال الفصل الأول من سنة 2008 وتم خلالها الحكم على1126 شخص</a:t>
            </a:r>
            <a:r>
              <a:rPr lang="ar-DZ" dirty="0" smtClean="0"/>
              <a:t>.</a:t>
            </a:r>
          </a:p>
          <a:p>
            <a:pPr marL="0" indent="0" algn="just" rtl="1">
              <a:buNone/>
            </a:pPr>
            <a:endParaRPr lang="ar-DZ" dirty="0"/>
          </a:p>
        </p:txBody>
      </p:sp>
    </p:spTree>
    <p:extLst>
      <p:ext uri="{BB962C8B-B14F-4D97-AF65-F5344CB8AC3E}">
        <p14:creationId xmlns:p14="http://schemas.microsoft.com/office/powerpoint/2010/main" val="1755914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rtl="1">
              <a:buFont typeface="+mj-lt"/>
              <a:buAutoNum type="arabicPeriod" startAt="2"/>
            </a:pPr>
            <a:r>
              <a:rPr lang="ar-DZ" dirty="0"/>
              <a:t>برنامج العمل الوطني في مجال </a:t>
            </a:r>
            <a:r>
              <a:rPr lang="ar-DZ" dirty="0" smtClean="0"/>
              <a:t>الحكامة</a:t>
            </a:r>
            <a:endParaRPr lang="en-GB" dirty="0"/>
          </a:p>
        </p:txBody>
      </p:sp>
      <p:sp>
        <p:nvSpPr>
          <p:cNvPr id="3" name="Content Placeholder 2"/>
          <p:cNvSpPr>
            <a:spLocks noGrp="1"/>
          </p:cNvSpPr>
          <p:nvPr>
            <p:ph idx="1"/>
          </p:nvPr>
        </p:nvSpPr>
        <p:spPr>
          <a:xfrm>
            <a:off x="1295402" y="2727158"/>
            <a:ext cx="9601196" cy="3128210"/>
          </a:xfrm>
        </p:spPr>
        <p:txBody>
          <a:bodyPr>
            <a:normAutofit/>
          </a:bodyPr>
          <a:lstStyle/>
          <a:p>
            <a:pPr marL="0" indent="0" algn="just" rtl="1">
              <a:buNone/>
            </a:pPr>
            <a:r>
              <a:rPr lang="ar-DZ" dirty="0" smtClean="0"/>
              <a:t>تنفيذا </a:t>
            </a:r>
            <a:r>
              <a:rPr lang="ar-DZ" dirty="0"/>
              <a:t>لبرنامج العمل الوطني في مجال الحكامة على مستوى القطاع المصرفي، فقد تم تحديث أنظمة الدفع بفضل إدخال وسائل دفع وشبكات تبادل تضمن سرعة وتأمين العمليات البنكية ، وبغرض تحسين إدارة المخاطر </a:t>
            </a:r>
            <a:r>
              <a:rPr lang="en-GB" dirty="0" err="1" smtClean="0"/>
              <a:t>Gestion</a:t>
            </a:r>
            <a:r>
              <a:rPr lang="en-GB" dirty="0" smtClean="0"/>
              <a:t> </a:t>
            </a:r>
            <a:r>
              <a:rPr lang="en-GB" dirty="0"/>
              <a:t>des </a:t>
            </a:r>
            <a:r>
              <a:rPr lang="en-GB" dirty="0" err="1" smtClean="0"/>
              <a:t>risques</a:t>
            </a:r>
            <a:r>
              <a:rPr lang="ar-DZ" dirty="0" smtClean="0"/>
              <a:t> وتعزيز </a:t>
            </a:r>
            <a:r>
              <a:rPr lang="ar-DZ" dirty="0"/>
              <a:t>قواعد الحذر وترقية انضباط الأسواق، يقوم بنك الجزائر حاليا بتنفيذ ما ورد في منظومة بازل 2 بطريقة تدريجية وبالتشاور مع البنوك والمؤسسات المالية</a:t>
            </a:r>
            <a:r>
              <a:rPr lang="ar-DZ" dirty="0" smtClean="0"/>
              <a:t>.</a:t>
            </a:r>
          </a:p>
          <a:p>
            <a:pPr marL="0" indent="0" algn="just" rtl="1">
              <a:buNone/>
            </a:pPr>
            <a:r>
              <a:rPr lang="ar-DZ" dirty="0"/>
              <a:t>وتنفيذا لهذا المشروع اعتمد بنك الجزائر تدابير تدريجية ومنسقة مع الأوساط المصرفية، وقد اتخذ عدة إجراءات رئيسية جاءت كما يلي: </a:t>
            </a:r>
            <a:endParaRPr lang="ar-DZ" dirty="0" smtClean="0"/>
          </a:p>
          <a:p>
            <a:pPr algn="r" rtl="1"/>
            <a:endParaRPr lang="en-GB" dirty="0"/>
          </a:p>
        </p:txBody>
      </p:sp>
    </p:spTree>
    <p:extLst>
      <p:ext uri="{BB962C8B-B14F-4D97-AF65-F5344CB8AC3E}">
        <p14:creationId xmlns:p14="http://schemas.microsoft.com/office/powerpoint/2010/main" val="539990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71073" y="770022"/>
            <a:ext cx="9914021" cy="5422232"/>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dirty="0" smtClean="0"/>
              <a:t>إنشاء </a:t>
            </a:r>
            <a:r>
              <a:rPr lang="ar-DZ" dirty="0"/>
              <a:t>فريق مخصص لمشروع اتفاق بازل2 تحت إشراف مساعدة خارجية، ويعمل بالتشاور مع الفريق المسؤول على تنفيذ مشروع المعايير المحاسبية الدولية.</a:t>
            </a:r>
          </a:p>
          <a:p>
            <a:pPr algn="just" rtl="1"/>
            <a:r>
              <a:rPr lang="ar-DZ" dirty="0" smtClean="0"/>
              <a:t>إعداد </a:t>
            </a:r>
            <a:r>
              <a:rPr lang="ar-DZ" dirty="0"/>
              <a:t>استبيانين ووضعهما تحت تصرف البنوك التجارية بغية تقييم مدى استعدادها لتلبية مقتضيات </a:t>
            </a:r>
            <a:r>
              <a:rPr lang="ar-DZ" dirty="0" smtClean="0"/>
              <a:t>بازل2.</a:t>
            </a:r>
            <a:endParaRPr lang="ar-DZ" dirty="0"/>
          </a:p>
          <a:p>
            <a:pPr algn="just" rtl="1"/>
            <a:r>
              <a:rPr lang="ar-DZ" dirty="0" smtClean="0"/>
              <a:t>إعداد </a:t>
            </a:r>
            <a:r>
              <a:rPr lang="ar-DZ" dirty="0"/>
              <a:t>دراسة الأثر الكمي لهذا النظام من طرف بنك الجزائر (مطلب رئيسي يتعلق بالأموال الخاصة).</a:t>
            </a:r>
          </a:p>
          <a:p>
            <a:pPr algn="just" rtl="1"/>
            <a:r>
              <a:rPr lang="ar-DZ" dirty="0"/>
              <a:t>وضمن هذا الصدد، تشير أن البنوك الجزائرية استفادت من برنامج دعم وعصرنة النظام المالي، الذي أقره الاتحاد الأوروبي </a:t>
            </a:r>
            <a:r>
              <a:rPr lang="en-GB" dirty="0" smtClean="0"/>
              <a:t>AFSMA، </a:t>
            </a:r>
            <a:r>
              <a:rPr lang="ar-DZ" dirty="0"/>
              <a:t>من أجل مساعدة البنوك الجزائرية على إجراء عمليات التدقيق الداخلي وإرساء قواعد محاسبية سليمة تتوافق مع المعايير المحاسبية الدولية، ووضع مخطط مراقبة </a:t>
            </a:r>
            <a:r>
              <a:rPr lang="ar-DZ" dirty="0" smtClean="0"/>
              <a:t>التسيير.</a:t>
            </a:r>
          </a:p>
          <a:p>
            <a:pPr marL="0" indent="0" algn="just" rtl="1">
              <a:buNone/>
            </a:pPr>
            <a:r>
              <a:rPr lang="ar-DZ" dirty="0"/>
              <a:t>وضمن هذا الصدد، تشير أن البنوك الجزائرية استفادت من برنامج دعم وعصرنة النظام المالي، الذي أقره الاتحاد الأوروبي (</a:t>
            </a:r>
            <a:r>
              <a:rPr lang="fr-FR" dirty="0"/>
              <a:t>AFSMA</a:t>
            </a:r>
            <a:r>
              <a:rPr lang="ar-DZ" dirty="0"/>
              <a:t>)، من أجل مساعدة البنوك الجزائرية على إجراء عمليات التدقيق الداخلي وإرساء قواعد محاسبية سليمة تتوافق مع المعايير المحاسبية الدولية، ووضع مخطط مراقبة </a:t>
            </a:r>
            <a:r>
              <a:rPr lang="ar-DZ" dirty="0" smtClean="0"/>
              <a:t>التسيير.</a:t>
            </a:r>
          </a:p>
        </p:txBody>
      </p:sp>
    </p:spTree>
    <p:extLst>
      <p:ext uri="{BB962C8B-B14F-4D97-AF65-F5344CB8AC3E}">
        <p14:creationId xmlns:p14="http://schemas.microsoft.com/office/powerpoint/2010/main" val="3729388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71073" y="1219200"/>
            <a:ext cx="9914021" cy="431532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buFont typeface="Wingdings" panose="05000000000000000000" pitchFamily="2" charset="2"/>
              <a:buChar char="§"/>
            </a:pPr>
            <a:r>
              <a:rPr lang="ar-DZ" dirty="0"/>
              <a:t>وقد ترجم تنفيذ هذه الإصلاحات بما يلي : ( شريقي ، 2009، ص10).</a:t>
            </a:r>
          </a:p>
          <a:p>
            <a:pPr algn="just" rtl="1"/>
            <a:r>
              <a:rPr lang="ar-DZ" b="1" dirty="0" smtClean="0"/>
              <a:t>وضع </a:t>
            </a:r>
            <a:r>
              <a:rPr lang="ar-DZ" b="1" dirty="0"/>
              <a:t>عقود </a:t>
            </a:r>
            <a:r>
              <a:rPr lang="ar-DZ" b="1" dirty="0" smtClean="0"/>
              <a:t>الكفاءة: </a:t>
            </a:r>
            <a:r>
              <a:rPr lang="ar-DZ" dirty="0"/>
              <a:t>حيث تم إعداد عقود نجاعة جديدة لرواتب مسيري البنوك وذلك بعد تقييم عقود النجاعة لسنوات السابقة.</a:t>
            </a:r>
          </a:p>
          <a:p>
            <a:pPr algn="just" rtl="1"/>
            <a:r>
              <a:rPr lang="ar-DZ" b="1" dirty="0" smtClean="0"/>
              <a:t>تحسين </a:t>
            </a:r>
            <a:r>
              <a:rPr lang="ar-DZ" b="1" dirty="0"/>
              <a:t>دور مجالس الإدارة: </a:t>
            </a:r>
            <a:r>
              <a:rPr lang="ar-DZ" dirty="0"/>
              <a:t>وذلك من خلال إعادة تشكيلها ووضع تنظيمات جديدة تقضي بإنشاء لجنة تدقيق، وهذا الدور سيتعزز من خلال تعزيز خبرة الأعضاء.</a:t>
            </a:r>
          </a:p>
          <a:p>
            <a:pPr algn="just" rtl="1"/>
            <a:r>
              <a:rPr lang="ar-DZ" b="1" dirty="0" smtClean="0"/>
              <a:t>تحسين </a:t>
            </a:r>
            <a:r>
              <a:rPr lang="ar-DZ" b="1" dirty="0"/>
              <a:t>إدارة </a:t>
            </a:r>
            <a:r>
              <a:rPr lang="ar-DZ" b="1" dirty="0" smtClean="0"/>
              <a:t>البنوك: </a:t>
            </a:r>
            <a:r>
              <a:rPr lang="ar-DZ" dirty="0"/>
              <a:t>وذلك عبر إعداد ميثاق للمسؤوليات الإدارية ومدونة أخلاق المهنة.</a:t>
            </a:r>
          </a:p>
          <a:p>
            <a:pPr marL="0" indent="0" algn="just" rtl="1">
              <a:buNone/>
            </a:pPr>
            <a:r>
              <a:rPr lang="ar-DZ" dirty="0"/>
              <a:t>تحسين ظروف الاستغلال البنكي من خلال إعداد البنوك لتنفيذ النظام المحاسبي المالي الجديد وتطبيق معايير ،</a:t>
            </a:r>
            <a:r>
              <a:rPr lang="ar-DZ" dirty="0" smtClean="0"/>
              <a:t>بازل2، </a:t>
            </a:r>
            <a:r>
              <a:rPr lang="ar-DZ" dirty="0"/>
              <a:t>وذلك من خلال تثمين أفضل للموارد البشرية نظام الأجر المتغير المقرون بالأداء).</a:t>
            </a:r>
          </a:p>
        </p:txBody>
      </p:sp>
    </p:spTree>
    <p:extLst>
      <p:ext uri="{BB962C8B-B14F-4D97-AF65-F5344CB8AC3E}">
        <p14:creationId xmlns:p14="http://schemas.microsoft.com/office/powerpoint/2010/main" val="911037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rtl="1">
              <a:buFont typeface="+mj-lt"/>
              <a:buAutoNum type="arabicPeriod" startAt="3"/>
            </a:pPr>
            <a:r>
              <a:rPr lang="ar-DZ" dirty="0"/>
              <a:t>إطلاق المدونة الجزائرية لحوكمة الشركات </a:t>
            </a:r>
            <a:endParaRPr lang="en-GB" dirty="0"/>
          </a:p>
        </p:txBody>
      </p:sp>
      <p:sp>
        <p:nvSpPr>
          <p:cNvPr id="3" name="Content Placeholder 2"/>
          <p:cNvSpPr>
            <a:spLocks noGrp="1"/>
          </p:cNvSpPr>
          <p:nvPr>
            <p:ph idx="1"/>
          </p:nvPr>
        </p:nvSpPr>
        <p:spPr>
          <a:xfrm>
            <a:off x="1295402" y="2534653"/>
            <a:ext cx="9601196" cy="3753852"/>
          </a:xfrm>
        </p:spPr>
        <p:txBody>
          <a:bodyPr>
            <a:normAutofit/>
          </a:bodyPr>
          <a:lstStyle/>
          <a:p>
            <a:pPr marL="0" indent="273050" algn="just" rtl="1">
              <a:buNone/>
            </a:pPr>
            <a:r>
              <a:rPr lang="ar-DZ" dirty="0"/>
              <a:t>عقب إطلاق مدونة المؤسسات الصغيرة والمتوسطة في المغرب في شهر جانفي 2008 والإرشادات الخاصة بأفضل ممارسات حوكمة الشركات في تونس في جوان 2000 . انضمت الجزائر إلى جيرانها في تبني الحوكمة الرشيدة للشركات. وقد جاء صدور المدونة الجزائرية الحوكمة الشركات في 2009/03/11 في الوقت المناسب تماما، فتطبيق قواعد حوكمة الشركات ستساعد في بناء الثقة المتبادلة مع القطاع المصرفي، في وقت تتزايد فيه أهمية الحصول على رأس المال وتعزيز النمو الاقتصادي، الذي يعد حجر الزاوية في تخطي الأزمة المالية العالمية والتقليل من </a:t>
            </a:r>
            <a:r>
              <a:rPr lang="ar-DZ" dirty="0" smtClean="0"/>
              <a:t>تداعياتها.</a:t>
            </a:r>
          </a:p>
          <a:p>
            <a:pPr marL="0" indent="273050" algn="just" rtl="1">
              <a:buNone/>
            </a:pPr>
            <a:r>
              <a:rPr lang="ar-DZ" dirty="0"/>
              <a:t>إن تحفيز وتعزيز النمو الاقتصادي هو أحد الاهتمامات الاقتصادية للقطاعين العام والخاص، في بيئة الأعمال بالجزائر التي يسيطر عليها القطاع غير الرسمي، وسوق رأس المال الضيق</a:t>
            </a:r>
            <a:r>
              <a:rPr lang="ar-DZ" dirty="0" smtClean="0"/>
              <a:t>.</a:t>
            </a:r>
          </a:p>
        </p:txBody>
      </p:sp>
    </p:spTree>
    <p:extLst>
      <p:ext uri="{BB962C8B-B14F-4D97-AF65-F5344CB8AC3E}">
        <p14:creationId xmlns:p14="http://schemas.microsoft.com/office/powerpoint/2010/main" val="1198448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75874" y="1636295"/>
            <a:ext cx="9384632" cy="4138864"/>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49263" algn="just" rtl="1">
              <a:buNone/>
            </a:pPr>
            <a:r>
              <a:rPr lang="ar-DZ" dirty="0"/>
              <a:t>وحتى وقت قريب كانت منشآت الأعمال نفسها جزءا من المشكلة، فقد لاحظ "سليم عثماني" رئيس مجلس إدارة فريق العمل لحوكمة الشركات أن غياب الحوكمة في نطاق الشركة ذاتها يحد من إمكانيات الابتكار والتطوير، ولن يقوم رجال المصارف أو الشركاء أو المستثمرين بالاستثمار في مشروعات ضعيفة الحوكمة، لذا فان الالتزام بمدونة حوكمة الشركات سيخلق موارد أكبر ويساعد على تنمية الأعمال</a:t>
            </a:r>
            <a:r>
              <a:rPr lang="ar-DZ" dirty="0" smtClean="0"/>
              <a:t>.</a:t>
            </a:r>
          </a:p>
          <a:p>
            <a:pPr marL="0" indent="449263" algn="just" rtl="1">
              <a:buNone/>
            </a:pPr>
            <a:r>
              <a:rPr lang="ar-DZ" dirty="0"/>
              <a:t>وضمن نفس الصدد أكد الوزير السابق للمؤسسات الصغيرة والمتوسطة، السيد مصطفى بن بادا، أن الحوكمة الرشيدة ستعمل على تحسين العلاقات بين البنوك ومنشات الأعمال من خلال تعزيز الثقة المتبادلة المفتقدة في الوقت الراهن، وذلك من خلال المزيد من الشفافية</a:t>
            </a:r>
            <a:r>
              <a:rPr lang="ar-DZ" dirty="0" smtClean="0"/>
              <a:t>.</a:t>
            </a:r>
            <a:endParaRPr lang="en-GB" dirty="0"/>
          </a:p>
        </p:txBody>
      </p:sp>
    </p:spTree>
    <p:extLst>
      <p:ext uri="{BB962C8B-B14F-4D97-AF65-F5344CB8AC3E}">
        <p14:creationId xmlns:p14="http://schemas.microsoft.com/office/powerpoint/2010/main" val="4188179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rtl="1"/>
            <a:r>
              <a:rPr lang="ar-DZ" b="1" dirty="0"/>
              <a:t> </a:t>
            </a:r>
            <a:r>
              <a:rPr lang="ar-DZ" dirty="0"/>
              <a:t>الخاتمة</a:t>
            </a:r>
            <a:endParaRPr lang="en-GB" dirty="0"/>
          </a:p>
        </p:txBody>
      </p:sp>
      <p:sp>
        <p:nvSpPr>
          <p:cNvPr id="8" name="Content Placeholder 7"/>
          <p:cNvSpPr>
            <a:spLocks noGrp="1"/>
          </p:cNvSpPr>
          <p:nvPr>
            <p:ph idx="1"/>
          </p:nvPr>
        </p:nvSpPr>
        <p:spPr>
          <a:xfrm>
            <a:off x="1010652" y="2422358"/>
            <a:ext cx="10250905" cy="3930315"/>
          </a:xfrm>
        </p:spPr>
        <p:txBody>
          <a:bodyPr>
            <a:normAutofit lnSpcReduction="10000"/>
          </a:bodyPr>
          <a:lstStyle/>
          <a:p>
            <a:pPr marL="0" indent="273050" algn="just" rtl="1">
              <a:buNone/>
            </a:pPr>
            <a:r>
              <a:rPr lang="ar-DZ" dirty="0"/>
              <a:t>إن التطور التقني في الصناعة المصرفية من ناحية والتطور في استخدام الوسائل الالكترونية من ناحية أخرى، أدى إلى زيادة الخدمات المصرفية المقدمة من قبل البنوك وتنوعها وزيادة العمليات المصرفية في سوق يتميز بمنافسة شرسة، ولمقابلة هذا التطور الهائل في الصناعة المصرفية وخاصة المخاطر المرتبطة بها، أصبح من الضروري الاهتمام بمفهوم حوكمة المصارف باعتباره أداة رئيسية تهدف إلى التنظيم الجيد والإشراف الفعال على جميع أنشطة المصرف.</a:t>
            </a:r>
          </a:p>
          <a:p>
            <a:pPr marL="0" indent="273050" algn="just" rtl="1">
              <a:buNone/>
            </a:pPr>
            <a:r>
              <a:rPr lang="ar-DZ" dirty="0"/>
              <a:t>وهذا البحث الذي قدمناه في مجال حوكمة المؤسسات يعالج طبيعة تطبيق مبادئ الحوكمة في المؤسسات المصرفية وذلك من خلال التطبيق على المؤسسات المصرفية الجزائرية وهذا قادنا إلى معالجة الإشكالية . المحاور الثلاث للدراسة.</a:t>
            </a:r>
          </a:p>
          <a:p>
            <a:pPr marL="0" indent="273050" algn="just" rtl="1">
              <a:buNone/>
            </a:pPr>
            <a:r>
              <a:rPr lang="ar-DZ" dirty="0"/>
              <a:t>إن كل النقاط التي أثرناها في دراستنا كان الهدف منها الوصول إلى أبرز النتائج ومن تم العمل على صياغة بعض الاقتراحات المهمة والمتعلقة بموضوع الدراسة.</a:t>
            </a:r>
          </a:p>
          <a:p>
            <a:pPr algn="r" rtl="1"/>
            <a:endParaRPr lang="en-GB" dirty="0"/>
          </a:p>
        </p:txBody>
      </p:sp>
    </p:spTree>
    <p:extLst>
      <p:ext uri="{BB962C8B-B14F-4D97-AF65-F5344CB8AC3E}">
        <p14:creationId xmlns:p14="http://schemas.microsoft.com/office/powerpoint/2010/main" val="235501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DZ" dirty="0"/>
              <a:t>أهمية الدراسة</a:t>
            </a:r>
            <a:endParaRPr lang="en-GB" dirty="0"/>
          </a:p>
        </p:txBody>
      </p:sp>
      <p:sp>
        <p:nvSpPr>
          <p:cNvPr id="3" name="Content Placeholder 2"/>
          <p:cNvSpPr>
            <a:spLocks noGrp="1"/>
          </p:cNvSpPr>
          <p:nvPr>
            <p:ph idx="1"/>
          </p:nvPr>
        </p:nvSpPr>
        <p:spPr/>
        <p:txBody>
          <a:bodyPr/>
          <a:lstStyle/>
          <a:p>
            <a:pPr algn="just" rtl="1"/>
            <a:r>
              <a:rPr lang="ar-DZ" dirty="0"/>
              <a:t> تظهر أهمية الدراسة من خلال إبراز الدور الهام لتطبيق مبادئ الحوكمة في القطاع المصرفي، الأمر الذي يؤدي إلى التقليل من المخاطر التي تتعرض لها المصارف خاصة وأن التجارب الأخيرة في العالم أظهرت أن ضعف الحوكمة في النظم المصرفية يؤدي إلى انعكاسات خطيرة على الاقتصاديات القومية، وعليه فان تفعيل مبادئ الحوكمة، والبدء بتطبيق قواعدها في الجهاز المصرفي يعمل على تطوير أداء الإدارة المصرفية، مما ينعكس إيجابا على قرارات المستثمرين والقطاع المالي وبالتالي تنشيط الاقتصاد الجزائري.</a:t>
            </a:r>
            <a:endParaRPr lang="en-GB" dirty="0"/>
          </a:p>
        </p:txBody>
      </p:sp>
    </p:spTree>
    <p:extLst>
      <p:ext uri="{BB962C8B-B14F-4D97-AF65-F5344CB8AC3E}">
        <p14:creationId xmlns:p14="http://schemas.microsoft.com/office/powerpoint/2010/main" val="2092320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DZ" dirty="0" smtClean="0"/>
              <a:t>أولا: </a:t>
            </a:r>
            <a:r>
              <a:rPr lang="ar-DZ" dirty="0"/>
              <a:t>نتائج </a:t>
            </a:r>
            <a:r>
              <a:rPr lang="ar-DZ" dirty="0" smtClean="0"/>
              <a:t>الدراسة</a:t>
            </a:r>
            <a:endParaRPr lang="en-GB" dirty="0"/>
          </a:p>
        </p:txBody>
      </p:sp>
      <p:sp>
        <p:nvSpPr>
          <p:cNvPr id="3" name="Content Placeholder 2"/>
          <p:cNvSpPr>
            <a:spLocks noGrp="1"/>
          </p:cNvSpPr>
          <p:nvPr>
            <p:ph idx="1"/>
          </p:nvPr>
        </p:nvSpPr>
        <p:spPr>
          <a:xfrm>
            <a:off x="1295401" y="2534653"/>
            <a:ext cx="9601196" cy="3529263"/>
          </a:xfrm>
        </p:spPr>
        <p:txBody>
          <a:bodyPr>
            <a:normAutofit/>
          </a:bodyPr>
          <a:lstStyle/>
          <a:p>
            <a:pPr algn="r" rtl="1"/>
            <a:r>
              <a:rPr lang="ar-DZ" dirty="0"/>
              <a:t>حوكمة المؤسسات المصرفية تعني النظام الذي على أساسه تكون العلاقات التي تحكم الأطراف الأساسية في المصرف، واضحة بما يؤدي إلى تحسين الأداء والنجاح.</a:t>
            </a:r>
          </a:p>
          <a:p>
            <a:pPr algn="r" rtl="1"/>
            <a:r>
              <a:rPr lang="ar-DZ" dirty="0"/>
              <a:t>      يعد تطبيق مبادئ الحوكمة في المؤسسات المصرفية (وفقا لمبادئ الجنة بازل أمرا ضروريا لإيجاد نظام رقابي محكم وموحد يمكن أن يساهم في تحسين أداء المصرف، من خلال عملية تحسين إدارة المخاطر بتحديده للجهات وتوزيعه للمسؤوليات والصلاحيات بين مختلف الأطراف المشاركة للحد من هذه المخاطر.</a:t>
            </a:r>
          </a:p>
          <a:p>
            <a:pPr algn="r" rtl="1"/>
            <a:r>
              <a:rPr lang="ar-DZ" dirty="0"/>
              <a:t>تمنح الحوكمة في المؤسسات المصرفية فرصة أفضل لتعبئة الموارد ورؤوس الأموال والتمكن بالتالي من تخفيض تكلفة رأس المال وفي نفس الوقت تسريع تكوينه وتحقيق النمو والإنتاجية</a:t>
            </a:r>
            <a:r>
              <a:rPr lang="ar-DZ" dirty="0" smtClean="0"/>
              <a:t>.</a:t>
            </a:r>
            <a:endParaRPr lang="ar-DZ" dirty="0"/>
          </a:p>
        </p:txBody>
      </p:sp>
    </p:spTree>
    <p:extLst>
      <p:ext uri="{BB962C8B-B14F-4D97-AF65-F5344CB8AC3E}">
        <p14:creationId xmlns:p14="http://schemas.microsoft.com/office/powerpoint/2010/main" val="1954481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1895" y="705852"/>
            <a:ext cx="10700083" cy="5566611"/>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dirty="0"/>
              <a:t>إن التطبيق السليم لمبادئ الحوكمة في الجهاز المصرفي، يجب أن يقوم على مبدأين أساسيين:</a:t>
            </a:r>
          </a:p>
          <a:p>
            <a:pPr marL="457200" indent="-457200" algn="just" rtl="1">
              <a:buAutoNum type="arabic1Minus"/>
            </a:pPr>
            <a:r>
              <a:rPr lang="ar-DZ" dirty="0" smtClean="0"/>
              <a:t>أن </a:t>
            </a:r>
            <a:r>
              <a:rPr lang="ar-DZ" dirty="0"/>
              <a:t>يلعب البنك المركزي دورا محوريا في دفع البنوك التجارية إلى تطبيق مبادئ الحوكمة المصرفية</a:t>
            </a:r>
            <a:r>
              <a:rPr lang="ar-DZ" dirty="0" smtClean="0"/>
              <a:t>.</a:t>
            </a:r>
          </a:p>
          <a:p>
            <a:pPr marL="457200" indent="-457200" algn="just" rtl="1">
              <a:buFont typeface="Arial"/>
              <a:buAutoNum type="arabic1Minus"/>
            </a:pPr>
            <a:r>
              <a:rPr lang="ar-DZ" dirty="0"/>
              <a:t>أن يتم تطبيق مبادئ الحوكمة في مختلف البنوك التجارية كما أوصت به لجنة بازل</a:t>
            </a:r>
            <a:r>
              <a:rPr lang="ar-DZ" dirty="0" smtClean="0"/>
              <a:t>.</a:t>
            </a:r>
          </a:p>
          <a:p>
            <a:pPr algn="just" rtl="1"/>
            <a:r>
              <a:rPr lang="ar-DZ" dirty="0" smtClean="0"/>
              <a:t>أما </a:t>
            </a:r>
            <a:r>
              <a:rPr lang="ar-DZ" dirty="0"/>
              <a:t>على صعيد المنظومة المصرفية ،الجزائرية، فإننا نلاحظ بوضوح ضعف تجسيد مبادئ الحوكمة المصرفية والذي يظهر من خلال:</a:t>
            </a:r>
          </a:p>
          <a:p>
            <a:pPr marL="457200" indent="-457200" algn="just" rtl="1">
              <a:buAutoNum type="arabic1Minus"/>
            </a:pPr>
            <a:r>
              <a:rPr lang="ar-DZ" dirty="0" smtClean="0"/>
              <a:t>ضعف </a:t>
            </a:r>
            <a:r>
              <a:rPr lang="ar-DZ" dirty="0"/>
              <a:t>الشفافية والإفصاح المحاسبي من طرف المصارف الجزائرية</a:t>
            </a:r>
            <a:r>
              <a:rPr lang="ar-DZ" dirty="0" smtClean="0"/>
              <a:t>.</a:t>
            </a:r>
          </a:p>
          <a:p>
            <a:pPr marL="457200" indent="-457200" algn="just" rtl="1">
              <a:buFont typeface="Arial"/>
              <a:buAutoNum type="arabic1Minus"/>
            </a:pPr>
            <a:r>
              <a:rPr lang="ar-DZ" dirty="0"/>
              <a:t>عدم التقيد بنشر المعومات في وقتها والتأخر الملاحظ في إعداد تقارير النشاطات السنوية. ج - عدم التزام بنك الجزائر بنشر وضعيته الشهرية، كما ينص على ذلك قانون النقد والقرض 90-10 والأمر </a:t>
            </a:r>
            <a:r>
              <a:rPr lang="ar-DZ" dirty="0" smtClean="0"/>
              <a:t>03-11.</a:t>
            </a:r>
          </a:p>
          <a:p>
            <a:pPr marL="457200" indent="-457200" algn="just" rtl="1">
              <a:buFont typeface="Arial"/>
              <a:buAutoNum type="arabic1Minus"/>
            </a:pPr>
            <a:r>
              <a:rPr lang="ar-DZ" dirty="0" smtClean="0"/>
              <a:t>ضعف </a:t>
            </a:r>
            <a:r>
              <a:rPr lang="ar-DZ" dirty="0"/>
              <a:t>الرقابة والإشراف من طرف بنك الجزائر وهذا ما أدى إلى ظهور أزمات وفضائح مالية ضربت المنظومة المصرفية الجزائرية في العمق وفي مقدمتها قضية "بنك الخليفة و"البنك التجاري والصناعي".</a:t>
            </a:r>
          </a:p>
          <a:p>
            <a:pPr marL="0" indent="273050" algn="just" rtl="1">
              <a:buNone/>
            </a:pPr>
            <a:r>
              <a:rPr lang="ar-DZ" dirty="0" smtClean="0"/>
              <a:t>رغم </a:t>
            </a:r>
            <a:r>
              <a:rPr lang="ar-DZ" dirty="0"/>
              <a:t>الضعف المسجل في تطبيق مبادئ الحوكمة في المنظومة المصرفية الجزائرية، إلا أننا نلاحظ في السنوات الأخيرة رغبة في التجسيد الفعلي لهذه المبادئ وذلك من خلال تبني البرنامج الوطني في مجال الحكامة والحكم الراشد وكذلك إطلاق المدونة الجزائرية لحوكمة الشركات، هذا علاوة عن تشديد العقوبات القانونية المحاربة للفساد المالي والإداري في القطاع المصرفي.</a:t>
            </a:r>
          </a:p>
        </p:txBody>
      </p:sp>
    </p:spTree>
    <p:extLst>
      <p:ext uri="{BB962C8B-B14F-4D97-AF65-F5344CB8AC3E}">
        <p14:creationId xmlns:p14="http://schemas.microsoft.com/office/powerpoint/2010/main" val="4065485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DZ" dirty="0" smtClean="0"/>
              <a:t>ثانيا: </a:t>
            </a:r>
            <a:r>
              <a:rPr lang="ar-DZ" dirty="0"/>
              <a:t>اقتراحات الدراسة</a:t>
            </a:r>
            <a:endParaRPr lang="en-GB" dirty="0"/>
          </a:p>
        </p:txBody>
      </p:sp>
      <p:sp>
        <p:nvSpPr>
          <p:cNvPr id="3" name="Content Placeholder 2"/>
          <p:cNvSpPr>
            <a:spLocks noGrp="1"/>
          </p:cNvSpPr>
          <p:nvPr>
            <p:ph idx="1"/>
          </p:nvPr>
        </p:nvSpPr>
        <p:spPr>
          <a:xfrm>
            <a:off x="850232" y="2422359"/>
            <a:ext cx="10571747" cy="3898230"/>
          </a:xfrm>
        </p:spPr>
        <p:txBody>
          <a:bodyPr>
            <a:normAutofit lnSpcReduction="10000"/>
          </a:bodyPr>
          <a:lstStyle/>
          <a:p>
            <a:pPr algn="just" rtl="1"/>
            <a:r>
              <a:rPr lang="ar-DZ" dirty="0"/>
              <a:t>العمل على نشر الوعي بقواعد الحوكمة المصرفية والذي يعتبر الركيزة الأساسية لتفعيلها وتطويرها وإخراجها إلى حيز التنفيذ.</a:t>
            </a:r>
            <a:endParaRPr lang="en-GB" dirty="0"/>
          </a:p>
          <a:p>
            <a:pPr algn="just" rtl="1"/>
            <a:r>
              <a:rPr lang="ar-DZ" dirty="0"/>
              <a:t>أن يكون للبنك المركزي دورا هاما في إرساء قواعد الحوكمة المصرفية، وذلك من خلال:</a:t>
            </a:r>
            <a:endParaRPr lang="en-GB" dirty="0"/>
          </a:p>
          <a:p>
            <a:pPr marL="457200" indent="-457200" algn="just" rtl="1">
              <a:buFont typeface="+mj-lt"/>
              <a:buAutoNum type="arabicPeriod"/>
            </a:pPr>
            <a:r>
              <a:rPr lang="ar-DZ" dirty="0" smtClean="0"/>
              <a:t>تشجيع </a:t>
            </a:r>
            <a:r>
              <a:rPr lang="ar-DZ" dirty="0"/>
              <a:t>البنوك على تطبيق مبادئ الحوكمة الجيدة الصادرة عن لجنة بازل وذلك باستخدام مختلف الوسائل</a:t>
            </a:r>
            <a:r>
              <a:rPr lang="ar-DZ" dirty="0" smtClean="0"/>
              <a:t>.</a:t>
            </a:r>
          </a:p>
          <a:p>
            <a:pPr marL="457200" indent="-457200" algn="just" rtl="1">
              <a:buFont typeface="+mj-lt"/>
              <a:buAutoNum type="arabicPeriod"/>
            </a:pPr>
            <a:r>
              <a:rPr lang="ar-DZ" dirty="0"/>
              <a:t>تطوير الدور الإشرافي والرقابي على البنوك ليتلاءم مع المخاطر الحديثة في ظل الاستخدام المكثف للتكنولوجيات الحديثة</a:t>
            </a:r>
            <a:r>
              <a:rPr lang="ar-DZ" dirty="0" smtClean="0"/>
              <a:t>.</a:t>
            </a:r>
          </a:p>
          <a:p>
            <a:pPr marL="457200" indent="-457200" algn="just" rtl="1">
              <a:buFont typeface="+mj-lt"/>
              <a:buAutoNum type="arabicPeriod"/>
            </a:pPr>
            <a:r>
              <a:rPr lang="ar-DZ" dirty="0"/>
              <a:t>إعداد وتنفيذ برامج تكوين وتدريب في مجال الحوكمة على مستوى البنك المركزي وذلك من خلال تأهيل الكادر البشري. د - التزام البنك المركزي بنشر وضعيته الشهرية وهذا ما يقتضيه التنفيذ السليم لمبادئ الحوكمة.</a:t>
            </a:r>
            <a:endParaRPr lang="en-GB" dirty="0"/>
          </a:p>
        </p:txBody>
      </p:sp>
    </p:spTree>
    <p:extLst>
      <p:ext uri="{BB962C8B-B14F-4D97-AF65-F5344CB8AC3E}">
        <p14:creationId xmlns:p14="http://schemas.microsoft.com/office/powerpoint/2010/main" val="2079808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78568" y="898358"/>
            <a:ext cx="10218821" cy="5374105"/>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lgn="just" rtl="1">
              <a:buFont typeface="+mj-lt"/>
              <a:buAutoNum type="arabicPeriod" startAt="4"/>
            </a:pPr>
            <a:r>
              <a:rPr lang="ar-DZ" dirty="0" smtClean="0"/>
              <a:t>تنصيب </a:t>
            </a:r>
            <a:r>
              <a:rPr lang="ar-DZ" dirty="0"/>
              <a:t>خلية على مستوى البنك المركزي وذلك للتنبؤ المبكر بحدوث الأزمات المالية والمصرفية، كما يجب أن تضطلع هذه الخلية بكشف حالات الفساد المالي والإداري في البنوك والحيلولة دون ذلك.</a:t>
            </a:r>
          </a:p>
          <a:p>
            <a:pPr marL="457200" indent="-457200" algn="just" rtl="1">
              <a:buFont typeface="+mj-lt"/>
              <a:buAutoNum type="arabicPeriod" startAt="4"/>
            </a:pPr>
            <a:r>
              <a:rPr lang="ar-DZ" dirty="0" smtClean="0"/>
              <a:t>التزام </a:t>
            </a:r>
            <a:r>
              <a:rPr lang="ar-DZ" dirty="0"/>
              <a:t>البنك المركزي بنشر وضعيته الشهرية وهذا ما يقتضيه التنفيذ السليم لمبادئ الحوكمة.</a:t>
            </a:r>
          </a:p>
          <a:p>
            <a:pPr marL="457200" indent="-457200" algn="just" rtl="1">
              <a:buFont typeface="+mj-lt"/>
              <a:buAutoNum type="arabicPeriod" startAt="4"/>
            </a:pPr>
            <a:r>
              <a:rPr lang="ar-DZ" dirty="0" smtClean="0"/>
              <a:t>تنصيب </a:t>
            </a:r>
            <a:r>
              <a:rPr lang="ar-DZ" dirty="0"/>
              <a:t>خلية على مستوى البنك المركزي وذلك للتنبؤ المبكر بحدوث الأزمات المالية والمصرفية، كما يجب أن تضطلع هذه الخلية بكشف حالات الفساد المالي والإداري في البنوك والحيلولة دون ذلك</a:t>
            </a:r>
            <a:r>
              <a:rPr lang="ar-DZ" dirty="0" smtClean="0"/>
              <a:t>.</a:t>
            </a:r>
          </a:p>
          <a:p>
            <a:pPr algn="just" rtl="1"/>
            <a:r>
              <a:rPr lang="ar-DZ" dirty="0" smtClean="0"/>
              <a:t>يجب </a:t>
            </a:r>
            <a:r>
              <a:rPr lang="ar-DZ" dirty="0"/>
              <a:t>أن تعمل مختلف البنوك أيضا على إرساء قواعد الحوكمة المصرفية، وذلك من خلال:</a:t>
            </a:r>
          </a:p>
          <a:p>
            <a:pPr marL="457200" indent="-457200" algn="just" rtl="1">
              <a:buAutoNum type="arabic1Minus"/>
            </a:pPr>
            <a:r>
              <a:rPr lang="ar-DZ" dirty="0" smtClean="0"/>
              <a:t>الإسراع </a:t>
            </a:r>
            <a:r>
              <a:rPr lang="ar-DZ" dirty="0"/>
              <a:t>في تطبيق جميع بنود اتفاقية بازل2</a:t>
            </a:r>
            <a:r>
              <a:rPr lang="ar-DZ" dirty="0" smtClean="0"/>
              <a:t>.</a:t>
            </a:r>
          </a:p>
          <a:p>
            <a:pPr marL="457200" indent="-457200" algn="just" rtl="1">
              <a:buFont typeface="Arial"/>
              <a:buAutoNum type="arabic1Minus"/>
            </a:pPr>
            <a:r>
              <a:rPr lang="ar-DZ" dirty="0"/>
              <a:t>الإسراع في تطبيق معايير المحاسبة الدولية وذلك كأداة للإفصاح والشفافية.</a:t>
            </a:r>
          </a:p>
          <a:p>
            <a:pPr marL="457200" indent="-457200" algn="just" rtl="1">
              <a:buFont typeface="Arial"/>
              <a:buAutoNum type="arabic1Minus"/>
            </a:pPr>
            <a:r>
              <a:rPr lang="ar-DZ" dirty="0"/>
              <a:t>تأهيل الكادر البشري وتكوينه في محال الحوكمة المصرفية.</a:t>
            </a:r>
          </a:p>
          <a:p>
            <a:pPr marL="457200" indent="-457200" algn="just" rtl="1">
              <a:buFont typeface="Arial"/>
              <a:buAutoNum type="arabic1Minus"/>
            </a:pPr>
            <a:r>
              <a:rPr lang="ar-DZ" dirty="0"/>
              <a:t>العمل على خلق لجان للحوكمة على مستوى كل بنك، وتكون هذه اللجان تحت إشراف البنك المركزي</a:t>
            </a:r>
            <a:r>
              <a:rPr lang="ar-DZ" dirty="0" smtClean="0"/>
              <a:t>.</a:t>
            </a:r>
            <a:endParaRPr lang="ar-DZ" dirty="0"/>
          </a:p>
        </p:txBody>
      </p:sp>
    </p:spTree>
    <p:extLst>
      <p:ext uri="{BB962C8B-B14F-4D97-AF65-F5344CB8AC3E}">
        <p14:creationId xmlns:p14="http://schemas.microsoft.com/office/powerpoint/2010/main" val="2141406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78568" y="1973179"/>
            <a:ext cx="10218821" cy="271111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dirty="0" smtClean="0"/>
              <a:t>توفير </a:t>
            </a:r>
            <a:r>
              <a:rPr lang="ar-DZ" dirty="0"/>
              <a:t>بيئة محلية لدعم الحوكمة في المؤسسات المصرفية، ولن يتأتى ذلك إلا من خلال:</a:t>
            </a:r>
          </a:p>
          <a:p>
            <a:pPr marL="457200" indent="-457200" algn="just" rtl="1">
              <a:buAutoNum type="arabic1Minus"/>
            </a:pPr>
            <a:r>
              <a:rPr lang="ar-DZ" dirty="0" smtClean="0"/>
              <a:t>التعاون </a:t>
            </a:r>
            <a:r>
              <a:rPr lang="ar-DZ" dirty="0"/>
              <a:t>بين كل من القطاع الحكومي والقطاع المصرفي والقطاع الخاص والأفراد والشركات المختلفة</a:t>
            </a:r>
            <a:r>
              <a:rPr lang="ar-DZ" dirty="0" smtClean="0"/>
              <a:t>.</a:t>
            </a:r>
          </a:p>
          <a:p>
            <a:pPr marL="457200" indent="-457200" algn="just" rtl="1">
              <a:buAutoNum type="arabic1Minus"/>
            </a:pPr>
            <a:r>
              <a:rPr lang="ar-DZ" dirty="0" smtClean="0"/>
              <a:t> تفعيل </a:t>
            </a:r>
            <a:r>
              <a:rPr lang="ar-DZ" dirty="0"/>
              <a:t>دور السوق المالي وربطه بالقطاع المصرفي وذلك لحاجتهما الماسة لتطبيق مبادئ الحوكمة.</a:t>
            </a:r>
          </a:p>
        </p:txBody>
      </p:sp>
    </p:spTree>
    <p:extLst>
      <p:ext uri="{BB962C8B-B14F-4D97-AF65-F5344CB8AC3E}">
        <p14:creationId xmlns:p14="http://schemas.microsoft.com/office/powerpoint/2010/main" val="264132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DZ" dirty="0"/>
              <a:t>أهداف الدراسة</a:t>
            </a:r>
            <a:endParaRPr lang="en-GB" dirty="0"/>
          </a:p>
        </p:txBody>
      </p:sp>
      <p:sp>
        <p:nvSpPr>
          <p:cNvPr id="3" name="Content Placeholder 2"/>
          <p:cNvSpPr>
            <a:spLocks noGrp="1"/>
          </p:cNvSpPr>
          <p:nvPr>
            <p:ph idx="1"/>
          </p:nvPr>
        </p:nvSpPr>
        <p:spPr>
          <a:xfrm>
            <a:off x="1295402" y="2925900"/>
            <a:ext cx="9601196" cy="3318936"/>
          </a:xfrm>
        </p:spPr>
        <p:txBody>
          <a:bodyPr/>
          <a:lstStyle/>
          <a:p>
            <a:pPr algn="r" rtl="1"/>
            <a:r>
              <a:rPr lang="ar-DZ" dirty="0"/>
              <a:t>تسليط الضوء على مفهوم الحوكمة بصفة عامة والحوكمة في المصارف بصفة خاصة</a:t>
            </a:r>
            <a:r>
              <a:rPr lang="ar-DZ" dirty="0" smtClean="0"/>
              <a:t>.</a:t>
            </a:r>
          </a:p>
          <a:p>
            <a:pPr algn="r" rtl="1"/>
            <a:r>
              <a:rPr lang="ar-DZ" dirty="0"/>
              <a:t>إظهار أهمية تطبيق مبادئ الحوكمة في ترقية الأنظمة المصرفية</a:t>
            </a:r>
            <a:r>
              <a:rPr lang="ar-DZ" dirty="0" smtClean="0"/>
              <a:t>.</a:t>
            </a:r>
          </a:p>
          <a:p>
            <a:pPr algn="r" rtl="1"/>
            <a:r>
              <a:rPr lang="ar-DZ" dirty="0"/>
              <a:t>الوقوف على ضرورة اهتمام المصارف بالحوكمة وتطبيق مبادئها المتعارف عليها دوليا.</a:t>
            </a:r>
            <a:endParaRPr lang="en-GB" dirty="0"/>
          </a:p>
        </p:txBody>
      </p:sp>
    </p:spTree>
    <p:extLst>
      <p:ext uri="{BB962C8B-B14F-4D97-AF65-F5344CB8AC3E}">
        <p14:creationId xmlns:p14="http://schemas.microsoft.com/office/powerpoint/2010/main" val="37653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DZ" dirty="0"/>
              <a:t>إشكالية الدراسة</a:t>
            </a:r>
            <a:endParaRPr lang="en-GB" dirty="0"/>
          </a:p>
        </p:txBody>
      </p:sp>
      <p:sp>
        <p:nvSpPr>
          <p:cNvPr id="3" name="Content Placeholder 2"/>
          <p:cNvSpPr>
            <a:spLocks noGrp="1"/>
          </p:cNvSpPr>
          <p:nvPr>
            <p:ph idx="1"/>
          </p:nvPr>
        </p:nvSpPr>
        <p:spPr/>
        <p:txBody>
          <a:bodyPr/>
          <a:lstStyle/>
          <a:p>
            <a:pPr algn="r" rtl="1"/>
            <a:r>
              <a:rPr lang="ar-DZ" dirty="0"/>
              <a:t>ما مدى تطبيق مبادئ الحوكمة في المؤسسات المصرفية الجزائرية؟ وينشق عن هذا السؤال عدة أسئلة </a:t>
            </a:r>
            <a:r>
              <a:rPr lang="ar-DZ" dirty="0" smtClean="0"/>
              <a:t>فرعية:</a:t>
            </a:r>
          </a:p>
          <a:p>
            <a:pPr algn="r" rtl="1"/>
            <a:r>
              <a:rPr lang="ar-DZ" dirty="0" smtClean="0"/>
              <a:t>ما </a:t>
            </a:r>
            <a:r>
              <a:rPr lang="ar-DZ" dirty="0"/>
              <a:t>المقصود بحوكمة المؤسسات؟ وما هي أهم مبادئها؟</a:t>
            </a:r>
          </a:p>
          <a:p>
            <a:pPr algn="r" rtl="1"/>
            <a:r>
              <a:rPr lang="ar-DZ" dirty="0" smtClean="0"/>
              <a:t>فيما </a:t>
            </a:r>
            <a:r>
              <a:rPr lang="ar-DZ" dirty="0"/>
              <a:t>تتمثل حوكمة المؤسسات المصرفية؟ وما هي أهم مبادئ تطبيقها؟</a:t>
            </a:r>
          </a:p>
          <a:p>
            <a:pPr algn="r" rtl="1"/>
            <a:r>
              <a:rPr lang="ar-DZ" dirty="0" smtClean="0"/>
              <a:t>ما </a:t>
            </a:r>
            <a:r>
              <a:rPr lang="ar-DZ" dirty="0"/>
              <a:t>هو واقع تطبيق مبادئ الحوكمة في المؤسسات المصرفية الجزائرية؟ وما هي المجهودات المبذولة في سبيل ذلك؟</a:t>
            </a:r>
          </a:p>
        </p:txBody>
      </p:sp>
    </p:spTree>
    <p:extLst>
      <p:ext uri="{BB962C8B-B14F-4D97-AF65-F5344CB8AC3E}">
        <p14:creationId xmlns:p14="http://schemas.microsoft.com/office/powerpoint/2010/main" val="343570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DZ" dirty="0"/>
              <a:t>خطة الدراسة</a:t>
            </a:r>
            <a:endParaRPr lang="en-GB" dirty="0"/>
          </a:p>
        </p:txBody>
      </p:sp>
      <p:sp>
        <p:nvSpPr>
          <p:cNvPr id="3" name="Content Placeholder 2"/>
          <p:cNvSpPr>
            <a:spLocks noGrp="1"/>
          </p:cNvSpPr>
          <p:nvPr>
            <p:ph idx="1"/>
          </p:nvPr>
        </p:nvSpPr>
        <p:spPr/>
        <p:txBody>
          <a:bodyPr/>
          <a:lstStyle/>
          <a:p>
            <a:pPr algn="r" rtl="1">
              <a:buFont typeface="Wingdings" panose="05000000000000000000" pitchFamily="2" charset="2"/>
              <a:buChar char="Ø"/>
            </a:pPr>
            <a:r>
              <a:rPr lang="ar-DZ" dirty="0"/>
              <a:t>تم تقسيم هذه الدراسة إلى مقدمة وثلاث محاور وخاتمة، جاءت كالتالي</a:t>
            </a:r>
            <a:r>
              <a:rPr lang="ar-DZ" dirty="0" smtClean="0"/>
              <a:t>:</a:t>
            </a:r>
          </a:p>
          <a:p>
            <a:pPr algn="r" rtl="1"/>
            <a:r>
              <a:rPr lang="ar-DZ" dirty="0"/>
              <a:t>المحور الأول: حوكمة المؤسسات ومبادئها</a:t>
            </a:r>
            <a:r>
              <a:rPr lang="ar-DZ" dirty="0" smtClean="0"/>
              <a:t>.</a:t>
            </a:r>
          </a:p>
          <a:p>
            <a:pPr algn="r" rtl="1"/>
            <a:r>
              <a:rPr lang="ar-DZ" dirty="0"/>
              <a:t>المحور الثاني: حوكمة المؤسسات المصرفية ومبادئها</a:t>
            </a:r>
            <a:r>
              <a:rPr lang="ar-DZ" dirty="0" smtClean="0"/>
              <a:t>.</a:t>
            </a:r>
          </a:p>
          <a:p>
            <a:pPr algn="r" rtl="1"/>
            <a:r>
              <a:rPr lang="ar-DZ" dirty="0"/>
              <a:t>المحور الثالث: واقع تطبيق مبادئ الحوكمة في المؤسسات المصرفية الجزائرية.</a:t>
            </a:r>
            <a:endParaRPr lang="en-GB" dirty="0"/>
          </a:p>
        </p:txBody>
      </p:sp>
    </p:spTree>
    <p:extLst>
      <p:ext uri="{BB962C8B-B14F-4D97-AF65-F5344CB8AC3E}">
        <p14:creationId xmlns:p14="http://schemas.microsoft.com/office/powerpoint/2010/main" val="186466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DZ" dirty="0"/>
              <a:t>منهجية الدراسة</a:t>
            </a:r>
            <a:endParaRPr lang="en-GB" dirty="0"/>
          </a:p>
        </p:txBody>
      </p:sp>
      <p:sp>
        <p:nvSpPr>
          <p:cNvPr id="3" name="Content Placeholder 2"/>
          <p:cNvSpPr>
            <a:spLocks noGrp="1"/>
          </p:cNvSpPr>
          <p:nvPr>
            <p:ph idx="1"/>
          </p:nvPr>
        </p:nvSpPr>
        <p:spPr/>
        <p:txBody>
          <a:bodyPr/>
          <a:lstStyle/>
          <a:p>
            <a:pPr algn="r" rtl="1"/>
            <a:r>
              <a:rPr lang="ar-DZ" dirty="0"/>
              <a:t>تم اتباع المنهج الوصفي التحليلي، وقد فرضته طبيعة الموضوع محل الدراسة، لأننا بصدد جمع وتلخيص بيانات وحقائق مرتبطة بحوكمة المؤسسات ومدى تطبيق مبادئها في القطاع المصرفي. لكننا لم نعتمد على سرد المعلومات فقط، بل استخدمنا المنهج التحليلي، لتحليل جوانب ومضمون مختلف المفاهيم الواردة في البحث ومن تم استخلاص أهم النتائج. كما اعتمدنا بشكل أساسي على البحوث والدراسات السابقة المتاحة في المكتبات وعبر شبكة الإنترنت، وتحليل نتائجها، ومن تم اقتراح بعض التوصيات المهمة.</a:t>
            </a:r>
            <a:endParaRPr lang="en-GB" dirty="0"/>
          </a:p>
        </p:txBody>
      </p:sp>
    </p:spTree>
    <p:extLst>
      <p:ext uri="{BB962C8B-B14F-4D97-AF65-F5344CB8AC3E}">
        <p14:creationId xmlns:p14="http://schemas.microsoft.com/office/powerpoint/2010/main" val="230238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DZ" u="sng" dirty="0"/>
              <a:t>حوكمة المؤسسات المصرفية </a:t>
            </a:r>
            <a:r>
              <a:rPr lang="ar-DZ" u="sng" dirty="0" smtClean="0"/>
              <a:t>ومبادئها</a:t>
            </a:r>
            <a:endParaRPr lang="en-GB" dirty="0"/>
          </a:p>
        </p:txBody>
      </p:sp>
      <p:sp>
        <p:nvSpPr>
          <p:cNvPr id="3" name="Content Placeholder 2"/>
          <p:cNvSpPr>
            <a:spLocks noGrp="1"/>
          </p:cNvSpPr>
          <p:nvPr>
            <p:ph idx="1"/>
          </p:nvPr>
        </p:nvSpPr>
        <p:spPr/>
        <p:txBody>
          <a:bodyPr/>
          <a:lstStyle/>
          <a:p>
            <a:pPr algn="just" rtl="1"/>
            <a:r>
              <a:rPr lang="ar-DZ" dirty="0"/>
              <a:t>إن وجود نظام مصرفي سليم يعتبر أحد الركائز الأساسية لسلامة عمل المؤسسات ، حيث يوفر القطاع المصرفي الائتمان والسيولة اللازمة لعمل المؤسسة ونموها كما أن القطاع المصرفي السليم هو أحد أهم الركائز التي تسهم في بناء الإطار المؤسسي لحوكمة الشركات. ومنه تظهر جليا أهمية تطبيق مبادئ الحوكمة في القطاع المصرفي، وسنحاول ضمن هذا المحور إلقاء الضوء على طبيعة الحوكمة في المؤسسات المصرفية وكذا أهم المبادئ التي ترتكز عليها.</a:t>
            </a:r>
            <a:endParaRPr lang="en-GB" dirty="0"/>
          </a:p>
        </p:txBody>
      </p:sp>
    </p:spTree>
    <p:extLst>
      <p:ext uri="{BB962C8B-B14F-4D97-AF65-F5344CB8AC3E}">
        <p14:creationId xmlns:p14="http://schemas.microsoft.com/office/powerpoint/2010/main" val="14451280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248</TotalTime>
  <Words>4656</Words>
  <Application>Microsoft Office PowerPoint</Application>
  <PresentationFormat>Widescreen</PresentationFormat>
  <Paragraphs>185</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Garamond</vt:lpstr>
      <vt:lpstr>Times New Roman</vt:lpstr>
      <vt:lpstr>Wingdings</vt:lpstr>
      <vt:lpstr>Organic</vt:lpstr>
      <vt:lpstr>واقع تبني مبادئ الحوكمة في البنوك الجزائرية</vt:lpstr>
      <vt:lpstr>جدول المحتويات</vt:lpstr>
      <vt:lpstr>مقدمة</vt:lpstr>
      <vt:lpstr>أهمية الدراسة</vt:lpstr>
      <vt:lpstr>أهداف الدراسة</vt:lpstr>
      <vt:lpstr>إشكالية الدراسة</vt:lpstr>
      <vt:lpstr>خطة الدراسة</vt:lpstr>
      <vt:lpstr>منهجية الدراسة</vt:lpstr>
      <vt:lpstr>حوكمة المؤسسات المصرفية ومبادئها</vt:lpstr>
      <vt:lpstr>مفهوم حوكمة المؤسسات المصرفية</vt:lpstr>
      <vt:lpstr>PowerPoint Presentation</vt:lpstr>
      <vt:lpstr>محددات حوكمة المؤسسات المصرفية</vt:lpstr>
      <vt:lpstr>PowerPoint Presentation</vt:lpstr>
      <vt:lpstr>PowerPoint Presentation</vt:lpstr>
      <vt:lpstr>أهمية الحوكمة في المؤسسات المصرفية</vt:lpstr>
      <vt:lpstr>PowerPoint Presentation</vt:lpstr>
      <vt:lpstr>PowerPoint Presentation</vt:lpstr>
      <vt:lpstr>تطبيق مبادئ الحوكمة في المؤسسات المصرفية</vt:lpstr>
      <vt:lpstr>دور البنك المركزي في تعزيز تطبيق مبادئ الحوكمة: </vt:lpstr>
      <vt:lpstr>PowerPoint Presentation</vt:lpstr>
      <vt:lpstr>تطبيق مبادئ الحوكمة في المصارف وفق لجنة بازل</vt:lpstr>
      <vt:lpstr>PowerPoint Presentation</vt:lpstr>
      <vt:lpstr>PowerPoint Presentation</vt:lpstr>
      <vt:lpstr>PowerPoint Presentation</vt:lpstr>
      <vt:lpstr>واقع تطبيق مبادئ الحوكمة في المؤسسات المصرفية الجزائرية</vt:lpstr>
      <vt:lpstr>أولا: أزمة البنوك الخاصة في الجزائر وضرورة تطبيق مبادئ الحوكمة</vt:lpstr>
      <vt:lpstr>PowerPoint Presentation</vt:lpstr>
      <vt:lpstr>PowerPoint Presentation</vt:lpstr>
      <vt:lpstr>PowerPoint Presentation</vt:lpstr>
      <vt:lpstr>PowerPoint Presentation</vt:lpstr>
      <vt:lpstr>ثانيا: المجهودات المبذولة لتطبيق مبادئ الحوكمة في المؤسسات المصرفية الجزائرية</vt:lpstr>
      <vt:lpstr>سن قوانين معززة لتطبيق مبادئ الحوكمة المصرفية</vt:lpstr>
      <vt:lpstr>PowerPoint Presentation</vt:lpstr>
      <vt:lpstr>برنامج العمل الوطني في مجال الحكامة</vt:lpstr>
      <vt:lpstr>PowerPoint Presentation</vt:lpstr>
      <vt:lpstr>PowerPoint Presentation</vt:lpstr>
      <vt:lpstr>إطلاق المدونة الجزائرية لحوكمة الشركات </vt:lpstr>
      <vt:lpstr>PowerPoint Presentation</vt:lpstr>
      <vt:lpstr> الخاتمة</vt:lpstr>
      <vt:lpstr>أولا: نتائج الدراسة</vt:lpstr>
      <vt:lpstr>PowerPoint Presentation</vt:lpstr>
      <vt:lpstr>ثانيا: اقتراحات الدراسة</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الحوكمة الحكومية</dc:title>
  <dc:creator>CHIMOU</dc:creator>
  <cp:lastModifiedBy>CHIMOU</cp:lastModifiedBy>
  <cp:revision>19</cp:revision>
  <dcterms:created xsi:type="dcterms:W3CDTF">2024-03-18T13:12:08Z</dcterms:created>
  <dcterms:modified xsi:type="dcterms:W3CDTF">2024-03-18T17:20:41Z</dcterms:modified>
</cp:coreProperties>
</file>