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65" d="100"/>
          <a:sy n="65" d="100"/>
        </p:scale>
        <p:origin x="936"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fr-FR"/>
              <a:t>Modifiez le style du titre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a:t>Modifiez le style des sous-titres du masque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10/6/2023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re et légende">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fr-FR"/>
              <a:t>Modifiez le style du titre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B61BEF0D-F0BB-DE4B-95CE-6DB70DBA9567}" type="datetimeFigureOut">
              <a:rPr lang="en-US" dirty="0"/>
              <a:pPr/>
              <a:t>10/6/2023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tion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fr-FR"/>
              <a:t>Modifiez le style du titre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a:t>Cliquez pour modifier les styles du texte du masque</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B61BEF0D-F0BB-DE4B-95CE-6DB70DBA9567}" type="datetimeFigureOut">
              <a:rPr lang="en-US" dirty="0"/>
              <a:pPr/>
              <a:t>10/6/2023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‹N°›</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arte nom">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fr-FR"/>
              <a:t>Modifiez le style du titre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fr-FR"/>
              <a:t>Cliquez pour modifier les styles du texte du masque</a:t>
            </a:r>
          </a:p>
        </p:txBody>
      </p:sp>
      <p:sp>
        <p:nvSpPr>
          <p:cNvPr id="5" name="Date Placeholder 4"/>
          <p:cNvSpPr>
            <a:spLocks noGrp="1"/>
          </p:cNvSpPr>
          <p:nvPr>
            <p:ph type="dt" sz="half" idx="10"/>
          </p:nvPr>
        </p:nvSpPr>
        <p:spPr/>
        <p:txBody>
          <a:bodyPr/>
          <a:lstStyle/>
          <a:p>
            <a:fld id="{B61BEF0D-F0BB-DE4B-95CE-6DB70DBA9567}" type="datetimeFigureOut">
              <a:rPr lang="en-US" dirty="0"/>
              <a:pPr/>
              <a:t>10/6/2023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arte nom citation">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fr-FR"/>
              <a:t>Modifiez le style du titre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a:t>Cliquez pour modifier les styles du texte du masque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fr-FR"/>
              <a:t>Cliquez pour modifier les styles du texte du masque</a:t>
            </a:r>
          </a:p>
        </p:txBody>
      </p:sp>
      <p:sp>
        <p:nvSpPr>
          <p:cNvPr id="5" name="Date Placeholder 4"/>
          <p:cNvSpPr>
            <a:spLocks noGrp="1"/>
          </p:cNvSpPr>
          <p:nvPr>
            <p:ph type="dt" sz="half" idx="10"/>
          </p:nvPr>
        </p:nvSpPr>
        <p:spPr/>
        <p:txBody>
          <a:bodyPr/>
          <a:lstStyle/>
          <a:p>
            <a:fld id="{B61BEF0D-F0BB-DE4B-95CE-6DB70DBA9567}" type="datetimeFigureOut">
              <a:rPr lang="en-US" dirty="0"/>
              <a:pPr/>
              <a:t>10/6/2023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rai ou faux">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fr-FR"/>
              <a:t>Modifiez le style du titre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a:t>Cliquez pour modifier les styles du texte du masque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fr-FR"/>
              <a:t>Cliquez pour modifier les styles du texte du masque</a:t>
            </a:r>
          </a:p>
        </p:txBody>
      </p:sp>
      <p:sp>
        <p:nvSpPr>
          <p:cNvPr id="5" name="Date Placeholder 4"/>
          <p:cNvSpPr>
            <a:spLocks noGrp="1"/>
          </p:cNvSpPr>
          <p:nvPr>
            <p:ph type="dt" sz="half" idx="10"/>
          </p:nvPr>
        </p:nvSpPr>
        <p:spPr/>
        <p:txBody>
          <a:bodyPr/>
          <a:lstStyle/>
          <a:p>
            <a:fld id="{B61BEF0D-F0BB-DE4B-95CE-6DB70DBA9567}" type="datetimeFigureOut">
              <a:rPr lang="en-US" dirty="0"/>
              <a:pPr/>
              <a:t>10/6/2023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Vertical Text Placeholder 2"/>
          <p:cNvSpPr>
            <a:spLocks noGrp="1"/>
          </p:cNvSpPr>
          <p:nvPr>
            <p:ph type="body" orient="vert" idx="1"/>
          </p:nvPr>
        </p:nvSpPr>
        <p:spPr/>
        <p:txBody>
          <a:bodyPr vert="eaVert" ancho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10/6/2023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fr-FR"/>
              <a:t>Modifiez le style du titre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10/6/2023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fr-FR"/>
              <a:t>Modifiez le style du titre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10/6/2023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fr-FR"/>
              <a:t>Modifiez le style du titre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B61BEF0D-F0BB-DE4B-95CE-6DB70DBA9567}" type="datetimeFigureOut">
              <a:rPr lang="en-US" dirty="0"/>
              <a:pPr/>
              <a:t>10/6/2023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10/6/2023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fr-FR"/>
              <a:t>Modifiez le style du titre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10/6/2023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10/6/2023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10/6/2023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fr-FR"/>
              <a:t>Modifiez le style du titre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p>
            <a:fld id="{B61BEF0D-F0BB-DE4B-95CE-6DB70DBA9567}" type="datetimeFigureOut">
              <a:rPr lang="en-US" dirty="0"/>
              <a:pPr/>
              <a:t>10/6/2023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fr-FR"/>
              <a:t>Modifiez le style du titre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a:t>Cliquez sur l'icône pour ajouter une image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p>
            <a:fld id="{B61BEF0D-F0BB-DE4B-95CE-6DB70DBA9567}" type="datetimeFigureOut">
              <a:rPr lang="en-US" dirty="0"/>
              <a:pPr/>
              <a:t>10/6/2023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fr-FR"/>
              <a:t>Modifiez le style du titre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10/6/2023</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‹N°›</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2" r:id="rId12"/>
    <p:sldLayoutId id="2147483663" r:id="rId13"/>
    <p:sldLayoutId id="2147483664" r:id="rId14"/>
    <p:sldLayoutId id="2147483658" r:id="rId15"/>
    <p:sldLayoutId id="2147483659"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9E00B45-D67E-9C26-8C47-0BFA209651DE}"/>
              </a:ext>
            </a:extLst>
          </p:cNvPr>
          <p:cNvSpPr>
            <a:spLocks noGrp="1"/>
          </p:cNvSpPr>
          <p:nvPr>
            <p:ph type="ctrTitle"/>
          </p:nvPr>
        </p:nvSpPr>
        <p:spPr>
          <a:xfrm>
            <a:off x="2589213" y="176981"/>
            <a:ext cx="8915399" cy="5619135"/>
          </a:xfrm>
        </p:spPr>
        <p:txBody>
          <a:bodyPr>
            <a:normAutofit/>
          </a:bodyPr>
          <a:lstStyle/>
          <a:p>
            <a:pPr algn="ctr">
              <a:lnSpc>
                <a:spcPct val="107000"/>
              </a:lnSpc>
              <a:spcAft>
                <a:spcPts val="800"/>
              </a:spcAft>
            </a:pPr>
            <a:r>
              <a:rPr lang="en-US" sz="4400" b="1" kern="100" dirty="0">
                <a:effectLst/>
                <a:ea typeface="Calibri" panose="020F0502020204030204" pitchFamily="34" charset="0"/>
                <a:cs typeface="Arial" panose="020B0604020202020204" pitchFamily="34" charset="0"/>
              </a:rPr>
              <a:t>Lecture I</a:t>
            </a:r>
            <a:br>
              <a:rPr lang="en-US" sz="4400" b="1" kern="100" dirty="0">
                <a:effectLst/>
                <a:ea typeface="Calibri" panose="020F0502020204030204" pitchFamily="34" charset="0"/>
                <a:cs typeface="Arial" panose="020B0604020202020204" pitchFamily="34" charset="0"/>
              </a:rPr>
            </a:br>
            <a:br>
              <a:rPr lang="fr-FR" sz="4400" kern="100" dirty="0">
                <a:effectLst/>
                <a:ea typeface="Calibri" panose="020F0502020204030204" pitchFamily="34" charset="0"/>
                <a:cs typeface="Arial" panose="020B0604020202020204" pitchFamily="34" charset="0"/>
              </a:rPr>
            </a:br>
            <a:r>
              <a:rPr lang="en-US" sz="4400" b="1" kern="100" dirty="0">
                <a:effectLst/>
                <a:ea typeface="Calibri" panose="020F0502020204030204" pitchFamily="34" charset="0"/>
                <a:cs typeface="Arial" panose="020B0604020202020204" pitchFamily="34" charset="0"/>
              </a:rPr>
              <a:t>The British Political System: An Overview</a:t>
            </a:r>
            <a:br>
              <a:rPr lang="fr-FR" sz="1800" kern="100" dirty="0">
                <a:effectLst/>
                <a:latin typeface="Calibri" panose="020F0502020204030204" pitchFamily="34" charset="0"/>
                <a:ea typeface="Calibri" panose="020F0502020204030204" pitchFamily="34" charset="0"/>
                <a:cs typeface="Arial" panose="020B0604020202020204" pitchFamily="34" charset="0"/>
              </a:rPr>
            </a:br>
            <a:endParaRPr lang="fr-FR" dirty="0"/>
          </a:p>
        </p:txBody>
      </p:sp>
    </p:spTree>
    <p:extLst>
      <p:ext uri="{BB962C8B-B14F-4D97-AF65-F5344CB8AC3E}">
        <p14:creationId xmlns:p14="http://schemas.microsoft.com/office/powerpoint/2010/main" val="69336827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2FFE0BCC-3766-6B41-C132-5528CC75DB79}"/>
              </a:ext>
            </a:extLst>
          </p:cNvPr>
          <p:cNvSpPr>
            <a:spLocks noGrp="1"/>
          </p:cNvSpPr>
          <p:nvPr>
            <p:ph idx="1"/>
          </p:nvPr>
        </p:nvSpPr>
        <p:spPr>
          <a:xfrm>
            <a:off x="1769806" y="280219"/>
            <a:ext cx="10102646" cy="6179575"/>
          </a:xfrm>
        </p:spPr>
        <p:txBody>
          <a:bodyPr>
            <a:normAutofit/>
          </a:bodyPr>
          <a:lstStyle/>
          <a:p>
            <a:endParaRPr lang="en-US" sz="1800" kern="100" dirty="0">
              <a:solidFill>
                <a:srgbClr val="1D2228"/>
              </a:solidFill>
              <a:effectLst/>
              <a:latin typeface="Times New Roman" panose="02020603050405020304" pitchFamily="18" charset="0"/>
              <a:ea typeface="Calibri" panose="020F0502020204030204" pitchFamily="34" charset="0"/>
              <a:cs typeface="Arial" panose="020B0604020202020204" pitchFamily="34" charset="0"/>
            </a:endParaRPr>
          </a:p>
          <a:p>
            <a:pPr>
              <a:lnSpc>
                <a:spcPct val="150000"/>
              </a:lnSpc>
            </a:pPr>
            <a:r>
              <a:rPr lang="fr-FR" sz="3200" b="1" kern="100" dirty="0">
                <a:latin typeface="+mj-lt"/>
                <a:ea typeface="Calibri" panose="020F0502020204030204" pitchFamily="34" charset="0"/>
                <a:cs typeface="Arial" panose="020B0604020202020204" pitchFamily="34" charset="0"/>
              </a:rPr>
              <a:t>6. </a:t>
            </a:r>
            <a:r>
              <a:rPr lang="en-US" sz="3200" b="1" kern="0" dirty="0">
                <a:effectLst/>
                <a:latin typeface="+mj-lt"/>
                <a:ea typeface="Times New Roman" panose="02020603050405020304" pitchFamily="18" charset="0"/>
              </a:rPr>
              <a:t>Judiciary and Rule of Law:</a:t>
            </a:r>
          </a:p>
          <a:p>
            <a:pPr>
              <a:lnSpc>
                <a:spcPct val="150000"/>
              </a:lnSpc>
            </a:pPr>
            <a:r>
              <a:rPr lang="en-US" sz="2800" kern="0" dirty="0">
                <a:effectLst/>
                <a:latin typeface="+mj-lt"/>
                <a:ea typeface="Times New Roman" panose="02020603050405020304" pitchFamily="18" charset="0"/>
                <a:cs typeface="Arial" panose="020B0604020202020204" pitchFamily="34" charset="0"/>
              </a:rPr>
              <a:t>The judiciary in the British political system is independent and impartial. It interprets and applies the law, ensuring the rule of law and upholding justice. The Supreme Court, established in 2009, serves as the highest court in the land, handling cases of national significance and constitutional matters.</a:t>
            </a:r>
            <a:endParaRPr lang="fr-FR" sz="2800" kern="100" dirty="0">
              <a:effectLst/>
              <a:latin typeface="+mj-lt"/>
              <a:ea typeface="Calibri" panose="020F0502020204030204" pitchFamily="34" charset="0"/>
              <a:cs typeface="Arial" panose="020B0604020202020204" pitchFamily="34" charset="0"/>
            </a:endParaRPr>
          </a:p>
          <a:p>
            <a:pPr>
              <a:lnSpc>
                <a:spcPct val="150000"/>
              </a:lnSpc>
            </a:pPr>
            <a:endParaRPr lang="fr-FR" sz="3200" b="1" kern="100" dirty="0">
              <a:latin typeface="+mj-lt"/>
              <a:ea typeface="Calibri" panose="020F0502020204030204" pitchFamily="34" charset="0"/>
              <a:cs typeface="Arial" panose="020B0604020202020204" pitchFamily="34" charset="0"/>
            </a:endParaRPr>
          </a:p>
          <a:p>
            <a:pPr>
              <a:lnSpc>
                <a:spcPct val="150000"/>
              </a:lnSpc>
            </a:pPr>
            <a:endParaRPr lang="fr-FR" sz="2800" kern="100" dirty="0">
              <a:effectLst/>
              <a:latin typeface="+mj-lt"/>
              <a:ea typeface="Calibri" panose="020F0502020204030204" pitchFamily="34" charset="0"/>
              <a:cs typeface="Arial" panose="020B0604020202020204" pitchFamily="34" charset="0"/>
            </a:endParaRPr>
          </a:p>
          <a:p>
            <a:pPr>
              <a:lnSpc>
                <a:spcPct val="150000"/>
              </a:lnSpc>
            </a:pPr>
            <a:endParaRPr lang="fr-FR" sz="2800" kern="100" dirty="0">
              <a:effectLst/>
              <a:latin typeface="+mj-lt"/>
              <a:ea typeface="Calibri" panose="020F0502020204030204" pitchFamily="34" charset="0"/>
              <a:cs typeface="Arial" panose="020B0604020202020204" pitchFamily="34" charset="0"/>
            </a:endParaRPr>
          </a:p>
          <a:p>
            <a:endParaRPr lang="fr-FR" dirty="0"/>
          </a:p>
        </p:txBody>
      </p:sp>
    </p:spTree>
    <p:extLst>
      <p:ext uri="{BB962C8B-B14F-4D97-AF65-F5344CB8AC3E}">
        <p14:creationId xmlns:p14="http://schemas.microsoft.com/office/powerpoint/2010/main" val="35631062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2FFE0BCC-3766-6B41-C132-5528CC75DB79}"/>
              </a:ext>
            </a:extLst>
          </p:cNvPr>
          <p:cNvSpPr>
            <a:spLocks noGrp="1"/>
          </p:cNvSpPr>
          <p:nvPr>
            <p:ph idx="1"/>
          </p:nvPr>
        </p:nvSpPr>
        <p:spPr>
          <a:xfrm>
            <a:off x="1769806" y="280219"/>
            <a:ext cx="10102646" cy="6179575"/>
          </a:xfrm>
        </p:spPr>
        <p:txBody>
          <a:bodyPr>
            <a:normAutofit/>
          </a:bodyPr>
          <a:lstStyle/>
          <a:p>
            <a:endParaRPr lang="en-US" sz="1800" kern="100" dirty="0">
              <a:solidFill>
                <a:srgbClr val="1D2228"/>
              </a:solidFill>
              <a:effectLst/>
              <a:latin typeface="Times New Roman" panose="02020603050405020304" pitchFamily="18" charset="0"/>
              <a:ea typeface="Calibri" panose="020F0502020204030204" pitchFamily="34" charset="0"/>
              <a:cs typeface="Arial" panose="020B0604020202020204" pitchFamily="34" charset="0"/>
            </a:endParaRPr>
          </a:p>
          <a:p>
            <a:pPr algn="ctr">
              <a:lnSpc>
                <a:spcPct val="150000"/>
              </a:lnSpc>
            </a:pPr>
            <a:r>
              <a:rPr lang="fr-FR" sz="3200" b="1" kern="100">
                <a:latin typeface="+mj-lt"/>
                <a:ea typeface="Calibri" panose="020F0502020204030204" pitchFamily="34" charset="0"/>
                <a:cs typeface="Arial" panose="020B0604020202020204" pitchFamily="34" charset="0"/>
              </a:rPr>
              <a:t>Conclusion</a:t>
            </a:r>
            <a:endParaRPr lang="fr-FR" sz="3200" kern="100" dirty="0">
              <a:effectLst/>
              <a:latin typeface="+mj-lt"/>
              <a:ea typeface="Calibri" panose="020F0502020204030204" pitchFamily="34" charset="0"/>
              <a:cs typeface="Arial" panose="020B0604020202020204" pitchFamily="34" charset="0"/>
            </a:endParaRPr>
          </a:p>
          <a:p>
            <a:pPr>
              <a:lnSpc>
                <a:spcPct val="150000"/>
              </a:lnSpc>
            </a:pPr>
            <a:r>
              <a:rPr lang="en-US" sz="2800" kern="0" dirty="0">
                <a:solidFill>
                  <a:srgbClr val="1D2228"/>
                </a:solidFill>
                <a:effectLst/>
                <a:latin typeface="+mj-lt"/>
                <a:ea typeface="Times New Roman" panose="02020603050405020304" pitchFamily="18" charset="0"/>
                <a:cs typeface="Arial" panose="020B0604020202020204" pitchFamily="34" charset="0"/>
              </a:rPr>
              <a:t>The British political system is a complex framework that combines constitutional monarchy, parliamentary democracy, and the rule of law. With its unique blend of institutions, including the Parliament, monarchy, and judiciary, the system ensures checks and balances, representation, and democratic governance.</a:t>
            </a:r>
            <a:endParaRPr lang="fr-FR" sz="2800" kern="100" dirty="0">
              <a:effectLst/>
              <a:latin typeface="+mj-lt"/>
              <a:ea typeface="Calibri" panose="020F0502020204030204" pitchFamily="34" charset="0"/>
              <a:cs typeface="Arial" panose="020B0604020202020204" pitchFamily="34" charset="0"/>
            </a:endParaRPr>
          </a:p>
          <a:p>
            <a:pPr>
              <a:lnSpc>
                <a:spcPct val="150000"/>
              </a:lnSpc>
            </a:pPr>
            <a:endParaRPr lang="fr-FR" sz="3200" b="1" kern="100" dirty="0">
              <a:latin typeface="+mj-lt"/>
              <a:ea typeface="Calibri" panose="020F0502020204030204" pitchFamily="34" charset="0"/>
              <a:cs typeface="Arial" panose="020B0604020202020204" pitchFamily="34" charset="0"/>
            </a:endParaRPr>
          </a:p>
          <a:p>
            <a:pPr>
              <a:lnSpc>
                <a:spcPct val="150000"/>
              </a:lnSpc>
            </a:pPr>
            <a:endParaRPr lang="fr-FR" sz="2800" kern="100" dirty="0">
              <a:effectLst/>
              <a:latin typeface="+mj-lt"/>
              <a:ea typeface="Calibri" panose="020F0502020204030204" pitchFamily="34" charset="0"/>
              <a:cs typeface="Arial" panose="020B0604020202020204" pitchFamily="34" charset="0"/>
            </a:endParaRPr>
          </a:p>
          <a:p>
            <a:pPr>
              <a:lnSpc>
                <a:spcPct val="150000"/>
              </a:lnSpc>
            </a:pPr>
            <a:endParaRPr lang="fr-FR" sz="2800" kern="100" dirty="0">
              <a:effectLst/>
              <a:latin typeface="+mj-lt"/>
              <a:ea typeface="Calibri" panose="020F0502020204030204" pitchFamily="34" charset="0"/>
              <a:cs typeface="Arial" panose="020B0604020202020204" pitchFamily="34" charset="0"/>
            </a:endParaRPr>
          </a:p>
          <a:p>
            <a:endParaRPr lang="fr-FR" dirty="0"/>
          </a:p>
        </p:txBody>
      </p:sp>
    </p:spTree>
    <p:extLst>
      <p:ext uri="{BB962C8B-B14F-4D97-AF65-F5344CB8AC3E}">
        <p14:creationId xmlns:p14="http://schemas.microsoft.com/office/powerpoint/2010/main" val="77797384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2FFE0BCC-3766-6B41-C132-5528CC75DB79}"/>
              </a:ext>
            </a:extLst>
          </p:cNvPr>
          <p:cNvSpPr>
            <a:spLocks noGrp="1"/>
          </p:cNvSpPr>
          <p:nvPr>
            <p:ph idx="1"/>
          </p:nvPr>
        </p:nvSpPr>
        <p:spPr>
          <a:xfrm>
            <a:off x="1769806" y="383458"/>
            <a:ext cx="10102646" cy="6076336"/>
          </a:xfrm>
        </p:spPr>
        <p:txBody>
          <a:bodyPr>
            <a:normAutofit fontScale="92500"/>
          </a:bodyPr>
          <a:lstStyle/>
          <a:p>
            <a:endParaRPr lang="en-US" sz="1800" kern="100" dirty="0">
              <a:solidFill>
                <a:srgbClr val="1D2228"/>
              </a:solidFill>
              <a:effectLst/>
              <a:latin typeface="Times New Roman" panose="02020603050405020304" pitchFamily="18" charset="0"/>
              <a:ea typeface="Calibri" panose="020F0502020204030204" pitchFamily="34" charset="0"/>
              <a:cs typeface="Arial" panose="020B0604020202020204" pitchFamily="34" charset="0"/>
            </a:endParaRPr>
          </a:p>
          <a:p>
            <a:pPr marL="0" indent="0" algn="ctr">
              <a:buNone/>
            </a:pPr>
            <a:r>
              <a:rPr lang="en-US" sz="3500" b="1" kern="100" dirty="0">
                <a:solidFill>
                  <a:srgbClr val="1D2228"/>
                </a:solidFill>
                <a:latin typeface="+mj-lt"/>
                <a:ea typeface="Calibri" panose="020F0502020204030204" pitchFamily="34" charset="0"/>
                <a:cs typeface="Arial" panose="020B0604020202020204" pitchFamily="34" charset="0"/>
              </a:rPr>
              <a:t>Introduction</a:t>
            </a:r>
          </a:p>
          <a:p>
            <a:pPr>
              <a:lnSpc>
                <a:spcPct val="150000"/>
              </a:lnSpc>
            </a:pPr>
            <a:r>
              <a:rPr lang="en-US" sz="3200" kern="100" dirty="0">
                <a:solidFill>
                  <a:srgbClr val="1D2228"/>
                </a:solidFill>
                <a:effectLst/>
                <a:latin typeface="+mj-lt"/>
                <a:ea typeface="Calibri" panose="020F0502020204030204" pitchFamily="34" charset="0"/>
                <a:cs typeface="Arial" panose="020B0604020202020204" pitchFamily="34" charset="0"/>
              </a:rPr>
              <a:t>As a constitutional monarchy with a parliamentary democracy, the United Kingdom’s political system has evolved over centuries, shaping the governance, institutions, and democratic processes of the nation. This lecture aims at scrutinizing the key components, principles, and functions of the British political system.</a:t>
            </a:r>
            <a:endParaRPr lang="fr-FR" sz="3200" kern="100" dirty="0">
              <a:effectLst/>
              <a:latin typeface="+mj-lt"/>
              <a:ea typeface="Calibri" panose="020F0502020204030204" pitchFamily="34" charset="0"/>
              <a:cs typeface="Arial" panose="020B0604020202020204" pitchFamily="34" charset="0"/>
            </a:endParaRPr>
          </a:p>
          <a:p>
            <a:endParaRPr lang="fr-FR" dirty="0"/>
          </a:p>
        </p:txBody>
      </p:sp>
    </p:spTree>
    <p:extLst>
      <p:ext uri="{BB962C8B-B14F-4D97-AF65-F5344CB8AC3E}">
        <p14:creationId xmlns:p14="http://schemas.microsoft.com/office/powerpoint/2010/main" val="389471470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2FFE0BCC-3766-6B41-C132-5528CC75DB79}"/>
              </a:ext>
            </a:extLst>
          </p:cNvPr>
          <p:cNvSpPr>
            <a:spLocks noGrp="1"/>
          </p:cNvSpPr>
          <p:nvPr>
            <p:ph idx="1"/>
          </p:nvPr>
        </p:nvSpPr>
        <p:spPr>
          <a:xfrm>
            <a:off x="1769806" y="383458"/>
            <a:ext cx="10102646" cy="6076336"/>
          </a:xfrm>
        </p:spPr>
        <p:txBody>
          <a:bodyPr>
            <a:normAutofit fontScale="92500" lnSpcReduction="10000"/>
          </a:bodyPr>
          <a:lstStyle/>
          <a:p>
            <a:endParaRPr lang="en-US" sz="1800" kern="100" dirty="0">
              <a:solidFill>
                <a:srgbClr val="1D2228"/>
              </a:solidFill>
              <a:effectLst/>
              <a:latin typeface="Times New Roman" panose="02020603050405020304" pitchFamily="18" charset="0"/>
              <a:ea typeface="Calibri" panose="020F0502020204030204" pitchFamily="34" charset="0"/>
              <a:cs typeface="Arial" panose="020B0604020202020204" pitchFamily="34" charset="0"/>
            </a:endParaRPr>
          </a:p>
          <a:p>
            <a:r>
              <a:rPr lang="fr-FR" sz="3200" dirty="0">
                <a:latin typeface="Showcard Gothic" panose="04020904020102020604" pitchFamily="82" charset="0"/>
              </a:rPr>
              <a:t>1. </a:t>
            </a:r>
            <a:r>
              <a:rPr lang="en-US" sz="3200" b="1" kern="0" dirty="0">
                <a:effectLst/>
                <a:latin typeface="Showcard Gothic" panose="04020904020102020604" pitchFamily="82" charset="0"/>
                <a:ea typeface="Times New Roman" panose="02020603050405020304" pitchFamily="18" charset="0"/>
                <a:cs typeface="Arial" panose="020B0604020202020204" pitchFamily="34" charset="0"/>
              </a:rPr>
              <a:t> </a:t>
            </a:r>
            <a:r>
              <a:rPr lang="en-US" sz="3200" b="1" kern="0" dirty="0">
                <a:effectLst/>
                <a:latin typeface="+mj-lt"/>
                <a:ea typeface="Times New Roman" panose="02020603050405020304" pitchFamily="18" charset="0"/>
                <a:cs typeface="Arial" panose="020B0604020202020204" pitchFamily="34" charset="0"/>
              </a:rPr>
              <a:t>Constitutional Monarchy:</a:t>
            </a:r>
          </a:p>
          <a:p>
            <a:endParaRPr lang="en-US" b="1" kern="0" dirty="0">
              <a:latin typeface="Times New Roman" panose="02020603050405020304" pitchFamily="18" charset="0"/>
              <a:ea typeface="Calibri" panose="020F0502020204030204" pitchFamily="34" charset="0"/>
              <a:cs typeface="Arial" panose="020B0604020202020204" pitchFamily="34" charset="0"/>
            </a:endParaRPr>
          </a:p>
          <a:p>
            <a:pPr>
              <a:lnSpc>
                <a:spcPct val="150000"/>
              </a:lnSpc>
            </a:pPr>
            <a:r>
              <a:rPr lang="en-US" sz="2800" kern="0" dirty="0">
                <a:effectLst/>
                <a:latin typeface="+mj-lt"/>
                <a:ea typeface="Times New Roman" panose="02020603050405020304" pitchFamily="18" charset="0"/>
                <a:cs typeface="Arial" panose="020B0604020202020204" pitchFamily="34" charset="0"/>
              </a:rPr>
              <a:t>The British political system is characterized by a constitutional monarchy, where the monarch serves as the </a:t>
            </a:r>
            <a:r>
              <a:rPr lang="en-US" sz="2800" b="1" kern="0" dirty="0">
                <a:effectLst/>
                <a:latin typeface="+mj-lt"/>
                <a:ea typeface="Times New Roman" panose="02020603050405020304" pitchFamily="18" charset="0"/>
                <a:cs typeface="Arial" panose="020B0604020202020204" pitchFamily="34" charset="0"/>
              </a:rPr>
              <a:t>ceremonial </a:t>
            </a:r>
            <a:r>
              <a:rPr lang="en-US" sz="2800" kern="0" dirty="0">
                <a:effectLst/>
                <a:latin typeface="+mj-lt"/>
                <a:ea typeface="Times New Roman" panose="02020603050405020304" pitchFamily="18" charset="0"/>
                <a:cs typeface="Arial" panose="020B0604020202020204" pitchFamily="34" charset="0"/>
              </a:rPr>
              <a:t>head of state. </a:t>
            </a:r>
            <a:r>
              <a:rPr lang="en-US" sz="2800" kern="100" dirty="0">
                <a:solidFill>
                  <a:srgbClr val="1D2228"/>
                </a:solidFill>
                <a:effectLst/>
                <a:latin typeface="+mj-lt"/>
                <a:ea typeface="Calibri" panose="020F0502020204030204" pitchFamily="34" charset="0"/>
                <a:cs typeface="Arial" panose="020B0604020202020204" pitchFamily="34" charset="0"/>
              </a:rPr>
              <a:t>The monarch’s </a:t>
            </a:r>
            <a:r>
              <a:rPr lang="en-US" sz="2800" kern="0" dirty="0">
                <a:effectLst/>
                <a:latin typeface="+mj-lt"/>
                <a:ea typeface="Times New Roman" panose="02020603050405020304" pitchFamily="18" charset="0"/>
                <a:cs typeface="Arial" panose="020B0604020202020204" pitchFamily="34" charset="0"/>
              </a:rPr>
              <a:t>role is largely </a:t>
            </a:r>
            <a:r>
              <a:rPr lang="en-US" sz="2800" b="1" kern="0" dirty="0">
                <a:effectLst/>
                <a:latin typeface="+mj-lt"/>
                <a:ea typeface="Times New Roman" panose="02020603050405020304" pitchFamily="18" charset="0"/>
                <a:cs typeface="Arial" panose="020B0604020202020204" pitchFamily="34" charset="0"/>
              </a:rPr>
              <a:t>symbolic</a:t>
            </a:r>
            <a:r>
              <a:rPr lang="en-US" sz="2800" kern="100" dirty="0">
                <a:solidFill>
                  <a:srgbClr val="1D2228"/>
                </a:solidFill>
                <a:effectLst/>
                <a:latin typeface="+mj-lt"/>
                <a:ea typeface="Calibri" panose="020F0502020204030204" pitchFamily="34" charset="0"/>
                <a:cs typeface="Arial" panose="020B0604020202020204" pitchFamily="34" charset="0"/>
              </a:rPr>
              <a:t> and his powers are limited, and most of the political authority is exercised by </a:t>
            </a:r>
            <a:r>
              <a:rPr lang="en-US" sz="2800" b="1" kern="100" dirty="0">
                <a:solidFill>
                  <a:srgbClr val="1D2228"/>
                </a:solidFill>
                <a:effectLst/>
                <a:latin typeface="+mj-lt"/>
                <a:ea typeface="Calibri" panose="020F0502020204030204" pitchFamily="34" charset="0"/>
                <a:cs typeface="Arial" panose="020B0604020202020204" pitchFamily="34" charset="0"/>
              </a:rPr>
              <a:t>elected </a:t>
            </a:r>
            <a:r>
              <a:rPr lang="en-US" sz="2800" kern="100" dirty="0">
                <a:solidFill>
                  <a:srgbClr val="1D2228"/>
                </a:solidFill>
                <a:effectLst/>
                <a:latin typeface="+mj-lt"/>
                <a:ea typeface="Calibri" panose="020F0502020204030204" pitchFamily="34" charset="0"/>
                <a:cs typeface="Arial" panose="020B0604020202020204" pitchFamily="34" charset="0"/>
              </a:rPr>
              <a:t>officials and government departments. </a:t>
            </a:r>
            <a:r>
              <a:rPr lang="en-US" sz="2800" kern="0" dirty="0">
                <a:effectLst/>
                <a:latin typeface="+mj-lt"/>
                <a:ea typeface="Times New Roman" panose="02020603050405020304" pitchFamily="18" charset="0"/>
                <a:cs typeface="Arial" panose="020B0604020202020204" pitchFamily="34" charset="0"/>
              </a:rPr>
              <a:t>Upon the death of his mother Queen Elizabeth II, the current monarch Charles III ascended the throne on 8 September 2022. </a:t>
            </a:r>
            <a:endParaRPr lang="fr-FR" sz="2800" kern="100" dirty="0">
              <a:effectLst/>
              <a:latin typeface="+mj-lt"/>
              <a:ea typeface="Calibri" panose="020F0502020204030204" pitchFamily="34" charset="0"/>
              <a:cs typeface="Arial" panose="020B0604020202020204" pitchFamily="34" charset="0"/>
            </a:endParaRPr>
          </a:p>
          <a:p>
            <a:endParaRPr lang="fr-FR" sz="1800" kern="100" dirty="0">
              <a:effectLst/>
              <a:latin typeface="Calibri" panose="020F0502020204030204" pitchFamily="34" charset="0"/>
              <a:ea typeface="Calibri" panose="020F0502020204030204" pitchFamily="34" charset="0"/>
              <a:cs typeface="Arial" panose="020B0604020202020204" pitchFamily="34" charset="0"/>
            </a:endParaRPr>
          </a:p>
          <a:p>
            <a:endParaRPr lang="fr-FR" dirty="0"/>
          </a:p>
        </p:txBody>
      </p:sp>
    </p:spTree>
    <p:extLst>
      <p:ext uri="{BB962C8B-B14F-4D97-AF65-F5344CB8AC3E}">
        <p14:creationId xmlns:p14="http://schemas.microsoft.com/office/powerpoint/2010/main" val="75039620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2FFE0BCC-3766-6B41-C132-5528CC75DB79}"/>
              </a:ext>
            </a:extLst>
          </p:cNvPr>
          <p:cNvSpPr>
            <a:spLocks noGrp="1"/>
          </p:cNvSpPr>
          <p:nvPr>
            <p:ph idx="1"/>
          </p:nvPr>
        </p:nvSpPr>
        <p:spPr>
          <a:xfrm>
            <a:off x="1769806" y="383458"/>
            <a:ext cx="10102646" cy="6076336"/>
          </a:xfrm>
        </p:spPr>
        <p:txBody>
          <a:bodyPr>
            <a:normAutofit lnSpcReduction="10000"/>
          </a:bodyPr>
          <a:lstStyle/>
          <a:p>
            <a:endParaRPr lang="en-US" sz="1800" kern="100" dirty="0">
              <a:solidFill>
                <a:srgbClr val="1D2228"/>
              </a:solidFill>
              <a:effectLst/>
              <a:latin typeface="Times New Roman" panose="02020603050405020304" pitchFamily="18" charset="0"/>
              <a:ea typeface="Calibri" panose="020F0502020204030204" pitchFamily="34" charset="0"/>
              <a:cs typeface="Arial" panose="020B0604020202020204" pitchFamily="34" charset="0"/>
            </a:endParaRPr>
          </a:p>
          <a:p>
            <a:r>
              <a:rPr lang="en-US" sz="3200" b="1" kern="0" dirty="0">
                <a:effectLst/>
                <a:latin typeface="+mj-lt"/>
                <a:ea typeface="Times New Roman" panose="02020603050405020304" pitchFamily="18" charset="0"/>
                <a:cs typeface="Arial" panose="020B0604020202020204" pitchFamily="34" charset="0"/>
              </a:rPr>
              <a:t>2. Parliamentary Democracy:</a:t>
            </a:r>
            <a:endParaRPr lang="en-US" sz="3200" b="1" kern="0" dirty="0">
              <a:latin typeface="+mj-lt"/>
              <a:ea typeface="Calibri" panose="020F0502020204030204" pitchFamily="34" charset="0"/>
              <a:cs typeface="Arial" panose="020B0604020202020204" pitchFamily="34" charset="0"/>
            </a:endParaRPr>
          </a:p>
          <a:p>
            <a:pPr>
              <a:lnSpc>
                <a:spcPct val="200000"/>
              </a:lnSpc>
            </a:pPr>
            <a:r>
              <a:rPr lang="en-US" sz="2800" kern="0" dirty="0">
                <a:effectLst/>
                <a:latin typeface="+mj-lt"/>
                <a:ea typeface="Times New Roman" panose="02020603050405020304" pitchFamily="18" charset="0"/>
                <a:cs typeface="Arial" panose="020B0604020202020204" pitchFamily="34" charset="0"/>
              </a:rPr>
              <a:t>At the heart of the British political system is a parliamentary democracy. The Parliament consists of two bicameral houses: the House of Commons and the House of Lords. These institutions play a vital role in the legislative process, scrutinizing government actions and passing laws.</a:t>
            </a:r>
            <a:endParaRPr lang="fr-FR" sz="2800" kern="100" dirty="0">
              <a:effectLst/>
              <a:latin typeface="+mj-lt"/>
              <a:ea typeface="Calibri" panose="020F0502020204030204" pitchFamily="34" charset="0"/>
              <a:cs typeface="Arial" panose="020B0604020202020204" pitchFamily="34" charset="0"/>
            </a:endParaRPr>
          </a:p>
          <a:p>
            <a:endParaRPr lang="fr-FR" sz="1800" kern="100" dirty="0">
              <a:effectLst/>
              <a:latin typeface="Calibri" panose="020F0502020204030204" pitchFamily="34" charset="0"/>
              <a:ea typeface="Calibri" panose="020F0502020204030204" pitchFamily="34" charset="0"/>
              <a:cs typeface="Arial" panose="020B0604020202020204" pitchFamily="34" charset="0"/>
            </a:endParaRPr>
          </a:p>
          <a:p>
            <a:endParaRPr lang="fr-FR" dirty="0"/>
          </a:p>
        </p:txBody>
      </p:sp>
    </p:spTree>
    <p:extLst>
      <p:ext uri="{BB962C8B-B14F-4D97-AF65-F5344CB8AC3E}">
        <p14:creationId xmlns:p14="http://schemas.microsoft.com/office/powerpoint/2010/main" val="80151797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2FFE0BCC-3766-6B41-C132-5528CC75DB79}"/>
              </a:ext>
            </a:extLst>
          </p:cNvPr>
          <p:cNvSpPr>
            <a:spLocks noGrp="1"/>
          </p:cNvSpPr>
          <p:nvPr>
            <p:ph idx="1"/>
          </p:nvPr>
        </p:nvSpPr>
        <p:spPr>
          <a:xfrm>
            <a:off x="1769806" y="383458"/>
            <a:ext cx="10102646" cy="6076336"/>
          </a:xfrm>
        </p:spPr>
        <p:txBody>
          <a:bodyPr>
            <a:normAutofit fontScale="85000" lnSpcReduction="20000"/>
          </a:bodyPr>
          <a:lstStyle/>
          <a:p>
            <a:endParaRPr lang="en-US" sz="1800" kern="100" dirty="0">
              <a:solidFill>
                <a:srgbClr val="1D2228"/>
              </a:solidFill>
              <a:effectLst/>
              <a:latin typeface="Times New Roman" panose="02020603050405020304" pitchFamily="18" charset="0"/>
              <a:ea typeface="Calibri" panose="020F0502020204030204" pitchFamily="34" charset="0"/>
              <a:cs typeface="Arial" panose="020B0604020202020204" pitchFamily="34" charset="0"/>
            </a:endParaRPr>
          </a:p>
          <a:p>
            <a:pPr>
              <a:lnSpc>
                <a:spcPct val="200000"/>
              </a:lnSpc>
              <a:spcAft>
                <a:spcPts val="800"/>
              </a:spcAft>
            </a:pPr>
            <a:r>
              <a:rPr lang="en-US" sz="3800" b="1" kern="0" dirty="0">
                <a:effectLst/>
                <a:latin typeface="+mj-lt"/>
                <a:ea typeface="Times New Roman" panose="02020603050405020304" pitchFamily="18" charset="0"/>
                <a:cs typeface="Arial" panose="020B0604020202020204" pitchFamily="34" charset="0"/>
              </a:rPr>
              <a:t>2.</a:t>
            </a:r>
            <a:r>
              <a:rPr lang="en-US" sz="3800" b="1" kern="0" dirty="0">
                <a:latin typeface="+mj-lt"/>
                <a:ea typeface="Times New Roman" panose="02020603050405020304" pitchFamily="18" charset="0"/>
                <a:cs typeface="Arial" panose="020B0604020202020204" pitchFamily="34" charset="0"/>
              </a:rPr>
              <a:t>1.</a:t>
            </a:r>
            <a:r>
              <a:rPr lang="en-US" sz="3800" b="1" kern="0" dirty="0">
                <a:effectLst/>
                <a:latin typeface="+mj-lt"/>
                <a:ea typeface="Times New Roman" panose="02020603050405020304" pitchFamily="18" charset="0"/>
                <a:cs typeface="Arial" panose="020B0604020202020204" pitchFamily="34" charset="0"/>
              </a:rPr>
              <a:t> House of Commons:</a:t>
            </a:r>
            <a:endParaRPr lang="fr-FR" sz="3800" kern="100" dirty="0">
              <a:effectLst/>
              <a:latin typeface="+mj-lt"/>
              <a:ea typeface="Calibri" panose="020F0502020204030204" pitchFamily="34" charset="0"/>
              <a:cs typeface="Arial" panose="020B0604020202020204" pitchFamily="34" charset="0"/>
            </a:endParaRPr>
          </a:p>
          <a:p>
            <a:pPr>
              <a:lnSpc>
                <a:spcPct val="200000"/>
              </a:lnSpc>
              <a:spcAft>
                <a:spcPts val="800"/>
              </a:spcAft>
            </a:pPr>
            <a:r>
              <a:rPr lang="en-US" sz="3200" kern="0" dirty="0">
                <a:effectLst/>
                <a:latin typeface="+mj-lt"/>
                <a:ea typeface="Times New Roman" panose="02020603050405020304" pitchFamily="18" charset="0"/>
                <a:cs typeface="Arial" panose="020B0604020202020204" pitchFamily="34" charset="0"/>
              </a:rPr>
              <a:t>The House of Commons is composed of Members of Parliament (MPs) who are elected by the </a:t>
            </a:r>
            <a:r>
              <a:rPr lang="en-US" sz="3200" b="1" kern="0" dirty="0">
                <a:effectLst/>
                <a:latin typeface="+mj-lt"/>
                <a:ea typeface="Times New Roman" panose="02020603050405020304" pitchFamily="18" charset="0"/>
                <a:cs typeface="Arial" panose="020B0604020202020204" pitchFamily="34" charset="0"/>
              </a:rPr>
              <a:t>public </a:t>
            </a:r>
            <a:r>
              <a:rPr lang="en-US" sz="3200" kern="0" dirty="0">
                <a:effectLst/>
                <a:latin typeface="+mj-lt"/>
                <a:ea typeface="Times New Roman" panose="02020603050405020304" pitchFamily="18" charset="0"/>
                <a:cs typeface="Arial" panose="020B0604020202020204" pitchFamily="34" charset="0"/>
              </a:rPr>
              <a:t>in general elections. The House of Commons is responsible for initiating and debating legislation, representing the interests of </a:t>
            </a:r>
            <a:r>
              <a:rPr lang="en-US" sz="3200" b="1" kern="0" dirty="0">
                <a:effectLst/>
                <a:latin typeface="+mj-lt"/>
                <a:ea typeface="Times New Roman" panose="02020603050405020304" pitchFamily="18" charset="0"/>
                <a:cs typeface="Arial" panose="020B0604020202020204" pitchFamily="34" charset="0"/>
              </a:rPr>
              <a:t>constituents</a:t>
            </a:r>
            <a:r>
              <a:rPr lang="en-US" sz="3200" kern="0" dirty="0">
                <a:effectLst/>
                <a:latin typeface="+mj-lt"/>
                <a:ea typeface="Times New Roman" panose="02020603050405020304" pitchFamily="18" charset="0"/>
                <a:cs typeface="Arial" panose="020B0604020202020204" pitchFamily="34" charset="0"/>
              </a:rPr>
              <a:t>, and holding the government accountable through </a:t>
            </a:r>
            <a:r>
              <a:rPr lang="en-US" sz="3200" b="1" kern="0" dirty="0">
                <a:effectLst/>
                <a:latin typeface="+mj-lt"/>
                <a:ea typeface="Times New Roman" panose="02020603050405020304" pitchFamily="18" charset="0"/>
                <a:cs typeface="Arial" panose="020B0604020202020204" pitchFamily="34" charset="0"/>
              </a:rPr>
              <a:t>questions and debates</a:t>
            </a:r>
            <a:r>
              <a:rPr lang="en-US" sz="3200" kern="0" dirty="0">
                <a:effectLst/>
                <a:latin typeface="+mj-lt"/>
                <a:ea typeface="Times New Roman" panose="02020603050405020304" pitchFamily="18" charset="0"/>
                <a:cs typeface="Arial" panose="020B0604020202020204" pitchFamily="34" charset="0"/>
              </a:rPr>
              <a:t>.</a:t>
            </a:r>
            <a:endParaRPr lang="fr-FR" sz="3200" kern="100" dirty="0">
              <a:effectLst/>
              <a:latin typeface="+mj-lt"/>
              <a:ea typeface="Calibri" panose="020F0502020204030204" pitchFamily="34" charset="0"/>
              <a:cs typeface="Arial" panose="020B0604020202020204" pitchFamily="34" charset="0"/>
            </a:endParaRPr>
          </a:p>
          <a:p>
            <a:endParaRPr lang="fr-FR" sz="1800" kern="100" dirty="0">
              <a:effectLst/>
              <a:latin typeface="Calibri" panose="020F0502020204030204" pitchFamily="34" charset="0"/>
              <a:ea typeface="Calibri" panose="020F0502020204030204" pitchFamily="34" charset="0"/>
              <a:cs typeface="Arial" panose="020B0604020202020204" pitchFamily="34" charset="0"/>
            </a:endParaRPr>
          </a:p>
          <a:p>
            <a:endParaRPr lang="fr-FR" dirty="0"/>
          </a:p>
        </p:txBody>
      </p:sp>
    </p:spTree>
    <p:extLst>
      <p:ext uri="{BB962C8B-B14F-4D97-AF65-F5344CB8AC3E}">
        <p14:creationId xmlns:p14="http://schemas.microsoft.com/office/powerpoint/2010/main" val="229117398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2FFE0BCC-3766-6B41-C132-5528CC75DB79}"/>
              </a:ext>
            </a:extLst>
          </p:cNvPr>
          <p:cNvSpPr>
            <a:spLocks noGrp="1"/>
          </p:cNvSpPr>
          <p:nvPr>
            <p:ph idx="1"/>
          </p:nvPr>
        </p:nvSpPr>
        <p:spPr>
          <a:xfrm>
            <a:off x="1769806" y="280219"/>
            <a:ext cx="10102646" cy="6179575"/>
          </a:xfrm>
        </p:spPr>
        <p:txBody>
          <a:bodyPr>
            <a:normAutofit/>
          </a:bodyPr>
          <a:lstStyle/>
          <a:p>
            <a:endParaRPr lang="en-US" sz="1800" kern="100" dirty="0">
              <a:solidFill>
                <a:srgbClr val="1D2228"/>
              </a:solidFill>
              <a:effectLst/>
              <a:latin typeface="Times New Roman" panose="02020603050405020304" pitchFamily="18" charset="0"/>
              <a:ea typeface="Calibri" panose="020F0502020204030204" pitchFamily="34" charset="0"/>
              <a:cs typeface="Arial" panose="020B0604020202020204" pitchFamily="34" charset="0"/>
            </a:endParaRPr>
          </a:p>
          <a:p>
            <a:pPr>
              <a:lnSpc>
                <a:spcPct val="200000"/>
              </a:lnSpc>
              <a:spcAft>
                <a:spcPts val="800"/>
              </a:spcAft>
            </a:pPr>
            <a:r>
              <a:rPr lang="en-US" sz="3200" b="1" kern="0" dirty="0">
                <a:effectLst/>
                <a:latin typeface="+mj-lt"/>
                <a:ea typeface="Times New Roman" panose="02020603050405020304" pitchFamily="18" charset="0"/>
                <a:cs typeface="Arial" panose="020B0604020202020204" pitchFamily="34" charset="0"/>
              </a:rPr>
              <a:t>2.</a:t>
            </a:r>
            <a:r>
              <a:rPr lang="en-US" sz="3200" b="1" kern="0" dirty="0">
                <a:latin typeface="+mj-lt"/>
                <a:ea typeface="Times New Roman" panose="02020603050405020304" pitchFamily="18" charset="0"/>
                <a:cs typeface="Arial" panose="020B0604020202020204" pitchFamily="34" charset="0"/>
              </a:rPr>
              <a:t>2.</a:t>
            </a:r>
            <a:r>
              <a:rPr lang="en-US" sz="3200" b="1" kern="0" dirty="0">
                <a:effectLst/>
                <a:latin typeface="+mj-lt"/>
                <a:ea typeface="Times New Roman" panose="02020603050405020304" pitchFamily="18" charset="0"/>
                <a:cs typeface="Arial" panose="020B0604020202020204" pitchFamily="34" charset="0"/>
              </a:rPr>
              <a:t> House of Lords:</a:t>
            </a:r>
            <a:endParaRPr lang="fr-FR" sz="3200" kern="100" dirty="0">
              <a:effectLst/>
              <a:latin typeface="+mj-lt"/>
              <a:ea typeface="Calibri" panose="020F0502020204030204" pitchFamily="34" charset="0"/>
              <a:cs typeface="Arial" panose="020B0604020202020204" pitchFamily="34" charset="0"/>
            </a:endParaRPr>
          </a:p>
          <a:p>
            <a:pPr>
              <a:lnSpc>
                <a:spcPct val="150000"/>
              </a:lnSpc>
            </a:pPr>
            <a:r>
              <a:rPr lang="en-US" sz="2800" kern="0" dirty="0">
                <a:effectLst/>
                <a:latin typeface="+mj-lt"/>
                <a:ea typeface="Times New Roman" panose="02020603050405020304" pitchFamily="18" charset="0"/>
                <a:cs typeface="Arial" panose="020B0604020202020204" pitchFamily="34" charset="0"/>
              </a:rPr>
              <a:t>The House of Lords is the second chamber of Parliament. It is made up of </a:t>
            </a:r>
            <a:r>
              <a:rPr lang="en-US" sz="2800" b="1" kern="0" dirty="0">
                <a:effectLst/>
                <a:latin typeface="+mj-lt"/>
                <a:ea typeface="Times New Roman" panose="02020603050405020304" pitchFamily="18" charset="0"/>
                <a:cs typeface="Arial" panose="020B0604020202020204" pitchFamily="34" charset="0"/>
              </a:rPr>
              <a:t>appointed</a:t>
            </a:r>
            <a:r>
              <a:rPr lang="en-US" sz="2800" kern="0" dirty="0">
                <a:effectLst/>
                <a:latin typeface="+mj-lt"/>
                <a:ea typeface="Times New Roman" panose="02020603050405020304" pitchFamily="18" charset="0"/>
                <a:cs typeface="Arial" panose="020B0604020202020204" pitchFamily="34" charset="0"/>
              </a:rPr>
              <a:t> members, including life peers, bishops, and hereditary peers. The primary role of the House of Lords is to </a:t>
            </a:r>
            <a:r>
              <a:rPr lang="en-US" sz="2800" b="1" kern="0" dirty="0">
                <a:effectLst/>
                <a:latin typeface="+mj-lt"/>
                <a:ea typeface="Times New Roman" panose="02020603050405020304" pitchFamily="18" charset="0"/>
                <a:cs typeface="Arial" panose="020B0604020202020204" pitchFamily="34" charset="0"/>
              </a:rPr>
              <a:t>review</a:t>
            </a:r>
            <a:r>
              <a:rPr lang="en-US" sz="2800" kern="0" dirty="0">
                <a:effectLst/>
                <a:latin typeface="+mj-lt"/>
                <a:ea typeface="Times New Roman" panose="02020603050405020304" pitchFamily="18" charset="0"/>
                <a:cs typeface="Arial" panose="020B0604020202020204" pitchFamily="34" charset="0"/>
              </a:rPr>
              <a:t> and </a:t>
            </a:r>
            <a:r>
              <a:rPr lang="en-US" sz="2800" b="1" kern="0" dirty="0">
                <a:effectLst/>
                <a:latin typeface="+mj-lt"/>
                <a:ea typeface="Times New Roman" panose="02020603050405020304" pitchFamily="18" charset="0"/>
                <a:cs typeface="Arial" panose="020B0604020202020204" pitchFamily="34" charset="0"/>
              </a:rPr>
              <a:t>amend</a:t>
            </a:r>
            <a:r>
              <a:rPr lang="en-US" sz="2800" kern="0" dirty="0">
                <a:effectLst/>
                <a:latin typeface="+mj-lt"/>
                <a:ea typeface="Times New Roman" panose="02020603050405020304" pitchFamily="18" charset="0"/>
                <a:cs typeface="Arial" panose="020B0604020202020204" pitchFamily="34" charset="0"/>
              </a:rPr>
              <a:t> legislation proposed by the House of Commons, providing a system of </a:t>
            </a:r>
            <a:r>
              <a:rPr lang="en-US" sz="2800" b="1" kern="0" dirty="0">
                <a:effectLst/>
                <a:latin typeface="+mj-lt"/>
                <a:ea typeface="Times New Roman" panose="02020603050405020304" pitchFamily="18" charset="0"/>
                <a:cs typeface="Arial" panose="020B0604020202020204" pitchFamily="34" charset="0"/>
              </a:rPr>
              <a:t>checks and balances</a:t>
            </a:r>
            <a:r>
              <a:rPr lang="en-US" sz="2800" kern="0" dirty="0">
                <a:effectLst/>
                <a:latin typeface="+mj-lt"/>
                <a:ea typeface="Times New Roman" panose="02020603050405020304" pitchFamily="18" charset="0"/>
                <a:cs typeface="Arial" panose="020B0604020202020204" pitchFamily="34" charset="0"/>
              </a:rPr>
              <a:t>.</a:t>
            </a:r>
            <a:endParaRPr lang="fr-FR" sz="2800" kern="100" dirty="0">
              <a:effectLst/>
              <a:latin typeface="+mj-lt"/>
              <a:ea typeface="Calibri" panose="020F0502020204030204" pitchFamily="34" charset="0"/>
              <a:cs typeface="Arial" panose="020B0604020202020204" pitchFamily="34" charset="0"/>
            </a:endParaRPr>
          </a:p>
          <a:p>
            <a:pPr>
              <a:lnSpc>
                <a:spcPct val="150000"/>
              </a:lnSpc>
            </a:pPr>
            <a:endParaRPr lang="fr-FR" sz="2800" kern="100" dirty="0">
              <a:effectLst/>
              <a:latin typeface="+mj-lt"/>
              <a:ea typeface="Calibri" panose="020F0502020204030204" pitchFamily="34" charset="0"/>
              <a:cs typeface="Arial" panose="020B0604020202020204" pitchFamily="34" charset="0"/>
            </a:endParaRPr>
          </a:p>
          <a:p>
            <a:endParaRPr lang="fr-FR" dirty="0"/>
          </a:p>
        </p:txBody>
      </p:sp>
    </p:spTree>
    <p:extLst>
      <p:ext uri="{BB962C8B-B14F-4D97-AF65-F5344CB8AC3E}">
        <p14:creationId xmlns:p14="http://schemas.microsoft.com/office/powerpoint/2010/main" val="82741753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2FFE0BCC-3766-6B41-C132-5528CC75DB79}"/>
              </a:ext>
            </a:extLst>
          </p:cNvPr>
          <p:cNvSpPr>
            <a:spLocks noGrp="1"/>
          </p:cNvSpPr>
          <p:nvPr>
            <p:ph idx="1"/>
          </p:nvPr>
        </p:nvSpPr>
        <p:spPr>
          <a:xfrm>
            <a:off x="1769806" y="280219"/>
            <a:ext cx="10102646" cy="6179575"/>
          </a:xfrm>
        </p:spPr>
        <p:txBody>
          <a:bodyPr>
            <a:normAutofit fontScale="92500" lnSpcReduction="20000"/>
          </a:bodyPr>
          <a:lstStyle/>
          <a:p>
            <a:endParaRPr lang="en-US" sz="1800" kern="100" dirty="0">
              <a:solidFill>
                <a:srgbClr val="1D2228"/>
              </a:solidFill>
              <a:effectLst/>
              <a:latin typeface="Times New Roman" panose="02020603050405020304" pitchFamily="18" charset="0"/>
              <a:ea typeface="Calibri" panose="020F0502020204030204" pitchFamily="34" charset="0"/>
              <a:cs typeface="Arial" panose="020B0604020202020204" pitchFamily="34" charset="0"/>
            </a:endParaRPr>
          </a:p>
          <a:p>
            <a:pPr>
              <a:lnSpc>
                <a:spcPct val="150000"/>
              </a:lnSpc>
            </a:pPr>
            <a:r>
              <a:rPr lang="fr-FR" sz="3500" b="1" kern="100" dirty="0">
                <a:effectLst/>
                <a:latin typeface="+mj-lt"/>
                <a:ea typeface="Calibri" panose="020F0502020204030204" pitchFamily="34" charset="0"/>
                <a:cs typeface="Arial" panose="020B0604020202020204" pitchFamily="34" charset="0"/>
              </a:rPr>
              <a:t>3. </a:t>
            </a:r>
            <a:r>
              <a:rPr lang="en-US" sz="3500" b="1" kern="0" dirty="0">
                <a:effectLst/>
                <a:latin typeface="+mj-lt"/>
                <a:ea typeface="Times New Roman" panose="02020603050405020304" pitchFamily="18" charset="0"/>
              </a:rPr>
              <a:t>Prime Minister and Cabinet:</a:t>
            </a:r>
          </a:p>
          <a:p>
            <a:pPr>
              <a:lnSpc>
                <a:spcPct val="150000"/>
              </a:lnSpc>
            </a:pPr>
            <a:r>
              <a:rPr lang="en-US" sz="2800" kern="0" dirty="0">
                <a:effectLst/>
                <a:latin typeface="+mj-lt"/>
                <a:ea typeface="Times New Roman" panose="02020603050405020304" pitchFamily="18" charset="0"/>
                <a:cs typeface="Arial" panose="020B0604020202020204" pitchFamily="34" charset="0"/>
              </a:rPr>
              <a:t>The British political system operates under a system of responsible government, where the executive branch is accountable to the Parliament. The Prime Minister, who is </a:t>
            </a:r>
            <a:r>
              <a:rPr lang="en-US" sz="2800" b="1" kern="0" dirty="0">
                <a:latin typeface="+mj-lt"/>
                <a:ea typeface="Times New Roman" panose="02020603050405020304" pitchFamily="18" charset="0"/>
                <a:cs typeface="Arial" panose="020B0604020202020204" pitchFamily="34" charset="0"/>
              </a:rPr>
              <a:t>the head of government</a:t>
            </a:r>
            <a:r>
              <a:rPr lang="en-US" sz="2800" kern="0" dirty="0">
                <a:effectLst/>
                <a:latin typeface="+mj-lt"/>
                <a:ea typeface="Times New Roman" panose="02020603050405020304" pitchFamily="18" charset="0"/>
                <a:cs typeface="Arial" panose="020B0604020202020204" pitchFamily="34" charset="0"/>
              </a:rPr>
              <a:t>, is usually </a:t>
            </a:r>
            <a:r>
              <a:rPr lang="en-US" sz="2800" b="1" kern="0" dirty="0">
                <a:effectLst/>
                <a:latin typeface="+mj-lt"/>
                <a:ea typeface="Times New Roman" panose="02020603050405020304" pitchFamily="18" charset="0"/>
                <a:cs typeface="Arial" panose="020B0604020202020204" pitchFamily="34" charset="0"/>
              </a:rPr>
              <a:t>the leader of the political party</a:t>
            </a:r>
            <a:r>
              <a:rPr lang="en-US" sz="2800" kern="0" dirty="0">
                <a:effectLst/>
                <a:latin typeface="+mj-lt"/>
                <a:ea typeface="Times New Roman" panose="02020603050405020304" pitchFamily="18" charset="0"/>
                <a:cs typeface="Arial" panose="020B0604020202020204" pitchFamily="34" charset="0"/>
              </a:rPr>
              <a:t> with the majority of seats in the House of Commons </a:t>
            </a:r>
            <a:r>
              <a:rPr lang="en-US" sz="2800" kern="100" dirty="0">
                <a:solidFill>
                  <a:srgbClr val="1D2228"/>
                </a:solidFill>
                <a:effectLst/>
                <a:latin typeface="+mj-lt"/>
                <a:ea typeface="Calibri" panose="020F0502020204030204" pitchFamily="34" charset="0"/>
                <a:cs typeface="Arial" panose="020B0604020202020204" pitchFamily="34" charset="0"/>
              </a:rPr>
              <a:t>and the one responsible for leading the country and making key decisions.</a:t>
            </a:r>
            <a:r>
              <a:rPr lang="en-US" sz="2800" kern="0" dirty="0">
                <a:effectLst/>
                <a:latin typeface="+mj-lt"/>
                <a:ea typeface="Times New Roman" panose="02020603050405020304" pitchFamily="18" charset="0"/>
                <a:cs typeface="Arial" panose="020B0604020202020204" pitchFamily="34" charset="0"/>
              </a:rPr>
              <a:t> The Prime Minister appoints ministers to form the Cabinet, which is responsible for policy-making and running government departments.</a:t>
            </a:r>
            <a:endParaRPr lang="fr-FR" sz="2800" kern="100" dirty="0">
              <a:effectLst/>
              <a:latin typeface="+mj-lt"/>
              <a:ea typeface="Calibri" panose="020F0502020204030204" pitchFamily="34" charset="0"/>
              <a:cs typeface="Arial" panose="020B0604020202020204" pitchFamily="34" charset="0"/>
            </a:endParaRPr>
          </a:p>
          <a:p>
            <a:pPr>
              <a:lnSpc>
                <a:spcPct val="150000"/>
              </a:lnSpc>
            </a:pPr>
            <a:endParaRPr lang="fr-FR" sz="2800" kern="100" dirty="0">
              <a:effectLst/>
              <a:latin typeface="+mj-lt"/>
              <a:ea typeface="Calibri" panose="020F0502020204030204" pitchFamily="34" charset="0"/>
              <a:cs typeface="Arial" panose="020B0604020202020204" pitchFamily="34" charset="0"/>
            </a:endParaRPr>
          </a:p>
          <a:p>
            <a:endParaRPr lang="fr-FR" dirty="0"/>
          </a:p>
        </p:txBody>
      </p:sp>
    </p:spTree>
    <p:extLst>
      <p:ext uri="{BB962C8B-B14F-4D97-AF65-F5344CB8AC3E}">
        <p14:creationId xmlns:p14="http://schemas.microsoft.com/office/powerpoint/2010/main" val="208011394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2FFE0BCC-3766-6B41-C132-5528CC75DB79}"/>
              </a:ext>
            </a:extLst>
          </p:cNvPr>
          <p:cNvSpPr>
            <a:spLocks noGrp="1"/>
          </p:cNvSpPr>
          <p:nvPr>
            <p:ph idx="1"/>
          </p:nvPr>
        </p:nvSpPr>
        <p:spPr>
          <a:xfrm>
            <a:off x="1769806" y="280219"/>
            <a:ext cx="10102646" cy="6179575"/>
          </a:xfrm>
        </p:spPr>
        <p:txBody>
          <a:bodyPr>
            <a:normAutofit/>
          </a:bodyPr>
          <a:lstStyle/>
          <a:p>
            <a:endParaRPr lang="en-US" sz="1800" kern="100" dirty="0">
              <a:solidFill>
                <a:srgbClr val="1D2228"/>
              </a:solidFill>
              <a:effectLst/>
              <a:latin typeface="Times New Roman" panose="02020603050405020304" pitchFamily="18" charset="0"/>
              <a:ea typeface="Calibri" panose="020F0502020204030204" pitchFamily="34" charset="0"/>
              <a:cs typeface="Arial" panose="020B0604020202020204" pitchFamily="34" charset="0"/>
            </a:endParaRPr>
          </a:p>
          <a:p>
            <a:pPr>
              <a:lnSpc>
                <a:spcPct val="150000"/>
              </a:lnSpc>
            </a:pPr>
            <a:r>
              <a:rPr lang="fr-FR" sz="3200" b="1" kern="100" dirty="0">
                <a:effectLst/>
                <a:latin typeface="+mj-lt"/>
                <a:ea typeface="Calibri" panose="020F0502020204030204" pitchFamily="34" charset="0"/>
                <a:cs typeface="Arial" panose="020B0604020202020204" pitchFamily="34" charset="0"/>
              </a:rPr>
              <a:t>4. </a:t>
            </a:r>
            <a:r>
              <a:rPr lang="fr-FR" sz="3200" b="1" kern="100" dirty="0" err="1">
                <a:effectLst/>
                <a:latin typeface="+mj-lt"/>
                <a:ea typeface="Calibri" panose="020F0502020204030204" pitchFamily="34" charset="0"/>
                <a:cs typeface="Arial" panose="020B0604020202020204" pitchFamily="34" charset="0"/>
              </a:rPr>
              <a:t>Political</a:t>
            </a:r>
            <a:r>
              <a:rPr lang="fr-FR" sz="3200" b="1" kern="100" dirty="0">
                <a:effectLst/>
                <a:latin typeface="+mj-lt"/>
                <a:ea typeface="Calibri" panose="020F0502020204030204" pitchFamily="34" charset="0"/>
                <a:cs typeface="Arial" panose="020B0604020202020204" pitchFamily="34" charset="0"/>
              </a:rPr>
              <a:t> Parties:</a:t>
            </a:r>
          </a:p>
          <a:p>
            <a:pPr>
              <a:lnSpc>
                <a:spcPct val="150000"/>
              </a:lnSpc>
            </a:pPr>
            <a:r>
              <a:rPr lang="en-US" sz="2800" kern="100" dirty="0">
                <a:solidFill>
                  <a:srgbClr val="1D2228"/>
                </a:solidFill>
                <a:effectLst/>
                <a:latin typeface="+mj-lt"/>
                <a:ea typeface="Calibri" panose="020F0502020204030204" pitchFamily="34" charset="0"/>
                <a:cs typeface="Arial" panose="020B0604020202020204" pitchFamily="34" charset="0"/>
              </a:rPr>
              <a:t>Political parties play a crucial role in the British political system. The </a:t>
            </a:r>
            <a:r>
              <a:rPr lang="en-US" sz="2800" b="1" kern="100" dirty="0">
                <a:solidFill>
                  <a:srgbClr val="1D2228"/>
                </a:solidFill>
                <a:effectLst/>
                <a:latin typeface="+mj-lt"/>
                <a:ea typeface="Calibri" panose="020F0502020204030204" pitchFamily="34" charset="0"/>
                <a:cs typeface="Arial" panose="020B0604020202020204" pitchFamily="34" charset="0"/>
              </a:rPr>
              <a:t>two</a:t>
            </a:r>
            <a:r>
              <a:rPr lang="en-US" sz="2800" kern="100" dirty="0">
                <a:solidFill>
                  <a:srgbClr val="1D2228"/>
                </a:solidFill>
                <a:effectLst/>
                <a:latin typeface="+mj-lt"/>
                <a:ea typeface="Calibri" panose="020F0502020204030204" pitchFamily="34" charset="0"/>
                <a:cs typeface="Arial" panose="020B0604020202020204" pitchFamily="34" charset="0"/>
              </a:rPr>
              <a:t> main parties are the Conservative Party and the </a:t>
            </a:r>
            <a:r>
              <a:rPr lang="en-US" sz="2800" kern="100" dirty="0" err="1">
                <a:solidFill>
                  <a:srgbClr val="1D2228"/>
                </a:solidFill>
                <a:effectLst/>
                <a:latin typeface="+mj-lt"/>
                <a:ea typeface="Calibri" panose="020F0502020204030204" pitchFamily="34" charset="0"/>
                <a:cs typeface="Arial" panose="020B0604020202020204" pitchFamily="34" charset="0"/>
              </a:rPr>
              <a:t>Labour</a:t>
            </a:r>
            <a:r>
              <a:rPr lang="en-US" sz="2800" kern="100" dirty="0">
                <a:solidFill>
                  <a:srgbClr val="1D2228"/>
                </a:solidFill>
                <a:effectLst/>
                <a:latin typeface="+mj-lt"/>
                <a:ea typeface="Calibri" panose="020F0502020204030204" pitchFamily="34" charset="0"/>
                <a:cs typeface="Arial" panose="020B0604020202020204" pitchFamily="34" charset="0"/>
              </a:rPr>
              <a:t> Party, each with its own policies and ideologies. Other parties, such as the Liberal Democrats and the Scottish National Party, also hold seats in the Parliament and influence decision-making.</a:t>
            </a:r>
            <a:r>
              <a:rPr lang="en-US" sz="2800" kern="0" dirty="0">
                <a:effectLst/>
                <a:latin typeface="+mj-lt"/>
                <a:ea typeface="Times New Roman" panose="02020603050405020304" pitchFamily="18" charset="0"/>
                <a:cs typeface="Arial" panose="020B0604020202020204" pitchFamily="34" charset="0"/>
              </a:rPr>
              <a:t> </a:t>
            </a:r>
            <a:endParaRPr lang="fr-FR" sz="2800" kern="100" dirty="0">
              <a:effectLst/>
              <a:latin typeface="+mj-lt"/>
              <a:ea typeface="Calibri" panose="020F0502020204030204" pitchFamily="34" charset="0"/>
              <a:cs typeface="Arial" panose="020B0604020202020204" pitchFamily="34" charset="0"/>
            </a:endParaRPr>
          </a:p>
          <a:p>
            <a:pPr>
              <a:lnSpc>
                <a:spcPct val="150000"/>
              </a:lnSpc>
            </a:pPr>
            <a:endParaRPr lang="fr-FR" sz="2800" kern="100" dirty="0">
              <a:effectLst/>
              <a:latin typeface="+mj-lt"/>
              <a:ea typeface="Calibri" panose="020F0502020204030204" pitchFamily="34" charset="0"/>
              <a:cs typeface="Arial" panose="020B0604020202020204" pitchFamily="34" charset="0"/>
            </a:endParaRPr>
          </a:p>
          <a:p>
            <a:pPr>
              <a:lnSpc>
                <a:spcPct val="150000"/>
              </a:lnSpc>
            </a:pPr>
            <a:endParaRPr lang="fr-FR" sz="2800" kern="100" dirty="0">
              <a:effectLst/>
              <a:latin typeface="+mj-lt"/>
              <a:ea typeface="Calibri" panose="020F0502020204030204" pitchFamily="34" charset="0"/>
              <a:cs typeface="Arial" panose="020B0604020202020204" pitchFamily="34" charset="0"/>
            </a:endParaRPr>
          </a:p>
          <a:p>
            <a:endParaRPr lang="fr-FR" dirty="0"/>
          </a:p>
        </p:txBody>
      </p:sp>
    </p:spTree>
    <p:extLst>
      <p:ext uri="{BB962C8B-B14F-4D97-AF65-F5344CB8AC3E}">
        <p14:creationId xmlns:p14="http://schemas.microsoft.com/office/powerpoint/2010/main" val="332646505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2FFE0BCC-3766-6B41-C132-5528CC75DB79}"/>
              </a:ext>
            </a:extLst>
          </p:cNvPr>
          <p:cNvSpPr>
            <a:spLocks noGrp="1"/>
          </p:cNvSpPr>
          <p:nvPr>
            <p:ph idx="1"/>
          </p:nvPr>
        </p:nvSpPr>
        <p:spPr>
          <a:xfrm>
            <a:off x="1769806" y="280219"/>
            <a:ext cx="10102646" cy="6179575"/>
          </a:xfrm>
        </p:spPr>
        <p:txBody>
          <a:bodyPr>
            <a:normAutofit/>
          </a:bodyPr>
          <a:lstStyle/>
          <a:p>
            <a:endParaRPr lang="en-US" sz="1800" kern="100" dirty="0">
              <a:solidFill>
                <a:srgbClr val="1D2228"/>
              </a:solidFill>
              <a:effectLst/>
              <a:latin typeface="Times New Roman" panose="02020603050405020304" pitchFamily="18" charset="0"/>
              <a:ea typeface="Calibri" panose="020F0502020204030204" pitchFamily="34" charset="0"/>
              <a:cs typeface="Arial" panose="020B0604020202020204" pitchFamily="34" charset="0"/>
            </a:endParaRPr>
          </a:p>
          <a:p>
            <a:pPr>
              <a:lnSpc>
                <a:spcPct val="150000"/>
              </a:lnSpc>
            </a:pPr>
            <a:r>
              <a:rPr lang="fr-FR" sz="3200" b="1" kern="100" dirty="0">
                <a:latin typeface="+mj-lt"/>
                <a:ea typeface="Calibri" panose="020F0502020204030204" pitchFamily="34" charset="0"/>
                <a:cs typeface="Arial" panose="020B0604020202020204" pitchFamily="34" charset="0"/>
              </a:rPr>
              <a:t>5. </a:t>
            </a:r>
            <a:r>
              <a:rPr lang="fr-FR" sz="3200" b="1" kern="100" dirty="0" err="1">
                <a:latin typeface="+mj-lt"/>
                <a:ea typeface="Calibri" panose="020F0502020204030204" pitchFamily="34" charset="0"/>
                <a:cs typeface="Arial" panose="020B0604020202020204" pitchFamily="34" charset="0"/>
              </a:rPr>
              <a:t>Devolution</a:t>
            </a:r>
            <a:r>
              <a:rPr lang="fr-FR" sz="3200" b="1" kern="100" dirty="0">
                <a:latin typeface="+mj-lt"/>
                <a:ea typeface="Calibri" panose="020F0502020204030204" pitchFamily="34" charset="0"/>
                <a:cs typeface="Arial" panose="020B0604020202020204" pitchFamily="34" charset="0"/>
              </a:rPr>
              <a:t>:</a:t>
            </a:r>
          </a:p>
          <a:p>
            <a:pPr>
              <a:lnSpc>
                <a:spcPct val="150000"/>
              </a:lnSpc>
            </a:pPr>
            <a:r>
              <a:rPr lang="en-US" sz="2800" kern="0" dirty="0">
                <a:effectLst/>
                <a:latin typeface="+mj-lt"/>
                <a:ea typeface="Times New Roman" panose="02020603050405020304" pitchFamily="18" charset="0"/>
                <a:cs typeface="Arial" panose="020B0604020202020204" pitchFamily="34" charset="0"/>
              </a:rPr>
              <a:t>In recent decades, the British political system has undergone a process of devolution, granting varying degrees of legislative and executive powers to the devolved governments in Scotland, Wales, and Northern Ireland. This allows for more localized decision-making in</a:t>
            </a:r>
            <a:r>
              <a:rPr lang="en-US" sz="2800" b="1" kern="0" dirty="0">
                <a:effectLst/>
                <a:latin typeface="+mj-lt"/>
                <a:ea typeface="Times New Roman" panose="02020603050405020304" pitchFamily="18" charset="0"/>
                <a:cs typeface="Arial" panose="020B0604020202020204" pitchFamily="34" charset="0"/>
              </a:rPr>
              <a:t> certain </a:t>
            </a:r>
            <a:r>
              <a:rPr lang="en-US" sz="2800" kern="0" dirty="0">
                <a:effectLst/>
                <a:latin typeface="+mj-lt"/>
                <a:ea typeface="Times New Roman" panose="02020603050405020304" pitchFamily="18" charset="0"/>
                <a:cs typeface="Arial" panose="020B0604020202020204" pitchFamily="34" charset="0"/>
              </a:rPr>
              <a:t>policy areas.</a:t>
            </a:r>
            <a:endParaRPr lang="fr-FR" sz="2800" kern="100" dirty="0">
              <a:effectLst/>
              <a:latin typeface="+mj-lt"/>
              <a:ea typeface="Calibri" panose="020F0502020204030204" pitchFamily="34" charset="0"/>
              <a:cs typeface="Arial" panose="020B0604020202020204" pitchFamily="34" charset="0"/>
            </a:endParaRPr>
          </a:p>
          <a:p>
            <a:pPr>
              <a:lnSpc>
                <a:spcPct val="150000"/>
              </a:lnSpc>
            </a:pPr>
            <a:endParaRPr lang="fr-FR" sz="2800" kern="100" dirty="0">
              <a:effectLst/>
              <a:latin typeface="+mj-lt"/>
              <a:ea typeface="Calibri" panose="020F0502020204030204" pitchFamily="34" charset="0"/>
              <a:cs typeface="Arial" panose="020B0604020202020204" pitchFamily="34" charset="0"/>
            </a:endParaRPr>
          </a:p>
          <a:p>
            <a:pPr>
              <a:lnSpc>
                <a:spcPct val="150000"/>
              </a:lnSpc>
            </a:pPr>
            <a:endParaRPr lang="fr-FR" sz="2800" kern="100" dirty="0">
              <a:effectLst/>
              <a:latin typeface="+mj-lt"/>
              <a:ea typeface="Calibri" panose="020F0502020204030204" pitchFamily="34" charset="0"/>
              <a:cs typeface="Arial" panose="020B0604020202020204" pitchFamily="34" charset="0"/>
            </a:endParaRPr>
          </a:p>
          <a:p>
            <a:endParaRPr lang="fr-FR" dirty="0"/>
          </a:p>
        </p:txBody>
      </p:sp>
    </p:spTree>
    <p:extLst>
      <p:ext uri="{BB962C8B-B14F-4D97-AF65-F5344CB8AC3E}">
        <p14:creationId xmlns:p14="http://schemas.microsoft.com/office/powerpoint/2010/main" val="2775806465"/>
      </p:ext>
    </p:extLst>
  </p:cSld>
  <p:clrMapOvr>
    <a:masterClrMapping/>
  </p:clrMapOvr>
</p:sld>
</file>

<file path=ppt/theme/theme1.xml><?xml version="1.0" encoding="utf-8"?>
<a:theme xmlns:a="http://schemas.openxmlformats.org/drawingml/2006/main" name="Brin">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25</TotalTime>
  <Words>634</Words>
  <Application>Microsoft Office PowerPoint</Application>
  <PresentationFormat>Grand écran</PresentationFormat>
  <Paragraphs>38</Paragraphs>
  <Slides>11</Slides>
  <Notes>0</Notes>
  <HiddenSlides>0</HiddenSlides>
  <MMClips>0</MMClips>
  <ScaleCrop>false</ScaleCrop>
  <HeadingPairs>
    <vt:vector size="6" baseType="variant">
      <vt:variant>
        <vt:lpstr>Polices utilisées</vt:lpstr>
      </vt:variant>
      <vt:variant>
        <vt:i4>6</vt:i4>
      </vt:variant>
      <vt:variant>
        <vt:lpstr>Thème</vt:lpstr>
      </vt:variant>
      <vt:variant>
        <vt:i4>1</vt:i4>
      </vt:variant>
      <vt:variant>
        <vt:lpstr>Titres des diapositives</vt:lpstr>
      </vt:variant>
      <vt:variant>
        <vt:i4>11</vt:i4>
      </vt:variant>
    </vt:vector>
  </HeadingPairs>
  <TitlesOfParts>
    <vt:vector size="18" baseType="lpstr">
      <vt:lpstr>Arial</vt:lpstr>
      <vt:lpstr>Calibri</vt:lpstr>
      <vt:lpstr>Century Gothic</vt:lpstr>
      <vt:lpstr>Showcard Gothic</vt:lpstr>
      <vt:lpstr>Times New Roman</vt:lpstr>
      <vt:lpstr>Wingdings 3</vt:lpstr>
      <vt:lpstr>Brin</vt:lpstr>
      <vt:lpstr>Lecture I  The British Political System: An Overview </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Lecture I  The British Political System: An Overview </dc:title>
  <dc:creator>billel filali</dc:creator>
  <cp:lastModifiedBy>billel filali</cp:lastModifiedBy>
  <cp:revision>10</cp:revision>
  <dcterms:created xsi:type="dcterms:W3CDTF">2023-10-06T13:08:38Z</dcterms:created>
  <dcterms:modified xsi:type="dcterms:W3CDTF">2023-10-06T13:34:10Z</dcterms:modified>
</cp:coreProperties>
</file>