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1" d="100"/>
          <a:sy n="51" d="100"/>
        </p:scale>
        <p:origin x="-1243"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A309A6D-C09C-4548-B29A-6CF363A7E532}" type="datetimeFigureOut">
              <a:rPr lang="fr-FR" smtClean="0"/>
              <a:pPr/>
              <a:t>11/01/2023</a:t>
            </a:fld>
            <a:endParaRPr lang="fr-BE"/>
          </a:p>
        </p:txBody>
      </p:sp>
      <p:sp>
        <p:nvSpPr>
          <p:cNvPr id="19" name="Espace réservé du pied de page 18"/>
          <p:cNvSpPr>
            <a:spLocks noGrp="1"/>
          </p:cNvSpPr>
          <p:nvPr>
            <p:ph type="ftr" sz="quarter" idx="11"/>
          </p:nvPr>
        </p:nvSpPr>
        <p:spPr/>
        <p:txBody>
          <a:bodyPr/>
          <a:lstStyle/>
          <a:p>
            <a:endParaRPr lang="fr-BE"/>
          </a:p>
        </p:txBody>
      </p:sp>
      <p:sp>
        <p:nvSpPr>
          <p:cNvPr id="27" name="Espace réservé du numéro de diapositive 26"/>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11/01/2023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11/01/2023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11/01/2023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11/01/2023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11/01/2023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11/01/2023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11/01/2023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11/01/2023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11/01/2023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11/01/2023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F4668DC-857F-487D-BFFA-8C0CA5037977}" type="slidenum">
              <a:rPr lang="fr-BE" smtClean="0"/>
              <a:pPr/>
              <a:t>‹N°›</a:t>
            </a:fld>
            <a:endParaRPr lang="fr-BE"/>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309A6D-C09C-4548-B29A-6CF363A7E532}" type="datetimeFigureOut">
              <a:rPr lang="fr-FR" smtClean="0"/>
              <a:pPr/>
              <a:t>11/01/2023</a:t>
            </a:fld>
            <a:endParaRPr lang="fr-BE"/>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BE"/>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4668DC-857F-487D-BFFA-8C0CA5037977}" type="slidenum">
              <a:rPr lang="fr-BE" smtClean="0"/>
              <a:pPr/>
              <a:t>‹N°›</a:t>
            </a:fld>
            <a:endParaRPr lang="fr-BE"/>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ar.wikipedia.org/wiki/%D9%81%D8%B3%D8%A7%D8%AF_%D8%B3%D9%8A%D8%A7%D8%B3%D9%8A" TargetMode="External"/><Relationship Id="rId2" Type="http://schemas.openxmlformats.org/officeDocument/2006/relationships/hyperlink" Target="https://ar.wikipedia.org/wiki/%D8%B5%D8%AD%D8%A7%D9%81%D8%A9" TargetMode="External"/><Relationship Id="rId1" Type="http://schemas.openxmlformats.org/officeDocument/2006/relationships/slideLayout" Target="../slideLayouts/slideLayout7.xml"/><Relationship Id="rId6" Type="http://schemas.openxmlformats.org/officeDocument/2006/relationships/hyperlink" Target="https://ar.wikipedia.org/wiki/%D8%B9%D8%A7%D9%85%D9%84_%D8%AD%D8%B1" TargetMode="External"/><Relationship Id="rId5" Type="http://schemas.openxmlformats.org/officeDocument/2006/relationships/hyperlink" Target="https://ar.wikipedia.org/wiki/%D9%88%D9%83%D8%A7%D9%84%D8%A9_%D8%A3%D9%86%D8%A8%D8%A7%D8%A1" TargetMode="External"/><Relationship Id="rId4" Type="http://schemas.openxmlformats.org/officeDocument/2006/relationships/hyperlink" Target="https://ar.wikipedia.org/wiki/%D8%B5%D8%AD%D9%8A%D9%81%D8%A9"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deref-mail.com/mail/client/0o9Kl3BhyMQ/dereferrer/?redirectUrl=http%3A%2F%2Fwww.unesco.org%2Fnew%2Ffileadmin%2FMULTIMEDIA%2FHQ%2FCI%2FCI%2Fpdf%2Fpublications%2Fstory_based_inquiry_ar.pdf" TargetMode="External"/><Relationship Id="rId2" Type="http://schemas.openxmlformats.org/officeDocument/2006/relationships/hyperlink" Target="https://deref-mail.com/mail/client/OlSMuVobBMw/dereferrer/?redirectUrl=http%3A%2F%2Fwww.storybasedinquiry.com%2F" TargetMode="External"/><Relationship Id="rId1" Type="http://schemas.openxmlformats.org/officeDocument/2006/relationships/slideLayout" Target="../slideLayouts/slideLayout7.xml"/><Relationship Id="rId4" Type="http://schemas.openxmlformats.org/officeDocument/2006/relationships/hyperlink" Target="https://www.vvoj.nl/over-de-vereniging/onderzoeksjournalistiek-de-visie-van-de-vvoj/"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style>
          <a:lnRef idx="1">
            <a:schemeClr val="accent3"/>
          </a:lnRef>
          <a:fillRef idx="2">
            <a:schemeClr val="accent3"/>
          </a:fillRef>
          <a:effectRef idx="1">
            <a:schemeClr val="accent3"/>
          </a:effectRef>
          <a:fontRef idx="minor">
            <a:schemeClr val="dk1"/>
          </a:fontRef>
        </p:style>
        <p:txBody>
          <a:bodyPr>
            <a:noAutofit/>
          </a:bodyPr>
          <a:lstStyle/>
          <a:p>
            <a:r>
              <a:rPr lang="ar-DZ" sz="5400" b="1" dirty="0" smtClean="0">
                <a:solidFill>
                  <a:schemeClr val="bg1">
                    <a:lumMod val="50000"/>
                  </a:schemeClr>
                </a:solidFill>
                <a:latin typeface="Andalus" pitchFamily="18" charset="-78"/>
                <a:cs typeface="Andalus" pitchFamily="18" charset="-78"/>
              </a:rPr>
              <a:t>الصحافة الاستقصائية</a:t>
            </a:r>
            <a:endParaRPr lang="fr-FR" sz="5400" b="1" dirty="0">
              <a:solidFill>
                <a:schemeClr val="bg1">
                  <a:lumMod val="50000"/>
                </a:schemeClr>
              </a:solidFill>
              <a:latin typeface="Andalus" pitchFamily="18" charset="-78"/>
              <a:cs typeface="Andalus" pitchFamily="18" charset="-78"/>
            </a:endParaRPr>
          </a:p>
        </p:txBody>
      </p:sp>
      <p:sp>
        <p:nvSpPr>
          <p:cNvPr id="3" name="Sous-titre 2"/>
          <p:cNvSpPr>
            <a:spLocks noGrp="1"/>
          </p:cNvSpPr>
          <p:nvPr>
            <p:ph type="subTitle" idx="1"/>
          </p:nvPr>
        </p:nvSpPr>
        <p:spPr>
          <a:ln>
            <a:solidFill>
              <a:schemeClr val="accent6">
                <a:lumMod val="75000"/>
              </a:schemeClr>
            </a:solidFill>
          </a:ln>
        </p:spPr>
        <p:txBody>
          <a:bodyPr/>
          <a:lstStyle/>
          <a:p>
            <a:pPr algn="ctr"/>
            <a:r>
              <a:rPr lang="ar-DZ" sz="4800" b="1" dirty="0" smtClean="0">
                <a:solidFill>
                  <a:srgbClr val="C00000"/>
                </a:solidFill>
                <a:cs typeface="AL-Mohanad" pitchFamily="2" charset="-78"/>
              </a:rPr>
              <a:t>المحاضرة1</a:t>
            </a:r>
            <a:endParaRPr lang="ar-DZ" sz="4800" b="1" dirty="0" smtClean="0">
              <a:solidFill>
                <a:srgbClr val="C00000"/>
              </a:solidFill>
              <a:cs typeface="AL-Mohanad" pitchFamily="2" charset="-78"/>
            </a:endParaRPr>
          </a:p>
          <a:p>
            <a:r>
              <a:rPr lang="ar-DZ" sz="4800" b="1" dirty="0" smtClean="0">
                <a:solidFill>
                  <a:schemeClr val="tx2">
                    <a:lumMod val="10000"/>
                  </a:schemeClr>
                </a:solidFill>
                <a:latin typeface="Andalus" pitchFamily="18" charset="-78"/>
                <a:cs typeface="Andalus" pitchFamily="18" charset="-78"/>
              </a:rPr>
              <a:t>    د/بوعزيز زهير-جامعة أم البواقي</a:t>
            </a:r>
            <a:endParaRPr lang="fr-FR" sz="4800" b="1" dirty="0">
              <a:solidFill>
                <a:schemeClr val="tx2">
                  <a:lumMod val="10000"/>
                </a:schemeClr>
              </a:solidFill>
              <a:latin typeface="Andalus" pitchFamily="18" charset="-78"/>
              <a:cs typeface="Andalus" pitchFamily="18" charset="-78"/>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3" presetClass="emph" presetSubtype="0" fill="remove" grpId="0" nodeType="clickEffect">
                                  <p:stCondLst>
                                    <p:cond delay="0"/>
                                  </p:stCondLst>
                                  <p:childTnLst>
                                    <p:animClr clrSpc="rgb">
                                      <p:cBhvr override="childStyle">
                                        <p:cTn id="6" dur="1500" accel="50000" autoRev="1" fill="hold" tmFilter="0, 0; .33333, 1; 1, 1">
                                          <p:stCondLst>
                                            <p:cond delay="0"/>
                                          </p:stCondLst>
                                        </p:cTn>
                                        <p:tgtEl>
                                          <p:spTgt spid="2"/>
                                        </p:tgtEl>
                                        <p:attrNameLst>
                                          <p:attrName>style.color</p:attrName>
                                        </p:attrNameLst>
                                      </p:cBhvr>
                                      <p:to>
                                        <a:schemeClr val="accent2"/>
                                      </p:to>
                                    </p:animClr>
                                    <p:animClr clrSpc="rgb">
                                      <p:cBhvr>
                                        <p:cTn id="7" dur="1500" accel="50000" autoRev="1" fill="hold" tmFilter="0, 0; .33333, 1; 1, 1">
                                          <p:stCondLst>
                                            <p:cond delay="0"/>
                                          </p:stCondLst>
                                        </p:cTn>
                                        <p:tgtEl>
                                          <p:spTgt spid="2"/>
                                        </p:tgtEl>
                                        <p:attrNameLst>
                                          <p:attrName>fillcolor</p:attrName>
                                        </p:attrNameLst>
                                      </p:cBhvr>
                                      <p:to>
                                        <a:schemeClr val="accent2"/>
                                      </p:to>
                                    </p:animClr>
                                    <p:set>
                                      <p:cBhvr>
                                        <p:cTn id="8" dur="3000" fill="hold"/>
                                        <p:tgtEl>
                                          <p:spTgt spid="2"/>
                                        </p:tgtEl>
                                        <p:attrNameLst>
                                          <p:attrName>fill.type</p:attrName>
                                        </p:attrNameLst>
                                      </p:cBhvr>
                                      <p:to>
                                        <p:strVal val="solid"/>
                                      </p:to>
                                    </p:set>
                                    <p:set>
                                      <p:cBhvr>
                                        <p:cTn id="9" dur="3000" fill="hold"/>
                                        <p:tgtEl>
                                          <p:spTgt spid="2"/>
                                        </p:tgtEl>
                                        <p:attrNameLst>
                                          <p:attrName>fill.on</p:attrName>
                                        </p:attrNameLst>
                                      </p:cBhvr>
                                      <p:to>
                                        <p:strVal val="true"/>
                                      </p:to>
                                    </p:set>
                                    <p:animScale>
                                      <p:cBhvr>
                                        <p:cTn id="10" dur="1500" accel="50000" autoRev="1" fill="hold" tmFilter="0, 0; .33333, 1; 1, 1">
                                          <p:stCondLst>
                                            <p:cond delay="0"/>
                                          </p:stCondLst>
                                        </p:cTn>
                                        <p:tgtEl>
                                          <p:spTgt spid="2"/>
                                        </p:tgtEl>
                                      </p:cBhvr>
                                      <p:from x="100000" y="100000"/>
                                      <p:to x="100000" y="140000"/>
                                    </p:animScale>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33" presetClass="emph" presetSubtype="0" fill="remove" nodeType="afterEffect">
                                  <p:stCondLst>
                                    <p:cond delay="0"/>
                                  </p:stCondLst>
                                  <p:childTnLst>
                                    <p:animClr clrSpc="rgb">
                                      <p:cBhvr override="childStyle">
                                        <p:cTn id="19" dur="1500" accel="50000" autoRev="1" fill="hold" tmFilter="0, 0; .33333, 1; 1, 1">
                                          <p:stCondLst>
                                            <p:cond delay="0"/>
                                          </p:stCondLst>
                                        </p:cTn>
                                        <p:tgtEl>
                                          <p:spTgt spid="3">
                                            <p:txEl>
                                              <p:pRg st="1" end="1"/>
                                            </p:txEl>
                                          </p:spTgt>
                                        </p:tgtEl>
                                        <p:attrNameLst>
                                          <p:attrName>style.color</p:attrName>
                                        </p:attrNameLst>
                                      </p:cBhvr>
                                      <p:to>
                                        <a:schemeClr val="accent2"/>
                                      </p:to>
                                    </p:animClr>
                                    <p:animClr clrSpc="rgb">
                                      <p:cBhvr>
                                        <p:cTn id="20" dur="1500" accel="50000" autoRev="1" fill="hold" tmFilter="0, 0; .33333, 1; 1, 1">
                                          <p:stCondLst>
                                            <p:cond delay="0"/>
                                          </p:stCondLst>
                                        </p:cTn>
                                        <p:tgtEl>
                                          <p:spTgt spid="3">
                                            <p:txEl>
                                              <p:pRg st="1" end="1"/>
                                            </p:txEl>
                                          </p:spTgt>
                                        </p:tgtEl>
                                        <p:attrNameLst>
                                          <p:attrName>fillcolor</p:attrName>
                                        </p:attrNameLst>
                                      </p:cBhvr>
                                      <p:to>
                                        <a:schemeClr val="accent2"/>
                                      </p:to>
                                    </p:animClr>
                                    <p:set>
                                      <p:cBhvr>
                                        <p:cTn id="21" dur="3000" fill="hold"/>
                                        <p:tgtEl>
                                          <p:spTgt spid="3">
                                            <p:txEl>
                                              <p:pRg st="1" end="1"/>
                                            </p:txEl>
                                          </p:spTgt>
                                        </p:tgtEl>
                                        <p:attrNameLst>
                                          <p:attrName>fill.type</p:attrName>
                                        </p:attrNameLst>
                                      </p:cBhvr>
                                      <p:to>
                                        <p:strVal val="solid"/>
                                      </p:to>
                                    </p:set>
                                    <p:set>
                                      <p:cBhvr>
                                        <p:cTn id="22" dur="3000" fill="hold"/>
                                        <p:tgtEl>
                                          <p:spTgt spid="3">
                                            <p:txEl>
                                              <p:pRg st="1" end="1"/>
                                            </p:txEl>
                                          </p:spTgt>
                                        </p:tgtEl>
                                        <p:attrNameLst>
                                          <p:attrName>fill.on</p:attrName>
                                        </p:attrNameLst>
                                      </p:cBhvr>
                                      <p:to>
                                        <p:strVal val="true"/>
                                      </p:to>
                                    </p:set>
                                    <p:animScale>
                                      <p:cBhvr>
                                        <p:cTn id="23" dur="1500" accel="50000" autoRev="1" fill="hold" tmFilter="0, 0; .33333, 1; 1, 1">
                                          <p:stCondLst>
                                            <p:cond delay="0"/>
                                          </p:stCondLst>
                                        </p:cTn>
                                        <p:tgtEl>
                                          <p:spTgt spid="3">
                                            <p:txEl>
                                              <p:pRg st="1" end="1"/>
                                            </p:txEl>
                                          </p:spTgt>
                                        </p:tgtEl>
                                      </p:cBhvr>
                                      <p:from x="100000" y="100000"/>
                                      <p:to x="100000" y="14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214282" y="785795"/>
            <a:ext cx="8929718"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الصحافة الاستقصائية لدى أكثر المدربين خبرة تقوم على منهجية متينة، واعتماد كثيف على المصادر الأصلية، وعلى وضع فرضية واختبارها، وعلى استخدام نظام محكم للتحقق.</a:t>
            </a:r>
            <a:endPar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يقول ديفيد </a:t>
            </a:r>
            <a:r>
              <a:rPr kumimoji="0" lang="ar-DZ" sz="2400" b="0" i="0" u="none" strike="noStrike" cap="none" normalizeH="0" baseline="0" dirty="0" err="1" smtClean="0">
                <a:ln>
                  <a:noFill/>
                </a:ln>
                <a:solidFill>
                  <a:srgbClr val="000000"/>
                </a:solidFill>
                <a:effectLst/>
                <a:latin typeface="Simplified Arabic" pitchFamily="18" charset="-78"/>
                <a:ea typeface="Times New Roman" pitchFamily="18" charset="0"/>
                <a:cs typeface="Simplified Arabic" pitchFamily="18" charset="-78"/>
              </a:rPr>
              <a:t>كابلان</a:t>
            </a:r>
            <a:r>
              <a:rPr kumimoji="0" lang="ar-DZ"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وهو المدير التنفيذي للشبكة العالمية للصحافة الاستقصائية:"</a:t>
            </a: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يمكنك الحصول على العديد من التعريفات من أناس مختلفون، ولكن الصحفيين أنفسهم الذين يمارسون التقارير الاستقصائية يتفقون كثيرا على مجموعة من الخصائص التي تصف هذا المجال، مثل البحث </a:t>
            </a:r>
            <a:r>
              <a:rPr kumimoji="0" lang="ar-SA" sz="2400" b="0" i="0" u="none" strike="noStrike" cap="none" normalizeH="0" baseline="0" dirty="0" err="1" smtClean="0">
                <a:ln>
                  <a:noFill/>
                </a:ln>
                <a:solidFill>
                  <a:srgbClr val="000000"/>
                </a:solidFill>
                <a:effectLst/>
                <a:latin typeface="Simplified Arabic" pitchFamily="18" charset="-78"/>
                <a:ea typeface="Times New Roman" pitchFamily="18" charset="0"/>
                <a:cs typeface="Simplified Arabic" pitchFamily="18" charset="-78"/>
              </a:rPr>
              <a:t>الممنهج</a:t>
            </a: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و استخدام الوثائق والبيانات العامة، تلك الخصائص تحتاج لمجموعة من الأنماط والتقنيات التي تحتاج بالعادة لسنوات لإتقانها"</a:t>
            </a:r>
            <a:endPar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accent1">
                    <a:lumMod val="75000"/>
                  </a:schemeClr>
                </a:solidFill>
                <a:effectLst/>
                <a:latin typeface="Simplified Arabic" pitchFamily="18" charset="-78"/>
                <a:ea typeface="Times New Roman" pitchFamily="18" charset="0"/>
                <a:cs typeface="Simplified Arabic" pitchFamily="18" charset="-78"/>
              </a:rPr>
              <a:t>يعرف المعجم كلمة “تحقيق” على أنها سعي منظم وراء المعلومات. وهذا لا يمكن تحقيقه عادة في يوم أو اثنين. التحقيق الشامل يتطلب وقتا.</a:t>
            </a:r>
            <a:endParaRPr kumimoji="0" lang="fr-FR" sz="2400" b="1" i="0" u="none"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يشير آخرون إلى دور مركزي للصحافة الاستقصائية في ابتكار أساليب عمل جديدة، كما حدث في التسعينيات مع استخدام الحواسيب في تحليل البيانات وعرضها. “صحافة التحقيقات مهمة لأنها تقودنا إلى وسائل وطرق جديدة في عمل الأشياء”، وفق ملاحظة </a:t>
            </a:r>
            <a:r>
              <a:rPr kumimoji="0" lang="ar-SA" sz="2400" b="0" i="0" u="none" strike="noStrike" cap="none" normalizeH="0" baseline="0" dirty="0" err="1" smtClean="0">
                <a:ln>
                  <a:noFill/>
                </a:ln>
                <a:solidFill>
                  <a:srgbClr val="000000"/>
                </a:solidFill>
                <a:effectLst/>
                <a:latin typeface="Simplified Arabic" pitchFamily="18" charset="-78"/>
                <a:ea typeface="Times New Roman" pitchFamily="18" charset="0"/>
                <a:cs typeface="Simplified Arabic" pitchFamily="18" charset="-78"/>
              </a:rPr>
              <a:t>برانت</a:t>
            </a: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a:t>
            </a:r>
            <a:r>
              <a:rPr kumimoji="0" lang="ar-SA" sz="2400" b="0" i="0" u="none" strike="noStrike" cap="none" normalizeH="0" baseline="0" dirty="0" err="1" smtClean="0">
                <a:ln>
                  <a:noFill/>
                </a:ln>
                <a:solidFill>
                  <a:srgbClr val="000000"/>
                </a:solidFill>
                <a:effectLst/>
                <a:latin typeface="Simplified Arabic" pitchFamily="18" charset="-78"/>
                <a:ea typeface="Times New Roman" pitchFamily="18" charset="0"/>
                <a:cs typeface="Simplified Arabic" pitchFamily="18" charset="-78"/>
              </a:rPr>
              <a:t>هيوستون</a:t>
            </a: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الذي يشغل منصب أستاذ كرسي </a:t>
            </a:r>
            <a:r>
              <a:rPr kumimoji="0" lang="ar-DZ"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ث</a:t>
            </a:r>
            <a:r>
              <a:rPr kumimoji="0" lang="ar-SA" sz="2400" b="0" i="0" u="none" strike="noStrike" cap="none" normalizeH="0" baseline="0" dirty="0" err="1" smtClean="0">
                <a:ln>
                  <a:noFill/>
                </a:ln>
                <a:solidFill>
                  <a:srgbClr val="000000"/>
                </a:solidFill>
                <a:effectLst/>
                <a:latin typeface="Simplified Arabic" pitchFamily="18" charset="-78"/>
                <a:ea typeface="Times New Roman" pitchFamily="18" charset="0"/>
                <a:cs typeface="Simplified Arabic" pitchFamily="18" charset="-78"/>
              </a:rPr>
              <a:t>ابت</a:t>
            </a: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للصحافة في جامعة </a:t>
            </a:r>
            <a:r>
              <a:rPr kumimoji="0" lang="ar-SA" sz="2400" b="0" i="0" u="none" strike="noStrike" cap="none" normalizeH="0" baseline="0" dirty="0" err="1" smtClean="0">
                <a:ln>
                  <a:noFill/>
                </a:ln>
                <a:solidFill>
                  <a:srgbClr val="000000"/>
                </a:solidFill>
                <a:effectLst/>
                <a:latin typeface="Simplified Arabic" pitchFamily="18" charset="-78"/>
                <a:ea typeface="Times New Roman" pitchFamily="18" charset="0"/>
                <a:cs typeface="Simplified Arabic" pitchFamily="18" charset="-78"/>
              </a:rPr>
              <a:t>إلينويز</a:t>
            </a: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بعد سنوات في إدارة فرق من صحافي ومحرري التحقيقات. يقول</a:t>
            </a:r>
            <a:endPar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“هذه الأساليب والتقنيات المهنية سرعان ما تنتقل إلى العمل الصحفي اليومي، وبذلك نرفع من سوية الأداء في المهنة كلها”.</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0"/>
            <a:ext cx="9144000"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كخلاصة نقول:</a:t>
            </a:r>
          </a:p>
          <a:p>
            <a:pPr lvl="0" algn="r" rtl="1" fontAlgn="base">
              <a:spcBef>
                <a:spcPct val="0"/>
              </a:spcBef>
              <a:spcAft>
                <a:spcPct val="0"/>
              </a:spcAft>
            </a:pPr>
            <a:r>
              <a:rPr kumimoji="0" lang="ar-DZ" sz="2800" b="1"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ا</a:t>
            </a:r>
            <a:r>
              <a:rPr kumimoji="0" lang="ar-SA" sz="2800" b="1"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لصحافة الاستقصائية </a:t>
            </a:r>
            <a:r>
              <a:rPr kumimoji="0" lang="ar-DZ" sz="2800" b="1"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a:t>
            </a:r>
            <a: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a:r>
            <a:b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br>
            <a:r>
              <a:rPr kumimoji="0" lang="fr-FR" sz="24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-1 </a:t>
            </a:r>
            <a:r>
              <a:rPr kumimoji="0" lang="ar-SA" sz="24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ليست صحافة التخصص</a:t>
            </a:r>
            <a:r>
              <a:rPr kumimoji="0" lang="ar-DZ" sz="24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a:t>
            </a:r>
            <a: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a:r>
            <a:b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br>
            <a: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a:t>
            </a: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يعتقد بعض الصحفيين أن كلّ الصحافة الجيدة هي صحافة استقصائية،" بحسب </a:t>
            </a:r>
            <a:r>
              <a:rPr kumimoji="0" lang="ar-SA" sz="2400" b="0" i="0" u="none" strike="noStrike" cap="none" normalizeH="0" baseline="0" dirty="0" err="1" smtClean="0">
                <a:ln>
                  <a:noFill/>
                </a:ln>
                <a:solidFill>
                  <a:srgbClr val="000000"/>
                </a:solidFill>
                <a:effectLst/>
                <a:latin typeface="Simplified Arabic" pitchFamily="18" charset="-78"/>
                <a:ea typeface="Times New Roman" pitchFamily="18" charset="0"/>
                <a:cs typeface="Simplified Arabic" pitchFamily="18" charset="-78"/>
              </a:rPr>
              <a:t>كابلن</a:t>
            </a: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إلاّ أن الصحافة الاستقصائية تتطلّب المزيد من البحث بعمق. "يقوم صحفيو التخصص باستخدام التقنيات الاستقصائية، إلاّ أن ذلك لا يدفع الاثنان إلى الترادف في المعنى والمضمون"، كما أكّد </a:t>
            </a:r>
            <a:r>
              <a:rPr kumimoji="0" lang="ar-SA" sz="2400" b="0" i="0" u="none" strike="noStrike" cap="none" normalizeH="0" baseline="0" dirty="0" err="1" smtClean="0">
                <a:ln>
                  <a:noFill/>
                </a:ln>
                <a:solidFill>
                  <a:srgbClr val="000000"/>
                </a:solidFill>
                <a:effectLst/>
                <a:latin typeface="Simplified Arabic" pitchFamily="18" charset="-78"/>
                <a:ea typeface="Times New Roman" pitchFamily="18" charset="0"/>
                <a:cs typeface="Simplified Arabic" pitchFamily="18" charset="-78"/>
              </a:rPr>
              <a:t>كابلن</a:t>
            </a:r>
            <a: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a:t>
            </a:r>
            <a:b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br>
            <a:r>
              <a:rPr kumimoji="0" lang="fr-FR" sz="2400" b="1" i="0" u="none" strike="noStrike" cap="none" normalizeH="0" baseline="0" dirty="0" smtClean="0">
                <a:ln>
                  <a:noFill/>
                </a:ln>
                <a:solidFill>
                  <a:srgbClr val="002060"/>
                </a:solidFill>
                <a:effectLst/>
                <a:latin typeface="Simplified Arabic" pitchFamily="18" charset="-78"/>
                <a:ea typeface="Times New Roman" pitchFamily="18" charset="0"/>
                <a:cs typeface="Simplified Arabic" pitchFamily="18" charset="-78"/>
              </a:rPr>
              <a:t>-2 </a:t>
            </a:r>
            <a:r>
              <a:rPr kumimoji="0" lang="ar-SA" sz="2400" b="1" i="0" u="none" strike="noStrike" cap="none" normalizeH="0" baseline="0" dirty="0" smtClean="0">
                <a:ln>
                  <a:noFill/>
                </a:ln>
                <a:solidFill>
                  <a:srgbClr val="002060"/>
                </a:solidFill>
                <a:effectLst/>
                <a:latin typeface="Simplified Arabic" pitchFamily="18" charset="-78"/>
                <a:ea typeface="Times New Roman" pitchFamily="18" charset="0"/>
                <a:cs typeface="Simplified Arabic" pitchFamily="18" charset="-78"/>
              </a:rPr>
              <a:t>الصحافة الاستقصائية ليست صحافة ناقدة</a:t>
            </a:r>
            <a:r>
              <a:rPr kumimoji="0" lang="fr-FR" sz="2400" b="1" i="0" u="none" strike="noStrike" cap="none" normalizeH="0" baseline="0" dirty="0" smtClean="0">
                <a:ln>
                  <a:noFill/>
                </a:ln>
                <a:solidFill>
                  <a:srgbClr val="002060"/>
                </a:solidFill>
                <a:effectLst/>
                <a:latin typeface="Simplified Arabic" pitchFamily="18" charset="-78"/>
                <a:ea typeface="Times New Roman" pitchFamily="18" charset="0"/>
                <a:cs typeface="Simplified Arabic" pitchFamily="18" charset="-78"/>
              </a:rPr>
              <a:t>:</a:t>
            </a:r>
            <a: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a:r>
            <a:b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b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تأخذ التحقيقات الاستقصائية الكثير من الوقت، فتتطلب أسابيع أو أشهر أو حتى سنوات, "من الممكن أن تتضمّن الصحافة الاستقصائية الكثير من عناصر النقد, وإن قمت بكتابة مقال ما يتطلّب منك المزيد من البحث والتنقيب والنقد فإن ذلك لا يعني أنّك قدمت عملاً استقصائياً،" بحسب </a:t>
            </a:r>
            <a:r>
              <a:rPr kumimoji="0" lang="ar-SA" sz="2400" b="0" i="0" u="none" strike="noStrike" cap="none" normalizeH="0" baseline="0" dirty="0" err="1" smtClean="0">
                <a:ln>
                  <a:noFill/>
                </a:ln>
                <a:solidFill>
                  <a:srgbClr val="000000"/>
                </a:solidFill>
                <a:effectLst/>
                <a:latin typeface="Simplified Arabic" pitchFamily="18" charset="-78"/>
                <a:ea typeface="Times New Roman" pitchFamily="18" charset="0"/>
                <a:cs typeface="Simplified Arabic" pitchFamily="18" charset="-78"/>
              </a:rPr>
              <a:t>كابلن</a:t>
            </a:r>
            <a: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a:t>
            </a:r>
            <a:b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br>
            <a:r>
              <a:rPr kumimoji="0" lang="fr-FR" sz="2400" b="1" i="0" u="none" strike="noStrike" cap="none" normalizeH="0" baseline="0" dirty="0" smtClean="0">
                <a:ln>
                  <a:noFill/>
                </a:ln>
                <a:solidFill>
                  <a:srgbClr val="00B050"/>
                </a:solidFill>
                <a:effectLst/>
                <a:latin typeface="Simplified Arabic" pitchFamily="18" charset="-78"/>
                <a:ea typeface="Times New Roman" pitchFamily="18" charset="0"/>
                <a:cs typeface="Simplified Arabic" pitchFamily="18" charset="-78"/>
              </a:rPr>
              <a:t>-3 </a:t>
            </a:r>
            <a:r>
              <a:rPr kumimoji="0" lang="ar-SA" sz="2400" b="1" i="0" u="none" strike="noStrike" cap="none" normalizeH="0" baseline="0" dirty="0" smtClean="0">
                <a:ln>
                  <a:noFill/>
                </a:ln>
                <a:solidFill>
                  <a:srgbClr val="00B050"/>
                </a:solidFill>
                <a:effectLst/>
                <a:latin typeface="Simplified Arabic" pitchFamily="18" charset="-78"/>
                <a:ea typeface="Times New Roman" pitchFamily="18" charset="0"/>
                <a:cs typeface="Simplified Arabic" pitchFamily="18" charset="-78"/>
              </a:rPr>
              <a:t>الصحافة الاستقصائية ليست التغطية الصحفية المختصّة بالجرائم والفساد</a:t>
            </a:r>
            <a:r>
              <a:rPr kumimoji="0" lang="fr-FR" sz="2400" b="1" i="0" u="none" strike="noStrike" cap="none" normalizeH="0" baseline="0" dirty="0" smtClean="0">
                <a:ln>
                  <a:noFill/>
                </a:ln>
                <a:solidFill>
                  <a:srgbClr val="00B050"/>
                </a:solidFill>
                <a:effectLst/>
                <a:latin typeface="Simplified Arabic" pitchFamily="18" charset="-78"/>
                <a:ea typeface="Times New Roman" pitchFamily="18" charset="0"/>
                <a:cs typeface="Simplified Arabic" pitchFamily="18" charset="-78"/>
              </a:rPr>
              <a:t>:</a:t>
            </a:r>
            <a: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a:r>
            <a:b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b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تعريف الصحافة الاستقصائية كصحافة الجرائم والفساد يحدّ من نطاق السبق الصحفي، على الرغم من اعتقاد </a:t>
            </a:r>
            <a:r>
              <a:rPr kumimoji="0" lang="ar-SA" sz="2400" b="0" i="0" u="none" strike="noStrike" cap="none" normalizeH="0" baseline="0" dirty="0" err="1" smtClean="0">
                <a:ln>
                  <a:noFill/>
                </a:ln>
                <a:solidFill>
                  <a:srgbClr val="000000"/>
                </a:solidFill>
                <a:effectLst/>
                <a:latin typeface="Simplified Arabic" pitchFamily="18" charset="-78"/>
                <a:ea typeface="Times New Roman" pitchFamily="18" charset="0"/>
                <a:cs typeface="Simplified Arabic" pitchFamily="18" charset="-78"/>
              </a:rPr>
              <a:t>كابلن</a:t>
            </a:r>
            <a:r>
              <a:rPr kumimoji="0" lang="ar-SA"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أن هناك بعض التقاطع في هاتين الفئتين. وبحسب قوله: "لكن الصحافة الاستقصائية الجيّدة تركّز على مواضيع التعليم، واستغلال السلطة، والتهافت على الأموال، وقصص الأعمال الرائعة. ولمجرد تغطية الصحفي المختص لمواضيع الجرائم والفساد وملاحقة آخر تطوّراتها، فذلك لا يعني أنه يستخدم أدوات الصحافة الاستقصائية</a:t>
            </a:r>
            <a:r>
              <a:rPr kumimoji="0" lang="fr-FR" sz="24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553">
                                            <p:txEl>
                                              <p:pRg st="0" end="0"/>
                                            </p:txEl>
                                          </p:spTgt>
                                        </p:tgtEl>
                                        <p:attrNameLst>
                                          <p:attrName>style.visibility</p:attrName>
                                        </p:attrNameLst>
                                      </p:cBhvr>
                                      <p:to>
                                        <p:strVal val="visible"/>
                                      </p:to>
                                    </p:set>
                                    <p:anim calcmode="lin" valueType="num">
                                      <p:cBhvr additive="base">
                                        <p:cTn id="7" dur="500" fill="hold"/>
                                        <p:tgtEl>
                                          <p:spTgt spid="2355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3553">
                                            <p:txEl>
                                              <p:pRg st="1" end="1"/>
                                            </p:txEl>
                                          </p:spTgt>
                                        </p:tgtEl>
                                        <p:attrNameLst>
                                          <p:attrName>style.visibility</p:attrName>
                                        </p:attrNameLst>
                                      </p:cBhvr>
                                      <p:to>
                                        <p:strVal val="visible"/>
                                      </p:to>
                                    </p:set>
                                    <p:anim calcmode="lin" valueType="num">
                                      <p:cBhvr additive="base">
                                        <p:cTn id="11" dur="500" fill="hold"/>
                                        <p:tgtEl>
                                          <p:spTgt spid="2355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355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cs typeface="+mn-cs"/>
              </a:rPr>
              <a:t>مقـــــــــــــــدمة</a:t>
            </a:r>
            <a:endParaRPr lang="fr-FR" b="1" dirty="0">
              <a:cs typeface="+mn-cs"/>
            </a:endParaRPr>
          </a:p>
        </p:txBody>
      </p:sp>
      <p:sp>
        <p:nvSpPr>
          <p:cNvPr id="3" name="Espace réservé du contenu 2"/>
          <p:cNvSpPr>
            <a:spLocks noGrp="1"/>
          </p:cNvSpPr>
          <p:nvPr>
            <p:ph idx="1"/>
          </p:nvPr>
        </p:nvSpPr>
        <p:spPr/>
        <p:txBody>
          <a:bodyPr>
            <a:noAutofit/>
          </a:bodyPr>
          <a:lstStyle/>
          <a:p>
            <a:pPr algn="r"/>
            <a:r>
              <a:rPr lang="ar-DZ" dirty="0" smtClean="0"/>
              <a:t>تعتمد التغطية الإخبارية التقليدية بصورة عامة وأحيانا كليا على مواد ومعلومات وفرها آخرون (في الشرطة والحكومات والشركات العامة والخاصة.. الخ) وتعتمد على جمع ردود فعل متعددة حيالها، وعلى العكس من ذلك تعتمد التغطية الاستقصائية على مواد جُمعت بمبادرة شخصية من الصحفي ولهذا فإنها تسمى أحيانا كثيرة "تغطية المشروع".</a:t>
            </a:r>
          </a:p>
          <a:p>
            <a:pPr algn="r"/>
            <a:r>
              <a:rPr lang="ar-DZ" dirty="0" smtClean="0"/>
              <a:t>"تغطية المشروع" أو الصحافة الاستقصائية ليسا فقط الاسمين اللذين يطلقان على هذا النوع من الصحافة، فأحيانا يتم استخدام مصطلح "تغطية القضايا المتعلقة بالخدمات العامة" بالتبادل مع مصطلح "الصحافة الاستقصائية" فتقارير القضايا المتعلقة بالخدمات العامة تقارير استقصائية بطبيعتها حيث إنها تتطلب البحث العميق للوصول إلى نتائج تهم وتؤثر على المجتمع، وكذلك فإن الصحافة الاستقصائية دائماً تخدم </a:t>
            </a:r>
            <a:r>
              <a:rPr lang="ar-DZ" sz="2700" dirty="0" smtClean="0"/>
              <a:t>الجمهور من خلال الكشف عن معلومات مهمة.</a:t>
            </a:r>
          </a:p>
          <a:p>
            <a:pPr algn="r">
              <a:buNone/>
            </a:pPr>
            <a:endParaRPr lang="fr-FR" sz="2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iterate type="wd">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3000"/>
                                        <p:tgtEl>
                                          <p:spTgt spid="3">
                                            <p:txEl>
                                              <p:pRg st="0" end="0"/>
                                            </p:txEl>
                                          </p:spTgt>
                                        </p:tgtEl>
                                      </p:cBhvr>
                                    </p:animEffect>
                                    <p:anim calcmode="lin" valueType="num">
                                      <p:cBhvr>
                                        <p:cTn id="13"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3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3000"/>
                                        <p:tgtEl>
                                          <p:spTgt spid="3">
                                            <p:txEl>
                                              <p:pRg st="1" end="1"/>
                                            </p:txEl>
                                          </p:spTgt>
                                        </p:tgtEl>
                                      </p:cBhvr>
                                    </p:animEffect>
                                    <p:anim calcmode="lin" valueType="num">
                                      <p:cBhvr>
                                        <p:cTn id="20"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3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642918"/>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kumimoji="0" lang="ar-DZ" sz="2400" b="0" i="0" u="none" strike="noStrike" cap="none" normalizeH="0" baseline="0" dirty="0" smtClean="0">
                <a:ln>
                  <a:noFill/>
                </a:ln>
                <a:solidFill>
                  <a:schemeClr val="tx1"/>
                </a:solidFill>
                <a:effectLst/>
                <a:latin typeface="Sakkal Majalla" pitchFamily="2" charset="-78"/>
                <a:ea typeface="Times New Roman" pitchFamily="18" charset="0"/>
              </a:rPr>
              <a:t>1-</a:t>
            </a:r>
            <a:r>
              <a:rPr kumimoji="0" lang="ar-SA" sz="2400" b="0" i="0" u="none" strike="noStrike" cap="none" normalizeH="0" baseline="0" dirty="0" smtClean="0">
                <a:ln>
                  <a:noFill/>
                </a:ln>
                <a:solidFill>
                  <a:schemeClr val="tx1"/>
                </a:solidFill>
                <a:effectLst/>
                <a:latin typeface="Sakkal Majalla" pitchFamily="2" charset="-78"/>
                <a:ea typeface="Times New Roman" pitchFamily="18" charset="0"/>
              </a:rPr>
              <a:t>ماهية الصحافة الاستقصائية:</a:t>
            </a:r>
            <a:endParaRPr kumimoji="0" lang="fr-FR" sz="2400" b="0" i="0" u="none" strike="noStrike" cap="none" normalizeH="0" baseline="0" dirty="0" smtClean="0">
              <a:ln>
                <a:noFill/>
              </a:ln>
              <a:solidFill>
                <a:schemeClr val="tx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Sakkal Majalla" pitchFamily="2" charset="-78"/>
                <a:ea typeface="Times New Roman" pitchFamily="18" charset="0"/>
              </a:rPr>
              <a:t>1.1-المفهوم اللغوي</a:t>
            </a:r>
            <a:r>
              <a:rPr kumimoji="0" lang="ar-DZ" sz="2400" b="0" i="0" u="none" strike="noStrike" cap="none" normalizeH="0" baseline="0" dirty="0" smtClean="0">
                <a:ln>
                  <a:noFill/>
                </a:ln>
                <a:solidFill>
                  <a:schemeClr val="tx1"/>
                </a:solidFill>
                <a:effectLst/>
                <a:latin typeface="Sakkal Majalla" pitchFamily="2" charset="-78"/>
                <a:ea typeface="Times New Roman" pitchFamily="18" charset="0"/>
              </a:rPr>
              <a:t>:</a:t>
            </a:r>
          </a:p>
          <a:p>
            <a:pPr lvl="0" algn="r" rtl="1" eaLnBrk="0" fontAlgn="base" hangingPunct="0">
              <a:spcBef>
                <a:spcPct val="0"/>
              </a:spcBef>
              <a:spcAft>
                <a:spcPct val="0"/>
              </a:spcAft>
            </a:pPr>
            <a:r>
              <a:rPr lang="ar-SA" sz="2400" dirty="0" err="1" smtClean="0"/>
              <a:t>القصو</a:t>
            </a:r>
            <a:r>
              <a:rPr lang="ar-SA" sz="2400" dirty="0" smtClean="0"/>
              <a:t>: البعد ، والأقصى: الأبعد. ويقال: تقصاهم أي طلبهم واحداً واحداً</a:t>
            </a:r>
            <a:r>
              <a:rPr lang="fr-FR" sz="2400" dirty="0" smtClean="0"/>
              <a:t>.</a:t>
            </a:r>
            <a:br>
              <a:rPr lang="fr-FR" sz="2400" dirty="0" smtClean="0"/>
            </a:br>
            <a:r>
              <a:rPr lang="ar-SA" sz="2400" dirty="0" smtClean="0"/>
              <a:t>ويتبين من مجمل هذه المعاني إن التقصي هو تتبع الأثر، وكان قص الأثر مهنة معروفة في العصر الجاهلي والعصور الأولى للحضارة الإسلامية، </a:t>
            </a:r>
            <a:r>
              <a:rPr lang="ar-SA" sz="2400" dirty="0" err="1" smtClean="0"/>
              <a:t>سيما</a:t>
            </a:r>
            <a:r>
              <a:rPr lang="ar-SA" sz="2400" dirty="0" smtClean="0"/>
              <a:t> وإن ظروف الحياة الاقتصادية والعسكرية تتطلب ذلك، فهناك من له القدرة على تتبع الهاربين، أو أثر الحيوانات والقوافل الضالة، وما زلنا نسمع بتشكيل لجان تقصي الحقائق التي عليها البحث عن حقيقة مشكلة ما بزيارة جميع الأماكن، والاستماع إلى شهادات جميع الأطراف في الموضوع. </a:t>
            </a:r>
            <a:endParaRPr lang="ar-DZ" sz="2400" dirty="0" smtClean="0">
              <a:latin typeface="Sakkal Majalla"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Sakkal Majalla" pitchFamily="2" charset="-78"/>
                <a:ea typeface="Times New Roman" pitchFamily="18" charset="0"/>
              </a:rPr>
              <a:t>2.1- المفهوم الاصطلاحي</a:t>
            </a:r>
            <a:r>
              <a:rPr kumimoji="0" lang="ar-DZ" sz="2400" b="0" i="0" u="none" strike="noStrike" cap="none" normalizeH="0" baseline="0" dirty="0" smtClean="0">
                <a:ln>
                  <a:noFill/>
                </a:ln>
                <a:solidFill>
                  <a:schemeClr val="tx1"/>
                </a:solidFill>
                <a:effectLst/>
                <a:latin typeface="Sakkal Majalla" pitchFamily="2" charset="-78"/>
                <a:ea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endParaRPr kumimoji="0" lang="ar-DZ" sz="2400" b="0" i="0" u="none" strike="noStrike" cap="none" normalizeH="0" baseline="0" dirty="0" smtClean="0">
              <a:ln>
                <a:noFill/>
              </a:ln>
              <a:solidFill>
                <a:schemeClr val="tx1"/>
              </a:solidFill>
              <a:effectLst/>
              <a:latin typeface="Sakkal Majalla" pitchFamily="2" charset="-78"/>
              <a:ea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lang="ar-DZ" sz="2400" dirty="0" smtClean="0">
              <a:latin typeface="Sakkal Majalla"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ar-DZ" sz="2400" b="0" i="0" u="none" strike="noStrike" cap="none" normalizeH="0" baseline="0" dirty="0" smtClean="0">
              <a:ln>
                <a:noFill/>
              </a:ln>
              <a:solidFill>
                <a:schemeClr val="tx1"/>
              </a:solidFill>
              <a:effectLst/>
              <a:latin typeface="Sakkal Majalla"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ar-SA" sz="2400" b="0" i="0" u="none" strike="noStrike" cap="none" normalizeH="0" baseline="0" dirty="0" smtClean="0">
              <a:ln>
                <a:noFill/>
              </a:ln>
              <a:solidFill>
                <a:schemeClr val="tx1"/>
              </a:solidFill>
              <a:effectLst/>
              <a:latin typeface="Arial" pitchFamily="34" charset="0"/>
            </a:endParaRPr>
          </a:p>
        </p:txBody>
      </p:sp>
      <p:sp>
        <p:nvSpPr>
          <p:cNvPr id="5" name="Rectangle 4"/>
          <p:cNvSpPr/>
          <p:nvPr/>
        </p:nvSpPr>
        <p:spPr>
          <a:xfrm>
            <a:off x="714348" y="4357694"/>
            <a:ext cx="8429652" cy="1815882"/>
          </a:xfrm>
          <a:prstGeom prst="rect">
            <a:avLst/>
          </a:prstGeom>
        </p:spPr>
        <p:txBody>
          <a:bodyPr wrap="square">
            <a:spAutoFit/>
          </a:bodyPr>
          <a:lstStyle/>
          <a:p>
            <a:pPr algn="r"/>
            <a:r>
              <a:rPr lang="fr-FR" b="1" dirty="0" smtClean="0"/>
              <a:t>"</a:t>
            </a:r>
            <a:r>
              <a:rPr lang="ar-SA" sz="2800" dirty="0" smtClean="0"/>
              <a:t>إنها البحث والتنقيب حول قضية أو موضوع ما والبحث في عمقها، لمعرفة ما وراء المعلومات، فنشر خبر عن مؤتمر سيعقد في مكان ما ليس صحافة استقصائية، بل معرفة أسباب الانعقاد وملابساته، ومعرفة سبب </a:t>
            </a:r>
            <a:r>
              <a:rPr lang="fr-FR" sz="2800" dirty="0" smtClean="0"/>
              <a:t>.</a:t>
            </a:r>
            <a:r>
              <a:rPr lang="ar-SA" sz="2800" dirty="0" smtClean="0"/>
              <a:t>عقده </a:t>
            </a:r>
            <a:r>
              <a:rPr lang="ar-SA" sz="2800" dirty="0" smtClean="0"/>
              <a:t>في هذه الأوقات والظروف المحيطة </a:t>
            </a:r>
            <a:r>
              <a:rPr lang="ar-SA" sz="2800" dirty="0" err="1" smtClean="0"/>
              <a:t>به</a:t>
            </a:r>
            <a:r>
              <a:rPr lang="ar-SA" sz="2800" dirty="0" smtClean="0"/>
              <a:t> هو التنقيب والاستقصاء</a:t>
            </a:r>
            <a:r>
              <a:rPr lang="fr-FR" sz="2800" dirty="0" smtClean="0"/>
              <a:t>"</a:t>
            </a:r>
            <a:endParaRPr lang="fr-FR" sz="2800" dirty="0"/>
          </a:p>
        </p:txBody>
      </p:sp>
    </p:spTree>
  </p:cSld>
  <p:clrMapOvr>
    <a:masterClrMapping/>
  </p:clrMapOvr>
  <p:transition spd="slow">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05342"/>
            <a:ext cx="8929718" cy="5262979"/>
          </a:xfrm>
          <a:prstGeom prst="rect">
            <a:avLst/>
          </a:prstGeom>
        </p:spPr>
        <p:txBody>
          <a:bodyPr wrap="square">
            <a:spAutoFit/>
          </a:bodyPr>
          <a:lstStyle/>
          <a:p>
            <a:pPr algn="r"/>
            <a:r>
              <a:rPr lang="ar-SA" sz="2800" dirty="0" smtClean="0"/>
              <a:t>ويعرفها رئيس المركز الدولي للصحفيين بأنها: "سلوك منهجي ومؤسساتي صرف، يعتمد على البحث والتدقيق والاستقصاء حرصاً على الموضوعية والدقة وللتأكد من صحة الخبر، وما قد يخفيه انطلاقاً من مبدأ الشفافية ومحاربة الفساد، والتزاما بدور الصحافة ككلب حراسة على السلوك الحكومي، وكوسيلة لمساءلة المسئولين ومحاسبتهم على أعمالهم، ووفقاً لمبادئ قوانين حق الاطلاع وحرية </a:t>
            </a:r>
            <a:r>
              <a:rPr lang="ar-SA" sz="2800" dirty="0" smtClean="0"/>
              <a:t>المعلومات</a:t>
            </a:r>
            <a:r>
              <a:rPr lang="ar-DZ" sz="2800" dirty="0" smtClean="0"/>
              <a:t>.</a:t>
            </a:r>
            <a:r>
              <a:rPr lang="fr-FR" sz="2800" dirty="0" smtClean="0"/>
              <a:t/>
            </a:r>
            <a:br>
              <a:rPr lang="fr-FR" sz="2800" dirty="0" smtClean="0"/>
            </a:br>
            <a:r>
              <a:rPr lang="ar-SA" sz="2800" dirty="0" smtClean="0"/>
              <a:t>والصحافة الاستقصائية تشمل كشف أمور خفية للجمهور، أمور إما أخفاها عمداً شخص ذو منصب في السلطة أو اختفت صدفة خلف ركام فوضوي من الحقائق والظروف التي أصبح من الصعب فهمها، وتتطلب استخدام مصادر معلومات ووثائق سرية وعلنية، وهي الصحافة القائمة على المعلومات والحقائق بإتباع أسلوب منهجي وموضوعي بهدف كشف المستور وإحداث </a:t>
            </a:r>
            <a:endParaRPr lang="ar-DZ" sz="2800" dirty="0" smtClean="0"/>
          </a:p>
          <a:p>
            <a:pPr algn="r"/>
            <a:r>
              <a:rPr lang="ar-SA" sz="2800" dirty="0" smtClean="0"/>
              <a:t>تغيير </a:t>
            </a:r>
            <a:r>
              <a:rPr lang="ar-SA" sz="2800" dirty="0" smtClean="0"/>
              <a:t>للمنفعة العامة .</a:t>
            </a:r>
            <a:endParaRPr lang="fr-FR" sz="2800"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357298"/>
            <a:ext cx="8358246" cy="3539430"/>
          </a:xfrm>
          <a:prstGeom prst="rect">
            <a:avLst/>
          </a:prstGeom>
          <a:solidFill>
            <a:srgbClr val="FF0000"/>
          </a:solidFill>
        </p:spPr>
        <p:txBody>
          <a:bodyPr wrap="square">
            <a:spAutoFit/>
          </a:bodyPr>
          <a:lstStyle/>
          <a:p>
            <a:pPr algn="r"/>
            <a:r>
              <a:rPr lang="ar-DZ" sz="2800" b="1" dirty="0" smtClean="0"/>
              <a:t>وعلى موسوعة </a:t>
            </a:r>
            <a:r>
              <a:rPr lang="ar-DZ" sz="2800" b="1" dirty="0" err="1" smtClean="0"/>
              <a:t>وكيبيديا</a:t>
            </a:r>
            <a:r>
              <a:rPr lang="ar-DZ" sz="2800" b="1" dirty="0" smtClean="0"/>
              <a:t> ورد أن ”الصحافة </a:t>
            </a:r>
            <a:r>
              <a:rPr lang="ar-DZ" sz="2800" b="1" dirty="0" smtClean="0"/>
              <a:t>الاستقصائية</a:t>
            </a:r>
            <a:r>
              <a:rPr lang="ar-DZ" sz="2800" dirty="0" smtClean="0"/>
              <a:t> هي أحد أنواع </a:t>
            </a:r>
            <a:r>
              <a:rPr lang="ar-DZ" sz="2800" dirty="0" smtClean="0">
                <a:hlinkClick r:id="rId2" tooltip="صحافة"/>
              </a:rPr>
              <a:t>الصحافة</a:t>
            </a:r>
            <a:r>
              <a:rPr lang="ar-DZ" sz="2800" dirty="0" smtClean="0"/>
              <a:t> والتي يقوم فيها الصحفيون بالتحقيق في موضوع معين مثل الجرائم الخطيرة أو </a:t>
            </a:r>
            <a:r>
              <a:rPr lang="ar-DZ" sz="2800" dirty="0" smtClean="0">
                <a:hlinkClick r:id="rId3" tooltip="فساد سياسي"/>
              </a:rPr>
              <a:t>الفساد السياسي</a:t>
            </a:r>
            <a:r>
              <a:rPr lang="ar-DZ" sz="2800" dirty="0" smtClean="0"/>
              <a:t> أو مخالفات الشركات. وقد يقضي الصحافي الاستقصائي شهورًا أو سنوات في البحث وإعداد التقرير. تعد الصحافة الاستقصائية مصدرًا رئيسيًا للمعلومات. معظم الصحافة الاستقصائية يقوم </a:t>
            </a:r>
            <a:r>
              <a:rPr lang="ar-DZ" sz="2800" dirty="0" err="1" smtClean="0"/>
              <a:t>بها</a:t>
            </a:r>
            <a:r>
              <a:rPr lang="ar-DZ" sz="2800" dirty="0" smtClean="0"/>
              <a:t> صحفيون يعملون لدى </a:t>
            </a:r>
            <a:r>
              <a:rPr lang="ar-DZ" sz="2800" dirty="0" smtClean="0">
                <a:hlinkClick r:id="rId4" tooltip="صحيفة"/>
              </a:rPr>
              <a:t>صحيفة</a:t>
            </a:r>
            <a:r>
              <a:rPr lang="ar-DZ" sz="2800" dirty="0" smtClean="0"/>
              <a:t> أو </a:t>
            </a:r>
            <a:r>
              <a:rPr lang="ar-DZ" sz="2800" dirty="0" smtClean="0">
                <a:hlinkClick r:id="rId5" tooltip="وكالة أنباء"/>
              </a:rPr>
              <a:t>وكالة </a:t>
            </a:r>
            <a:r>
              <a:rPr lang="ar-DZ" sz="2800" dirty="0" smtClean="0">
                <a:hlinkClick r:id="rId5" tooltip="وكالة أنباء"/>
              </a:rPr>
              <a:t> أنباء</a:t>
            </a:r>
            <a:r>
              <a:rPr lang="ar-DZ" sz="2800" dirty="0" smtClean="0"/>
              <a:t> أو </a:t>
            </a:r>
            <a:r>
              <a:rPr lang="ar-DZ" sz="2800" dirty="0" smtClean="0">
                <a:hlinkClick r:id="rId6"/>
              </a:rPr>
              <a:t>عامل </a:t>
            </a:r>
            <a:r>
              <a:rPr lang="ar-DZ" sz="2800" dirty="0" smtClean="0">
                <a:hlinkClick r:id="rId6"/>
              </a:rPr>
              <a:t>حر</a:t>
            </a:r>
            <a:r>
              <a:rPr lang="ar-DZ" sz="2800" dirty="0" smtClean="0"/>
              <a:t>“.</a:t>
            </a:r>
          </a:p>
          <a:p>
            <a:pPr algn="r"/>
            <a:endParaRPr lang="fr-FR" sz="2800" dirty="0"/>
          </a:p>
        </p:txBody>
      </p:sp>
      <p:sp>
        <p:nvSpPr>
          <p:cNvPr id="3" name="Rectangle 2"/>
          <p:cNvSpPr/>
          <p:nvPr/>
        </p:nvSpPr>
        <p:spPr>
          <a:xfrm>
            <a:off x="2357422" y="5143512"/>
            <a:ext cx="4572000" cy="1200329"/>
          </a:xfrm>
          <a:prstGeom prst="rect">
            <a:avLst/>
          </a:prstGeom>
          <a:solidFill>
            <a:schemeClr val="tx2">
              <a:lumMod val="50000"/>
            </a:schemeClr>
          </a:solidFill>
          <a:ln>
            <a:solidFill>
              <a:srgbClr val="FF0000"/>
            </a:solidFill>
          </a:ln>
        </p:spPr>
        <p:txBody>
          <a:bodyPr>
            <a:spAutoFit/>
          </a:bodyPr>
          <a:lstStyle/>
          <a:p>
            <a:pPr algn="ctr"/>
            <a:r>
              <a:rPr lang="fr-FR" dirty="0" smtClean="0">
                <a:hlinkClick r:id="rId5" tooltip="وكالة أنباء"/>
              </a:rPr>
              <a:t>https://ar.wikipedia.org/wiki/%D8%B5%D8%AD%D8%A7%D9%81%D8%A9_%D8%A7%D8%B3%D8%AA%D9%82%D8%B5%D8%A7%D8%A6%D9%8A%D8%A9</a:t>
            </a:r>
            <a:endParaRPr lang="fr-FR" dirty="0"/>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2274838"/>
            <a:ext cx="8215370" cy="3477875"/>
          </a:xfrm>
          <a:prstGeom prst="rect">
            <a:avLst/>
          </a:prstGeom>
        </p:spPr>
        <p:txBody>
          <a:bodyPr wrap="square">
            <a:spAutoFit/>
          </a:bodyPr>
          <a:lstStyle/>
          <a:p>
            <a:pPr algn="r"/>
            <a:r>
              <a:rPr lang="ar-SA" sz="2800" dirty="0" smtClean="0"/>
              <a:t>وقالت المديرة التنفيذية لـ «</a:t>
            </a:r>
            <a:r>
              <a:rPr lang="ar-SA" sz="2800" dirty="0" smtClean="0">
                <a:solidFill>
                  <a:schemeClr val="accent1">
                    <a:lumMod val="50000"/>
                  </a:schemeClr>
                </a:solidFill>
              </a:rPr>
              <a:t>إعلاميون عرب من أجل صحافة استقصائية - أريج</a:t>
            </a:r>
            <a:r>
              <a:rPr lang="ar-SA" sz="2800" dirty="0" smtClean="0"/>
              <a:t>» </a:t>
            </a:r>
            <a:r>
              <a:rPr lang="ar-SA" sz="2800" b="1" dirty="0" smtClean="0"/>
              <a:t>رنا صباغ: </a:t>
            </a:r>
            <a:r>
              <a:rPr lang="ar-SA" sz="3200" b="1" dirty="0" smtClean="0"/>
              <a:t>«إن الصحافة الاستقصائية أفضل طريقة للوصول إلى قلب الحقيقة والخروج من دائرة التأثير المبرمج الذي يتم ضمن حلقات صناعة الإعلام وتمرير المعلومات». وأضافت أن «الصحافة الاستقصائية تكشف التجاوزات والممارسات الخاطئة وتُفعل مبدأ المحاسبة والمساءلة بما يؤدي مبدئيا إلى تصويب الأوضاع» </a:t>
            </a:r>
            <a:endParaRPr lang="fr-FR" sz="3200" dirty="0"/>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928670"/>
            <a:ext cx="91440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أما</a:t>
            </a:r>
            <a:r>
              <a:rPr kumimoji="0" lang="ar-SA" sz="32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دليل اليونسكو للتحقيقات الصحفية </a:t>
            </a:r>
            <a:r>
              <a:rPr kumimoji="0" lang="fr-FR" sz="32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hlinkClick r:id="rId2"/>
              </a:rPr>
              <a:t>Story-</a:t>
            </a:r>
            <a:r>
              <a:rPr kumimoji="0" lang="fr-FR" sz="3200" b="0" i="0" u="none" strike="noStrike" cap="none" normalizeH="0" baseline="0" dirty="0" err="1" smtClean="0">
                <a:ln>
                  <a:noFill/>
                </a:ln>
                <a:solidFill>
                  <a:srgbClr val="000000"/>
                </a:solidFill>
                <a:effectLst/>
                <a:latin typeface="Simplified Arabic" pitchFamily="18" charset="-78"/>
                <a:ea typeface="Times New Roman" pitchFamily="18" charset="0"/>
                <a:cs typeface="Simplified Arabic" pitchFamily="18" charset="-78"/>
                <a:hlinkClick r:id="rId2"/>
              </a:rPr>
              <a:t>Based</a:t>
            </a:r>
            <a:r>
              <a:rPr kumimoji="0" lang="fr-FR" sz="32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hlinkClick r:id="rId2"/>
              </a:rPr>
              <a:t> </a:t>
            </a:r>
            <a:r>
              <a:rPr kumimoji="0" lang="fr-FR" sz="3200" b="0" i="0" u="none" strike="noStrike" cap="none" normalizeH="0" baseline="0" dirty="0" err="1" smtClean="0">
                <a:ln>
                  <a:noFill/>
                </a:ln>
                <a:solidFill>
                  <a:srgbClr val="000000"/>
                </a:solidFill>
                <a:effectLst/>
                <a:latin typeface="Simplified Arabic" pitchFamily="18" charset="-78"/>
                <a:ea typeface="Times New Roman" pitchFamily="18" charset="0"/>
                <a:cs typeface="Simplified Arabic" pitchFamily="18" charset="-78"/>
                <a:hlinkClick r:id="rId2"/>
              </a:rPr>
              <a:t>Inquiry</a:t>
            </a:r>
            <a:r>
              <a:rPr kumimoji="0" lang="ar-SA" sz="32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a:t>
            </a:r>
            <a:r>
              <a:rPr kumimoji="0" lang="ar-SA" sz="32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hlinkClick r:id="rId3"/>
              </a:rPr>
              <a:t>النسخة العربية</a:t>
            </a:r>
            <a:r>
              <a:rPr kumimoji="0" lang="ar-SA" sz="32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يعرّف الصحافة الاستقصائية بأنها </a:t>
            </a:r>
            <a:r>
              <a:rPr kumimoji="0" lang="ar-SA" sz="3200" b="1" i="0" u="none" strike="noStrike" cap="none" normalizeH="0" baseline="0" dirty="0" smtClean="0">
                <a:ln>
                  <a:noFill/>
                </a:ln>
                <a:solidFill>
                  <a:schemeClr val="tx2">
                    <a:lumMod val="75000"/>
                  </a:schemeClr>
                </a:solidFill>
                <a:effectLst/>
                <a:latin typeface="Simplified Arabic" pitchFamily="18" charset="-78"/>
                <a:ea typeface="Times New Roman" pitchFamily="18" charset="0"/>
                <a:cs typeface="Simplified Arabic" pitchFamily="18" charset="-78"/>
              </a:rPr>
              <a:t>“تكشف النقاب عن مسائل تهمّ العموم، كانت تخفيها عن قصد جهة ذات سلطة، أو يحجبها دون قصد ركام فوضوي من المعلومات والظروف التي تؤدي إلى الالتباس، وذلك بالاعتماد على مصادر وسجلات قد تكون سرية أو علنية”.</a:t>
            </a:r>
            <a:endParaRPr kumimoji="0" lang="ar-DZ" sz="3200" b="1" i="0" u="none" strike="noStrike" cap="none" normalizeH="0" baseline="0" dirty="0" smtClean="0">
              <a:ln>
                <a:noFill/>
              </a:ln>
              <a:solidFill>
                <a:schemeClr val="tx2">
                  <a:lumMod val="75000"/>
                </a:schemeClr>
              </a:solidFill>
              <a:effectLst/>
              <a:latin typeface="Simplified Arabic" pitchFamily="18" charset="-78"/>
              <a:ea typeface="Times New Roman" pitchFamily="18" charset="0"/>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ar-SA" sz="3200" b="1" i="0" u="none" strike="noStrike" cap="none" normalizeH="0" baseline="0" dirty="0" smtClean="0">
              <a:ln>
                <a:noFill/>
              </a:ln>
              <a:solidFill>
                <a:schemeClr val="tx2">
                  <a:lumMod val="75000"/>
                </a:schemeClr>
              </a:solidFill>
              <a:effectLst/>
              <a:latin typeface="Arial" pitchFamily="34" charset="0"/>
              <a:cs typeface="Arial" pitchFamily="34" charset="0"/>
            </a:endParaRPr>
          </a:p>
        </p:txBody>
      </p:sp>
      <p:sp>
        <p:nvSpPr>
          <p:cNvPr id="17410" name="Rectangle 2"/>
          <p:cNvSpPr>
            <a:spLocks noChangeArrowheads="1"/>
          </p:cNvSpPr>
          <p:nvPr/>
        </p:nvSpPr>
        <p:spPr bwMode="auto">
          <a:xfrm>
            <a:off x="0" y="3929066"/>
            <a:ext cx="914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أمّا رابطة الصحافة الاستقصائية </a:t>
            </a:r>
            <a:r>
              <a:rPr kumimoji="0" lang="fr-FR" sz="28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VVOJ</a:t>
            </a:r>
            <a:r>
              <a:rPr kumimoji="0" lang="ar-SA" sz="28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(التي تنشط في بلجيكا وهولندا) فتعرف الاستقصاء الصحفي باختصار على أنه “</a:t>
            </a:r>
            <a:r>
              <a:rPr kumimoji="0" lang="ar-SA" sz="2800" b="0" i="0"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hlinkClick r:id="rId4"/>
              </a:rPr>
              <a:t>صحافة نقدية معمقة</a:t>
            </a:r>
            <a:r>
              <a:rPr kumimoji="0" lang="ar-SA" sz="16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a:t>
            </a:r>
            <a:endParaRPr kumimoji="0" lang="ar-DZ" sz="16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buFontTx/>
              <a:buNone/>
              <a:tabLst/>
            </a:pPr>
            <a:r>
              <a:rPr lang="ar-DZ" sz="2800" dirty="0" smtClean="0">
                <a:solidFill>
                  <a:srgbClr val="000000"/>
                </a:solidFill>
                <a:latin typeface="Simplified Arabic" pitchFamily="18" charset="-78"/>
                <a:cs typeface="Simplified Arabic" pitchFamily="18" charset="-78"/>
              </a:rPr>
              <a:t>وهذا ما أدى إلى طرح التساؤل التالي:</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C00000"/>
                </a:solidFill>
                <a:effectLst/>
                <a:latin typeface="Simplified Arabic" pitchFamily="18" charset="-78"/>
                <a:cs typeface="Simplified Arabic" pitchFamily="18" charset="-78"/>
              </a:rPr>
              <a:t>هل كل صحافة هي</a:t>
            </a:r>
            <a:r>
              <a:rPr kumimoji="0" lang="ar-DZ" sz="2800" b="1" i="0" u="none" strike="noStrike" cap="none" normalizeH="0" dirty="0" smtClean="0">
                <a:ln>
                  <a:noFill/>
                </a:ln>
                <a:solidFill>
                  <a:srgbClr val="C00000"/>
                </a:solidFill>
                <a:effectLst/>
                <a:latin typeface="Simplified Arabic" pitchFamily="18" charset="-78"/>
                <a:cs typeface="Simplified Arabic" pitchFamily="18" charset="-78"/>
              </a:rPr>
              <a:t> </a:t>
            </a:r>
            <a:r>
              <a:rPr kumimoji="0" lang="ar-DZ" sz="2800" b="1" i="0" u="none" strike="noStrike" cap="none" normalizeH="0" baseline="0" dirty="0" smtClean="0">
                <a:ln>
                  <a:noFill/>
                </a:ln>
                <a:solidFill>
                  <a:srgbClr val="C00000"/>
                </a:solidFill>
                <a:effectLst/>
                <a:latin typeface="Simplified Arabic" pitchFamily="18" charset="-78"/>
                <a:cs typeface="Simplified Arabic" pitchFamily="18" charset="-78"/>
              </a:rPr>
              <a:t>استقصاء؟</a:t>
            </a:r>
            <a:endParaRPr kumimoji="0" lang="ar-SA" sz="2800" b="1"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ransition spd="med">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1000108"/>
            <a:ext cx="914400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a:t>
            </a:r>
            <a:r>
              <a:rPr kumimoji="0" lang="ar-DZ" sz="3200" b="1" i="0" u="sng"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الجواب:</a:t>
            </a:r>
            <a:r>
              <a:rPr kumimoji="0" lang="ar-DZ" sz="2800" b="0" i="0" u="none" strike="noStrike" cap="none" normalizeH="0" dirty="0" smtClean="0">
                <a:ln>
                  <a:noFill/>
                </a:ln>
                <a:solidFill>
                  <a:srgbClr val="000000"/>
                </a:solidFill>
                <a:effectLst/>
                <a:latin typeface="Simplified Arabic" pitchFamily="18" charset="-78"/>
                <a:ea typeface="Times New Roman" pitchFamily="18" charset="0"/>
                <a:cs typeface="Simplified Arabic" pitchFamily="18" charset="-78"/>
              </a:rPr>
              <a:t> </a:t>
            </a:r>
          </a:p>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يعتبر بعض الصحفيين أن كل </a:t>
            </a:r>
            <a:r>
              <a:rPr kumimoji="0" lang="ar-SA" sz="2800" b="1" i="0" u="none" strike="noStrike" cap="none" normalizeH="0" baseline="0" dirty="0" smtClean="0">
                <a:ln>
                  <a:noFill/>
                </a:ln>
                <a:solidFill>
                  <a:schemeClr val="accent5">
                    <a:lumMod val="75000"/>
                  </a:schemeClr>
                </a:solidFill>
                <a:effectLst/>
                <a:latin typeface="Simplified Arabic" pitchFamily="18" charset="-78"/>
                <a:ea typeface="Times New Roman" pitchFamily="18" charset="0"/>
                <a:cs typeface="Simplified Arabic" pitchFamily="18" charset="-78"/>
              </a:rPr>
              <a:t>صحافة </a:t>
            </a:r>
            <a:r>
              <a:rPr kumimoji="0" lang="ar-DZ" sz="2800" b="1" i="0" u="none" strike="noStrike" cap="none" normalizeH="0" baseline="0" dirty="0" smtClean="0">
                <a:ln>
                  <a:noFill/>
                </a:ln>
                <a:solidFill>
                  <a:schemeClr val="accent5">
                    <a:lumMod val="75000"/>
                  </a:schemeClr>
                </a:solidFill>
                <a:effectLst/>
                <a:latin typeface="Simplified Arabic" pitchFamily="18" charset="-78"/>
                <a:ea typeface="Times New Roman" pitchFamily="18" charset="0"/>
                <a:cs typeface="Simplified Arabic" pitchFamily="18" charset="-78"/>
              </a:rPr>
              <a:t>هي </a:t>
            </a:r>
            <a:r>
              <a:rPr kumimoji="0" lang="ar-SA" sz="3200" b="1" i="0" u="none" strike="noStrike" cap="none" normalizeH="0" baseline="0" dirty="0" smtClean="0">
                <a:ln>
                  <a:noFill/>
                </a:ln>
                <a:solidFill>
                  <a:schemeClr val="accent5">
                    <a:lumMod val="75000"/>
                  </a:schemeClr>
                </a:solidFill>
                <a:effectLst/>
                <a:latin typeface="Simplified Arabic" pitchFamily="18" charset="-78"/>
                <a:ea typeface="Times New Roman" pitchFamily="18" charset="0"/>
                <a:cs typeface="Simplified Arabic" pitchFamily="18" charset="-78"/>
              </a:rPr>
              <a:t>استقصاء</a:t>
            </a:r>
            <a:r>
              <a:rPr kumimoji="0" lang="ar-SA" sz="28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وفي ذلك بعض الحقيقة، فالمراسلون الصحفيون يستخدمون أساليب استقصائية سواء في تغطيتهم للأخبار أو في عملهم على قصص صحفية معمقة. لكن الصحافة الاستقصائية أشمل من ذلك- إنها منهج عمل وحرفة قد يتطلب إتقانها سنوات. يشهد على ذلك سمو المعايير البحثية والصحفية في التقارير الاستقصائية التي تفوز بالجوائز الرفيعة وهي تنقب بدأب وعمق خلف الأموال العامة المنهوبة، وسوء استخدام السلطة، وانتهاك البيئة، والفضائح في القطاع الصحي، وغيرها.</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cut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928670"/>
            <a:ext cx="91440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600" b="0" i="0" u="none" strike="noStrike" cap="none" normalizeH="0" baseline="0" dirty="0" smtClean="0">
                <a:ln>
                  <a:noFill/>
                </a:ln>
                <a:solidFill>
                  <a:srgbClr val="000000"/>
                </a:solidFill>
                <a:effectLst/>
                <a:latin typeface="Simplified Arabic" pitchFamily="18" charset="-78"/>
                <a:ea typeface="Times New Roman" pitchFamily="18" charset="0"/>
                <a:cs typeface="Simplified Arabic" pitchFamily="18" charset="-78"/>
              </a:rPr>
              <a:t> </a:t>
            </a:r>
            <a:r>
              <a:rPr kumimoji="0" lang="ar-SA" sz="3200" b="0" i="0" u="none" strike="noStrike" cap="none" normalizeH="0" baseline="0" dirty="0" err="1" smtClean="0">
                <a:ln>
                  <a:noFill/>
                </a:ln>
                <a:solidFill>
                  <a:srgbClr val="000000"/>
                </a:solidFill>
                <a:effectLst/>
                <a:latin typeface="Simplified Arabic" pitchFamily="18" charset="-78"/>
                <a:ea typeface="Times New Roman" pitchFamily="18" charset="0"/>
              </a:rPr>
              <a:t>كماتعرف</a:t>
            </a:r>
            <a:r>
              <a:rPr kumimoji="0" lang="ar-SA" sz="3200" b="0" i="0" u="none" strike="noStrike" cap="none" normalizeH="0" baseline="0" dirty="0" smtClean="0">
                <a:ln>
                  <a:noFill/>
                </a:ln>
                <a:solidFill>
                  <a:srgbClr val="000000"/>
                </a:solidFill>
                <a:effectLst/>
                <a:latin typeface="Simplified Arabic" pitchFamily="18" charset="-78"/>
                <a:ea typeface="Times New Roman" pitchFamily="18" charset="0"/>
              </a:rPr>
              <a:t> الصحافة الاستقصائية أحيانا بصحافة العمق، أو صحافة الابتكار، أو صحافة المشاريع، لكن من الخطأ أن تخلط بالتسريبات، وتلك صحافة تتمثل في الانفراد الإخباري المبني على وثائق أو معلومات يسربها في العادة أشخاص في مواقع سلطة ونفوذ.</a:t>
            </a:r>
            <a:endParaRPr kumimoji="0" lang="ar-DZ" sz="3200" b="0" i="0" u="none" strike="noStrike" cap="none" normalizeH="0" baseline="0" dirty="0" smtClean="0">
              <a:ln>
                <a:noFill/>
              </a:ln>
              <a:solidFill>
                <a:srgbClr val="000000"/>
              </a:solidFill>
              <a:effectLst/>
              <a:latin typeface="Simplified Arabic" pitchFamily="18" charset="-78"/>
              <a:ea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0070C0"/>
                </a:solidFill>
                <a:effectLst/>
                <a:latin typeface="Simplified Arabic" pitchFamily="18" charset="-78"/>
                <a:ea typeface="Times New Roman" pitchFamily="18" charset="0"/>
              </a:rPr>
              <a:t>في الحقيقة، يمكن لمظلة التعريف أن تغطي الكثير، خصوصا في الديمقراطيات الناشئة، حيث توصف تقارير بأنها تحقيقات إذا احتوت على سجلات مسربة أو إذا احتوت على نفس نقدي لا غير. ويستخدم البعض تعبير التحقيق الصحفي لوصف أي خبر يتناول الجريمة أو الفساد بل ويتجاوز ذلك إلى بعض التحليلات ومقالات الرأي!</a:t>
            </a:r>
            <a:endParaRPr kumimoji="0" lang="ar-SA" sz="3200" b="1" i="0" u="none" strike="noStrike" cap="none" normalizeH="0" baseline="0" dirty="0" smtClean="0">
              <a:ln>
                <a:noFill/>
              </a:ln>
              <a:solidFill>
                <a:srgbClr val="0070C0"/>
              </a:solidFill>
              <a:effectLst/>
              <a:latin typeface="Arial" pitchFamily="34" charset="0"/>
            </a:endParaRPr>
          </a:p>
        </p:txBody>
      </p:sp>
    </p:spTree>
  </p:cSld>
  <p:clrMapOvr>
    <a:masterClrMapping/>
  </p:clrMapOvr>
  <p:transition spd="slow">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127</TotalTime>
  <Words>783</Words>
  <PresentationFormat>Affichage à l'écran (4:3)</PresentationFormat>
  <Paragraphs>35</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Débit</vt:lpstr>
      <vt:lpstr>الصحافة الاستقصائية</vt:lpstr>
      <vt:lpstr>مقـــــــــــــــدمة</vt:lpstr>
      <vt:lpstr>Diapositive 3</vt:lpstr>
      <vt:lpstr>Diapositive 4</vt:lpstr>
      <vt:lpstr>Diapositive 5</vt:lpstr>
      <vt:lpstr>Diapositive 6</vt:lpstr>
      <vt:lpstr>Diapositive 7</vt:lpstr>
      <vt:lpstr>Diapositive 8</vt:lpstr>
      <vt:lpstr>Diapositive 9</vt:lpstr>
      <vt:lpstr>Diapositive 10</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تأثير الإعلان الإليكتروني على قرار الشراء لدى الشباب الرياضي</dc:title>
  <dc:creator>zoheir</dc:creator>
  <cp:lastModifiedBy>Bouaaziz Zoheir</cp:lastModifiedBy>
  <cp:revision>17</cp:revision>
  <dcterms:created xsi:type="dcterms:W3CDTF">2022-12-01T12:10:15Z</dcterms:created>
  <dcterms:modified xsi:type="dcterms:W3CDTF">2023-01-11T14:05:31Z</dcterms:modified>
</cp:coreProperties>
</file>