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4" r:id="rId2"/>
    <p:sldId id="305" r:id="rId3"/>
    <p:sldId id="306" r:id="rId4"/>
    <p:sldId id="307" r:id="rId5"/>
    <p:sldId id="308" r:id="rId6"/>
    <p:sldId id="309" r:id="rId7"/>
    <p:sldId id="310" r:id="rId8"/>
    <p:sldId id="311" r:id="rId9"/>
    <p:sldId id="312" r:id="rId10"/>
    <p:sldId id="326" r:id="rId11"/>
    <p:sldId id="313" r:id="rId12"/>
    <p:sldId id="314" r:id="rId13"/>
    <p:sldId id="315" r:id="rId14"/>
    <p:sldId id="316" r:id="rId15"/>
    <p:sldId id="317" r:id="rId16"/>
    <p:sldId id="318" r:id="rId17"/>
    <p:sldId id="319" r:id="rId18"/>
    <p:sldId id="320" r:id="rId19"/>
    <p:sldId id="321" r:id="rId20"/>
    <p:sldId id="322" r:id="rId21"/>
    <p:sldId id="323" r:id="rId22"/>
  </p:sldIdLst>
  <p:sldSz cx="12192000" cy="6858000"/>
  <p:notesSz cx="6858000" cy="9144000"/>
  <p:defaultTextStyle>
    <a:defPPr>
      <a:defRPr lang="ar-D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7015" autoAdjust="0"/>
    <p:restoredTop sz="94660"/>
  </p:normalViewPr>
  <p:slideViewPr>
    <p:cSldViewPr snapToGrid="0">
      <p:cViewPr varScale="1">
        <p:scale>
          <a:sx n="91" d="100"/>
          <a:sy n="91" d="100"/>
        </p:scale>
        <p:origin x="-438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847510" y="-18541"/>
            <a:ext cx="6496980" cy="939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1" i="0">
                <a:solidFill>
                  <a:srgbClr val="00AF5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914138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412000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048001" y="714374"/>
            <a:ext cx="9143999" cy="61436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715607"/>
            <a:ext cx="5619664" cy="614239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8" name="bg object 18"/>
          <p:cNvSpPr/>
          <p:nvPr/>
        </p:nvSpPr>
        <p:spPr>
          <a:xfrm>
            <a:off x="0" y="1"/>
            <a:ext cx="3566200" cy="55335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9" name="bg object 19"/>
          <p:cNvSpPr/>
          <p:nvPr/>
        </p:nvSpPr>
        <p:spPr>
          <a:xfrm>
            <a:off x="105663" y="18289"/>
            <a:ext cx="3318256" cy="40233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0" name="bg object 20"/>
          <p:cNvSpPr/>
          <p:nvPr/>
        </p:nvSpPr>
        <p:spPr>
          <a:xfrm>
            <a:off x="337091" y="161545"/>
            <a:ext cx="2868727" cy="2143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1" name="bg object 21"/>
          <p:cNvSpPr/>
          <p:nvPr/>
        </p:nvSpPr>
        <p:spPr>
          <a:xfrm>
            <a:off x="571466" y="1071525"/>
            <a:ext cx="4858172" cy="5501005"/>
          </a:xfrm>
          <a:custGeom>
            <a:avLst/>
            <a:gdLst/>
            <a:ahLst/>
            <a:cxnLst/>
            <a:rect l="l" t="t" r="r" b="b"/>
            <a:pathLst>
              <a:path w="3643629" h="5501005">
                <a:moveTo>
                  <a:pt x="3643376" y="0"/>
                </a:moveTo>
                <a:lnTo>
                  <a:pt x="0" y="0"/>
                </a:lnTo>
                <a:lnTo>
                  <a:pt x="0" y="5500751"/>
                </a:lnTo>
                <a:lnTo>
                  <a:pt x="3643376" y="5500751"/>
                </a:lnTo>
                <a:lnTo>
                  <a:pt x="3643376" y="0"/>
                </a:lnTo>
                <a:close/>
              </a:path>
            </a:pathLst>
          </a:custGeom>
          <a:solidFill>
            <a:srgbClr val="C3D59B">
              <a:alpha val="58822"/>
            </a:srgbClr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2" name="bg object 22"/>
          <p:cNvSpPr/>
          <p:nvPr/>
        </p:nvSpPr>
        <p:spPr>
          <a:xfrm>
            <a:off x="571466" y="1071525"/>
            <a:ext cx="4858172" cy="5501005"/>
          </a:xfrm>
          <a:custGeom>
            <a:avLst/>
            <a:gdLst/>
            <a:ahLst/>
            <a:cxnLst/>
            <a:rect l="l" t="t" r="r" b="b"/>
            <a:pathLst>
              <a:path w="3643629" h="5501005">
                <a:moveTo>
                  <a:pt x="0" y="5500751"/>
                </a:moveTo>
                <a:lnTo>
                  <a:pt x="3643376" y="5500751"/>
                </a:lnTo>
                <a:lnTo>
                  <a:pt x="3643376" y="0"/>
                </a:lnTo>
                <a:lnTo>
                  <a:pt x="0" y="0"/>
                </a:lnTo>
                <a:lnTo>
                  <a:pt x="0" y="5500751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150609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964213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575174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615553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98488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148C9-9FFF-4624-AD92-EE27BFF446F7}" type="datetimeFigureOut">
              <a:rPr lang="fr-FR" smtClean="0"/>
              <a:t>09/11/2024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13EC1-B86A-4667-B7FC-BB0F1CA7EC2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66223" y="91262"/>
            <a:ext cx="9259552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4585" y="1607566"/>
            <a:ext cx="10762827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51889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Relationship Id="rId9" Type="http://schemas.openxmlformats.org/officeDocument/2006/relationships/image" Target="../media/image7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image" Target="../media/image23.png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38288" y="274575"/>
            <a:ext cx="8472805" cy="3082925"/>
          </a:xfrm>
          <a:custGeom>
            <a:avLst/>
            <a:gdLst/>
            <a:ahLst/>
            <a:cxnLst/>
            <a:rect l="l" t="t" r="r" b="b"/>
            <a:pathLst>
              <a:path w="8472805" h="3082925">
                <a:moveTo>
                  <a:pt x="8472551" y="0"/>
                </a:moveTo>
                <a:lnTo>
                  <a:pt x="0" y="0"/>
                </a:lnTo>
                <a:lnTo>
                  <a:pt x="0" y="3082925"/>
                </a:lnTo>
                <a:lnTo>
                  <a:pt x="8472551" y="3082925"/>
                </a:lnTo>
                <a:lnTo>
                  <a:pt x="8472551" y="0"/>
                </a:lnTo>
                <a:close/>
              </a:path>
            </a:pathLst>
          </a:custGeom>
          <a:solidFill>
            <a:srgbClr val="C3D59B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53486" y="99517"/>
            <a:ext cx="5441315" cy="3318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7100" marR="5080" indent="-914400">
              <a:spcBef>
                <a:spcPts val="100"/>
              </a:spcBef>
            </a:pPr>
            <a:r>
              <a:rPr sz="7200" spc="-10" dirty="0">
                <a:solidFill>
                  <a:srgbClr val="000000"/>
                </a:solidFill>
              </a:rPr>
              <a:t>Les</a:t>
            </a:r>
            <a:r>
              <a:rPr sz="7200" spc="-65" dirty="0">
                <a:solidFill>
                  <a:srgbClr val="000000"/>
                </a:solidFill>
              </a:rPr>
              <a:t> </a:t>
            </a:r>
            <a:r>
              <a:rPr sz="7200" spc="-50" dirty="0">
                <a:solidFill>
                  <a:srgbClr val="000000"/>
                </a:solidFill>
              </a:rPr>
              <a:t>différentes  </a:t>
            </a:r>
            <a:r>
              <a:rPr sz="7200" spc="-40" dirty="0">
                <a:solidFill>
                  <a:srgbClr val="000000"/>
                </a:solidFill>
              </a:rPr>
              <a:t>stratégies</a:t>
            </a:r>
            <a:endParaRPr sz="7200"/>
          </a:p>
          <a:p>
            <a:pPr marL="437515">
              <a:spcBef>
                <a:spcPts val="5"/>
              </a:spcBef>
            </a:pPr>
            <a:r>
              <a:rPr sz="7200" spc="-5" dirty="0">
                <a:solidFill>
                  <a:srgbClr val="000000"/>
                </a:solidFill>
              </a:rPr>
              <a:t>de</a:t>
            </a:r>
            <a:r>
              <a:rPr sz="7200" spc="-35" dirty="0">
                <a:solidFill>
                  <a:srgbClr val="000000"/>
                </a:solidFill>
              </a:rPr>
              <a:t> </a:t>
            </a:r>
            <a:r>
              <a:rPr sz="7200" spc="-25" dirty="0">
                <a:solidFill>
                  <a:srgbClr val="000000"/>
                </a:solidFill>
              </a:rPr>
              <a:t>prédation</a:t>
            </a:r>
            <a:endParaRPr sz="7200"/>
          </a:p>
        </p:txBody>
      </p:sp>
      <p:sp>
        <p:nvSpPr>
          <p:cNvPr id="4" name="object 4"/>
          <p:cNvSpPr/>
          <p:nvPr/>
        </p:nvSpPr>
        <p:spPr>
          <a:xfrm>
            <a:off x="1809724" y="2571750"/>
            <a:ext cx="8153400" cy="42862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492443"/>
          </a:xfrm>
        </p:spPr>
        <p:txBody>
          <a:bodyPr/>
          <a:lstStyle/>
          <a:p>
            <a:endParaRPr lang="fr-FR"/>
          </a:p>
        </p:txBody>
      </p:sp>
      <p:sp>
        <p:nvSpPr>
          <p:cNvPr id="4" name="object 3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5" dirty="0"/>
              <a:t>Réponses </a:t>
            </a:r>
            <a:r>
              <a:rPr sz="2400" spc="-20" dirty="0"/>
              <a:t>d’un </a:t>
            </a:r>
            <a:r>
              <a:rPr sz="2400" spc="-10" dirty="0"/>
              <a:t>prédateur </a:t>
            </a:r>
            <a:r>
              <a:rPr sz="2400" dirty="0"/>
              <a:t>aux </a:t>
            </a:r>
            <a:r>
              <a:rPr sz="2400" spc="-10" dirty="0"/>
              <a:t>variations </a:t>
            </a:r>
            <a:r>
              <a:rPr sz="2400" spc="-20" dirty="0"/>
              <a:t>d’abondance </a:t>
            </a:r>
            <a:r>
              <a:rPr sz="2400" spc="-15" dirty="0"/>
              <a:t>d’une</a:t>
            </a:r>
            <a:r>
              <a:rPr sz="2400" spc="25" dirty="0"/>
              <a:t> </a:t>
            </a:r>
            <a:r>
              <a:rPr sz="2400" spc="-15" dirty="0"/>
              <a:t>proie</a:t>
            </a:r>
            <a:endParaRPr sz="2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29155" y="132588"/>
            <a:ext cx="8855964" cy="635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31594" y="213183"/>
            <a:ext cx="8055609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5" dirty="0"/>
              <a:t>Réponses </a:t>
            </a:r>
            <a:r>
              <a:rPr sz="2400" spc="-20" dirty="0"/>
              <a:t>d’un </a:t>
            </a:r>
            <a:r>
              <a:rPr sz="2400" spc="-10" dirty="0"/>
              <a:t>prédateur </a:t>
            </a:r>
            <a:r>
              <a:rPr sz="2400" dirty="0"/>
              <a:t>aux </a:t>
            </a:r>
            <a:r>
              <a:rPr sz="2400" spc="-10" dirty="0"/>
              <a:t>variations </a:t>
            </a:r>
            <a:r>
              <a:rPr sz="2400" spc="-20" dirty="0"/>
              <a:t>d’abondance </a:t>
            </a:r>
            <a:r>
              <a:rPr sz="2400" spc="-15" dirty="0"/>
              <a:t>d’une</a:t>
            </a:r>
            <a:r>
              <a:rPr sz="2400" spc="25" dirty="0"/>
              <a:t> </a:t>
            </a:r>
            <a:r>
              <a:rPr sz="2400" spc="-15" dirty="0"/>
              <a:t>proie</a:t>
            </a:r>
            <a:endParaRPr sz="2400"/>
          </a:p>
        </p:txBody>
      </p:sp>
      <p:sp>
        <p:nvSpPr>
          <p:cNvPr id="4" name="object 4"/>
          <p:cNvSpPr txBox="1"/>
          <p:nvPr/>
        </p:nvSpPr>
        <p:spPr>
          <a:xfrm>
            <a:off x="1738287" y="857251"/>
            <a:ext cx="6501130" cy="581569"/>
          </a:xfrm>
          <a:prstGeom prst="rect">
            <a:avLst/>
          </a:prstGeom>
          <a:solidFill>
            <a:srgbClr val="FFFF00"/>
          </a:solidFill>
          <a:ln w="25400">
            <a:solidFill>
              <a:srgbClr val="385D89"/>
            </a:solidFill>
          </a:ln>
        </p:spPr>
        <p:txBody>
          <a:bodyPr vert="horz" wrap="square" lIns="0" tIns="88265" rIns="0" bIns="0" rtlCol="0">
            <a:spAutoFit/>
          </a:bodyPr>
          <a:lstStyle/>
          <a:p>
            <a:pPr marL="90805">
              <a:spcBef>
                <a:spcPts val="695"/>
              </a:spcBef>
            </a:pP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Selon Holling 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2 types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de</a:t>
            </a:r>
            <a:r>
              <a:rPr sz="3200" spc="1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réponses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50567" y="2824302"/>
            <a:ext cx="617220" cy="3622040"/>
          </a:xfrm>
          <a:custGeom>
            <a:avLst/>
            <a:gdLst/>
            <a:ahLst/>
            <a:cxnLst/>
            <a:rect l="l" t="t" r="r" b="b"/>
            <a:pathLst>
              <a:path w="617219" h="3622040">
                <a:moveTo>
                  <a:pt x="616635" y="0"/>
                </a:moveTo>
                <a:lnTo>
                  <a:pt x="0" y="0"/>
                </a:lnTo>
                <a:lnTo>
                  <a:pt x="0" y="3621913"/>
                </a:lnTo>
                <a:lnTo>
                  <a:pt x="616635" y="3621913"/>
                </a:lnTo>
                <a:lnTo>
                  <a:pt x="616635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64309" y="3357072"/>
            <a:ext cx="338041" cy="27298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575"/>
              </a:lnSpc>
            </a:pPr>
            <a:r>
              <a:rPr sz="2600" spc="-10" dirty="0">
                <a:solidFill>
                  <a:prstClr val="black"/>
                </a:solidFill>
                <a:latin typeface="Calibri"/>
                <a:cs typeface="Calibri"/>
              </a:rPr>
              <a:t>Réponse</a:t>
            </a:r>
            <a:r>
              <a:rPr sz="2600" spc="-6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prstClr val="black"/>
                </a:solidFill>
                <a:latin typeface="Calibri"/>
                <a:cs typeface="Calibri"/>
              </a:rPr>
              <a:t>numérique</a:t>
            </a:r>
            <a:endParaRPr sz="26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511552" y="2793493"/>
            <a:ext cx="3172968" cy="37261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775305" y="3304413"/>
            <a:ext cx="2588260" cy="72644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41300" marR="5080" indent="-229235">
              <a:lnSpc>
                <a:spcPts val="2640"/>
              </a:lnSpc>
              <a:spcBef>
                <a:spcPts val="385"/>
              </a:spcBef>
              <a:buFontTx/>
              <a:buChar char="•"/>
              <a:tabLst>
                <a:tab pos="241935" algn="l"/>
                <a:tab pos="2145030" algn="l"/>
              </a:tabLst>
            </a:pP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Augm</a:t>
            </a:r>
            <a:r>
              <a:rPr sz="2400" spc="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nta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tion	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des 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effectifs</a:t>
            </a:r>
            <a:endParaRPr sz="24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898904" y="1979676"/>
            <a:ext cx="1335024" cy="13350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696202" y="3011690"/>
            <a:ext cx="617220" cy="3622040"/>
          </a:xfrm>
          <a:custGeom>
            <a:avLst/>
            <a:gdLst/>
            <a:ahLst/>
            <a:cxnLst/>
            <a:rect l="l" t="t" r="r" b="b"/>
            <a:pathLst>
              <a:path w="617220" h="3622040">
                <a:moveTo>
                  <a:pt x="616635" y="0"/>
                </a:moveTo>
                <a:lnTo>
                  <a:pt x="0" y="0"/>
                </a:lnTo>
                <a:lnTo>
                  <a:pt x="0" y="3621913"/>
                </a:lnTo>
                <a:lnTo>
                  <a:pt x="616635" y="3621913"/>
                </a:lnTo>
                <a:lnTo>
                  <a:pt x="616635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710680" y="3545414"/>
            <a:ext cx="338041" cy="30206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575"/>
              </a:lnSpc>
            </a:pPr>
            <a:r>
              <a:rPr sz="2600" spc="-10" dirty="0">
                <a:solidFill>
                  <a:prstClr val="black"/>
                </a:solidFill>
                <a:latin typeface="Calibri"/>
                <a:cs typeface="Calibri"/>
              </a:rPr>
              <a:t>Réponse</a:t>
            </a:r>
            <a:r>
              <a:rPr sz="2600" spc="-6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prstClr val="black"/>
                </a:solidFill>
                <a:latin typeface="Calibri"/>
                <a:cs typeface="Calibri"/>
              </a:rPr>
              <a:t>fonctionnelle</a:t>
            </a:r>
            <a:endParaRPr sz="26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257288" y="2980945"/>
            <a:ext cx="3177540" cy="37261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521703" y="3467480"/>
            <a:ext cx="2599055" cy="119761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>
              <a:spcBef>
                <a:spcPts val="290"/>
              </a:spcBef>
            </a:pP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• </a:t>
            </a:r>
            <a:r>
              <a:rPr sz="2400" spc="5" dirty="0">
                <a:solidFill>
                  <a:srgbClr val="FFFFFF"/>
                </a:solidFill>
                <a:latin typeface="Calibri"/>
                <a:cs typeface="Calibri"/>
              </a:rPr>
              <a:t>++++</a:t>
            </a:r>
            <a:r>
              <a:rPr sz="24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densité</a:t>
            </a:r>
            <a:endParaRPr sz="2400">
              <a:solidFill>
                <a:prstClr val="black"/>
              </a:solidFill>
              <a:latin typeface="Calibri"/>
              <a:cs typeface="Calibri"/>
            </a:endParaRPr>
          </a:p>
          <a:p>
            <a:pPr marL="12700">
              <a:spcBef>
                <a:spcPts val="195"/>
              </a:spcBef>
            </a:pP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•</a:t>
            </a:r>
            <a:r>
              <a:rPr sz="24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=====</a:t>
            </a:r>
            <a:endParaRPr sz="2400">
              <a:solidFill>
                <a:prstClr val="black"/>
              </a:solidFill>
              <a:latin typeface="Calibri"/>
              <a:cs typeface="Calibri"/>
            </a:endParaRPr>
          </a:p>
          <a:p>
            <a:pPr marL="12700">
              <a:spcBef>
                <a:spcPts val="200"/>
              </a:spcBef>
            </a:pP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•</a:t>
            </a:r>
            <a:r>
              <a:rPr sz="24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+++Consommation</a:t>
            </a:r>
            <a:endParaRPr sz="24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379464" y="1979676"/>
            <a:ext cx="1860804" cy="17053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81200" y="274701"/>
            <a:ext cx="8229600" cy="879087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200025" rIns="0" bIns="0" rtlCol="0">
            <a:spAutoFit/>
          </a:bodyPr>
          <a:lstStyle/>
          <a:p>
            <a:pPr algn="ctr">
              <a:spcBef>
                <a:spcPts val="1575"/>
              </a:spcBef>
            </a:pPr>
            <a:r>
              <a:rPr sz="4400" spc="-10" dirty="0">
                <a:solidFill>
                  <a:srgbClr val="000000"/>
                </a:solidFill>
              </a:rPr>
              <a:t>Réponse</a:t>
            </a:r>
            <a:r>
              <a:rPr sz="4400" spc="-45" dirty="0">
                <a:solidFill>
                  <a:srgbClr val="000000"/>
                </a:solidFill>
              </a:rPr>
              <a:t> </a:t>
            </a:r>
            <a:r>
              <a:rPr sz="4400" spc="-10" dirty="0">
                <a:solidFill>
                  <a:srgbClr val="000000"/>
                </a:solidFill>
              </a:rPr>
              <a:t>fonctionnelle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2059940" y="1510258"/>
            <a:ext cx="8211820" cy="3969034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355600" indent="-342900">
              <a:spcBef>
                <a:spcPts val="869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Selon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Dajoz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  <a:p>
            <a:pPr marL="527685" indent="-515620">
              <a:spcBef>
                <a:spcPts val="770"/>
              </a:spcBef>
              <a:buFontTx/>
              <a:buAutoNum type="arabicPeriod"/>
              <a:tabLst>
                <a:tab pos="527685" algn="l"/>
                <a:tab pos="528320" algn="l"/>
              </a:tabLst>
            </a:pP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Le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nombre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de </a:t>
            </a:r>
            <a:r>
              <a:rPr sz="3200" spc="-15" dirty="0">
                <a:solidFill>
                  <a:prstClr val="black"/>
                </a:solidFill>
                <a:latin typeface="Calibri"/>
                <a:cs typeface="Calibri"/>
              </a:rPr>
              <a:t>proies est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rapidement</a:t>
            </a:r>
            <a:r>
              <a:rPr sz="3200" spc="1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prstClr val="black"/>
                </a:solidFill>
                <a:latin typeface="Calibri"/>
                <a:cs typeface="Calibri"/>
              </a:rPr>
              <a:t>constant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  <a:p>
            <a:pPr marL="527685" marR="2762885" indent="-515620">
              <a:spcBef>
                <a:spcPts val="770"/>
              </a:spcBef>
              <a:buFontTx/>
              <a:buAutoNum type="arabicPeriod"/>
              <a:tabLst>
                <a:tab pos="527685" algn="l"/>
                <a:tab pos="528320" algn="l"/>
              </a:tabLst>
            </a:pP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le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nombre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de </a:t>
            </a:r>
            <a:r>
              <a:rPr sz="3200" spc="-15" dirty="0">
                <a:solidFill>
                  <a:prstClr val="black"/>
                </a:solidFill>
                <a:latin typeface="Calibri"/>
                <a:cs typeface="Calibri"/>
              </a:rPr>
              <a:t>proie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augmente  proportionnellement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  <a:p>
            <a:pPr marL="527685" indent="-515620">
              <a:spcBef>
                <a:spcPts val="770"/>
              </a:spcBef>
              <a:buFontTx/>
              <a:buAutoNum type="arabicPeriod"/>
              <a:tabLst>
                <a:tab pos="527685" algn="l"/>
                <a:tab pos="528320" algn="l"/>
              </a:tabLst>
            </a:pP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Le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nombre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de </a:t>
            </a:r>
            <a:r>
              <a:rPr sz="3200" spc="-15" dirty="0">
                <a:solidFill>
                  <a:prstClr val="black"/>
                </a:solidFill>
                <a:latin typeface="Calibri"/>
                <a:cs typeface="Calibri"/>
              </a:rPr>
              <a:t>proie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augmente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puis se</a:t>
            </a:r>
            <a:r>
              <a:rPr sz="3200" spc="3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0" spc="-15" dirty="0">
                <a:solidFill>
                  <a:prstClr val="black"/>
                </a:solidFill>
                <a:latin typeface="Calibri"/>
                <a:cs typeface="Calibri"/>
              </a:rPr>
              <a:t>stabilise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  <a:p>
            <a:pPr marL="527685" marR="5080" indent="-515620">
              <a:spcBef>
                <a:spcPts val="765"/>
              </a:spcBef>
              <a:buFontTx/>
              <a:buAutoNum type="arabicPeriod"/>
              <a:tabLst>
                <a:tab pos="527685" algn="l"/>
                <a:tab pos="528320" algn="l"/>
              </a:tabLst>
            </a:pP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La réponse 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sigmoïde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prédation importante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au-  delà </a:t>
            </a:r>
            <a:r>
              <a:rPr sz="3200" spc="-25" dirty="0">
                <a:solidFill>
                  <a:prstClr val="black"/>
                </a:solidFill>
                <a:latin typeface="Calibri"/>
                <a:cs typeface="Calibri"/>
              </a:rPr>
              <a:t>d’un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seuil puis se</a:t>
            </a:r>
            <a:r>
              <a:rPr sz="3200" spc="5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0" spc="-15" dirty="0">
                <a:solidFill>
                  <a:prstClr val="black"/>
                </a:solidFill>
                <a:latin typeface="Calibri"/>
                <a:cs typeface="Calibri"/>
              </a:rPr>
              <a:t>stabilise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24001" y="12"/>
            <a:ext cx="9144635" cy="6215380"/>
            <a:chOff x="0" y="12"/>
            <a:chExt cx="9144635" cy="6215380"/>
          </a:xfrm>
        </p:grpSpPr>
        <p:sp>
          <p:nvSpPr>
            <p:cNvPr id="3" name="object 3"/>
            <p:cNvSpPr/>
            <p:nvPr/>
          </p:nvSpPr>
          <p:spPr>
            <a:xfrm>
              <a:off x="0" y="12"/>
              <a:ext cx="5357876" cy="615937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833571" y="428371"/>
              <a:ext cx="342265" cy="4644390"/>
            </a:xfrm>
            <a:custGeom>
              <a:avLst/>
              <a:gdLst/>
              <a:ahLst/>
              <a:cxnLst/>
              <a:rect l="l" t="t" r="r" b="b"/>
              <a:pathLst>
                <a:path w="342265" h="4644390">
                  <a:moveTo>
                    <a:pt x="168851" y="151287"/>
                  </a:moveTo>
                  <a:lnTo>
                    <a:pt x="131765" y="217173"/>
                  </a:lnTo>
                  <a:lnTo>
                    <a:pt x="199865" y="4644262"/>
                  </a:lnTo>
                  <a:lnTo>
                    <a:pt x="276065" y="4643120"/>
                  </a:lnTo>
                  <a:lnTo>
                    <a:pt x="207952" y="216026"/>
                  </a:lnTo>
                  <a:lnTo>
                    <a:pt x="168851" y="151287"/>
                  </a:lnTo>
                  <a:close/>
                </a:path>
                <a:path w="342265" h="4644390">
                  <a:moveTo>
                    <a:pt x="166528" y="0"/>
                  </a:moveTo>
                  <a:lnTo>
                    <a:pt x="4666" y="287654"/>
                  </a:lnTo>
                  <a:lnTo>
                    <a:pt x="0" y="302019"/>
                  </a:lnTo>
                  <a:lnTo>
                    <a:pt x="1175" y="316563"/>
                  </a:lnTo>
                  <a:lnTo>
                    <a:pt x="7725" y="329606"/>
                  </a:lnTo>
                  <a:lnTo>
                    <a:pt x="19182" y="339470"/>
                  </a:lnTo>
                  <a:lnTo>
                    <a:pt x="33575" y="344120"/>
                  </a:lnTo>
                  <a:lnTo>
                    <a:pt x="48133" y="342947"/>
                  </a:lnTo>
                  <a:lnTo>
                    <a:pt x="61189" y="336417"/>
                  </a:lnTo>
                  <a:lnTo>
                    <a:pt x="71074" y="324992"/>
                  </a:lnTo>
                  <a:lnTo>
                    <a:pt x="131765" y="217173"/>
                  </a:lnTo>
                  <a:lnTo>
                    <a:pt x="129596" y="76200"/>
                  </a:lnTo>
                  <a:lnTo>
                    <a:pt x="205783" y="75056"/>
                  </a:lnTo>
                  <a:lnTo>
                    <a:pt x="211869" y="75056"/>
                  </a:lnTo>
                  <a:lnTo>
                    <a:pt x="166528" y="0"/>
                  </a:lnTo>
                  <a:close/>
                </a:path>
                <a:path w="342265" h="4644390">
                  <a:moveTo>
                    <a:pt x="211869" y="75056"/>
                  </a:moveTo>
                  <a:lnTo>
                    <a:pt x="205783" y="75056"/>
                  </a:lnTo>
                  <a:lnTo>
                    <a:pt x="207952" y="216026"/>
                  </a:lnTo>
                  <a:lnTo>
                    <a:pt x="271925" y="321944"/>
                  </a:lnTo>
                  <a:lnTo>
                    <a:pt x="282158" y="333039"/>
                  </a:lnTo>
                  <a:lnTo>
                    <a:pt x="295409" y="339169"/>
                  </a:lnTo>
                  <a:lnTo>
                    <a:pt x="309996" y="339893"/>
                  </a:lnTo>
                  <a:lnTo>
                    <a:pt x="324236" y="334771"/>
                  </a:lnTo>
                  <a:lnTo>
                    <a:pt x="335382" y="324578"/>
                  </a:lnTo>
                  <a:lnTo>
                    <a:pt x="341529" y="311324"/>
                  </a:lnTo>
                  <a:lnTo>
                    <a:pt x="342258" y="296713"/>
                  </a:lnTo>
                  <a:lnTo>
                    <a:pt x="337152" y="282448"/>
                  </a:lnTo>
                  <a:lnTo>
                    <a:pt x="211869" y="75056"/>
                  </a:lnTo>
                  <a:close/>
                </a:path>
                <a:path w="342265" h="4644390">
                  <a:moveTo>
                    <a:pt x="205783" y="75056"/>
                  </a:moveTo>
                  <a:lnTo>
                    <a:pt x="129596" y="76200"/>
                  </a:lnTo>
                  <a:lnTo>
                    <a:pt x="131765" y="217173"/>
                  </a:lnTo>
                  <a:lnTo>
                    <a:pt x="168851" y="151287"/>
                  </a:lnTo>
                  <a:lnTo>
                    <a:pt x="135082" y="95376"/>
                  </a:lnTo>
                  <a:lnTo>
                    <a:pt x="200894" y="94361"/>
                  </a:lnTo>
                  <a:lnTo>
                    <a:pt x="206080" y="94361"/>
                  </a:lnTo>
                  <a:lnTo>
                    <a:pt x="205783" y="75056"/>
                  </a:lnTo>
                  <a:close/>
                </a:path>
                <a:path w="342265" h="4644390">
                  <a:moveTo>
                    <a:pt x="206080" y="94361"/>
                  </a:moveTo>
                  <a:lnTo>
                    <a:pt x="200894" y="94361"/>
                  </a:lnTo>
                  <a:lnTo>
                    <a:pt x="168851" y="151287"/>
                  </a:lnTo>
                  <a:lnTo>
                    <a:pt x="207952" y="216026"/>
                  </a:lnTo>
                  <a:lnTo>
                    <a:pt x="206080" y="94361"/>
                  </a:lnTo>
                  <a:close/>
                </a:path>
                <a:path w="342265" h="4644390">
                  <a:moveTo>
                    <a:pt x="200894" y="94361"/>
                  </a:moveTo>
                  <a:lnTo>
                    <a:pt x="135082" y="95376"/>
                  </a:lnTo>
                  <a:lnTo>
                    <a:pt x="168851" y="151287"/>
                  </a:lnTo>
                  <a:lnTo>
                    <a:pt x="200894" y="94361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1071524" y="4973849"/>
              <a:ext cx="4001135" cy="342900"/>
            </a:xfrm>
            <a:custGeom>
              <a:avLst/>
              <a:gdLst/>
              <a:ahLst/>
              <a:cxnLst/>
              <a:rect l="l" t="t" r="r" b="b"/>
              <a:pathLst>
                <a:path w="4001135" h="342900">
                  <a:moveTo>
                    <a:pt x="3701425" y="0"/>
                  </a:moveTo>
                  <a:lnTo>
                    <a:pt x="3686848" y="914"/>
                  </a:lnTo>
                  <a:lnTo>
                    <a:pt x="3673699" y="7235"/>
                  </a:lnTo>
                  <a:lnTo>
                    <a:pt x="3663670" y="18520"/>
                  </a:lnTo>
                  <a:lnTo>
                    <a:pt x="3658759" y="32837"/>
                  </a:lnTo>
                  <a:lnTo>
                    <a:pt x="3659717" y="47428"/>
                  </a:lnTo>
                  <a:lnTo>
                    <a:pt x="3666081" y="60614"/>
                  </a:lnTo>
                  <a:lnTo>
                    <a:pt x="3677386" y="70717"/>
                  </a:lnTo>
                  <a:lnTo>
                    <a:pt x="3784131" y="133019"/>
                  </a:lnTo>
                  <a:lnTo>
                    <a:pt x="3925163" y="133074"/>
                  </a:lnTo>
                  <a:lnTo>
                    <a:pt x="3925036" y="209274"/>
                  </a:lnTo>
                  <a:lnTo>
                    <a:pt x="3784041" y="209274"/>
                  </a:lnTo>
                  <a:lnTo>
                    <a:pt x="3677259" y="271504"/>
                  </a:lnTo>
                  <a:lnTo>
                    <a:pt x="3665954" y="281606"/>
                  </a:lnTo>
                  <a:lnTo>
                    <a:pt x="3659590" y="294792"/>
                  </a:lnTo>
                  <a:lnTo>
                    <a:pt x="3658632" y="309383"/>
                  </a:lnTo>
                  <a:lnTo>
                    <a:pt x="3663543" y="323701"/>
                  </a:lnTo>
                  <a:lnTo>
                    <a:pt x="3673572" y="334988"/>
                  </a:lnTo>
                  <a:lnTo>
                    <a:pt x="3686721" y="341322"/>
                  </a:lnTo>
                  <a:lnTo>
                    <a:pt x="3701298" y="342274"/>
                  </a:lnTo>
                  <a:lnTo>
                    <a:pt x="3715613" y="337417"/>
                  </a:lnTo>
                  <a:lnTo>
                    <a:pt x="3935553" y="209274"/>
                  </a:lnTo>
                  <a:lnTo>
                    <a:pt x="3925036" y="209274"/>
                  </a:lnTo>
                  <a:lnTo>
                    <a:pt x="3935647" y="209219"/>
                  </a:lnTo>
                  <a:lnTo>
                    <a:pt x="4000728" y="171301"/>
                  </a:lnTo>
                  <a:lnTo>
                    <a:pt x="3715740" y="4931"/>
                  </a:lnTo>
                  <a:lnTo>
                    <a:pt x="3701425" y="0"/>
                  </a:lnTo>
                  <a:close/>
                </a:path>
                <a:path w="4001135" h="342900">
                  <a:moveTo>
                    <a:pt x="3849460" y="171149"/>
                  </a:moveTo>
                  <a:lnTo>
                    <a:pt x="3784135" y="209219"/>
                  </a:lnTo>
                  <a:lnTo>
                    <a:pt x="3925036" y="209274"/>
                  </a:lnTo>
                  <a:lnTo>
                    <a:pt x="3925045" y="204067"/>
                  </a:lnTo>
                  <a:lnTo>
                    <a:pt x="3905859" y="204067"/>
                  </a:lnTo>
                  <a:lnTo>
                    <a:pt x="3849460" y="171149"/>
                  </a:lnTo>
                  <a:close/>
                </a:path>
                <a:path w="4001135" h="342900">
                  <a:moveTo>
                    <a:pt x="25" y="131550"/>
                  </a:moveTo>
                  <a:lnTo>
                    <a:pt x="0" y="207750"/>
                  </a:lnTo>
                  <a:lnTo>
                    <a:pt x="3784135" y="209219"/>
                  </a:lnTo>
                  <a:lnTo>
                    <a:pt x="3849460" y="171149"/>
                  </a:lnTo>
                  <a:lnTo>
                    <a:pt x="3784131" y="133019"/>
                  </a:lnTo>
                  <a:lnTo>
                    <a:pt x="25" y="131550"/>
                  </a:lnTo>
                  <a:close/>
                </a:path>
                <a:path w="4001135" h="342900">
                  <a:moveTo>
                    <a:pt x="3905859" y="138281"/>
                  </a:moveTo>
                  <a:lnTo>
                    <a:pt x="3849460" y="171149"/>
                  </a:lnTo>
                  <a:lnTo>
                    <a:pt x="3905859" y="204067"/>
                  </a:lnTo>
                  <a:lnTo>
                    <a:pt x="3905859" y="138281"/>
                  </a:lnTo>
                  <a:close/>
                </a:path>
                <a:path w="4001135" h="342900">
                  <a:moveTo>
                    <a:pt x="3925154" y="138281"/>
                  </a:moveTo>
                  <a:lnTo>
                    <a:pt x="3905859" y="138281"/>
                  </a:lnTo>
                  <a:lnTo>
                    <a:pt x="3905859" y="204067"/>
                  </a:lnTo>
                  <a:lnTo>
                    <a:pt x="3925045" y="204067"/>
                  </a:lnTo>
                  <a:lnTo>
                    <a:pt x="3925154" y="138281"/>
                  </a:lnTo>
                  <a:close/>
                </a:path>
                <a:path w="4001135" h="342900">
                  <a:moveTo>
                    <a:pt x="3784131" y="133019"/>
                  </a:moveTo>
                  <a:lnTo>
                    <a:pt x="3849460" y="171149"/>
                  </a:lnTo>
                  <a:lnTo>
                    <a:pt x="3905859" y="138281"/>
                  </a:lnTo>
                  <a:lnTo>
                    <a:pt x="3925154" y="138281"/>
                  </a:lnTo>
                  <a:lnTo>
                    <a:pt x="3925163" y="133074"/>
                  </a:lnTo>
                  <a:lnTo>
                    <a:pt x="3784131" y="133019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5000625" y="16586"/>
              <a:ext cx="4143374" cy="619848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5473106" y="286384"/>
              <a:ext cx="342900" cy="4429760"/>
            </a:xfrm>
            <a:custGeom>
              <a:avLst/>
              <a:gdLst/>
              <a:ahLst/>
              <a:cxnLst/>
              <a:rect l="l" t="t" r="r" b="b"/>
              <a:pathLst>
                <a:path w="342900" h="4429760">
                  <a:moveTo>
                    <a:pt x="171192" y="151227"/>
                  </a:moveTo>
                  <a:lnTo>
                    <a:pt x="133127" y="216419"/>
                  </a:lnTo>
                  <a:lnTo>
                    <a:pt x="131530" y="4429252"/>
                  </a:lnTo>
                  <a:lnTo>
                    <a:pt x="207730" y="4429252"/>
                  </a:lnTo>
                  <a:lnTo>
                    <a:pt x="209327" y="216637"/>
                  </a:lnTo>
                  <a:lnTo>
                    <a:pt x="171192" y="151227"/>
                  </a:lnTo>
                  <a:close/>
                </a:path>
                <a:path w="342900" h="4429760">
                  <a:moveTo>
                    <a:pt x="215327" y="75565"/>
                  </a:moveTo>
                  <a:lnTo>
                    <a:pt x="209381" y="75565"/>
                  </a:lnTo>
                  <a:lnTo>
                    <a:pt x="209327" y="216637"/>
                  </a:lnTo>
                  <a:lnTo>
                    <a:pt x="271611" y="323469"/>
                  </a:lnTo>
                  <a:lnTo>
                    <a:pt x="281640" y="334756"/>
                  </a:lnTo>
                  <a:lnTo>
                    <a:pt x="294788" y="341090"/>
                  </a:lnTo>
                  <a:lnTo>
                    <a:pt x="309366" y="342042"/>
                  </a:lnTo>
                  <a:lnTo>
                    <a:pt x="323681" y="337185"/>
                  </a:lnTo>
                  <a:lnTo>
                    <a:pt x="334986" y="327100"/>
                  </a:lnTo>
                  <a:lnTo>
                    <a:pt x="341350" y="313944"/>
                  </a:lnTo>
                  <a:lnTo>
                    <a:pt x="342308" y="299358"/>
                  </a:lnTo>
                  <a:lnTo>
                    <a:pt x="337397" y="284988"/>
                  </a:lnTo>
                  <a:lnTo>
                    <a:pt x="215327" y="75565"/>
                  </a:lnTo>
                  <a:close/>
                </a:path>
                <a:path w="342900" h="4429760">
                  <a:moveTo>
                    <a:pt x="171281" y="0"/>
                  </a:moveTo>
                  <a:lnTo>
                    <a:pt x="4911" y="284861"/>
                  </a:lnTo>
                  <a:lnTo>
                    <a:pt x="0" y="299231"/>
                  </a:lnTo>
                  <a:lnTo>
                    <a:pt x="958" y="313817"/>
                  </a:lnTo>
                  <a:lnTo>
                    <a:pt x="7322" y="326973"/>
                  </a:lnTo>
                  <a:lnTo>
                    <a:pt x="18627" y="337058"/>
                  </a:lnTo>
                  <a:lnTo>
                    <a:pt x="32924" y="341915"/>
                  </a:lnTo>
                  <a:lnTo>
                    <a:pt x="47472" y="340963"/>
                  </a:lnTo>
                  <a:lnTo>
                    <a:pt x="60614" y="334629"/>
                  </a:lnTo>
                  <a:lnTo>
                    <a:pt x="70697" y="323342"/>
                  </a:lnTo>
                  <a:lnTo>
                    <a:pt x="133127" y="216419"/>
                  </a:lnTo>
                  <a:lnTo>
                    <a:pt x="133181" y="75565"/>
                  </a:lnTo>
                  <a:lnTo>
                    <a:pt x="215327" y="75565"/>
                  </a:lnTo>
                  <a:lnTo>
                    <a:pt x="171281" y="0"/>
                  </a:lnTo>
                  <a:close/>
                </a:path>
                <a:path w="342900" h="4429760">
                  <a:moveTo>
                    <a:pt x="209374" y="94742"/>
                  </a:moveTo>
                  <a:lnTo>
                    <a:pt x="204174" y="94742"/>
                  </a:lnTo>
                  <a:lnTo>
                    <a:pt x="171192" y="151227"/>
                  </a:lnTo>
                  <a:lnTo>
                    <a:pt x="209327" y="216637"/>
                  </a:lnTo>
                  <a:lnTo>
                    <a:pt x="209374" y="94742"/>
                  </a:lnTo>
                  <a:close/>
                </a:path>
                <a:path w="342900" h="4429760">
                  <a:moveTo>
                    <a:pt x="209381" y="75565"/>
                  </a:moveTo>
                  <a:lnTo>
                    <a:pt x="133181" y="75565"/>
                  </a:lnTo>
                  <a:lnTo>
                    <a:pt x="133127" y="216419"/>
                  </a:lnTo>
                  <a:lnTo>
                    <a:pt x="171192" y="151227"/>
                  </a:lnTo>
                  <a:lnTo>
                    <a:pt x="138261" y="94742"/>
                  </a:lnTo>
                  <a:lnTo>
                    <a:pt x="209374" y="94742"/>
                  </a:lnTo>
                  <a:lnTo>
                    <a:pt x="209381" y="75565"/>
                  </a:lnTo>
                  <a:close/>
                </a:path>
                <a:path w="342900" h="4429760">
                  <a:moveTo>
                    <a:pt x="204174" y="94742"/>
                  </a:moveTo>
                  <a:lnTo>
                    <a:pt x="138261" y="94742"/>
                  </a:lnTo>
                  <a:lnTo>
                    <a:pt x="171192" y="151227"/>
                  </a:lnTo>
                  <a:lnTo>
                    <a:pt x="204174" y="94742"/>
                  </a:lnTo>
                  <a:close/>
                </a:path>
              </a:pathLst>
            </a:custGeom>
            <a:solidFill>
              <a:srgbClr val="C3D59B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5643498" y="4545171"/>
              <a:ext cx="3500754" cy="342900"/>
            </a:xfrm>
            <a:custGeom>
              <a:avLst/>
              <a:gdLst/>
              <a:ahLst/>
              <a:cxnLst/>
              <a:rect l="l" t="t" r="r" b="b"/>
              <a:pathLst>
                <a:path w="3500754" h="342900">
                  <a:moveTo>
                    <a:pt x="3201449" y="0"/>
                  </a:moveTo>
                  <a:lnTo>
                    <a:pt x="3186858" y="952"/>
                  </a:lnTo>
                  <a:lnTo>
                    <a:pt x="3173672" y="7286"/>
                  </a:lnTo>
                  <a:lnTo>
                    <a:pt x="3163570" y="18573"/>
                  </a:lnTo>
                  <a:lnTo>
                    <a:pt x="3158712" y="32891"/>
                  </a:lnTo>
                  <a:lnTo>
                    <a:pt x="3159664" y="47482"/>
                  </a:lnTo>
                  <a:lnTo>
                    <a:pt x="3165998" y="60668"/>
                  </a:lnTo>
                  <a:lnTo>
                    <a:pt x="3177285" y="70770"/>
                  </a:lnTo>
                  <a:lnTo>
                    <a:pt x="3284076" y="133065"/>
                  </a:lnTo>
                  <a:lnTo>
                    <a:pt x="3425062" y="133127"/>
                  </a:lnTo>
                  <a:lnTo>
                    <a:pt x="3425062" y="209327"/>
                  </a:lnTo>
                  <a:lnTo>
                    <a:pt x="3284000" y="209327"/>
                  </a:lnTo>
                  <a:lnTo>
                    <a:pt x="3177158" y="271557"/>
                  </a:lnTo>
                  <a:lnTo>
                    <a:pt x="3165871" y="281642"/>
                  </a:lnTo>
                  <a:lnTo>
                    <a:pt x="3159537" y="294798"/>
                  </a:lnTo>
                  <a:lnTo>
                    <a:pt x="3158585" y="309383"/>
                  </a:lnTo>
                  <a:lnTo>
                    <a:pt x="3163443" y="323754"/>
                  </a:lnTo>
                  <a:lnTo>
                    <a:pt x="3173527" y="335041"/>
                  </a:lnTo>
                  <a:lnTo>
                    <a:pt x="3186683" y="341376"/>
                  </a:lnTo>
                  <a:lnTo>
                    <a:pt x="3201269" y="342328"/>
                  </a:lnTo>
                  <a:lnTo>
                    <a:pt x="3215640" y="337470"/>
                  </a:lnTo>
                  <a:lnTo>
                    <a:pt x="3435481" y="209327"/>
                  </a:lnTo>
                  <a:lnTo>
                    <a:pt x="3425062" y="209327"/>
                  </a:lnTo>
                  <a:lnTo>
                    <a:pt x="3435589" y="209265"/>
                  </a:lnTo>
                  <a:lnTo>
                    <a:pt x="3500628" y="171354"/>
                  </a:lnTo>
                  <a:lnTo>
                    <a:pt x="3215767" y="4857"/>
                  </a:lnTo>
                  <a:lnTo>
                    <a:pt x="3201449" y="0"/>
                  </a:lnTo>
                  <a:close/>
                </a:path>
                <a:path w="3500754" h="342900">
                  <a:moveTo>
                    <a:pt x="3349455" y="171202"/>
                  </a:moveTo>
                  <a:lnTo>
                    <a:pt x="3284107" y="209265"/>
                  </a:lnTo>
                  <a:lnTo>
                    <a:pt x="3425062" y="209327"/>
                  </a:lnTo>
                  <a:lnTo>
                    <a:pt x="3425062" y="204120"/>
                  </a:lnTo>
                  <a:lnTo>
                    <a:pt x="3405885" y="204120"/>
                  </a:lnTo>
                  <a:lnTo>
                    <a:pt x="3349455" y="171202"/>
                  </a:lnTo>
                  <a:close/>
                </a:path>
                <a:path w="3500754" h="342900">
                  <a:moveTo>
                    <a:pt x="126" y="131603"/>
                  </a:moveTo>
                  <a:lnTo>
                    <a:pt x="0" y="207803"/>
                  </a:lnTo>
                  <a:lnTo>
                    <a:pt x="3284107" y="209265"/>
                  </a:lnTo>
                  <a:lnTo>
                    <a:pt x="3349455" y="171202"/>
                  </a:lnTo>
                  <a:lnTo>
                    <a:pt x="3284076" y="133065"/>
                  </a:lnTo>
                  <a:lnTo>
                    <a:pt x="126" y="131603"/>
                  </a:lnTo>
                  <a:close/>
                </a:path>
                <a:path w="3500754" h="342900">
                  <a:moveTo>
                    <a:pt x="3405885" y="138334"/>
                  </a:moveTo>
                  <a:lnTo>
                    <a:pt x="3349455" y="171202"/>
                  </a:lnTo>
                  <a:lnTo>
                    <a:pt x="3405885" y="204120"/>
                  </a:lnTo>
                  <a:lnTo>
                    <a:pt x="3405885" y="138334"/>
                  </a:lnTo>
                  <a:close/>
                </a:path>
                <a:path w="3500754" h="342900">
                  <a:moveTo>
                    <a:pt x="3425062" y="138334"/>
                  </a:moveTo>
                  <a:lnTo>
                    <a:pt x="3405885" y="138334"/>
                  </a:lnTo>
                  <a:lnTo>
                    <a:pt x="3405885" y="204120"/>
                  </a:lnTo>
                  <a:lnTo>
                    <a:pt x="3425062" y="204120"/>
                  </a:lnTo>
                  <a:lnTo>
                    <a:pt x="3425062" y="138334"/>
                  </a:lnTo>
                  <a:close/>
                </a:path>
                <a:path w="3500754" h="342900">
                  <a:moveTo>
                    <a:pt x="3284076" y="133065"/>
                  </a:moveTo>
                  <a:lnTo>
                    <a:pt x="3349455" y="171202"/>
                  </a:lnTo>
                  <a:lnTo>
                    <a:pt x="3405885" y="138334"/>
                  </a:lnTo>
                  <a:lnTo>
                    <a:pt x="3425062" y="138334"/>
                  </a:lnTo>
                  <a:lnTo>
                    <a:pt x="3425062" y="133127"/>
                  </a:lnTo>
                  <a:lnTo>
                    <a:pt x="3284076" y="133065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04269" y="660115"/>
            <a:ext cx="8125137" cy="54434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48611" y="221996"/>
            <a:ext cx="750062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pc="-10" dirty="0">
                <a:solidFill>
                  <a:srgbClr val="1F487C"/>
                </a:solidFill>
              </a:rPr>
              <a:t>Autre </a:t>
            </a:r>
            <a:r>
              <a:rPr spc="-5" dirty="0">
                <a:solidFill>
                  <a:srgbClr val="1F487C"/>
                </a:solidFill>
              </a:rPr>
              <a:t>type de </a:t>
            </a:r>
            <a:r>
              <a:rPr spc="-10" dirty="0">
                <a:solidFill>
                  <a:srgbClr val="1F487C"/>
                </a:solidFill>
              </a:rPr>
              <a:t>réaction</a:t>
            </a:r>
            <a:r>
              <a:rPr spc="-85" dirty="0">
                <a:solidFill>
                  <a:srgbClr val="1F487C"/>
                </a:solidFill>
              </a:rPr>
              <a:t> </a:t>
            </a:r>
            <a:r>
              <a:rPr spc="-10" dirty="0">
                <a:solidFill>
                  <a:srgbClr val="1F487C"/>
                </a:solidFill>
              </a:rPr>
              <a:t>fonctionnelle</a:t>
            </a:r>
          </a:p>
        </p:txBody>
      </p:sp>
      <p:sp>
        <p:nvSpPr>
          <p:cNvPr id="3" name="object 3"/>
          <p:cNvSpPr/>
          <p:nvPr/>
        </p:nvSpPr>
        <p:spPr>
          <a:xfrm>
            <a:off x="6215126" y="3286126"/>
            <a:ext cx="1428750" cy="1024255"/>
          </a:xfrm>
          <a:custGeom>
            <a:avLst/>
            <a:gdLst/>
            <a:ahLst/>
            <a:cxnLst/>
            <a:rect l="l" t="t" r="r" b="b"/>
            <a:pathLst>
              <a:path w="1428750" h="1024254">
                <a:moveTo>
                  <a:pt x="714375" y="0"/>
                </a:moveTo>
                <a:lnTo>
                  <a:pt x="0" y="1024001"/>
                </a:lnTo>
                <a:lnTo>
                  <a:pt x="1428750" y="1024001"/>
                </a:lnTo>
                <a:lnTo>
                  <a:pt x="714375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59941" y="1510258"/>
            <a:ext cx="5554345" cy="2490470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355600" indent="-342900">
              <a:spcBef>
                <a:spcPts val="869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5" dirty="0">
                <a:solidFill>
                  <a:prstClr val="black"/>
                </a:solidFill>
                <a:latin typeface="Calibri"/>
                <a:cs typeface="Calibri"/>
              </a:rPr>
              <a:t>Effet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de</a:t>
            </a:r>
            <a:r>
              <a:rPr sz="3200" spc="5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bascule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  <a:p>
            <a:pPr marL="355600" indent="-342900"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Switching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  <a:p>
            <a:pPr>
              <a:spcBef>
                <a:spcPts val="55"/>
              </a:spcBef>
            </a:pPr>
            <a:endParaRPr sz="5250">
              <a:solidFill>
                <a:prstClr val="black"/>
              </a:solidFill>
              <a:latin typeface="Calibri"/>
              <a:cs typeface="Calibri"/>
            </a:endParaRPr>
          </a:p>
          <a:p>
            <a:pPr marR="5080" algn="r"/>
            <a:r>
              <a:rPr sz="3100" spc="-10" dirty="0">
                <a:solidFill>
                  <a:prstClr val="black"/>
                </a:solidFill>
                <a:latin typeface="Calibri"/>
                <a:cs typeface="Calibri"/>
              </a:rPr>
              <a:t>Dip</a:t>
            </a:r>
            <a:r>
              <a:rPr sz="3100" spc="-55" dirty="0">
                <a:solidFill>
                  <a:prstClr val="black"/>
                </a:solidFill>
                <a:latin typeface="Calibri"/>
                <a:cs typeface="Calibri"/>
              </a:rPr>
              <a:t>t</a:t>
            </a:r>
            <a:r>
              <a:rPr sz="3100" spc="-5" dirty="0">
                <a:solidFill>
                  <a:prstClr val="black"/>
                </a:solidFill>
                <a:latin typeface="Calibri"/>
                <a:cs typeface="Calibri"/>
              </a:rPr>
              <a:t>è</a:t>
            </a:r>
            <a:r>
              <a:rPr sz="3100" spc="-50" dirty="0">
                <a:solidFill>
                  <a:prstClr val="black"/>
                </a:solidFill>
                <a:latin typeface="Calibri"/>
                <a:cs typeface="Calibri"/>
              </a:rPr>
              <a:t>r</a:t>
            </a:r>
            <a:r>
              <a:rPr sz="3100" spc="-5" dirty="0">
                <a:solidFill>
                  <a:prstClr val="black"/>
                </a:solidFill>
                <a:latin typeface="Calibri"/>
                <a:cs typeface="Calibri"/>
              </a:rPr>
              <a:t>es</a:t>
            </a:r>
            <a:endParaRPr sz="3100">
              <a:solidFill>
                <a:prstClr val="black"/>
              </a:solidFill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392674" y="4297427"/>
            <a:ext cx="3264535" cy="1049655"/>
            <a:chOff x="3868673" y="4297426"/>
            <a:chExt cx="3264535" cy="1049655"/>
          </a:xfrm>
        </p:grpSpPr>
        <p:sp>
          <p:nvSpPr>
            <p:cNvPr id="6" name="object 6"/>
            <p:cNvSpPr/>
            <p:nvPr/>
          </p:nvSpPr>
          <p:spPr>
            <a:xfrm>
              <a:off x="3881373" y="4310126"/>
              <a:ext cx="3239135" cy="1024255"/>
            </a:xfrm>
            <a:custGeom>
              <a:avLst/>
              <a:gdLst/>
              <a:ahLst/>
              <a:cxnLst/>
              <a:rect l="l" t="t" r="r" b="b"/>
              <a:pathLst>
                <a:path w="3239134" h="1024254">
                  <a:moveTo>
                    <a:pt x="2429002" y="0"/>
                  </a:moveTo>
                  <a:lnTo>
                    <a:pt x="809751" y="0"/>
                  </a:lnTo>
                  <a:lnTo>
                    <a:pt x="0" y="1023874"/>
                  </a:lnTo>
                  <a:lnTo>
                    <a:pt x="3238627" y="1023874"/>
                  </a:lnTo>
                  <a:lnTo>
                    <a:pt x="2429002" y="0"/>
                  </a:lnTo>
                  <a:close/>
                </a:path>
              </a:pathLst>
            </a:custGeom>
            <a:solidFill>
              <a:srgbClr val="D99593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3881373" y="4310126"/>
              <a:ext cx="3239135" cy="1024255"/>
            </a:xfrm>
            <a:custGeom>
              <a:avLst/>
              <a:gdLst/>
              <a:ahLst/>
              <a:cxnLst/>
              <a:rect l="l" t="t" r="r" b="b"/>
              <a:pathLst>
                <a:path w="3239134" h="1024254">
                  <a:moveTo>
                    <a:pt x="0" y="1023874"/>
                  </a:moveTo>
                  <a:lnTo>
                    <a:pt x="809751" y="0"/>
                  </a:lnTo>
                  <a:lnTo>
                    <a:pt x="2429002" y="0"/>
                  </a:lnTo>
                  <a:lnTo>
                    <a:pt x="3238627" y="1023874"/>
                  </a:lnTo>
                  <a:lnTo>
                    <a:pt x="0" y="1023874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334759" y="4527041"/>
            <a:ext cx="1381760" cy="497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3100" spc="-5" dirty="0">
                <a:solidFill>
                  <a:prstClr val="black"/>
                </a:solidFill>
                <a:latin typeface="Calibri"/>
                <a:cs typeface="Calibri"/>
              </a:rPr>
              <a:t>M</a:t>
            </a:r>
            <a:r>
              <a:rPr sz="3100" dirty="0">
                <a:solidFill>
                  <a:prstClr val="black"/>
                </a:solidFill>
                <a:latin typeface="Calibri"/>
                <a:cs typeface="Calibri"/>
              </a:rPr>
              <a:t>u</a:t>
            </a:r>
            <a:r>
              <a:rPr sz="3100" spc="-10" dirty="0">
                <a:solidFill>
                  <a:prstClr val="black"/>
                </a:solidFill>
                <a:latin typeface="Calibri"/>
                <a:cs typeface="Calibri"/>
              </a:rPr>
              <a:t>scidé</a:t>
            </a:r>
            <a:endParaRPr sz="3100">
              <a:solidFill>
                <a:prstClr val="black"/>
              </a:solidFill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583049" y="5321301"/>
            <a:ext cx="4883785" cy="1049655"/>
            <a:chOff x="3059048" y="5321300"/>
            <a:chExt cx="4883785" cy="1049655"/>
          </a:xfrm>
        </p:grpSpPr>
        <p:sp>
          <p:nvSpPr>
            <p:cNvPr id="10" name="object 10"/>
            <p:cNvSpPr/>
            <p:nvPr/>
          </p:nvSpPr>
          <p:spPr>
            <a:xfrm>
              <a:off x="3071748" y="5334000"/>
              <a:ext cx="4858385" cy="1024255"/>
            </a:xfrm>
            <a:custGeom>
              <a:avLst/>
              <a:gdLst/>
              <a:ahLst/>
              <a:cxnLst/>
              <a:rect l="l" t="t" r="r" b="b"/>
              <a:pathLst>
                <a:path w="4858384" h="1024254">
                  <a:moveTo>
                    <a:pt x="4048252" y="0"/>
                  </a:moveTo>
                  <a:lnTo>
                    <a:pt x="809625" y="0"/>
                  </a:lnTo>
                  <a:lnTo>
                    <a:pt x="0" y="1023950"/>
                  </a:lnTo>
                  <a:lnTo>
                    <a:pt x="4857877" y="1023950"/>
                  </a:lnTo>
                  <a:lnTo>
                    <a:pt x="4048252" y="0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3071748" y="5334000"/>
              <a:ext cx="4858385" cy="1024255"/>
            </a:xfrm>
            <a:custGeom>
              <a:avLst/>
              <a:gdLst/>
              <a:ahLst/>
              <a:cxnLst/>
              <a:rect l="l" t="t" r="r" b="b"/>
              <a:pathLst>
                <a:path w="4858384" h="1024254">
                  <a:moveTo>
                    <a:pt x="0" y="1023950"/>
                  </a:moveTo>
                  <a:lnTo>
                    <a:pt x="809625" y="0"/>
                  </a:lnTo>
                  <a:lnTo>
                    <a:pt x="4048252" y="0"/>
                  </a:lnTo>
                  <a:lnTo>
                    <a:pt x="4857877" y="1023950"/>
                  </a:lnTo>
                  <a:lnTo>
                    <a:pt x="0" y="102395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363081" y="5551119"/>
            <a:ext cx="1323975" cy="497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3100" spc="-5" dirty="0">
                <a:solidFill>
                  <a:prstClr val="black"/>
                </a:solidFill>
                <a:latin typeface="Calibri"/>
                <a:cs typeface="Calibri"/>
              </a:rPr>
              <a:t>Insec</a:t>
            </a:r>
            <a:r>
              <a:rPr sz="3100" spc="-55" dirty="0">
                <a:solidFill>
                  <a:prstClr val="black"/>
                </a:solidFill>
                <a:latin typeface="Calibri"/>
                <a:cs typeface="Calibri"/>
              </a:rPr>
              <a:t>t</a:t>
            </a:r>
            <a:r>
              <a:rPr sz="3100" spc="-5" dirty="0">
                <a:solidFill>
                  <a:prstClr val="black"/>
                </a:solidFill>
                <a:latin typeface="Calibri"/>
                <a:cs typeface="Calibri"/>
              </a:rPr>
              <a:t>es</a:t>
            </a:r>
            <a:endParaRPr sz="31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524500" y="1307719"/>
            <a:ext cx="3143250" cy="19069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825752" y="3968496"/>
            <a:ext cx="3841750" cy="1696720"/>
            <a:chOff x="301752" y="3968496"/>
            <a:chExt cx="3841750" cy="1696720"/>
          </a:xfrm>
        </p:grpSpPr>
        <p:sp>
          <p:nvSpPr>
            <p:cNvPr id="15" name="object 15"/>
            <p:cNvSpPr/>
            <p:nvPr/>
          </p:nvSpPr>
          <p:spPr>
            <a:xfrm>
              <a:off x="2070988" y="4481314"/>
              <a:ext cx="2072639" cy="171450"/>
            </a:xfrm>
            <a:custGeom>
              <a:avLst/>
              <a:gdLst/>
              <a:ahLst/>
              <a:cxnLst/>
              <a:rect l="l" t="t" r="r" b="b"/>
              <a:pathLst>
                <a:path w="2072639" h="171450">
                  <a:moveTo>
                    <a:pt x="1963560" y="106032"/>
                  </a:moveTo>
                  <a:lnTo>
                    <a:pt x="1909190" y="135262"/>
                  </a:lnTo>
                  <a:lnTo>
                    <a:pt x="1903352" y="140150"/>
                  </a:lnTo>
                  <a:lnTo>
                    <a:pt x="1899920" y="146645"/>
                  </a:lnTo>
                  <a:lnTo>
                    <a:pt x="1899154" y="153925"/>
                  </a:lnTo>
                  <a:lnTo>
                    <a:pt x="1901316" y="161170"/>
                  </a:lnTo>
                  <a:lnTo>
                    <a:pt x="1906204" y="166989"/>
                  </a:lnTo>
                  <a:lnTo>
                    <a:pt x="1912699" y="170378"/>
                  </a:lnTo>
                  <a:lnTo>
                    <a:pt x="1919980" y="171100"/>
                  </a:lnTo>
                  <a:lnTo>
                    <a:pt x="1927225" y="168917"/>
                  </a:lnTo>
                  <a:lnTo>
                    <a:pt x="2039492" y="108465"/>
                  </a:lnTo>
                  <a:lnTo>
                    <a:pt x="2034032" y="108465"/>
                  </a:lnTo>
                  <a:lnTo>
                    <a:pt x="1963560" y="106032"/>
                  </a:lnTo>
                  <a:close/>
                </a:path>
                <a:path w="2072639" h="171450">
                  <a:moveTo>
                    <a:pt x="1996888" y="88114"/>
                  </a:moveTo>
                  <a:lnTo>
                    <a:pt x="1963560" y="106032"/>
                  </a:lnTo>
                  <a:lnTo>
                    <a:pt x="2034032" y="108465"/>
                  </a:lnTo>
                  <a:lnTo>
                    <a:pt x="2034129" y="105544"/>
                  </a:lnTo>
                  <a:lnTo>
                    <a:pt x="2024507" y="105544"/>
                  </a:lnTo>
                  <a:lnTo>
                    <a:pt x="1996888" y="88114"/>
                  </a:lnTo>
                  <a:close/>
                </a:path>
                <a:path w="2072639" h="171450">
                  <a:moveTo>
                    <a:pt x="1925867" y="0"/>
                  </a:moveTo>
                  <a:lnTo>
                    <a:pt x="1918557" y="230"/>
                  </a:lnTo>
                  <a:lnTo>
                    <a:pt x="1911865" y="3175"/>
                  </a:lnTo>
                  <a:lnTo>
                    <a:pt x="1906651" y="8643"/>
                  </a:lnTo>
                  <a:lnTo>
                    <a:pt x="1903976" y="15716"/>
                  </a:lnTo>
                  <a:lnTo>
                    <a:pt x="1904206" y="23026"/>
                  </a:lnTo>
                  <a:lnTo>
                    <a:pt x="1907151" y="29718"/>
                  </a:lnTo>
                  <a:lnTo>
                    <a:pt x="1912620" y="34932"/>
                  </a:lnTo>
                  <a:lnTo>
                    <a:pt x="1964920" y="67940"/>
                  </a:lnTo>
                  <a:lnTo>
                    <a:pt x="2035302" y="70365"/>
                  </a:lnTo>
                  <a:lnTo>
                    <a:pt x="2034032" y="108465"/>
                  </a:lnTo>
                  <a:lnTo>
                    <a:pt x="2039492" y="108465"/>
                  </a:lnTo>
                  <a:lnTo>
                    <a:pt x="2072513" y="90685"/>
                  </a:lnTo>
                  <a:lnTo>
                    <a:pt x="1932939" y="2674"/>
                  </a:lnTo>
                  <a:lnTo>
                    <a:pt x="1925867" y="0"/>
                  </a:lnTo>
                  <a:close/>
                </a:path>
                <a:path w="2072639" h="171450">
                  <a:moveTo>
                    <a:pt x="1397" y="261"/>
                  </a:moveTo>
                  <a:lnTo>
                    <a:pt x="0" y="38234"/>
                  </a:lnTo>
                  <a:lnTo>
                    <a:pt x="1963560" y="106032"/>
                  </a:lnTo>
                  <a:lnTo>
                    <a:pt x="1996888" y="88114"/>
                  </a:lnTo>
                  <a:lnTo>
                    <a:pt x="1964920" y="67940"/>
                  </a:lnTo>
                  <a:lnTo>
                    <a:pt x="1397" y="261"/>
                  </a:lnTo>
                  <a:close/>
                </a:path>
                <a:path w="2072639" h="171450">
                  <a:moveTo>
                    <a:pt x="2025650" y="72651"/>
                  </a:moveTo>
                  <a:lnTo>
                    <a:pt x="1996888" y="88114"/>
                  </a:lnTo>
                  <a:lnTo>
                    <a:pt x="2024507" y="105544"/>
                  </a:lnTo>
                  <a:lnTo>
                    <a:pt x="2025650" y="72651"/>
                  </a:lnTo>
                  <a:close/>
                </a:path>
                <a:path w="2072639" h="171450">
                  <a:moveTo>
                    <a:pt x="2035225" y="72651"/>
                  </a:moveTo>
                  <a:lnTo>
                    <a:pt x="2025650" y="72651"/>
                  </a:lnTo>
                  <a:lnTo>
                    <a:pt x="2024507" y="105544"/>
                  </a:lnTo>
                  <a:lnTo>
                    <a:pt x="2034129" y="105544"/>
                  </a:lnTo>
                  <a:lnTo>
                    <a:pt x="2035225" y="72651"/>
                  </a:lnTo>
                  <a:close/>
                </a:path>
                <a:path w="2072639" h="171450">
                  <a:moveTo>
                    <a:pt x="1964920" y="67940"/>
                  </a:moveTo>
                  <a:lnTo>
                    <a:pt x="1996888" y="88114"/>
                  </a:lnTo>
                  <a:lnTo>
                    <a:pt x="2025650" y="72651"/>
                  </a:lnTo>
                  <a:lnTo>
                    <a:pt x="2035225" y="72651"/>
                  </a:lnTo>
                  <a:lnTo>
                    <a:pt x="2035302" y="70365"/>
                  </a:lnTo>
                  <a:lnTo>
                    <a:pt x="1964920" y="67940"/>
                  </a:lnTo>
                  <a:close/>
                </a:path>
              </a:pathLst>
            </a:custGeom>
            <a:solidFill>
              <a:srgbClr val="943735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2019300" y="4463796"/>
              <a:ext cx="1836420" cy="120091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2061972" y="4484116"/>
              <a:ext cx="1581785" cy="945515"/>
            </a:xfrm>
            <a:custGeom>
              <a:avLst/>
              <a:gdLst/>
              <a:ahLst/>
              <a:cxnLst/>
              <a:rect l="l" t="t" r="r" b="b"/>
              <a:pathLst>
                <a:path w="1581785" h="945514">
                  <a:moveTo>
                    <a:pt x="1416685" y="906144"/>
                  </a:moveTo>
                  <a:lnTo>
                    <a:pt x="1409241" y="907619"/>
                  </a:lnTo>
                  <a:lnTo>
                    <a:pt x="1403143" y="911653"/>
                  </a:lnTo>
                  <a:lnTo>
                    <a:pt x="1399022" y="917664"/>
                  </a:lnTo>
                  <a:lnTo>
                    <a:pt x="1397507" y="925067"/>
                  </a:lnTo>
                  <a:lnTo>
                    <a:pt x="1398928" y="932511"/>
                  </a:lnTo>
                  <a:lnTo>
                    <a:pt x="1402969" y="938609"/>
                  </a:lnTo>
                  <a:lnTo>
                    <a:pt x="1409009" y="942730"/>
                  </a:lnTo>
                  <a:lnTo>
                    <a:pt x="1416430" y="944244"/>
                  </a:lnTo>
                  <a:lnTo>
                    <a:pt x="1581403" y="945133"/>
                  </a:lnTo>
                  <a:lnTo>
                    <a:pt x="1579844" y="942339"/>
                  </a:lnTo>
                  <a:lnTo>
                    <a:pt x="1539239" y="942339"/>
                  </a:lnTo>
                  <a:lnTo>
                    <a:pt x="1478583" y="906501"/>
                  </a:lnTo>
                  <a:lnTo>
                    <a:pt x="1416685" y="906144"/>
                  </a:lnTo>
                  <a:close/>
                </a:path>
                <a:path w="1581785" h="945514">
                  <a:moveTo>
                    <a:pt x="1478583" y="906501"/>
                  </a:moveTo>
                  <a:lnTo>
                    <a:pt x="1539239" y="942339"/>
                  </a:lnTo>
                  <a:lnTo>
                    <a:pt x="1543430" y="935227"/>
                  </a:lnTo>
                  <a:lnTo>
                    <a:pt x="1532254" y="935227"/>
                  </a:lnTo>
                  <a:lnTo>
                    <a:pt x="1516339" y="906718"/>
                  </a:lnTo>
                  <a:lnTo>
                    <a:pt x="1478583" y="906501"/>
                  </a:lnTo>
                  <a:close/>
                </a:path>
                <a:path w="1581785" h="945514">
                  <a:moveTo>
                    <a:pt x="1482296" y="791471"/>
                  </a:moveTo>
                  <a:lnTo>
                    <a:pt x="1475104" y="793749"/>
                  </a:lnTo>
                  <a:lnTo>
                    <a:pt x="1469382" y="798708"/>
                  </a:lnTo>
                  <a:lnTo>
                    <a:pt x="1466088" y="805227"/>
                  </a:lnTo>
                  <a:lnTo>
                    <a:pt x="1465460" y="812484"/>
                  </a:lnTo>
                  <a:lnTo>
                    <a:pt x="1467739" y="819657"/>
                  </a:lnTo>
                  <a:lnTo>
                    <a:pt x="1497940" y="873758"/>
                  </a:lnTo>
                  <a:lnTo>
                    <a:pt x="1558543" y="909573"/>
                  </a:lnTo>
                  <a:lnTo>
                    <a:pt x="1539239" y="942339"/>
                  </a:lnTo>
                  <a:lnTo>
                    <a:pt x="1579844" y="942339"/>
                  </a:lnTo>
                  <a:lnTo>
                    <a:pt x="1501013" y="801115"/>
                  </a:lnTo>
                  <a:lnTo>
                    <a:pt x="1496107" y="795393"/>
                  </a:lnTo>
                  <a:lnTo>
                    <a:pt x="1489583" y="792098"/>
                  </a:lnTo>
                  <a:lnTo>
                    <a:pt x="1482296" y="791471"/>
                  </a:lnTo>
                  <a:close/>
                </a:path>
                <a:path w="1581785" h="945514">
                  <a:moveTo>
                    <a:pt x="1516339" y="906718"/>
                  </a:moveTo>
                  <a:lnTo>
                    <a:pt x="1532254" y="935227"/>
                  </a:lnTo>
                  <a:lnTo>
                    <a:pt x="1549018" y="906906"/>
                  </a:lnTo>
                  <a:lnTo>
                    <a:pt x="1516339" y="906718"/>
                  </a:lnTo>
                  <a:close/>
                </a:path>
                <a:path w="1581785" h="945514">
                  <a:moveTo>
                    <a:pt x="1497940" y="873758"/>
                  </a:moveTo>
                  <a:lnTo>
                    <a:pt x="1516339" y="906718"/>
                  </a:lnTo>
                  <a:lnTo>
                    <a:pt x="1549018" y="906906"/>
                  </a:lnTo>
                  <a:lnTo>
                    <a:pt x="1532254" y="935227"/>
                  </a:lnTo>
                  <a:lnTo>
                    <a:pt x="1543430" y="935227"/>
                  </a:lnTo>
                  <a:lnTo>
                    <a:pt x="1558543" y="909573"/>
                  </a:lnTo>
                  <a:lnTo>
                    <a:pt x="1497940" y="873758"/>
                  </a:lnTo>
                  <a:close/>
                </a:path>
                <a:path w="1581785" h="945514">
                  <a:moveTo>
                    <a:pt x="19430" y="0"/>
                  </a:moveTo>
                  <a:lnTo>
                    <a:pt x="0" y="32892"/>
                  </a:lnTo>
                  <a:lnTo>
                    <a:pt x="1478583" y="906501"/>
                  </a:lnTo>
                  <a:lnTo>
                    <a:pt x="1516339" y="906718"/>
                  </a:lnTo>
                  <a:lnTo>
                    <a:pt x="1497940" y="873758"/>
                  </a:lnTo>
                  <a:lnTo>
                    <a:pt x="19430" y="0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301752" y="3968496"/>
              <a:ext cx="2459736" cy="117500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2347061" y="4138929"/>
            <a:ext cx="142621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70205">
              <a:spcBef>
                <a:spcPts val="100"/>
              </a:spcBef>
            </a:pP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Proie 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400" b="1" spc="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ondai</a:t>
            </a:r>
            <a:r>
              <a:rPr sz="2400" b="1" spc="-3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endParaRPr sz="2400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05457" y="45213"/>
            <a:ext cx="878205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200" spc="-10" dirty="0">
                <a:solidFill>
                  <a:srgbClr val="000000"/>
                </a:solidFill>
              </a:rPr>
              <a:t>Autres </a:t>
            </a:r>
            <a:r>
              <a:rPr sz="3200" dirty="0">
                <a:solidFill>
                  <a:srgbClr val="000000"/>
                </a:solidFill>
              </a:rPr>
              <a:t>type </a:t>
            </a:r>
            <a:r>
              <a:rPr sz="3200" spc="-5" dirty="0">
                <a:solidFill>
                  <a:srgbClr val="000000"/>
                </a:solidFill>
              </a:rPr>
              <a:t>de réponse du </a:t>
            </a:r>
            <a:r>
              <a:rPr sz="3200" spc="-15" dirty="0">
                <a:solidFill>
                  <a:srgbClr val="000000"/>
                </a:solidFill>
              </a:rPr>
              <a:t>prédateur </a:t>
            </a:r>
            <a:r>
              <a:rPr sz="3200" dirty="0">
                <a:solidFill>
                  <a:srgbClr val="000000"/>
                </a:solidFill>
              </a:rPr>
              <a:t>à la </a:t>
            </a:r>
            <a:r>
              <a:rPr sz="3200" spc="-10" dirty="0">
                <a:solidFill>
                  <a:srgbClr val="000000"/>
                </a:solidFill>
              </a:rPr>
              <a:t>densité</a:t>
            </a:r>
            <a:r>
              <a:rPr sz="3200" spc="10" dirty="0">
                <a:solidFill>
                  <a:srgbClr val="000000"/>
                </a:solidFill>
              </a:rPr>
              <a:t> </a:t>
            </a:r>
            <a:r>
              <a:rPr sz="3200" spc="-5" dirty="0">
                <a:solidFill>
                  <a:srgbClr val="000000"/>
                </a:solidFill>
              </a:rPr>
              <a:t>des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574029" y="532841"/>
            <a:ext cx="104394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200" spc="-15" dirty="0">
                <a:solidFill>
                  <a:prstClr val="black"/>
                </a:solidFill>
                <a:latin typeface="Calibri"/>
                <a:cs typeface="Calibri"/>
              </a:rPr>
              <a:t>proies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74064" y="821817"/>
            <a:ext cx="359346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3535">
              <a:spcBef>
                <a:spcPts val="1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Réponse</a:t>
            </a:r>
            <a:r>
              <a:rPr sz="3200" spc="-5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prstClr val="black"/>
                </a:solidFill>
                <a:latin typeface="Calibri"/>
                <a:cs typeface="Calibri"/>
              </a:rPr>
              <a:t>agrégative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74064" y="1407033"/>
            <a:ext cx="461581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3535">
              <a:spcBef>
                <a:spcPts val="105"/>
              </a:spcBef>
              <a:buFont typeface="Arial"/>
              <a:buChar char="•"/>
              <a:tabLst>
                <a:tab pos="355600" algn="l"/>
                <a:tab pos="356235" algn="l"/>
                <a:tab pos="1953895" algn="l"/>
              </a:tabLst>
            </a:pPr>
            <a:r>
              <a:rPr sz="3200" spc="-15" dirty="0">
                <a:solidFill>
                  <a:prstClr val="black"/>
                </a:solidFill>
                <a:latin typeface="Calibri"/>
                <a:cs typeface="Calibri"/>
              </a:rPr>
              <a:t>Foraging	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( </a:t>
            </a:r>
            <a:r>
              <a:rPr sz="3200" spc="-15" dirty="0">
                <a:solidFill>
                  <a:prstClr val="black"/>
                </a:solidFill>
                <a:latin typeface="Calibri"/>
                <a:cs typeface="Calibri"/>
              </a:rPr>
              <a:t>gain</a:t>
            </a:r>
            <a:r>
              <a:rPr sz="3200" spc="-4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0" spc="-30" dirty="0">
                <a:solidFill>
                  <a:prstClr val="black"/>
                </a:solidFill>
                <a:latin typeface="Calibri"/>
                <a:cs typeface="Calibri"/>
              </a:rPr>
              <a:t>d’énergie)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129526" y="1811163"/>
            <a:ext cx="3283458" cy="32609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156460" y="3064765"/>
            <a:ext cx="4413885" cy="1755775"/>
            <a:chOff x="632459" y="3064764"/>
            <a:chExt cx="4413885" cy="1755775"/>
          </a:xfrm>
        </p:grpSpPr>
        <p:sp>
          <p:nvSpPr>
            <p:cNvPr id="8" name="object 8"/>
            <p:cNvSpPr/>
            <p:nvPr/>
          </p:nvSpPr>
          <p:spPr>
            <a:xfrm>
              <a:off x="672083" y="4575048"/>
              <a:ext cx="946785" cy="0"/>
            </a:xfrm>
            <a:custGeom>
              <a:avLst/>
              <a:gdLst/>
              <a:ahLst/>
              <a:cxnLst/>
              <a:rect l="l" t="t" r="r" b="b"/>
              <a:pathLst>
                <a:path w="946785">
                  <a:moveTo>
                    <a:pt x="0" y="0"/>
                  </a:moveTo>
                  <a:lnTo>
                    <a:pt x="217931" y="0"/>
                  </a:lnTo>
                </a:path>
                <a:path w="946785">
                  <a:moveTo>
                    <a:pt x="509016" y="0"/>
                  </a:moveTo>
                  <a:lnTo>
                    <a:pt x="946404" y="0"/>
                  </a:lnTo>
                </a:path>
              </a:pathLst>
            </a:custGeom>
            <a:ln w="9144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672083" y="4385310"/>
              <a:ext cx="946785" cy="5080"/>
            </a:xfrm>
            <a:custGeom>
              <a:avLst/>
              <a:gdLst/>
              <a:ahLst/>
              <a:cxnLst/>
              <a:rect l="l" t="t" r="r" b="b"/>
              <a:pathLst>
                <a:path w="946785" h="5079">
                  <a:moveTo>
                    <a:pt x="0" y="4572"/>
                  </a:moveTo>
                  <a:lnTo>
                    <a:pt x="946404" y="4572"/>
                  </a:lnTo>
                </a:path>
                <a:path w="946785" h="5079">
                  <a:moveTo>
                    <a:pt x="0" y="0"/>
                  </a:moveTo>
                  <a:lnTo>
                    <a:pt x="946404" y="0"/>
                  </a:lnTo>
                </a:path>
              </a:pathLst>
            </a:custGeom>
            <a:ln w="4572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890015" y="4387596"/>
              <a:ext cx="291465" cy="376555"/>
            </a:xfrm>
            <a:custGeom>
              <a:avLst/>
              <a:gdLst/>
              <a:ahLst/>
              <a:cxnLst/>
              <a:rect l="l" t="t" r="r" b="b"/>
              <a:pathLst>
                <a:path w="291465" h="376554">
                  <a:moveTo>
                    <a:pt x="291084" y="0"/>
                  </a:moveTo>
                  <a:lnTo>
                    <a:pt x="0" y="0"/>
                  </a:lnTo>
                  <a:lnTo>
                    <a:pt x="0" y="376427"/>
                  </a:lnTo>
                  <a:lnTo>
                    <a:pt x="291084" y="376427"/>
                  </a:lnTo>
                  <a:lnTo>
                    <a:pt x="29108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1909571" y="4575048"/>
              <a:ext cx="437515" cy="0"/>
            </a:xfrm>
            <a:custGeom>
              <a:avLst/>
              <a:gdLst/>
              <a:ahLst/>
              <a:cxnLst/>
              <a:rect l="l" t="t" r="r" b="b"/>
              <a:pathLst>
                <a:path w="437514">
                  <a:moveTo>
                    <a:pt x="0" y="0"/>
                  </a:moveTo>
                  <a:lnTo>
                    <a:pt x="437388" y="0"/>
                  </a:lnTo>
                </a:path>
              </a:pathLst>
            </a:custGeom>
            <a:ln w="9144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672083" y="4196334"/>
              <a:ext cx="1675130" cy="193675"/>
            </a:xfrm>
            <a:custGeom>
              <a:avLst/>
              <a:gdLst/>
              <a:ahLst/>
              <a:cxnLst/>
              <a:rect l="l" t="t" r="r" b="b"/>
              <a:pathLst>
                <a:path w="1675130" h="193675">
                  <a:moveTo>
                    <a:pt x="1237488" y="193548"/>
                  </a:moveTo>
                  <a:lnTo>
                    <a:pt x="1674876" y="193548"/>
                  </a:lnTo>
                </a:path>
                <a:path w="1675130" h="193675">
                  <a:moveTo>
                    <a:pt x="1237488" y="188976"/>
                  </a:moveTo>
                  <a:lnTo>
                    <a:pt x="1674876" y="188976"/>
                  </a:lnTo>
                </a:path>
                <a:path w="1675130" h="193675">
                  <a:moveTo>
                    <a:pt x="0" y="4572"/>
                  </a:moveTo>
                  <a:lnTo>
                    <a:pt x="1674876" y="4572"/>
                  </a:lnTo>
                </a:path>
                <a:path w="1675130" h="193675">
                  <a:moveTo>
                    <a:pt x="0" y="0"/>
                  </a:moveTo>
                  <a:lnTo>
                    <a:pt x="1674876" y="0"/>
                  </a:lnTo>
                </a:path>
              </a:pathLst>
            </a:custGeom>
            <a:ln w="4572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1618487" y="4198620"/>
              <a:ext cx="291465" cy="565785"/>
            </a:xfrm>
            <a:custGeom>
              <a:avLst/>
              <a:gdLst/>
              <a:ahLst/>
              <a:cxnLst/>
              <a:rect l="l" t="t" r="r" b="b"/>
              <a:pathLst>
                <a:path w="291464" h="565785">
                  <a:moveTo>
                    <a:pt x="291084" y="0"/>
                  </a:moveTo>
                  <a:lnTo>
                    <a:pt x="0" y="0"/>
                  </a:lnTo>
                  <a:lnTo>
                    <a:pt x="0" y="565403"/>
                  </a:lnTo>
                  <a:lnTo>
                    <a:pt x="291084" y="565403"/>
                  </a:lnTo>
                  <a:lnTo>
                    <a:pt x="29108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2638043" y="4575048"/>
              <a:ext cx="437515" cy="0"/>
            </a:xfrm>
            <a:custGeom>
              <a:avLst/>
              <a:gdLst/>
              <a:ahLst/>
              <a:cxnLst/>
              <a:rect l="l" t="t" r="r" b="b"/>
              <a:pathLst>
                <a:path w="437514">
                  <a:moveTo>
                    <a:pt x="0" y="0"/>
                  </a:moveTo>
                  <a:lnTo>
                    <a:pt x="437388" y="0"/>
                  </a:lnTo>
                </a:path>
              </a:pathLst>
            </a:custGeom>
            <a:ln w="9144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2638043" y="4196334"/>
              <a:ext cx="437515" cy="193675"/>
            </a:xfrm>
            <a:custGeom>
              <a:avLst/>
              <a:gdLst/>
              <a:ahLst/>
              <a:cxnLst/>
              <a:rect l="l" t="t" r="r" b="b"/>
              <a:pathLst>
                <a:path w="437514" h="193675">
                  <a:moveTo>
                    <a:pt x="0" y="193548"/>
                  </a:moveTo>
                  <a:lnTo>
                    <a:pt x="437388" y="193548"/>
                  </a:lnTo>
                </a:path>
                <a:path w="437514" h="193675">
                  <a:moveTo>
                    <a:pt x="0" y="188976"/>
                  </a:moveTo>
                  <a:lnTo>
                    <a:pt x="437388" y="188976"/>
                  </a:lnTo>
                </a:path>
                <a:path w="437514" h="193675">
                  <a:moveTo>
                    <a:pt x="0" y="4572"/>
                  </a:moveTo>
                  <a:lnTo>
                    <a:pt x="437388" y="4572"/>
                  </a:lnTo>
                </a:path>
                <a:path w="437514" h="193675">
                  <a:moveTo>
                    <a:pt x="0" y="0"/>
                  </a:moveTo>
                  <a:lnTo>
                    <a:pt x="437388" y="0"/>
                  </a:lnTo>
                </a:path>
              </a:pathLst>
            </a:custGeom>
            <a:ln w="4572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672083" y="3822192"/>
              <a:ext cx="2403475" cy="189230"/>
            </a:xfrm>
            <a:custGeom>
              <a:avLst/>
              <a:gdLst/>
              <a:ahLst/>
              <a:cxnLst/>
              <a:rect l="l" t="t" r="r" b="b"/>
              <a:pathLst>
                <a:path w="2403475" h="189229">
                  <a:moveTo>
                    <a:pt x="0" y="188975"/>
                  </a:moveTo>
                  <a:lnTo>
                    <a:pt x="1674876" y="188975"/>
                  </a:lnTo>
                </a:path>
                <a:path w="2403475" h="189229">
                  <a:moveTo>
                    <a:pt x="1965960" y="188975"/>
                  </a:moveTo>
                  <a:lnTo>
                    <a:pt x="2403348" y="188975"/>
                  </a:lnTo>
                </a:path>
                <a:path w="2403475" h="189229">
                  <a:moveTo>
                    <a:pt x="0" y="0"/>
                  </a:moveTo>
                  <a:lnTo>
                    <a:pt x="1674876" y="0"/>
                  </a:lnTo>
                </a:path>
                <a:path w="2403475" h="189229">
                  <a:moveTo>
                    <a:pt x="1965960" y="0"/>
                  </a:moveTo>
                  <a:lnTo>
                    <a:pt x="2403348" y="0"/>
                  </a:lnTo>
                </a:path>
              </a:pathLst>
            </a:custGeom>
            <a:ln w="9144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672083" y="3632454"/>
              <a:ext cx="2403475" cy="5080"/>
            </a:xfrm>
            <a:custGeom>
              <a:avLst/>
              <a:gdLst/>
              <a:ahLst/>
              <a:cxnLst/>
              <a:rect l="l" t="t" r="r" b="b"/>
              <a:pathLst>
                <a:path w="2403475" h="5079">
                  <a:moveTo>
                    <a:pt x="0" y="4572"/>
                  </a:moveTo>
                  <a:lnTo>
                    <a:pt x="2403348" y="4572"/>
                  </a:lnTo>
                </a:path>
                <a:path w="2403475" h="5079">
                  <a:moveTo>
                    <a:pt x="0" y="0"/>
                  </a:moveTo>
                  <a:lnTo>
                    <a:pt x="2403348" y="0"/>
                  </a:lnTo>
                </a:path>
              </a:pathLst>
            </a:custGeom>
            <a:ln w="4572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2346959" y="3634740"/>
              <a:ext cx="291465" cy="1129665"/>
            </a:xfrm>
            <a:custGeom>
              <a:avLst/>
              <a:gdLst/>
              <a:ahLst/>
              <a:cxnLst/>
              <a:rect l="l" t="t" r="r" b="b"/>
              <a:pathLst>
                <a:path w="291464" h="1129664">
                  <a:moveTo>
                    <a:pt x="291083" y="0"/>
                  </a:moveTo>
                  <a:lnTo>
                    <a:pt x="0" y="0"/>
                  </a:lnTo>
                  <a:lnTo>
                    <a:pt x="0" y="1129284"/>
                  </a:lnTo>
                  <a:lnTo>
                    <a:pt x="291083" y="1129284"/>
                  </a:lnTo>
                  <a:lnTo>
                    <a:pt x="291083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3366515" y="4575048"/>
              <a:ext cx="437515" cy="0"/>
            </a:xfrm>
            <a:custGeom>
              <a:avLst/>
              <a:gdLst/>
              <a:ahLst/>
              <a:cxnLst/>
              <a:rect l="l" t="t" r="r" b="b"/>
              <a:pathLst>
                <a:path w="437514">
                  <a:moveTo>
                    <a:pt x="0" y="0"/>
                  </a:moveTo>
                  <a:lnTo>
                    <a:pt x="437388" y="0"/>
                  </a:lnTo>
                </a:path>
              </a:pathLst>
            </a:custGeom>
            <a:ln w="9144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3366515" y="4196334"/>
              <a:ext cx="437515" cy="193675"/>
            </a:xfrm>
            <a:custGeom>
              <a:avLst/>
              <a:gdLst/>
              <a:ahLst/>
              <a:cxnLst/>
              <a:rect l="l" t="t" r="r" b="b"/>
              <a:pathLst>
                <a:path w="437514" h="193675">
                  <a:moveTo>
                    <a:pt x="0" y="193548"/>
                  </a:moveTo>
                  <a:lnTo>
                    <a:pt x="437388" y="193548"/>
                  </a:lnTo>
                </a:path>
                <a:path w="437514" h="193675">
                  <a:moveTo>
                    <a:pt x="0" y="188976"/>
                  </a:moveTo>
                  <a:lnTo>
                    <a:pt x="437388" y="188976"/>
                  </a:lnTo>
                </a:path>
                <a:path w="437514" h="193675">
                  <a:moveTo>
                    <a:pt x="0" y="4572"/>
                  </a:moveTo>
                  <a:lnTo>
                    <a:pt x="437388" y="4572"/>
                  </a:lnTo>
                </a:path>
                <a:path w="437514" h="193675">
                  <a:moveTo>
                    <a:pt x="0" y="0"/>
                  </a:moveTo>
                  <a:lnTo>
                    <a:pt x="437388" y="0"/>
                  </a:lnTo>
                </a:path>
              </a:pathLst>
            </a:custGeom>
            <a:ln w="4572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3366515" y="4011168"/>
              <a:ext cx="437515" cy="0"/>
            </a:xfrm>
            <a:custGeom>
              <a:avLst/>
              <a:gdLst/>
              <a:ahLst/>
              <a:cxnLst/>
              <a:rect l="l" t="t" r="r" b="b"/>
              <a:pathLst>
                <a:path w="437514">
                  <a:moveTo>
                    <a:pt x="0" y="0"/>
                  </a:moveTo>
                  <a:lnTo>
                    <a:pt x="437388" y="0"/>
                  </a:lnTo>
                </a:path>
              </a:pathLst>
            </a:custGeom>
            <a:ln w="9144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3366515" y="3632454"/>
              <a:ext cx="1675130" cy="192405"/>
            </a:xfrm>
            <a:custGeom>
              <a:avLst/>
              <a:gdLst/>
              <a:ahLst/>
              <a:cxnLst/>
              <a:rect l="l" t="t" r="r" b="b"/>
              <a:pathLst>
                <a:path w="1675129" h="192404">
                  <a:moveTo>
                    <a:pt x="0" y="192024"/>
                  </a:moveTo>
                  <a:lnTo>
                    <a:pt x="1674876" y="192024"/>
                  </a:lnTo>
                </a:path>
                <a:path w="1675129" h="192404">
                  <a:moveTo>
                    <a:pt x="0" y="187452"/>
                  </a:moveTo>
                  <a:lnTo>
                    <a:pt x="1674876" y="187452"/>
                  </a:lnTo>
                </a:path>
                <a:path w="1675129" h="192404">
                  <a:moveTo>
                    <a:pt x="0" y="4572"/>
                  </a:moveTo>
                  <a:lnTo>
                    <a:pt x="1674876" y="4572"/>
                  </a:lnTo>
                </a:path>
                <a:path w="1675129" h="192404">
                  <a:moveTo>
                    <a:pt x="0" y="0"/>
                  </a:moveTo>
                  <a:lnTo>
                    <a:pt x="1674876" y="0"/>
                  </a:lnTo>
                </a:path>
              </a:pathLst>
            </a:custGeom>
            <a:ln w="4572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672083" y="3445764"/>
              <a:ext cx="4369435" cy="0"/>
            </a:xfrm>
            <a:custGeom>
              <a:avLst/>
              <a:gdLst/>
              <a:ahLst/>
              <a:cxnLst/>
              <a:rect l="l" t="t" r="r" b="b"/>
              <a:pathLst>
                <a:path w="4369435">
                  <a:moveTo>
                    <a:pt x="0" y="0"/>
                  </a:moveTo>
                  <a:lnTo>
                    <a:pt x="2403348" y="0"/>
                  </a:lnTo>
                </a:path>
                <a:path w="4369435">
                  <a:moveTo>
                    <a:pt x="2694431" y="0"/>
                  </a:moveTo>
                  <a:lnTo>
                    <a:pt x="4369308" y="0"/>
                  </a:lnTo>
                </a:path>
              </a:pathLst>
            </a:custGeom>
            <a:ln w="9144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672083" y="3256026"/>
              <a:ext cx="4369435" cy="5080"/>
            </a:xfrm>
            <a:custGeom>
              <a:avLst/>
              <a:gdLst/>
              <a:ahLst/>
              <a:cxnLst/>
              <a:rect l="l" t="t" r="r" b="b"/>
              <a:pathLst>
                <a:path w="4369435" h="5079">
                  <a:moveTo>
                    <a:pt x="0" y="4572"/>
                  </a:moveTo>
                  <a:lnTo>
                    <a:pt x="4369308" y="4572"/>
                  </a:lnTo>
                </a:path>
                <a:path w="4369435" h="5079">
                  <a:moveTo>
                    <a:pt x="0" y="0"/>
                  </a:moveTo>
                  <a:lnTo>
                    <a:pt x="4369308" y="0"/>
                  </a:lnTo>
                </a:path>
              </a:pathLst>
            </a:custGeom>
            <a:ln w="4572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3075431" y="3258312"/>
              <a:ext cx="291465" cy="1506220"/>
            </a:xfrm>
            <a:custGeom>
              <a:avLst/>
              <a:gdLst/>
              <a:ahLst/>
              <a:cxnLst/>
              <a:rect l="l" t="t" r="r" b="b"/>
              <a:pathLst>
                <a:path w="291464" h="1506220">
                  <a:moveTo>
                    <a:pt x="291083" y="0"/>
                  </a:moveTo>
                  <a:lnTo>
                    <a:pt x="0" y="0"/>
                  </a:lnTo>
                  <a:lnTo>
                    <a:pt x="0" y="1505712"/>
                  </a:lnTo>
                  <a:lnTo>
                    <a:pt x="291083" y="1505712"/>
                  </a:lnTo>
                  <a:lnTo>
                    <a:pt x="291083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4094988" y="4575048"/>
              <a:ext cx="437515" cy="0"/>
            </a:xfrm>
            <a:custGeom>
              <a:avLst/>
              <a:gdLst/>
              <a:ahLst/>
              <a:cxnLst/>
              <a:rect l="l" t="t" r="r" b="b"/>
              <a:pathLst>
                <a:path w="437514">
                  <a:moveTo>
                    <a:pt x="0" y="0"/>
                  </a:moveTo>
                  <a:lnTo>
                    <a:pt x="437388" y="0"/>
                  </a:lnTo>
                </a:path>
              </a:pathLst>
            </a:custGeom>
            <a:ln w="9144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4094988" y="4385310"/>
              <a:ext cx="946785" cy="5080"/>
            </a:xfrm>
            <a:custGeom>
              <a:avLst/>
              <a:gdLst/>
              <a:ahLst/>
              <a:cxnLst/>
              <a:rect l="l" t="t" r="r" b="b"/>
              <a:pathLst>
                <a:path w="946785" h="5079">
                  <a:moveTo>
                    <a:pt x="0" y="4572"/>
                  </a:moveTo>
                  <a:lnTo>
                    <a:pt x="946403" y="4572"/>
                  </a:lnTo>
                </a:path>
                <a:path w="946785" h="5079">
                  <a:moveTo>
                    <a:pt x="0" y="0"/>
                  </a:moveTo>
                  <a:lnTo>
                    <a:pt x="946403" y="0"/>
                  </a:lnTo>
                </a:path>
              </a:pathLst>
            </a:custGeom>
            <a:ln w="4572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4094988" y="4011168"/>
              <a:ext cx="946785" cy="0"/>
            </a:xfrm>
            <a:custGeom>
              <a:avLst/>
              <a:gdLst/>
              <a:ahLst/>
              <a:cxnLst/>
              <a:rect l="l" t="t" r="r" b="b"/>
              <a:pathLst>
                <a:path w="946785">
                  <a:moveTo>
                    <a:pt x="0" y="0"/>
                  </a:moveTo>
                  <a:lnTo>
                    <a:pt x="946403" y="0"/>
                  </a:lnTo>
                </a:path>
              </a:pathLst>
            </a:custGeom>
            <a:ln w="9144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3803904" y="3822192"/>
              <a:ext cx="291465" cy="942340"/>
            </a:xfrm>
            <a:custGeom>
              <a:avLst/>
              <a:gdLst/>
              <a:ahLst/>
              <a:cxnLst/>
              <a:rect l="l" t="t" r="r" b="b"/>
              <a:pathLst>
                <a:path w="291464" h="942339">
                  <a:moveTo>
                    <a:pt x="291084" y="0"/>
                  </a:moveTo>
                  <a:lnTo>
                    <a:pt x="0" y="0"/>
                  </a:lnTo>
                  <a:lnTo>
                    <a:pt x="0" y="941831"/>
                  </a:lnTo>
                  <a:lnTo>
                    <a:pt x="291084" y="941831"/>
                  </a:lnTo>
                  <a:lnTo>
                    <a:pt x="29108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4823459" y="4575048"/>
              <a:ext cx="218440" cy="0"/>
            </a:xfrm>
            <a:custGeom>
              <a:avLst/>
              <a:gdLst/>
              <a:ahLst/>
              <a:cxnLst/>
              <a:rect l="l" t="t" r="r" b="b"/>
              <a:pathLst>
                <a:path w="218439">
                  <a:moveTo>
                    <a:pt x="0" y="0"/>
                  </a:moveTo>
                  <a:lnTo>
                    <a:pt x="217931" y="0"/>
                  </a:lnTo>
                </a:path>
              </a:pathLst>
            </a:custGeom>
            <a:ln w="9144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4532375" y="4462272"/>
              <a:ext cx="291465" cy="302260"/>
            </a:xfrm>
            <a:custGeom>
              <a:avLst/>
              <a:gdLst/>
              <a:ahLst/>
              <a:cxnLst/>
              <a:rect l="l" t="t" r="r" b="b"/>
              <a:pathLst>
                <a:path w="291464" h="302260">
                  <a:moveTo>
                    <a:pt x="291084" y="0"/>
                  </a:moveTo>
                  <a:lnTo>
                    <a:pt x="0" y="0"/>
                  </a:lnTo>
                  <a:lnTo>
                    <a:pt x="0" y="301751"/>
                  </a:lnTo>
                  <a:lnTo>
                    <a:pt x="291084" y="301751"/>
                  </a:lnTo>
                  <a:lnTo>
                    <a:pt x="29108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632459" y="3069336"/>
              <a:ext cx="4409440" cy="1751330"/>
            </a:xfrm>
            <a:custGeom>
              <a:avLst/>
              <a:gdLst/>
              <a:ahLst/>
              <a:cxnLst/>
              <a:rect l="l" t="t" r="r" b="b"/>
              <a:pathLst>
                <a:path w="4409440" h="1751329">
                  <a:moveTo>
                    <a:pt x="39624" y="0"/>
                  </a:moveTo>
                  <a:lnTo>
                    <a:pt x="4408932" y="0"/>
                  </a:lnTo>
                </a:path>
                <a:path w="4409440" h="1751329">
                  <a:moveTo>
                    <a:pt x="39624" y="1694688"/>
                  </a:moveTo>
                  <a:lnTo>
                    <a:pt x="39624" y="0"/>
                  </a:lnTo>
                </a:path>
                <a:path w="4409440" h="1751329">
                  <a:moveTo>
                    <a:pt x="0" y="1694688"/>
                  </a:moveTo>
                  <a:lnTo>
                    <a:pt x="39624" y="1694688"/>
                  </a:lnTo>
                </a:path>
                <a:path w="4409440" h="1751329">
                  <a:moveTo>
                    <a:pt x="0" y="1505712"/>
                  </a:moveTo>
                  <a:lnTo>
                    <a:pt x="39624" y="1505712"/>
                  </a:lnTo>
                </a:path>
                <a:path w="4409440" h="1751329">
                  <a:moveTo>
                    <a:pt x="0" y="1318259"/>
                  </a:moveTo>
                  <a:lnTo>
                    <a:pt x="39624" y="1318259"/>
                  </a:lnTo>
                </a:path>
                <a:path w="4409440" h="1751329">
                  <a:moveTo>
                    <a:pt x="0" y="1129283"/>
                  </a:moveTo>
                  <a:lnTo>
                    <a:pt x="39624" y="1129283"/>
                  </a:lnTo>
                </a:path>
                <a:path w="4409440" h="1751329">
                  <a:moveTo>
                    <a:pt x="0" y="941832"/>
                  </a:moveTo>
                  <a:lnTo>
                    <a:pt x="39624" y="941832"/>
                  </a:lnTo>
                </a:path>
                <a:path w="4409440" h="1751329">
                  <a:moveTo>
                    <a:pt x="0" y="752856"/>
                  </a:moveTo>
                  <a:lnTo>
                    <a:pt x="39624" y="752856"/>
                  </a:lnTo>
                </a:path>
                <a:path w="4409440" h="1751329">
                  <a:moveTo>
                    <a:pt x="0" y="565403"/>
                  </a:moveTo>
                  <a:lnTo>
                    <a:pt x="39624" y="565403"/>
                  </a:lnTo>
                </a:path>
                <a:path w="4409440" h="1751329">
                  <a:moveTo>
                    <a:pt x="0" y="376427"/>
                  </a:moveTo>
                  <a:lnTo>
                    <a:pt x="39624" y="376427"/>
                  </a:lnTo>
                </a:path>
                <a:path w="4409440" h="1751329">
                  <a:moveTo>
                    <a:pt x="0" y="188975"/>
                  </a:moveTo>
                  <a:lnTo>
                    <a:pt x="39624" y="188975"/>
                  </a:lnTo>
                </a:path>
                <a:path w="4409440" h="1751329">
                  <a:moveTo>
                    <a:pt x="0" y="0"/>
                  </a:moveTo>
                  <a:lnTo>
                    <a:pt x="39624" y="0"/>
                  </a:lnTo>
                </a:path>
                <a:path w="4409440" h="1751329">
                  <a:moveTo>
                    <a:pt x="39624" y="1694688"/>
                  </a:moveTo>
                  <a:lnTo>
                    <a:pt x="4408932" y="1694688"/>
                  </a:lnTo>
                </a:path>
                <a:path w="4409440" h="1751329">
                  <a:moveTo>
                    <a:pt x="39624" y="1694688"/>
                  </a:moveTo>
                  <a:lnTo>
                    <a:pt x="39624" y="1751076"/>
                  </a:lnTo>
                </a:path>
                <a:path w="4409440" h="1751329">
                  <a:moveTo>
                    <a:pt x="768096" y="1694688"/>
                  </a:moveTo>
                  <a:lnTo>
                    <a:pt x="768096" y="1751076"/>
                  </a:lnTo>
                </a:path>
                <a:path w="4409440" h="1751329">
                  <a:moveTo>
                    <a:pt x="1496567" y="1694688"/>
                  </a:moveTo>
                  <a:lnTo>
                    <a:pt x="1496567" y="1751076"/>
                  </a:lnTo>
                </a:path>
                <a:path w="4409440" h="1751329">
                  <a:moveTo>
                    <a:pt x="2225040" y="1694688"/>
                  </a:moveTo>
                  <a:lnTo>
                    <a:pt x="2225040" y="1751076"/>
                  </a:lnTo>
                </a:path>
                <a:path w="4409440" h="1751329">
                  <a:moveTo>
                    <a:pt x="2951988" y="1694688"/>
                  </a:moveTo>
                  <a:lnTo>
                    <a:pt x="2951988" y="1751076"/>
                  </a:lnTo>
                </a:path>
                <a:path w="4409440" h="1751329">
                  <a:moveTo>
                    <a:pt x="3680460" y="1694688"/>
                  </a:moveTo>
                  <a:lnTo>
                    <a:pt x="3680460" y="1751076"/>
                  </a:lnTo>
                </a:path>
                <a:path w="4409440" h="1751329">
                  <a:moveTo>
                    <a:pt x="4408932" y="1694688"/>
                  </a:moveTo>
                  <a:lnTo>
                    <a:pt x="4408932" y="1751076"/>
                  </a:lnTo>
                </a:path>
              </a:pathLst>
            </a:custGeom>
            <a:ln w="9144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1936801" y="2930805"/>
            <a:ext cx="154305" cy="1933863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R="5080" algn="r">
              <a:spcBef>
                <a:spcPts val="380"/>
              </a:spcBef>
            </a:pPr>
            <a:r>
              <a:rPr sz="1000" spc="-10" dirty="0">
                <a:solidFill>
                  <a:prstClr val="black"/>
                </a:solidFill>
                <a:latin typeface="Calibri"/>
                <a:cs typeface="Calibri"/>
              </a:rPr>
              <a:t>45</a:t>
            </a:r>
            <a:endParaRPr sz="1000">
              <a:solidFill>
                <a:prstClr val="black"/>
              </a:solidFill>
              <a:latin typeface="Calibri"/>
              <a:cs typeface="Calibri"/>
            </a:endParaRPr>
          </a:p>
          <a:p>
            <a:pPr marR="5080" algn="r">
              <a:spcBef>
                <a:spcPts val="285"/>
              </a:spcBef>
            </a:pPr>
            <a:r>
              <a:rPr sz="1000" spc="-10" dirty="0">
                <a:solidFill>
                  <a:prstClr val="black"/>
                </a:solidFill>
                <a:latin typeface="Calibri"/>
                <a:cs typeface="Calibri"/>
              </a:rPr>
              <a:t>40</a:t>
            </a:r>
            <a:endParaRPr sz="1000">
              <a:solidFill>
                <a:prstClr val="black"/>
              </a:solidFill>
              <a:latin typeface="Calibri"/>
              <a:cs typeface="Calibri"/>
            </a:endParaRPr>
          </a:p>
          <a:p>
            <a:pPr marR="5080" algn="r">
              <a:spcBef>
                <a:spcPts val="284"/>
              </a:spcBef>
            </a:pPr>
            <a:r>
              <a:rPr sz="1000" spc="-10" dirty="0">
                <a:solidFill>
                  <a:prstClr val="black"/>
                </a:solidFill>
                <a:latin typeface="Calibri"/>
                <a:cs typeface="Calibri"/>
              </a:rPr>
              <a:t>35</a:t>
            </a:r>
            <a:endParaRPr sz="1000">
              <a:solidFill>
                <a:prstClr val="black"/>
              </a:solidFill>
              <a:latin typeface="Calibri"/>
              <a:cs typeface="Calibri"/>
            </a:endParaRPr>
          </a:p>
          <a:p>
            <a:pPr marR="5080" algn="r">
              <a:spcBef>
                <a:spcPts val="280"/>
              </a:spcBef>
            </a:pPr>
            <a:r>
              <a:rPr sz="1000" spc="-10" dirty="0">
                <a:solidFill>
                  <a:prstClr val="black"/>
                </a:solidFill>
                <a:latin typeface="Calibri"/>
                <a:cs typeface="Calibri"/>
              </a:rPr>
              <a:t>30</a:t>
            </a:r>
            <a:endParaRPr sz="1000">
              <a:solidFill>
                <a:prstClr val="black"/>
              </a:solidFill>
              <a:latin typeface="Calibri"/>
              <a:cs typeface="Calibri"/>
            </a:endParaRPr>
          </a:p>
          <a:p>
            <a:pPr marR="5080" algn="r">
              <a:spcBef>
                <a:spcPts val="285"/>
              </a:spcBef>
            </a:pPr>
            <a:r>
              <a:rPr sz="1000" spc="-10" dirty="0">
                <a:solidFill>
                  <a:prstClr val="black"/>
                </a:solidFill>
                <a:latin typeface="Calibri"/>
                <a:cs typeface="Calibri"/>
              </a:rPr>
              <a:t>25</a:t>
            </a:r>
            <a:endParaRPr sz="1000">
              <a:solidFill>
                <a:prstClr val="black"/>
              </a:solidFill>
              <a:latin typeface="Calibri"/>
              <a:cs typeface="Calibri"/>
            </a:endParaRPr>
          </a:p>
          <a:p>
            <a:pPr marR="5080" algn="r">
              <a:spcBef>
                <a:spcPts val="284"/>
              </a:spcBef>
            </a:pPr>
            <a:r>
              <a:rPr sz="1000" spc="-10" dirty="0">
                <a:solidFill>
                  <a:prstClr val="black"/>
                </a:solidFill>
                <a:latin typeface="Calibri"/>
                <a:cs typeface="Calibri"/>
              </a:rPr>
              <a:t>20</a:t>
            </a:r>
            <a:endParaRPr sz="1000">
              <a:solidFill>
                <a:prstClr val="black"/>
              </a:solidFill>
              <a:latin typeface="Calibri"/>
              <a:cs typeface="Calibri"/>
            </a:endParaRPr>
          </a:p>
          <a:p>
            <a:pPr marR="5080" algn="r">
              <a:spcBef>
                <a:spcPts val="280"/>
              </a:spcBef>
            </a:pPr>
            <a:r>
              <a:rPr sz="1000" spc="-10" dirty="0">
                <a:solidFill>
                  <a:prstClr val="black"/>
                </a:solidFill>
                <a:latin typeface="Calibri"/>
                <a:cs typeface="Calibri"/>
              </a:rPr>
              <a:t>15</a:t>
            </a:r>
            <a:endParaRPr sz="1000">
              <a:solidFill>
                <a:prstClr val="black"/>
              </a:solidFill>
              <a:latin typeface="Calibri"/>
              <a:cs typeface="Calibri"/>
            </a:endParaRPr>
          </a:p>
          <a:p>
            <a:pPr marR="5080" algn="r">
              <a:spcBef>
                <a:spcPts val="285"/>
              </a:spcBef>
            </a:pPr>
            <a:r>
              <a:rPr sz="1000" spc="-10" dirty="0">
                <a:solidFill>
                  <a:prstClr val="black"/>
                </a:solidFill>
                <a:latin typeface="Calibri"/>
                <a:cs typeface="Calibri"/>
              </a:rPr>
              <a:t>10</a:t>
            </a:r>
            <a:endParaRPr sz="1000">
              <a:solidFill>
                <a:prstClr val="black"/>
              </a:solidFill>
              <a:latin typeface="Calibri"/>
              <a:cs typeface="Calibri"/>
            </a:endParaRPr>
          </a:p>
          <a:p>
            <a:pPr marR="5080" algn="r">
              <a:spcBef>
                <a:spcPts val="280"/>
              </a:spcBef>
            </a:pPr>
            <a:r>
              <a:rPr sz="1000" spc="-5" dirty="0">
                <a:solidFill>
                  <a:prstClr val="black"/>
                </a:solidFill>
                <a:latin typeface="Calibri"/>
                <a:cs typeface="Calibri"/>
              </a:rPr>
              <a:t>5</a:t>
            </a:r>
            <a:endParaRPr sz="1000">
              <a:solidFill>
                <a:prstClr val="black"/>
              </a:solidFill>
              <a:latin typeface="Calibri"/>
              <a:cs typeface="Calibri"/>
            </a:endParaRPr>
          </a:p>
          <a:p>
            <a:pPr marR="5080" algn="r">
              <a:spcBef>
                <a:spcPts val="284"/>
              </a:spcBef>
            </a:pPr>
            <a:r>
              <a:rPr sz="1000" spc="-5" dirty="0">
                <a:solidFill>
                  <a:prstClr val="black"/>
                </a:solidFill>
                <a:latin typeface="Calibri"/>
                <a:cs typeface="Calibri"/>
              </a:rPr>
              <a:t>0</a:t>
            </a:r>
            <a:endParaRPr sz="10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392173" y="4908930"/>
            <a:ext cx="33591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b="1" dirty="0">
                <a:solidFill>
                  <a:prstClr val="black"/>
                </a:solidFill>
                <a:latin typeface="Calibri"/>
                <a:cs typeface="Calibri"/>
              </a:rPr>
              <a:t>5cm</a:t>
            </a:r>
            <a:endParaRPr sz="14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120645" y="4908930"/>
            <a:ext cx="33591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b="1" dirty="0">
                <a:solidFill>
                  <a:prstClr val="black"/>
                </a:solidFill>
                <a:latin typeface="Calibri"/>
                <a:cs typeface="Calibri"/>
              </a:rPr>
              <a:t>6cm</a:t>
            </a:r>
            <a:endParaRPr sz="14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849116" y="4908930"/>
            <a:ext cx="33528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b="1" spc="-5" dirty="0">
                <a:solidFill>
                  <a:prstClr val="black"/>
                </a:solidFill>
                <a:latin typeface="Calibri"/>
                <a:cs typeface="Calibri"/>
              </a:rPr>
              <a:t>7</a:t>
            </a:r>
            <a:r>
              <a:rPr sz="1400" b="1" dirty="0">
                <a:solidFill>
                  <a:prstClr val="black"/>
                </a:solidFill>
                <a:latin typeface="Calibri"/>
                <a:cs typeface="Calibri"/>
              </a:rPr>
              <a:t>cm</a:t>
            </a:r>
            <a:endParaRPr sz="14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577589" y="4908930"/>
            <a:ext cx="33591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b="1" dirty="0">
                <a:solidFill>
                  <a:prstClr val="black"/>
                </a:solidFill>
                <a:latin typeface="Calibri"/>
                <a:cs typeface="Calibri"/>
              </a:rPr>
              <a:t>8cm</a:t>
            </a:r>
            <a:endParaRPr sz="14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306060" y="4908930"/>
            <a:ext cx="33591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b="1" dirty="0">
                <a:solidFill>
                  <a:prstClr val="black"/>
                </a:solidFill>
                <a:latin typeface="Calibri"/>
                <a:cs typeface="Calibri"/>
              </a:rPr>
              <a:t>9cm</a:t>
            </a:r>
            <a:endParaRPr sz="14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990336" y="4908930"/>
            <a:ext cx="42481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b="1" dirty="0">
                <a:solidFill>
                  <a:prstClr val="black"/>
                </a:solidFill>
                <a:latin typeface="Calibri"/>
                <a:cs typeface="Calibri"/>
              </a:rPr>
              <a:t>1</a:t>
            </a:r>
            <a:r>
              <a:rPr sz="1400" b="1" spc="-10" dirty="0">
                <a:solidFill>
                  <a:prstClr val="black"/>
                </a:solidFill>
                <a:latin typeface="Calibri"/>
                <a:cs typeface="Calibri"/>
              </a:rPr>
              <a:t>0</a:t>
            </a:r>
            <a:r>
              <a:rPr sz="1400" b="1" spc="-5" dirty="0">
                <a:solidFill>
                  <a:prstClr val="black"/>
                </a:solidFill>
                <a:latin typeface="Calibri"/>
                <a:cs typeface="Calibri"/>
              </a:rPr>
              <a:t>cm</a:t>
            </a:r>
            <a:endParaRPr sz="14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6789420" y="4052315"/>
            <a:ext cx="113030" cy="111760"/>
          </a:xfrm>
          <a:custGeom>
            <a:avLst/>
            <a:gdLst/>
            <a:ahLst/>
            <a:cxnLst/>
            <a:rect l="l" t="t" r="r" b="b"/>
            <a:pathLst>
              <a:path w="113029" h="111760">
                <a:moveTo>
                  <a:pt x="112775" y="0"/>
                </a:moveTo>
                <a:lnTo>
                  <a:pt x="0" y="0"/>
                </a:lnTo>
                <a:lnTo>
                  <a:pt x="0" y="111251"/>
                </a:lnTo>
                <a:lnTo>
                  <a:pt x="112775" y="111251"/>
                </a:lnTo>
                <a:lnTo>
                  <a:pt x="112775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606289" y="3951478"/>
            <a:ext cx="225615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1001394" algn="l"/>
                <a:tab pos="1346835" algn="l"/>
              </a:tabLst>
            </a:pPr>
            <a:r>
              <a:rPr sz="1600" b="1" u="sng" spc="-5" dirty="0">
                <a:solidFill>
                  <a:prstClr val="black"/>
                </a:solidFill>
                <a:uFill>
                  <a:solidFill>
                    <a:srgbClr val="858585"/>
                  </a:solidFill>
                </a:uFill>
                <a:latin typeface="Calibri"/>
                <a:cs typeface="Calibri"/>
              </a:rPr>
              <a:t> 	</a:t>
            </a:r>
            <a:r>
              <a:rPr sz="1600" b="1" spc="-5" dirty="0">
                <a:solidFill>
                  <a:prstClr val="black"/>
                </a:solidFill>
                <a:latin typeface="Calibri"/>
                <a:cs typeface="Calibri"/>
              </a:rPr>
              <a:t>	</a:t>
            </a:r>
            <a:r>
              <a:rPr sz="1600" b="1" spc="-10" dirty="0">
                <a:solidFill>
                  <a:prstClr val="black"/>
                </a:solidFill>
                <a:latin typeface="Calibri"/>
                <a:cs typeface="Calibri"/>
              </a:rPr>
              <a:t>D</a:t>
            </a:r>
            <a:r>
              <a:rPr sz="1600" b="1" spc="-5" dirty="0">
                <a:solidFill>
                  <a:prstClr val="black"/>
                </a:solidFill>
                <a:latin typeface="Calibri"/>
                <a:cs typeface="Calibri"/>
              </a:rPr>
              <a:t>is</a:t>
            </a:r>
            <a:r>
              <a:rPr sz="1600" b="1" spc="-15" dirty="0">
                <a:solidFill>
                  <a:prstClr val="black"/>
                </a:solidFill>
                <a:latin typeface="Calibri"/>
                <a:cs typeface="Calibri"/>
              </a:rPr>
              <a:t>p</a:t>
            </a:r>
            <a:r>
              <a:rPr sz="1600" b="1" spc="-5" dirty="0">
                <a:solidFill>
                  <a:prstClr val="black"/>
                </a:solidFill>
                <a:latin typeface="Calibri"/>
                <a:cs typeface="Calibri"/>
              </a:rPr>
              <a:t>o</a:t>
            </a:r>
            <a:r>
              <a:rPr sz="1600" b="1" spc="-10" dirty="0">
                <a:solidFill>
                  <a:prstClr val="black"/>
                </a:solidFill>
                <a:latin typeface="Calibri"/>
                <a:cs typeface="Calibri"/>
              </a:rPr>
              <a:t>n</a:t>
            </a:r>
            <a:r>
              <a:rPr sz="1600" b="1" spc="-5" dirty="0">
                <a:solidFill>
                  <a:prstClr val="black"/>
                </a:solidFill>
                <a:latin typeface="Calibri"/>
                <a:cs typeface="Calibri"/>
              </a:rPr>
              <a:t>ible</a:t>
            </a:r>
            <a:endParaRPr sz="1600">
              <a:solidFill>
                <a:prstClr val="black"/>
              </a:solidFill>
              <a:latin typeface="Calibri"/>
              <a:cs typeface="Calibri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2221802" y="5137151"/>
            <a:ext cx="4344035" cy="1584325"/>
            <a:chOff x="697801" y="5137150"/>
            <a:chExt cx="4344035" cy="1584325"/>
          </a:xfrm>
        </p:grpSpPr>
        <p:sp>
          <p:nvSpPr>
            <p:cNvPr id="43" name="object 43"/>
            <p:cNvSpPr/>
            <p:nvPr/>
          </p:nvSpPr>
          <p:spPr>
            <a:xfrm>
              <a:off x="743711" y="5139690"/>
              <a:ext cx="4293235" cy="5080"/>
            </a:xfrm>
            <a:custGeom>
              <a:avLst/>
              <a:gdLst/>
              <a:ahLst/>
              <a:cxnLst/>
              <a:rect l="l" t="t" r="r" b="b"/>
              <a:pathLst>
                <a:path w="4293235" h="5079">
                  <a:moveTo>
                    <a:pt x="0" y="4572"/>
                  </a:moveTo>
                  <a:lnTo>
                    <a:pt x="929639" y="4572"/>
                  </a:lnTo>
                </a:path>
                <a:path w="4293235" h="5079">
                  <a:moveTo>
                    <a:pt x="1216152" y="4572"/>
                  </a:moveTo>
                  <a:lnTo>
                    <a:pt x="1645920" y="4572"/>
                  </a:lnTo>
                </a:path>
                <a:path w="4293235" h="5079">
                  <a:moveTo>
                    <a:pt x="1932432" y="4572"/>
                  </a:moveTo>
                  <a:lnTo>
                    <a:pt x="2360676" y="4572"/>
                  </a:lnTo>
                </a:path>
                <a:path w="4293235" h="5079">
                  <a:moveTo>
                    <a:pt x="2647188" y="4572"/>
                  </a:moveTo>
                  <a:lnTo>
                    <a:pt x="3076955" y="4572"/>
                  </a:lnTo>
                </a:path>
                <a:path w="4293235" h="5079">
                  <a:moveTo>
                    <a:pt x="3363467" y="4572"/>
                  </a:moveTo>
                  <a:lnTo>
                    <a:pt x="3791712" y="4572"/>
                  </a:lnTo>
                </a:path>
                <a:path w="4293235" h="5079">
                  <a:moveTo>
                    <a:pt x="4078224" y="4572"/>
                  </a:moveTo>
                  <a:lnTo>
                    <a:pt x="4293108" y="4572"/>
                  </a:lnTo>
                </a:path>
                <a:path w="4293235" h="5079">
                  <a:moveTo>
                    <a:pt x="0" y="0"/>
                  </a:moveTo>
                  <a:lnTo>
                    <a:pt x="4293108" y="0"/>
                  </a:lnTo>
                </a:path>
              </a:pathLst>
            </a:custGeom>
            <a:ln w="4572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4" name="object 44"/>
            <p:cNvSpPr/>
            <p:nvPr/>
          </p:nvSpPr>
          <p:spPr>
            <a:xfrm>
              <a:off x="743711" y="5367527"/>
              <a:ext cx="929640" cy="0"/>
            </a:xfrm>
            <a:custGeom>
              <a:avLst/>
              <a:gdLst/>
              <a:ahLst/>
              <a:cxnLst/>
              <a:rect l="l" t="t" r="r" b="b"/>
              <a:pathLst>
                <a:path w="929639">
                  <a:moveTo>
                    <a:pt x="0" y="0"/>
                  </a:moveTo>
                  <a:lnTo>
                    <a:pt x="214884" y="0"/>
                  </a:lnTo>
                </a:path>
                <a:path w="929639">
                  <a:moveTo>
                    <a:pt x="501396" y="0"/>
                  </a:moveTo>
                  <a:lnTo>
                    <a:pt x="929639" y="0"/>
                  </a:lnTo>
                </a:path>
              </a:pathLst>
            </a:custGeom>
            <a:ln w="9143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5" name="object 45"/>
            <p:cNvSpPr/>
            <p:nvPr/>
          </p:nvSpPr>
          <p:spPr>
            <a:xfrm>
              <a:off x="958595" y="5141975"/>
              <a:ext cx="287020" cy="360045"/>
            </a:xfrm>
            <a:custGeom>
              <a:avLst/>
              <a:gdLst/>
              <a:ahLst/>
              <a:cxnLst/>
              <a:rect l="l" t="t" r="r" b="b"/>
              <a:pathLst>
                <a:path w="287019" h="360045">
                  <a:moveTo>
                    <a:pt x="286512" y="0"/>
                  </a:moveTo>
                  <a:lnTo>
                    <a:pt x="0" y="0"/>
                  </a:lnTo>
                  <a:lnTo>
                    <a:pt x="0" y="359664"/>
                  </a:lnTo>
                  <a:lnTo>
                    <a:pt x="286512" y="359664"/>
                  </a:lnTo>
                  <a:lnTo>
                    <a:pt x="286512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6" name="object 46"/>
            <p:cNvSpPr/>
            <p:nvPr/>
          </p:nvSpPr>
          <p:spPr>
            <a:xfrm>
              <a:off x="743711" y="5367527"/>
              <a:ext cx="1645920" cy="449580"/>
            </a:xfrm>
            <a:custGeom>
              <a:avLst/>
              <a:gdLst/>
              <a:ahLst/>
              <a:cxnLst/>
              <a:rect l="l" t="t" r="r" b="b"/>
              <a:pathLst>
                <a:path w="1645920" h="449579">
                  <a:moveTo>
                    <a:pt x="1216152" y="0"/>
                  </a:moveTo>
                  <a:lnTo>
                    <a:pt x="1645920" y="0"/>
                  </a:lnTo>
                </a:path>
                <a:path w="1645920" h="449579">
                  <a:moveTo>
                    <a:pt x="0" y="224028"/>
                  </a:moveTo>
                  <a:lnTo>
                    <a:pt x="929639" y="224028"/>
                  </a:lnTo>
                </a:path>
                <a:path w="1645920" h="449579">
                  <a:moveTo>
                    <a:pt x="1216152" y="224028"/>
                  </a:moveTo>
                  <a:lnTo>
                    <a:pt x="1645920" y="224028"/>
                  </a:lnTo>
                </a:path>
                <a:path w="1645920" h="449579">
                  <a:moveTo>
                    <a:pt x="0" y="449580"/>
                  </a:moveTo>
                  <a:lnTo>
                    <a:pt x="929639" y="449580"/>
                  </a:lnTo>
                </a:path>
                <a:path w="1645920" h="449579">
                  <a:moveTo>
                    <a:pt x="1216152" y="449580"/>
                  </a:moveTo>
                  <a:lnTo>
                    <a:pt x="1645920" y="449580"/>
                  </a:lnTo>
                </a:path>
              </a:pathLst>
            </a:custGeom>
            <a:ln w="9143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7" name="object 47"/>
            <p:cNvSpPr/>
            <p:nvPr/>
          </p:nvSpPr>
          <p:spPr>
            <a:xfrm>
              <a:off x="1673352" y="5141975"/>
              <a:ext cx="287020" cy="765175"/>
            </a:xfrm>
            <a:custGeom>
              <a:avLst/>
              <a:gdLst/>
              <a:ahLst/>
              <a:cxnLst/>
              <a:rect l="l" t="t" r="r" b="b"/>
              <a:pathLst>
                <a:path w="287019" h="765175">
                  <a:moveTo>
                    <a:pt x="286512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286512" y="765048"/>
                  </a:lnTo>
                  <a:lnTo>
                    <a:pt x="286512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8" name="object 48"/>
            <p:cNvSpPr/>
            <p:nvPr/>
          </p:nvSpPr>
          <p:spPr>
            <a:xfrm>
              <a:off x="743711" y="5367527"/>
              <a:ext cx="2360930" cy="673735"/>
            </a:xfrm>
            <a:custGeom>
              <a:avLst/>
              <a:gdLst/>
              <a:ahLst/>
              <a:cxnLst/>
              <a:rect l="l" t="t" r="r" b="b"/>
              <a:pathLst>
                <a:path w="2360930" h="673735">
                  <a:moveTo>
                    <a:pt x="1932432" y="0"/>
                  </a:moveTo>
                  <a:lnTo>
                    <a:pt x="2360676" y="0"/>
                  </a:lnTo>
                </a:path>
                <a:path w="2360930" h="673735">
                  <a:moveTo>
                    <a:pt x="1932432" y="224028"/>
                  </a:moveTo>
                  <a:lnTo>
                    <a:pt x="2360676" y="224028"/>
                  </a:lnTo>
                </a:path>
                <a:path w="2360930" h="673735">
                  <a:moveTo>
                    <a:pt x="1932432" y="449580"/>
                  </a:moveTo>
                  <a:lnTo>
                    <a:pt x="2360676" y="449580"/>
                  </a:lnTo>
                </a:path>
                <a:path w="2360930" h="673735">
                  <a:moveTo>
                    <a:pt x="0" y="673608"/>
                  </a:moveTo>
                  <a:lnTo>
                    <a:pt x="1645920" y="673608"/>
                  </a:lnTo>
                </a:path>
              </a:pathLst>
            </a:custGeom>
            <a:ln w="9143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9" name="object 49"/>
            <p:cNvSpPr/>
            <p:nvPr/>
          </p:nvSpPr>
          <p:spPr>
            <a:xfrm>
              <a:off x="2676143" y="6038850"/>
              <a:ext cx="2360930" cy="5080"/>
            </a:xfrm>
            <a:custGeom>
              <a:avLst/>
              <a:gdLst/>
              <a:ahLst/>
              <a:cxnLst/>
              <a:rect l="l" t="t" r="r" b="b"/>
              <a:pathLst>
                <a:path w="2360929" h="5079">
                  <a:moveTo>
                    <a:pt x="0" y="0"/>
                  </a:moveTo>
                  <a:lnTo>
                    <a:pt x="2360676" y="0"/>
                  </a:lnTo>
                </a:path>
                <a:path w="2360929" h="5079">
                  <a:moveTo>
                    <a:pt x="0" y="4572"/>
                  </a:moveTo>
                  <a:lnTo>
                    <a:pt x="2360676" y="4572"/>
                  </a:lnTo>
                </a:path>
              </a:pathLst>
            </a:custGeom>
            <a:ln w="4571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0" name="object 50"/>
            <p:cNvSpPr/>
            <p:nvPr/>
          </p:nvSpPr>
          <p:spPr>
            <a:xfrm>
              <a:off x="743711" y="6266688"/>
              <a:ext cx="4293235" cy="0"/>
            </a:xfrm>
            <a:custGeom>
              <a:avLst/>
              <a:gdLst/>
              <a:ahLst/>
              <a:cxnLst/>
              <a:rect l="l" t="t" r="r" b="b"/>
              <a:pathLst>
                <a:path w="4293235">
                  <a:moveTo>
                    <a:pt x="0" y="0"/>
                  </a:moveTo>
                  <a:lnTo>
                    <a:pt x="1645920" y="0"/>
                  </a:lnTo>
                </a:path>
                <a:path w="4293235">
                  <a:moveTo>
                    <a:pt x="1932432" y="0"/>
                  </a:moveTo>
                  <a:lnTo>
                    <a:pt x="4293108" y="0"/>
                  </a:lnTo>
                </a:path>
              </a:pathLst>
            </a:custGeom>
            <a:ln w="9143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1" name="object 51"/>
            <p:cNvSpPr/>
            <p:nvPr/>
          </p:nvSpPr>
          <p:spPr>
            <a:xfrm>
              <a:off x="743711" y="6488430"/>
              <a:ext cx="4293235" cy="5080"/>
            </a:xfrm>
            <a:custGeom>
              <a:avLst/>
              <a:gdLst/>
              <a:ahLst/>
              <a:cxnLst/>
              <a:rect l="l" t="t" r="r" b="b"/>
              <a:pathLst>
                <a:path w="4293235" h="5079">
                  <a:moveTo>
                    <a:pt x="0" y="0"/>
                  </a:moveTo>
                  <a:lnTo>
                    <a:pt x="4293108" y="0"/>
                  </a:lnTo>
                </a:path>
                <a:path w="4293235" h="5079">
                  <a:moveTo>
                    <a:pt x="0" y="4572"/>
                  </a:moveTo>
                  <a:lnTo>
                    <a:pt x="4293108" y="4572"/>
                  </a:lnTo>
                </a:path>
              </a:pathLst>
            </a:custGeom>
            <a:ln w="4571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2" name="object 52"/>
            <p:cNvSpPr/>
            <p:nvPr/>
          </p:nvSpPr>
          <p:spPr>
            <a:xfrm>
              <a:off x="2389631" y="5141975"/>
              <a:ext cx="287020" cy="1348740"/>
            </a:xfrm>
            <a:custGeom>
              <a:avLst/>
              <a:gdLst/>
              <a:ahLst/>
              <a:cxnLst/>
              <a:rect l="l" t="t" r="r" b="b"/>
              <a:pathLst>
                <a:path w="287019" h="1348739">
                  <a:moveTo>
                    <a:pt x="286512" y="0"/>
                  </a:moveTo>
                  <a:lnTo>
                    <a:pt x="0" y="0"/>
                  </a:lnTo>
                  <a:lnTo>
                    <a:pt x="0" y="1348740"/>
                  </a:lnTo>
                  <a:lnTo>
                    <a:pt x="286512" y="1348740"/>
                  </a:lnTo>
                  <a:lnTo>
                    <a:pt x="286512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3" name="object 53"/>
            <p:cNvSpPr/>
            <p:nvPr/>
          </p:nvSpPr>
          <p:spPr>
            <a:xfrm>
              <a:off x="3390899" y="5367527"/>
              <a:ext cx="429895" cy="449580"/>
            </a:xfrm>
            <a:custGeom>
              <a:avLst/>
              <a:gdLst/>
              <a:ahLst/>
              <a:cxnLst/>
              <a:rect l="l" t="t" r="r" b="b"/>
              <a:pathLst>
                <a:path w="429895" h="449579">
                  <a:moveTo>
                    <a:pt x="0" y="0"/>
                  </a:moveTo>
                  <a:lnTo>
                    <a:pt x="429767" y="0"/>
                  </a:lnTo>
                </a:path>
                <a:path w="429895" h="449579">
                  <a:moveTo>
                    <a:pt x="0" y="224028"/>
                  </a:moveTo>
                  <a:lnTo>
                    <a:pt x="429767" y="224028"/>
                  </a:lnTo>
                </a:path>
                <a:path w="429895" h="449579">
                  <a:moveTo>
                    <a:pt x="0" y="449580"/>
                  </a:moveTo>
                  <a:lnTo>
                    <a:pt x="429767" y="449580"/>
                  </a:lnTo>
                </a:path>
              </a:pathLst>
            </a:custGeom>
            <a:ln w="9143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4" name="object 54"/>
            <p:cNvSpPr/>
            <p:nvPr/>
          </p:nvSpPr>
          <p:spPr>
            <a:xfrm>
              <a:off x="3104387" y="5141975"/>
              <a:ext cx="287020" cy="899160"/>
            </a:xfrm>
            <a:custGeom>
              <a:avLst/>
              <a:gdLst/>
              <a:ahLst/>
              <a:cxnLst/>
              <a:rect l="l" t="t" r="r" b="b"/>
              <a:pathLst>
                <a:path w="287020" h="899160">
                  <a:moveTo>
                    <a:pt x="286512" y="0"/>
                  </a:moveTo>
                  <a:lnTo>
                    <a:pt x="0" y="0"/>
                  </a:lnTo>
                  <a:lnTo>
                    <a:pt x="0" y="899160"/>
                  </a:lnTo>
                  <a:lnTo>
                    <a:pt x="286512" y="899160"/>
                  </a:lnTo>
                  <a:lnTo>
                    <a:pt x="286512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5" name="object 55"/>
            <p:cNvSpPr/>
            <p:nvPr/>
          </p:nvSpPr>
          <p:spPr>
            <a:xfrm>
              <a:off x="4107179" y="5365241"/>
              <a:ext cx="929640" cy="5080"/>
            </a:xfrm>
            <a:custGeom>
              <a:avLst/>
              <a:gdLst/>
              <a:ahLst/>
              <a:cxnLst/>
              <a:rect l="l" t="t" r="r" b="b"/>
              <a:pathLst>
                <a:path w="929639" h="5079">
                  <a:moveTo>
                    <a:pt x="0" y="0"/>
                  </a:moveTo>
                  <a:lnTo>
                    <a:pt x="929640" y="0"/>
                  </a:lnTo>
                </a:path>
                <a:path w="929639" h="5079">
                  <a:moveTo>
                    <a:pt x="0" y="4571"/>
                  </a:moveTo>
                  <a:lnTo>
                    <a:pt x="929640" y="4571"/>
                  </a:lnTo>
                </a:path>
              </a:pathLst>
            </a:custGeom>
            <a:ln w="4571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6" name="object 56"/>
            <p:cNvSpPr/>
            <p:nvPr/>
          </p:nvSpPr>
          <p:spPr>
            <a:xfrm>
              <a:off x="4107179" y="5591555"/>
              <a:ext cx="929640" cy="226060"/>
            </a:xfrm>
            <a:custGeom>
              <a:avLst/>
              <a:gdLst/>
              <a:ahLst/>
              <a:cxnLst/>
              <a:rect l="l" t="t" r="r" b="b"/>
              <a:pathLst>
                <a:path w="929639" h="226060">
                  <a:moveTo>
                    <a:pt x="0" y="0"/>
                  </a:moveTo>
                  <a:lnTo>
                    <a:pt x="929640" y="0"/>
                  </a:lnTo>
                </a:path>
                <a:path w="929639" h="226060">
                  <a:moveTo>
                    <a:pt x="0" y="225552"/>
                  </a:moveTo>
                  <a:lnTo>
                    <a:pt x="929640" y="225552"/>
                  </a:lnTo>
                </a:path>
              </a:pathLst>
            </a:custGeom>
            <a:ln w="9143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7" name="object 57"/>
            <p:cNvSpPr/>
            <p:nvPr/>
          </p:nvSpPr>
          <p:spPr>
            <a:xfrm>
              <a:off x="3820668" y="5141975"/>
              <a:ext cx="1001394" cy="809625"/>
            </a:xfrm>
            <a:custGeom>
              <a:avLst/>
              <a:gdLst/>
              <a:ahLst/>
              <a:cxnLst/>
              <a:rect l="l" t="t" r="r" b="b"/>
              <a:pathLst>
                <a:path w="1001395" h="809625">
                  <a:moveTo>
                    <a:pt x="286512" y="0"/>
                  </a:moveTo>
                  <a:lnTo>
                    <a:pt x="0" y="0"/>
                  </a:lnTo>
                  <a:lnTo>
                    <a:pt x="0" y="809244"/>
                  </a:lnTo>
                  <a:lnTo>
                    <a:pt x="286512" y="809244"/>
                  </a:lnTo>
                  <a:lnTo>
                    <a:pt x="286512" y="0"/>
                  </a:lnTo>
                  <a:close/>
                </a:path>
                <a:path w="1001395" h="809625">
                  <a:moveTo>
                    <a:pt x="1001268" y="0"/>
                  </a:moveTo>
                  <a:lnTo>
                    <a:pt x="714756" y="0"/>
                  </a:lnTo>
                  <a:lnTo>
                    <a:pt x="714756" y="225552"/>
                  </a:lnTo>
                  <a:lnTo>
                    <a:pt x="1001268" y="225552"/>
                  </a:lnTo>
                  <a:lnTo>
                    <a:pt x="1001268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8" name="object 58"/>
            <p:cNvSpPr/>
            <p:nvPr/>
          </p:nvSpPr>
          <p:spPr>
            <a:xfrm>
              <a:off x="702563" y="5141975"/>
              <a:ext cx="4334510" cy="1574800"/>
            </a:xfrm>
            <a:custGeom>
              <a:avLst/>
              <a:gdLst/>
              <a:ahLst/>
              <a:cxnLst/>
              <a:rect l="l" t="t" r="r" b="b"/>
              <a:pathLst>
                <a:path w="4334510" h="1574800">
                  <a:moveTo>
                    <a:pt x="41148" y="1574292"/>
                  </a:moveTo>
                  <a:lnTo>
                    <a:pt x="4334256" y="1574292"/>
                  </a:lnTo>
                </a:path>
                <a:path w="4334510" h="1574800">
                  <a:moveTo>
                    <a:pt x="41148" y="0"/>
                  </a:moveTo>
                  <a:lnTo>
                    <a:pt x="41148" y="1574292"/>
                  </a:lnTo>
                </a:path>
                <a:path w="4334510" h="1574800">
                  <a:moveTo>
                    <a:pt x="0" y="0"/>
                  </a:moveTo>
                  <a:lnTo>
                    <a:pt x="41148" y="0"/>
                  </a:lnTo>
                </a:path>
                <a:path w="4334510" h="1574800">
                  <a:moveTo>
                    <a:pt x="0" y="225552"/>
                  </a:moveTo>
                  <a:lnTo>
                    <a:pt x="41148" y="225552"/>
                  </a:lnTo>
                </a:path>
                <a:path w="4334510" h="1574800">
                  <a:moveTo>
                    <a:pt x="0" y="449580"/>
                  </a:moveTo>
                  <a:lnTo>
                    <a:pt x="41148" y="449580"/>
                  </a:lnTo>
                </a:path>
                <a:path w="4334510" h="1574800">
                  <a:moveTo>
                    <a:pt x="0" y="675132"/>
                  </a:moveTo>
                  <a:lnTo>
                    <a:pt x="41148" y="675132"/>
                  </a:lnTo>
                </a:path>
                <a:path w="4334510" h="1574800">
                  <a:moveTo>
                    <a:pt x="0" y="899160"/>
                  </a:moveTo>
                  <a:lnTo>
                    <a:pt x="41148" y="899160"/>
                  </a:lnTo>
                </a:path>
                <a:path w="4334510" h="1574800">
                  <a:moveTo>
                    <a:pt x="0" y="1124712"/>
                  </a:moveTo>
                  <a:lnTo>
                    <a:pt x="41148" y="1124712"/>
                  </a:lnTo>
                </a:path>
                <a:path w="4334510" h="1574800">
                  <a:moveTo>
                    <a:pt x="0" y="1348740"/>
                  </a:moveTo>
                  <a:lnTo>
                    <a:pt x="41148" y="1348740"/>
                  </a:lnTo>
                </a:path>
                <a:path w="4334510" h="1574800">
                  <a:moveTo>
                    <a:pt x="0" y="1574292"/>
                  </a:moveTo>
                  <a:lnTo>
                    <a:pt x="41148" y="1574292"/>
                  </a:lnTo>
                </a:path>
              </a:pathLst>
            </a:custGeom>
            <a:ln w="9144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2009039" y="4965853"/>
            <a:ext cx="154305" cy="1856277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R="5080" algn="r">
              <a:spcBef>
                <a:spcPts val="675"/>
              </a:spcBef>
            </a:pPr>
            <a:r>
              <a:rPr sz="1000" spc="-5" dirty="0">
                <a:solidFill>
                  <a:prstClr val="black"/>
                </a:solidFill>
                <a:latin typeface="Calibri"/>
                <a:cs typeface="Calibri"/>
              </a:rPr>
              <a:t>0</a:t>
            </a:r>
            <a:endParaRPr sz="1000">
              <a:solidFill>
                <a:prstClr val="black"/>
              </a:solidFill>
              <a:latin typeface="Calibri"/>
              <a:cs typeface="Calibri"/>
            </a:endParaRPr>
          </a:p>
          <a:p>
            <a:pPr marR="5080" algn="r">
              <a:spcBef>
                <a:spcPts val="570"/>
              </a:spcBef>
            </a:pPr>
            <a:r>
              <a:rPr sz="1000" spc="-5" dirty="0">
                <a:solidFill>
                  <a:prstClr val="black"/>
                </a:solidFill>
                <a:latin typeface="Calibri"/>
                <a:cs typeface="Calibri"/>
              </a:rPr>
              <a:t>5</a:t>
            </a:r>
            <a:endParaRPr sz="1000">
              <a:solidFill>
                <a:prstClr val="black"/>
              </a:solidFill>
              <a:latin typeface="Calibri"/>
              <a:cs typeface="Calibri"/>
            </a:endParaRPr>
          </a:p>
          <a:p>
            <a:pPr marR="5080" algn="r">
              <a:spcBef>
                <a:spcPts val="575"/>
              </a:spcBef>
            </a:pPr>
            <a:r>
              <a:rPr sz="1000" spc="-10" dirty="0">
                <a:solidFill>
                  <a:prstClr val="black"/>
                </a:solidFill>
                <a:latin typeface="Calibri"/>
                <a:cs typeface="Calibri"/>
              </a:rPr>
              <a:t>10</a:t>
            </a:r>
            <a:endParaRPr sz="1000">
              <a:solidFill>
                <a:prstClr val="black"/>
              </a:solidFill>
              <a:latin typeface="Calibri"/>
              <a:cs typeface="Calibri"/>
            </a:endParaRPr>
          </a:p>
          <a:p>
            <a:pPr marR="5080" algn="r">
              <a:spcBef>
                <a:spcPts val="570"/>
              </a:spcBef>
            </a:pPr>
            <a:r>
              <a:rPr sz="1000" spc="-10" dirty="0">
                <a:solidFill>
                  <a:prstClr val="black"/>
                </a:solidFill>
                <a:latin typeface="Calibri"/>
                <a:cs typeface="Calibri"/>
              </a:rPr>
              <a:t>15</a:t>
            </a:r>
            <a:endParaRPr sz="1000">
              <a:solidFill>
                <a:prstClr val="black"/>
              </a:solidFill>
              <a:latin typeface="Calibri"/>
              <a:cs typeface="Calibri"/>
            </a:endParaRPr>
          </a:p>
          <a:p>
            <a:pPr marR="5080" algn="r">
              <a:spcBef>
                <a:spcPts val="575"/>
              </a:spcBef>
            </a:pPr>
            <a:r>
              <a:rPr sz="1000" spc="-10" dirty="0">
                <a:solidFill>
                  <a:prstClr val="black"/>
                </a:solidFill>
                <a:latin typeface="Calibri"/>
                <a:cs typeface="Calibri"/>
              </a:rPr>
              <a:t>20</a:t>
            </a:r>
            <a:endParaRPr sz="1000">
              <a:solidFill>
                <a:prstClr val="black"/>
              </a:solidFill>
              <a:latin typeface="Calibri"/>
              <a:cs typeface="Calibri"/>
            </a:endParaRPr>
          </a:p>
          <a:p>
            <a:pPr marR="5080" algn="r">
              <a:spcBef>
                <a:spcPts val="570"/>
              </a:spcBef>
            </a:pPr>
            <a:r>
              <a:rPr sz="1000" spc="-10" dirty="0">
                <a:solidFill>
                  <a:prstClr val="black"/>
                </a:solidFill>
                <a:latin typeface="Calibri"/>
                <a:cs typeface="Calibri"/>
              </a:rPr>
              <a:t>25</a:t>
            </a:r>
            <a:endParaRPr sz="1000">
              <a:solidFill>
                <a:prstClr val="black"/>
              </a:solidFill>
              <a:latin typeface="Calibri"/>
              <a:cs typeface="Calibri"/>
            </a:endParaRPr>
          </a:p>
          <a:p>
            <a:pPr marR="5080" algn="r">
              <a:spcBef>
                <a:spcPts val="575"/>
              </a:spcBef>
            </a:pPr>
            <a:r>
              <a:rPr sz="1000" spc="-10" dirty="0">
                <a:solidFill>
                  <a:prstClr val="black"/>
                </a:solidFill>
                <a:latin typeface="Calibri"/>
                <a:cs typeface="Calibri"/>
              </a:rPr>
              <a:t>30</a:t>
            </a:r>
            <a:endParaRPr sz="1000">
              <a:solidFill>
                <a:prstClr val="black"/>
              </a:solidFill>
              <a:latin typeface="Calibri"/>
              <a:cs typeface="Calibri"/>
            </a:endParaRPr>
          </a:p>
          <a:p>
            <a:pPr marR="5080" algn="r">
              <a:spcBef>
                <a:spcPts val="570"/>
              </a:spcBef>
            </a:pPr>
            <a:r>
              <a:rPr sz="1000" spc="-10" dirty="0">
                <a:solidFill>
                  <a:prstClr val="black"/>
                </a:solidFill>
                <a:latin typeface="Calibri"/>
                <a:cs typeface="Calibri"/>
              </a:rPr>
              <a:t>35</a:t>
            </a:r>
            <a:endParaRPr sz="10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6784847" y="5873496"/>
            <a:ext cx="111760" cy="111760"/>
          </a:xfrm>
          <a:custGeom>
            <a:avLst/>
            <a:gdLst/>
            <a:ahLst/>
            <a:cxnLst/>
            <a:rect l="l" t="t" r="r" b="b"/>
            <a:pathLst>
              <a:path w="111760" h="111760">
                <a:moveTo>
                  <a:pt x="111251" y="0"/>
                </a:moveTo>
                <a:lnTo>
                  <a:pt x="0" y="0"/>
                </a:lnTo>
                <a:lnTo>
                  <a:pt x="0" y="111251"/>
                </a:lnTo>
                <a:lnTo>
                  <a:pt x="111251" y="111251"/>
                </a:lnTo>
                <a:lnTo>
                  <a:pt x="111251" y="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6935471" y="5773623"/>
            <a:ext cx="7842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b="1" spc="-15" dirty="0">
                <a:solidFill>
                  <a:prstClr val="black"/>
                </a:solidFill>
                <a:latin typeface="Calibri"/>
                <a:cs typeface="Calibri"/>
              </a:rPr>
              <a:t>c</a:t>
            </a:r>
            <a:r>
              <a:rPr sz="1600" b="1" spc="-5" dirty="0">
                <a:solidFill>
                  <a:prstClr val="black"/>
                </a:solidFill>
                <a:latin typeface="Calibri"/>
                <a:cs typeface="Calibri"/>
              </a:rPr>
              <a:t>o</a:t>
            </a:r>
            <a:r>
              <a:rPr sz="1600" b="1" spc="-10" dirty="0">
                <a:solidFill>
                  <a:prstClr val="black"/>
                </a:solidFill>
                <a:latin typeface="Calibri"/>
                <a:cs typeface="Calibri"/>
              </a:rPr>
              <a:t>n</a:t>
            </a:r>
            <a:r>
              <a:rPr sz="1600" b="1" spc="-5" dirty="0">
                <a:solidFill>
                  <a:prstClr val="black"/>
                </a:solidFill>
                <a:latin typeface="Calibri"/>
                <a:cs typeface="Calibri"/>
              </a:rPr>
              <a:t>somé</a:t>
            </a:r>
            <a:endParaRPr sz="16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586737" y="3285889"/>
            <a:ext cx="234038" cy="34239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pc="-5" dirty="0">
                <a:solidFill>
                  <a:prstClr val="black"/>
                </a:solidFill>
                <a:latin typeface="Calibri"/>
                <a:cs typeface="Calibri"/>
              </a:rPr>
              <a:t>Fréquence </a:t>
            </a:r>
            <a:r>
              <a:rPr dirty="0">
                <a:solidFill>
                  <a:prstClr val="black"/>
                </a:solidFill>
                <a:latin typeface="Calibri"/>
                <a:cs typeface="Calibri"/>
              </a:rPr>
              <a:t>des </a:t>
            </a:r>
            <a:r>
              <a:rPr spc="-10" dirty="0">
                <a:solidFill>
                  <a:prstClr val="black"/>
                </a:solidFill>
                <a:latin typeface="Calibri"/>
                <a:cs typeface="Calibri"/>
              </a:rPr>
              <a:t>proie </a:t>
            </a:r>
            <a:r>
              <a:rPr dirty="0">
                <a:solidFill>
                  <a:prstClr val="black"/>
                </a:solidFill>
                <a:latin typeface="Calibri"/>
                <a:cs typeface="Calibri"/>
              </a:rPr>
              <a:t>en</a:t>
            </a:r>
            <a:r>
              <a:rPr spc="-3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prstClr val="black"/>
                </a:solidFill>
                <a:latin typeface="Calibri"/>
                <a:cs typeface="Calibri"/>
              </a:rPr>
              <a:t>Pourcentage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2531466" y="2578100"/>
            <a:ext cx="26600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>
                <a:solidFill>
                  <a:prstClr val="black"/>
                </a:solidFill>
                <a:latin typeface="Calibri"/>
                <a:cs typeface="Calibri"/>
              </a:rPr>
              <a:t>Longueur des </a:t>
            </a:r>
            <a:r>
              <a:rPr spc="-10" dirty="0">
                <a:solidFill>
                  <a:prstClr val="black"/>
                </a:solidFill>
                <a:latin typeface="Calibri"/>
                <a:cs typeface="Calibri"/>
              </a:rPr>
              <a:t>proies </a:t>
            </a:r>
            <a:r>
              <a:rPr dirty="0">
                <a:solidFill>
                  <a:prstClr val="black"/>
                </a:solidFill>
                <a:latin typeface="Calibri"/>
                <a:cs typeface="Calibri"/>
              </a:rPr>
              <a:t>en</a:t>
            </a:r>
            <a:r>
              <a:rPr spc="-2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prstClr val="black"/>
                </a:solidFill>
                <a:latin typeface="Calibri"/>
                <a:cs typeface="Calibri"/>
              </a:rPr>
              <a:t>(cm)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5810250" y="6029363"/>
            <a:ext cx="2000250" cy="6857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24000" y="214338"/>
            <a:ext cx="9144000" cy="6476365"/>
            <a:chOff x="0" y="214337"/>
            <a:chExt cx="9144000" cy="6476365"/>
          </a:xfrm>
        </p:grpSpPr>
        <p:sp>
          <p:nvSpPr>
            <p:cNvPr id="3" name="object 3"/>
            <p:cNvSpPr/>
            <p:nvPr/>
          </p:nvSpPr>
          <p:spPr>
            <a:xfrm>
              <a:off x="0" y="214337"/>
              <a:ext cx="9143999" cy="642937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09600" y="5500712"/>
              <a:ext cx="8229600" cy="1143000"/>
            </a:xfrm>
            <a:custGeom>
              <a:avLst/>
              <a:gdLst/>
              <a:ahLst/>
              <a:cxnLst/>
              <a:rect l="l" t="t" r="r" b="b"/>
              <a:pathLst>
                <a:path w="8229600" h="1143000">
                  <a:moveTo>
                    <a:pt x="8229600" y="0"/>
                  </a:moveTo>
                  <a:lnTo>
                    <a:pt x="0" y="0"/>
                  </a:lnTo>
                  <a:lnTo>
                    <a:pt x="0" y="1142999"/>
                  </a:lnTo>
                  <a:lnTo>
                    <a:pt x="8229600" y="1142999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C3D59B">
                <a:alpha val="32940"/>
              </a:srgbClr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638555" y="5187695"/>
              <a:ext cx="8354568" cy="150266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297050" y="5717882"/>
              <a:ext cx="6861175" cy="71972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68446" y="387173"/>
            <a:ext cx="6969759" cy="31730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635" algn="ctr">
              <a:spcBef>
                <a:spcPts val="105"/>
              </a:spcBef>
            </a:pPr>
            <a:r>
              <a:rPr sz="2000" dirty="0">
                <a:solidFill>
                  <a:prstClr val="black"/>
                </a:solidFill>
                <a:latin typeface="Arial Black"/>
                <a:cs typeface="Arial Black"/>
              </a:rPr>
              <a:t>Université </a:t>
            </a:r>
            <a:r>
              <a:rPr sz="2000" spc="-5" dirty="0">
                <a:solidFill>
                  <a:prstClr val="black"/>
                </a:solidFill>
                <a:latin typeface="Arial Black"/>
                <a:cs typeface="Arial Black"/>
              </a:rPr>
              <a:t>Larbi </a:t>
            </a:r>
            <a:r>
              <a:rPr sz="2000" dirty="0">
                <a:solidFill>
                  <a:prstClr val="black"/>
                </a:solidFill>
                <a:latin typeface="Arial Black"/>
                <a:cs typeface="Arial Black"/>
              </a:rPr>
              <a:t>Ben Mhidi Oum El Bouaghi  </a:t>
            </a:r>
            <a:r>
              <a:rPr sz="2000" spc="-10" dirty="0">
                <a:solidFill>
                  <a:prstClr val="black"/>
                </a:solidFill>
                <a:latin typeface="Arial Black"/>
                <a:cs typeface="Arial Black"/>
              </a:rPr>
              <a:t>Faculté </a:t>
            </a:r>
            <a:r>
              <a:rPr sz="2000" spc="-5" dirty="0">
                <a:solidFill>
                  <a:prstClr val="black"/>
                </a:solidFill>
                <a:latin typeface="Arial Black"/>
                <a:cs typeface="Arial Black"/>
              </a:rPr>
              <a:t>des sciences </a:t>
            </a:r>
            <a:r>
              <a:rPr sz="2000" dirty="0">
                <a:solidFill>
                  <a:prstClr val="black"/>
                </a:solidFill>
                <a:latin typeface="Arial Black"/>
                <a:cs typeface="Arial Black"/>
              </a:rPr>
              <a:t>de la </a:t>
            </a:r>
            <a:r>
              <a:rPr sz="2000" spc="20" dirty="0">
                <a:solidFill>
                  <a:prstClr val="black"/>
                </a:solidFill>
                <a:latin typeface="Arial Black"/>
                <a:cs typeface="Arial Black"/>
              </a:rPr>
              <a:t>terre </a:t>
            </a:r>
            <a:r>
              <a:rPr sz="2000" dirty="0">
                <a:solidFill>
                  <a:prstClr val="black"/>
                </a:solidFill>
                <a:latin typeface="Arial Black"/>
                <a:cs typeface="Arial Black"/>
              </a:rPr>
              <a:t>et de la vie  </a:t>
            </a:r>
            <a:r>
              <a:rPr sz="2000" spc="5" dirty="0">
                <a:solidFill>
                  <a:prstClr val="black"/>
                </a:solidFill>
                <a:latin typeface="Arial Black"/>
                <a:cs typeface="Arial Black"/>
              </a:rPr>
              <a:t>Département </a:t>
            </a:r>
            <a:r>
              <a:rPr sz="2000" spc="-5" dirty="0">
                <a:solidFill>
                  <a:prstClr val="black"/>
                </a:solidFill>
                <a:latin typeface="Arial Black"/>
                <a:cs typeface="Arial Black"/>
              </a:rPr>
              <a:t>des </a:t>
            </a:r>
            <a:r>
              <a:rPr sz="2000" dirty="0">
                <a:solidFill>
                  <a:prstClr val="black"/>
                </a:solidFill>
                <a:latin typeface="Arial Black"/>
                <a:cs typeface="Arial Black"/>
              </a:rPr>
              <a:t>science de la </a:t>
            </a:r>
            <a:r>
              <a:rPr sz="2000" spc="-5" dirty="0">
                <a:solidFill>
                  <a:prstClr val="black"/>
                </a:solidFill>
                <a:latin typeface="Arial Black"/>
                <a:cs typeface="Arial Black"/>
              </a:rPr>
              <a:t>nature </a:t>
            </a:r>
            <a:r>
              <a:rPr sz="2000" dirty="0">
                <a:solidFill>
                  <a:prstClr val="black"/>
                </a:solidFill>
                <a:latin typeface="Arial Black"/>
                <a:cs typeface="Arial Black"/>
              </a:rPr>
              <a:t>et de la</a:t>
            </a:r>
            <a:r>
              <a:rPr sz="2000" spc="-40" dirty="0">
                <a:solidFill>
                  <a:prstClr val="black"/>
                </a:solidFill>
                <a:latin typeface="Arial Black"/>
                <a:cs typeface="Arial Black"/>
              </a:rPr>
              <a:t> </a:t>
            </a:r>
            <a:r>
              <a:rPr sz="2000" dirty="0">
                <a:solidFill>
                  <a:prstClr val="black"/>
                </a:solidFill>
                <a:latin typeface="Arial Black"/>
                <a:cs typeface="Arial Black"/>
              </a:rPr>
              <a:t>vie  Master :Ecologie </a:t>
            </a:r>
            <a:r>
              <a:rPr sz="2000" spc="-5" dirty="0">
                <a:solidFill>
                  <a:prstClr val="black"/>
                </a:solidFill>
                <a:latin typeface="Arial Black"/>
                <a:cs typeface="Arial Black"/>
              </a:rPr>
              <a:t>des </a:t>
            </a:r>
            <a:r>
              <a:rPr sz="2000" dirty="0">
                <a:solidFill>
                  <a:prstClr val="black"/>
                </a:solidFill>
                <a:latin typeface="Arial Black"/>
                <a:cs typeface="Arial Black"/>
              </a:rPr>
              <a:t>milieux</a:t>
            </a:r>
            <a:r>
              <a:rPr sz="2000" spc="-70" dirty="0">
                <a:solidFill>
                  <a:prstClr val="black"/>
                </a:solidFill>
                <a:latin typeface="Arial Black"/>
                <a:cs typeface="Arial Black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Arial Black"/>
                <a:cs typeface="Arial Black"/>
              </a:rPr>
              <a:t>naturels</a:t>
            </a:r>
            <a:endParaRPr sz="2000">
              <a:solidFill>
                <a:prstClr val="black"/>
              </a:solidFill>
              <a:latin typeface="Arial Black"/>
              <a:cs typeface="Arial Black"/>
            </a:endParaRPr>
          </a:p>
          <a:p>
            <a:pPr marL="635" algn="ctr"/>
            <a:r>
              <a:rPr sz="2000" dirty="0">
                <a:solidFill>
                  <a:prstClr val="black"/>
                </a:solidFill>
                <a:latin typeface="Arial Black"/>
                <a:cs typeface="Arial Black"/>
              </a:rPr>
              <a:t>Module</a:t>
            </a:r>
            <a:r>
              <a:rPr sz="2000" spc="-15" dirty="0">
                <a:solidFill>
                  <a:prstClr val="black"/>
                </a:solidFill>
                <a:latin typeface="Arial Black"/>
                <a:cs typeface="Arial Black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Arial Black"/>
                <a:cs typeface="Arial Black"/>
              </a:rPr>
              <a:t>Eco-éthologie</a:t>
            </a:r>
            <a:endParaRPr sz="2000">
              <a:solidFill>
                <a:prstClr val="black"/>
              </a:solidFill>
              <a:latin typeface="Arial Black"/>
              <a:cs typeface="Arial Black"/>
            </a:endParaRPr>
          </a:p>
          <a:p>
            <a:pPr marL="1016000" algn="ctr">
              <a:spcBef>
                <a:spcPts val="1350"/>
              </a:spcBef>
            </a:pPr>
            <a:r>
              <a:rPr sz="2800" spc="-5" dirty="0">
                <a:solidFill>
                  <a:prstClr val="black"/>
                </a:solidFill>
                <a:latin typeface="Arial Black"/>
                <a:cs typeface="Arial Black"/>
              </a:rPr>
              <a:t>TD N°04</a:t>
            </a:r>
            <a:r>
              <a:rPr sz="2800" spc="-15" dirty="0">
                <a:solidFill>
                  <a:prstClr val="black"/>
                </a:solidFill>
                <a:latin typeface="Arial Black"/>
                <a:cs typeface="Arial Black"/>
              </a:rPr>
              <a:t> </a:t>
            </a:r>
            <a:r>
              <a:rPr sz="2800" spc="-5" dirty="0">
                <a:solidFill>
                  <a:prstClr val="black"/>
                </a:solidFill>
                <a:latin typeface="Arial Black"/>
                <a:cs typeface="Arial Black"/>
              </a:rPr>
              <a:t>:</a:t>
            </a:r>
            <a:endParaRPr sz="2800">
              <a:solidFill>
                <a:prstClr val="black"/>
              </a:solidFill>
              <a:latin typeface="Arial Black"/>
              <a:cs typeface="Arial Black"/>
            </a:endParaRPr>
          </a:p>
          <a:p>
            <a:pPr marL="1738630" marR="714375" algn="ctr">
              <a:lnSpc>
                <a:spcPct val="120000"/>
              </a:lnSpc>
            </a:pPr>
            <a:r>
              <a:rPr sz="2800" spc="-10" dirty="0">
                <a:solidFill>
                  <a:srgbClr val="FF0000"/>
                </a:solidFill>
                <a:latin typeface="Arial Black"/>
                <a:cs typeface="Arial Black"/>
              </a:rPr>
              <a:t>Les </a:t>
            </a:r>
            <a:r>
              <a:rPr sz="2800" spc="-15" dirty="0">
                <a:solidFill>
                  <a:srgbClr val="FF0000"/>
                </a:solidFill>
                <a:latin typeface="Arial Black"/>
                <a:cs typeface="Arial Black"/>
              </a:rPr>
              <a:t>techniques </a:t>
            </a:r>
            <a:r>
              <a:rPr sz="2800" spc="-10" dirty="0">
                <a:solidFill>
                  <a:srgbClr val="FF0000"/>
                </a:solidFill>
                <a:latin typeface="Arial Black"/>
                <a:cs typeface="Arial Black"/>
              </a:rPr>
              <a:t>d’étude  </a:t>
            </a:r>
            <a:r>
              <a:rPr sz="2800" spc="-5" dirty="0">
                <a:solidFill>
                  <a:srgbClr val="FF0000"/>
                </a:solidFill>
                <a:latin typeface="Arial Black"/>
                <a:cs typeface="Arial Black"/>
              </a:rPr>
              <a:t>du</a:t>
            </a:r>
            <a:r>
              <a:rPr sz="2800" spc="-10" dirty="0">
                <a:solidFill>
                  <a:srgbClr val="FF0000"/>
                </a:solidFill>
                <a:latin typeface="Arial Black"/>
                <a:cs typeface="Arial Black"/>
              </a:rPr>
              <a:t> </a:t>
            </a:r>
            <a:r>
              <a:rPr sz="2800" dirty="0">
                <a:solidFill>
                  <a:srgbClr val="FF0000"/>
                </a:solidFill>
                <a:latin typeface="Arial Black"/>
                <a:cs typeface="Arial Black"/>
              </a:rPr>
              <a:t>comportement</a:t>
            </a:r>
            <a:endParaRPr sz="2800">
              <a:solidFill>
                <a:prstClr val="black"/>
              </a:solidFill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524000" y="0"/>
            <a:ext cx="9144000" cy="6858000"/>
            <a:chOff x="0" y="0"/>
            <a:chExt cx="9144000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714499" cy="224802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4357751"/>
              <a:ext cx="3786124" cy="250024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3714750" y="4357711"/>
              <a:ext cx="5429249" cy="250028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2146554"/>
              <a:ext cx="3071749" cy="222059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24000" y="1928774"/>
            <a:ext cx="9144000" cy="4786630"/>
            <a:chOff x="0" y="1928774"/>
            <a:chExt cx="9144000" cy="4786630"/>
          </a:xfrm>
        </p:grpSpPr>
        <p:sp>
          <p:nvSpPr>
            <p:cNvPr id="3" name="object 3"/>
            <p:cNvSpPr/>
            <p:nvPr/>
          </p:nvSpPr>
          <p:spPr>
            <a:xfrm>
              <a:off x="0" y="1928774"/>
              <a:ext cx="9144000" cy="4786630"/>
            </a:xfrm>
            <a:custGeom>
              <a:avLst/>
              <a:gdLst/>
              <a:ahLst/>
              <a:cxnLst/>
              <a:rect l="l" t="t" r="r" b="b"/>
              <a:pathLst>
                <a:path w="9144000" h="4786630">
                  <a:moveTo>
                    <a:pt x="9144000" y="0"/>
                  </a:moveTo>
                  <a:lnTo>
                    <a:pt x="0" y="0"/>
                  </a:lnTo>
                  <a:lnTo>
                    <a:pt x="0" y="4786376"/>
                  </a:lnTo>
                  <a:lnTo>
                    <a:pt x="9144000" y="4786376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C3D59B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3148583" y="5844539"/>
              <a:ext cx="1139952" cy="65989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3838955" y="5844539"/>
              <a:ext cx="1594103" cy="65989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602739" y="1936495"/>
            <a:ext cx="8989060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  <a:tab pos="2141855" algn="l"/>
                <a:tab pos="2439035" algn="l"/>
                <a:tab pos="3164840" algn="l"/>
                <a:tab pos="3687445" algn="l"/>
                <a:tab pos="3815079" algn="l"/>
                <a:tab pos="4655185" algn="l"/>
                <a:tab pos="5272405" algn="l"/>
                <a:tab pos="5916930" algn="l"/>
                <a:tab pos="6440170" algn="l"/>
                <a:tab pos="7717155" algn="l"/>
                <a:tab pos="8014334" algn="l"/>
                <a:tab pos="8772525" algn="l"/>
              </a:tabLst>
            </a:pP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L'</a:t>
            </a:r>
            <a:r>
              <a:rPr sz="3200" b="1" spc="-30" dirty="0">
                <a:solidFill>
                  <a:srgbClr val="FF0000"/>
                </a:solidFill>
                <a:latin typeface="Calibri"/>
                <a:cs typeface="Calibri"/>
              </a:rPr>
              <a:t>é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thologie	</a:t>
            </a:r>
            <a:r>
              <a:rPr sz="3200" b="1" spc="-5" dirty="0">
                <a:solidFill>
                  <a:prstClr val="black"/>
                </a:solidFill>
                <a:latin typeface="Calibri"/>
                <a:cs typeface="Calibri"/>
              </a:rPr>
              <a:t>e</a:t>
            </a:r>
            <a:r>
              <a:rPr sz="3200" b="1" spc="-40" dirty="0">
                <a:solidFill>
                  <a:prstClr val="black"/>
                </a:solidFill>
                <a:latin typeface="Calibri"/>
                <a:cs typeface="Calibri"/>
              </a:rPr>
              <a:t>s</a:t>
            </a:r>
            <a:r>
              <a:rPr sz="3200" b="1" dirty="0">
                <a:solidFill>
                  <a:prstClr val="black"/>
                </a:solidFill>
                <a:latin typeface="Calibri"/>
                <a:cs typeface="Calibri"/>
              </a:rPr>
              <a:t>t	</a:t>
            </a:r>
            <a:r>
              <a:rPr sz="3200" b="1" spc="5" dirty="0">
                <a:solidFill>
                  <a:prstClr val="black"/>
                </a:solidFill>
                <a:latin typeface="Calibri"/>
                <a:cs typeface="Calibri"/>
              </a:rPr>
              <a:t>l</a:t>
            </a:r>
            <a:r>
              <a:rPr sz="3200" b="1" dirty="0">
                <a:solidFill>
                  <a:prstClr val="black"/>
                </a:solidFill>
                <a:latin typeface="Calibri"/>
                <a:cs typeface="Calibri"/>
              </a:rPr>
              <a:t>a	b</a:t>
            </a:r>
            <a:r>
              <a:rPr sz="3200" b="1" spc="-75" dirty="0">
                <a:solidFill>
                  <a:prstClr val="black"/>
                </a:solidFill>
                <a:latin typeface="Calibri"/>
                <a:cs typeface="Calibri"/>
              </a:rPr>
              <a:t>r</a:t>
            </a:r>
            <a:r>
              <a:rPr sz="3200" b="1" dirty="0">
                <a:solidFill>
                  <a:prstClr val="black"/>
                </a:solidFill>
                <a:latin typeface="Calibri"/>
                <a:cs typeface="Calibri"/>
              </a:rPr>
              <a:t>anc</a:t>
            </a:r>
            <a:r>
              <a:rPr sz="3200" b="1" spc="-15" dirty="0">
                <a:solidFill>
                  <a:prstClr val="black"/>
                </a:solidFill>
                <a:latin typeface="Calibri"/>
                <a:cs typeface="Calibri"/>
              </a:rPr>
              <a:t>h</a:t>
            </a:r>
            <a:r>
              <a:rPr sz="3200" b="1" dirty="0">
                <a:solidFill>
                  <a:prstClr val="black"/>
                </a:solidFill>
                <a:latin typeface="Calibri"/>
                <a:cs typeface="Calibri"/>
              </a:rPr>
              <a:t>e	</a:t>
            </a:r>
            <a:r>
              <a:rPr sz="3200" b="1" spc="-5" dirty="0">
                <a:solidFill>
                  <a:prstClr val="black"/>
                </a:solidFill>
                <a:latin typeface="Calibri"/>
                <a:cs typeface="Calibri"/>
              </a:rPr>
              <a:t>d</a:t>
            </a:r>
            <a:r>
              <a:rPr sz="3200" b="1" dirty="0">
                <a:solidFill>
                  <a:prstClr val="black"/>
                </a:solidFill>
                <a:latin typeface="Calibri"/>
                <a:cs typeface="Calibri"/>
              </a:rPr>
              <a:t>e	</a:t>
            </a:r>
            <a:r>
              <a:rPr sz="3200" b="1" spc="5" dirty="0">
                <a:solidFill>
                  <a:srgbClr val="FFC000"/>
                </a:solidFill>
                <a:latin typeface="Calibri"/>
                <a:cs typeface="Calibri"/>
              </a:rPr>
              <a:t>l</a:t>
            </a:r>
            <a:r>
              <a:rPr sz="3200" b="1" dirty="0">
                <a:solidFill>
                  <a:srgbClr val="FFC000"/>
                </a:solidFill>
                <a:latin typeface="Calibri"/>
                <a:cs typeface="Calibri"/>
              </a:rPr>
              <a:t>a	biologie	</a:t>
            </a:r>
            <a:r>
              <a:rPr sz="3200" b="1" spc="-5" dirty="0">
                <a:solidFill>
                  <a:prstClr val="black"/>
                </a:solidFill>
                <a:latin typeface="Calibri"/>
                <a:cs typeface="Calibri"/>
              </a:rPr>
              <a:t>qu</a:t>
            </a:r>
            <a:r>
              <a:rPr sz="3200" b="1" dirty="0">
                <a:solidFill>
                  <a:prstClr val="black"/>
                </a:solidFill>
                <a:latin typeface="Calibri"/>
                <a:cs typeface="Calibri"/>
              </a:rPr>
              <a:t>i	a  </a:t>
            </a:r>
            <a:r>
              <a:rPr sz="3200" b="1" spc="-5" dirty="0">
                <a:solidFill>
                  <a:prstClr val="black"/>
                </a:solidFill>
                <a:latin typeface="Calibri"/>
                <a:cs typeface="Calibri"/>
              </a:rPr>
              <a:t>co</a:t>
            </a:r>
            <a:r>
              <a:rPr sz="3200" b="1" spc="-20" dirty="0">
                <a:solidFill>
                  <a:prstClr val="black"/>
                </a:solidFill>
                <a:latin typeface="Calibri"/>
                <a:cs typeface="Calibri"/>
              </a:rPr>
              <a:t>m</a:t>
            </a:r>
            <a:r>
              <a:rPr sz="3200" b="1" spc="-5" dirty="0">
                <a:solidFill>
                  <a:prstClr val="black"/>
                </a:solidFill>
                <a:latin typeface="Calibri"/>
                <a:cs typeface="Calibri"/>
              </a:rPr>
              <a:t>m</a:t>
            </a:r>
            <a:r>
              <a:rPr sz="3200" b="1" dirty="0">
                <a:solidFill>
                  <a:prstClr val="black"/>
                </a:solidFill>
                <a:latin typeface="Calibri"/>
                <a:cs typeface="Calibri"/>
              </a:rPr>
              <a:t>e	</a:t>
            </a:r>
            <a:r>
              <a:rPr sz="3200" b="1" dirty="0">
                <a:solidFill>
                  <a:srgbClr val="30859C"/>
                </a:solidFill>
                <a:latin typeface="Calibri"/>
                <a:cs typeface="Calibri"/>
              </a:rPr>
              <a:t>i</a:t>
            </a:r>
            <a:r>
              <a:rPr sz="3200" b="1" spc="-25" dirty="0">
                <a:solidFill>
                  <a:srgbClr val="30859C"/>
                </a:solidFill>
                <a:latin typeface="Calibri"/>
                <a:cs typeface="Calibri"/>
              </a:rPr>
              <a:t>n</a:t>
            </a:r>
            <a:r>
              <a:rPr sz="3200" b="1" spc="-35" dirty="0">
                <a:solidFill>
                  <a:srgbClr val="30859C"/>
                </a:solidFill>
                <a:latin typeface="Calibri"/>
                <a:cs typeface="Calibri"/>
              </a:rPr>
              <a:t>t</a:t>
            </a:r>
            <a:r>
              <a:rPr sz="3200" b="1" spc="-5" dirty="0">
                <a:solidFill>
                  <a:srgbClr val="30859C"/>
                </a:solidFill>
                <a:latin typeface="Calibri"/>
                <a:cs typeface="Calibri"/>
              </a:rPr>
              <a:t>é</a:t>
            </a:r>
            <a:r>
              <a:rPr sz="3200" b="1" spc="-40" dirty="0">
                <a:solidFill>
                  <a:srgbClr val="30859C"/>
                </a:solidFill>
                <a:latin typeface="Calibri"/>
                <a:cs typeface="Calibri"/>
              </a:rPr>
              <a:t>r</a:t>
            </a:r>
            <a:r>
              <a:rPr sz="3200" b="1" spc="-35" dirty="0">
                <a:solidFill>
                  <a:srgbClr val="30859C"/>
                </a:solidFill>
                <a:latin typeface="Calibri"/>
                <a:cs typeface="Calibri"/>
              </a:rPr>
              <a:t>ê</a:t>
            </a:r>
            <a:r>
              <a:rPr sz="3200" b="1" dirty="0">
                <a:solidFill>
                  <a:srgbClr val="30859C"/>
                </a:solidFill>
                <a:latin typeface="Calibri"/>
                <a:cs typeface="Calibri"/>
              </a:rPr>
              <a:t>t		</a:t>
            </a:r>
            <a:r>
              <a:rPr sz="3200" b="1" spc="5" dirty="0">
                <a:solidFill>
                  <a:srgbClr val="30859C"/>
                </a:solidFill>
                <a:latin typeface="Calibri"/>
                <a:cs typeface="Calibri"/>
              </a:rPr>
              <a:t>l</a:t>
            </a:r>
            <a:r>
              <a:rPr sz="3200" b="1" dirty="0">
                <a:solidFill>
                  <a:srgbClr val="30859C"/>
                </a:solidFill>
                <a:latin typeface="Calibri"/>
                <a:cs typeface="Calibri"/>
              </a:rPr>
              <a:t>e	</a:t>
            </a:r>
            <a:r>
              <a:rPr sz="3200" b="1" spc="-5" dirty="0">
                <a:solidFill>
                  <a:srgbClr val="30859C"/>
                </a:solidFill>
                <a:latin typeface="Calibri"/>
                <a:cs typeface="Calibri"/>
              </a:rPr>
              <a:t>co</a:t>
            </a:r>
            <a:r>
              <a:rPr sz="3200" b="1" spc="-20" dirty="0">
                <a:solidFill>
                  <a:srgbClr val="30859C"/>
                </a:solidFill>
                <a:latin typeface="Calibri"/>
                <a:cs typeface="Calibri"/>
              </a:rPr>
              <a:t>m</a:t>
            </a:r>
            <a:r>
              <a:rPr sz="3200" b="1" dirty="0">
                <a:solidFill>
                  <a:srgbClr val="30859C"/>
                </a:solidFill>
                <a:latin typeface="Calibri"/>
                <a:cs typeface="Calibri"/>
              </a:rPr>
              <a:t>po</a:t>
            </a:r>
            <a:r>
              <a:rPr sz="3200" b="1" spc="-10" dirty="0">
                <a:solidFill>
                  <a:srgbClr val="30859C"/>
                </a:solidFill>
                <a:latin typeface="Calibri"/>
                <a:cs typeface="Calibri"/>
              </a:rPr>
              <a:t>r</a:t>
            </a:r>
            <a:r>
              <a:rPr sz="3200" b="1" spc="-45" dirty="0">
                <a:solidFill>
                  <a:srgbClr val="30859C"/>
                </a:solidFill>
                <a:latin typeface="Calibri"/>
                <a:cs typeface="Calibri"/>
              </a:rPr>
              <a:t>t</a:t>
            </a:r>
            <a:r>
              <a:rPr sz="3200" b="1" spc="-5" dirty="0">
                <a:solidFill>
                  <a:srgbClr val="30859C"/>
                </a:solidFill>
                <a:latin typeface="Calibri"/>
                <a:cs typeface="Calibri"/>
              </a:rPr>
              <a:t>eme</a:t>
            </a:r>
            <a:r>
              <a:rPr sz="3200" b="1" spc="-40" dirty="0">
                <a:solidFill>
                  <a:srgbClr val="30859C"/>
                </a:solidFill>
                <a:latin typeface="Calibri"/>
                <a:cs typeface="Calibri"/>
              </a:rPr>
              <a:t>n</a:t>
            </a:r>
            <a:r>
              <a:rPr sz="3200" b="1" dirty="0">
                <a:solidFill>
                  <a:srgbClr val="30859C"/>
                </a:solidFill>
                <a:latin typeface="Calibri"/>
                <a:cs typeface="Calibri"/>
              </a:rPr>
              <a:t>t	ani</a:t>
            </a:r>
            <a:r>
              <a:rPr sz="3200" b="1" spc="-15" dirty="0">
                <a:solidFill>
                  <a:srgbClr val="30859C"/>
                </a:solidFill>
                <a:latin typeface="Calibri"/>
                <a:cs typeface="Calibri"/>
              </a:rPr>
              <a:t>m</a:t>
            </a:r>
            <a:r>
              <a:rPr sz="3200" b="1" dirty="0">
                <a:solidFill>
                  <a:srgbClr val="30859C"/>
                </a:solidFill>
                <a:latin typeface="Calibri"/>
                <a:cs typeface="Calibri"/>
              </a:rPr>
              <a:t>a</a:t>
            </a:r>
            <a:r>
              <a:rPr sz="3200" b="1" spc="-10" dirty="0">
                <a:solidFill>
                  <a:srgbClr val="30859C"/>
                </a:solidFill>
                <a:latin typeface="Calibri"/>
                <a:cs typeface="Calibri"/>
              </a:rPr>
              <a:t>l</a:t>
            </a:r>
            <a:r>
              <a:rPr sz="3200" b="1" dirty="0">
                <a:solidFill>
                  <a:prstClr val="black"/>
                </a:solidFill>
                <a:latin typeface="Calibri"/>
                <a:cs typeface="Calibri"/>
              </a:rPr>
              <a:t>.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45641" y="3399790"/>
            <a:ext cx="3870325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spcBef>
                <a:spcPts val="105"/>
              </a:spcBef>
              <a:tabLst>
                <a:tab pos="1141730" algn="l"/>
                <a:tab pos="2669540" algn="l"/>
              </a:tabLst>
            </a:pPr>
            <a:r>
              <a:rPr sz="3200" b="1" spc="-5" dirty="0">
                <a:solidFill>
                  <a:prstClr val="black"/>
                </a:solidFill>
                <a:latin typeface="Calibri"/>
                <a:cs typeface="Calibri"/>
              </a:rPr>
              <a:t>Pl</a:t>
            </a:r>
            <a:r>
              <a:rPr sz="3200" b="1" spc="-15" dirty="0">
                <a:solidFill>
                  <a:prstClr val="black"/>
                </a:solidFill>
                <a:latin typeface="Calibri"/>
                <a:cs typeface="Calibri"/>
              </a:rPr>
              <a:t>u</a:t>
            </a:r>
            <a:r>
              <a:rPr sz="3200" b="1" dirty="0">
                <a:solidFill>
                  <a:prstClr val="black"/>
                </a:solidFill>
                <a:latin typeface="Calibri"/>
                <a:cs typeface="Calibri"/>
              </a:rPr>
              <a:t>s	s</a:t>
            </a:r>
            <a:r>
              <a:rPr sz="3200" b="1" spc="-25" dirty="0">
                <a:solidFill>
                  <a:prstClr val="black"/>
                </a:solidFill>
                <a:latin typeface="Calibri"/>
                <a:cs typeface="Calibri"/>
              </a:rPr>
              <a:t>p</a:t>
            </a:r>
            <a:r>
              <a:rPr sz="3200" b="1" spc="-5" dirty="0">
                <a:solidFill>
                  <a:prstClr val="black"/>
                </a:solidFill>
                <a:latin typeface="Calibri"/>
                <a:cs typeface="Calibri"/>
              </a:rPr>
              <a:t>écifiqu</a:t>
            </a:r>
            <a:r>
              <a:rPr sz="3200" b="1" spc="-25" dirty="0">
                <a:solidFill>
                  <a:prstClr val="black"/>
                </a:solidFill>
                <a:latin typeface="Calibri"/>
                <a:cs typeface="Calibri"/>
              </a:rPr>
              <a:t>e</a:t>
            </a:r>
            <a:r>
              <a:rPr sz="3200" b="1" spc="-5" dirty="0">
                <a:solidFill>
                  <a:prstClr val="black"/>
                </a:solidFill>
                <a:latin typeface="Calibri"/>
                <a:cs typeface="Calibri"/>
              </a:rPr>
              <a:t>me</a:t>
            </a:r>
            <a:r>
              <a:rPr sz="3200" b="1" spc="-35" dirty="0">
                <a:solidFill>
                  <a:prstClr val="black"/>
                </a:solidFill>
                <a:latin typeface="Calibri"/>
                <a:cs typeface="Calibri"/>
              </a:rPr>
              <a:t>n</a:t>
            </a:r>
            <a:r>
              <a:rPr sz="3200" b="1" dirty="0">
                <a:solidFill>
                  <a:prstClr val="black"/>
                </a:solidFill>
                <a:latin typeface="Calibri"/>
                <a:cs typeface="Calibri"/>
              </a:rPr>
              <a:t>t,  </a:t>
            </a:r>
            <a:r>
              <a:rPr sz="3200" b="1" spc="-5" dirty="0">
                <a:solidFill>
                  <a:srgbClr val="E36C09"/>
                </a:solidFill>
                <a:latin typeface="Calibri"/>
                <a:cs typeface="Calibri"/>
              </a:rPr>
              <a:t>biologique	</a:t>
            </a:r>
            <a:r>
              <a:rPr sz="3200" b="1" spc="5" dirty="0">
                <a:solidFill>
                  <a:prstClr val="black"/>
                </a:solidFill>
                <a:latin typeface="Calibri"/>
                <a:cs typeface="Calibri"/>
              </a:rPr>
              <a:t>du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908675" y="3399790"/>
            <a:ext cx="3067050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314960">
              <a:spcBef>
                <a:spcPts val="105"/>
              </a:spcBef>
              <a:tabLst>
                <a:tab pos="2550160" algn="l"/>
              </a:tabLst>
            </a:pPr>
            <a:r>
              <a:rPr sz="3200" b="1" dirty="0">
                <a:solidFill>
                  <a:srgbClr val="FF3300"/>
                </a:solidFill>
                <a:latin typeface="Calibri"/>
                <a:cs typeface="Calibri"/>
              </a:rPr>
              <a:t>l</a:t>
            </a:r>
            <a:r>
              <a:rPr sz="3200" b="1" spc="-10" dirty="0">
                <a:solidFill>
                  <a:srgbClr val="FF3300"/>
                </a:solidFill>
                <a:latin typeface="Calibri"/>
                <a:cs typeface="Calibri"/>
              </a:rPr>
              <a:t>'</a:t>
            </a:r>
            <a:r>
              <a:rPr sz="3200" b="1" spc="-35" dirty="0">
                <a:solidFill>
                  <a:srgbClr val="FF3300"/>
                </a:solidFill>
                <a:latin typeface="Calibri"/>
                <a:cs typeface="Calibri"/>
              </a:rPr>
              <a:t>é</a:t>
            </a:r>
            <a:r>
              <a:rPr sz="3200" b="1" dirty="0">
                <a:solidFill>
                  <a:srgbClr val="FF3300"/>
                </a:solidFill>
                <a:latin typeface="Calibri"/>
                <a:cs typeface="Calibri"/>
              </a:rPr>
              <a:t>thol</a:t>
            </a:r>
            <a:r>
              <a:rPr sz="3200" b="1" spc="10" dirty="0">
                <a:solidFill>
                  <a:srgbClr val="FF3300"/>
                </a:solidFill>
                <a:latin typeface="Calibri"/>
                <a:cs typeface="Calibri"/>
              </a:rPr>
              <a:t>o</a:t>
            </a:r>
            <a:r>
              <a:rPr sz="3200" b="1" spc="-5" dirty="0">
                <a:solidFill>
                  <a:srgbClr val="FF3300"/>
                </a:solidFill>
                <a:latin typeface="Calibri"/>
                <a:cs typeface="Calibri"/>
              </a:rPr>
              <a:t>g</a:t>
            </a:r>
            <a:r>
              <a:rPr sz="3200" b="1" spc="-20" dirty="0">
                <a:solidFill>
                  <a:srgbClr val="FF3300"/>
                </a:solidFill>
                <a:latin typeface="Calibri"/>
                <a:cs typeface="Calibri"/>
              </a:rPr>
              <a:t>i</a:t>
            </a:r>
            <a:r>
              <a:rPr sz="3200" b="1" dirty="0">
                <a:solidFill>
                  <a:srgbClr val="FF3300"/>
                </a:solidFill>
                <a:latin typeface="Calibri"/>
                <a:cs typeface="Calibri"/>
              </a:rPr>
              <a:t>e	</a:t>
            </a:r>
            <a:r>
              <a:rPr sz="3200" b="1" spc="-5" dirty="0">
                <a:solidFill>
                  <a:prstClr val="black"/>
                </a:solidFill>
                <a:latin typeface="Calibri"/>
                <a:cs typeface="Calibri"/>
              </a:rPr>
              <a:t>e</a:t>
            </a:r>
            <a:r>
              <a:rPr sz="3200" b="1" spc="-40" dirty="0">
                <a:solidFill>
                  <a:prstClr val="black"/>
                </a:solidFill>
                <a:latin typeface="Calibri"/>
                <a:cs typeface="Calibri"/>
              </a:rPr>
              <a:t>s</a:t>
            </a:r>
            <a:r>
              <a:rPr sz="3200" b="1" dirty="0">
                <a:solidFill>
                  <a:prstClr val="black"/>
                </a:solidFill>
                <a:latin typeface="Calibri"/>
                <a:cs typeface="Calibri"/>
              </a:rPr>
              <a:t>t  </a:t>
            </a:r>
            <a:r>
              <a:rPr sz="3200" b="1" spc="-10" dirty="0">
                <a:solidFill>
                  <a:srgbClr val="006FC0"/>
                </a:solidFill>
                <a:latin typeface="Calibri"/>
                <a:cs typeface="Calibri"/>
              </a:rPr>
              <a:t>comportement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307830" y="3399790"/>
            <a:ext cx="1283970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76200">
              <a:spcBef>
                <a:spcPts val="105"/>
              </a:spcBef>
            </a:pPr>
            <a:r>
              <a:rPr sz="3200" b="1" dirty="0">
                <a:solidFill>
                  <a:prstClr val="black"/>
                </a:solidFill>
                <a:latin typeface="Calibri"/>
                <a:cs typeface="Calibri"/>
              </a:rPr>
              <a:t>l'</a:t>
            </a:r>
            <a:r>
              <a:rPr sz="3200" b="1" spc="-25" dirty="0">
                <a:solidFill>
                  <a:prstClr val="black"/>
                </a:solidFill>
                <a:latin typeface="Calibri"/>
                <a:cs typeface="Calibri"/>
              </a:rPr>
              <a:t>é</a:t>
            </a:r>
            <a:r>
              <a:rPr sz="3200" b="1" dirty="0">
                <a:solidFill>
                  <a:prstClr val="black"/>
                </a:solidFill>
                <a:latin typeface="Calibri"/>
                <a:cs typeface="Calibri"/>
              </a:rPr>
              <a:t>tude  </a:t>
            </a:r>
            <a:r>
              <a:rPr sz="3200" b="1" dirty="0">
                <a:solidFill>
                  <a:srgbClr val="006FC0"/>
                </a:solidFill>
                <a:latin typeface="Calibri"/>
                <a:cs typeface="Calibri"/>
              </a:rPr>
              <a:t>an</a:t>
            </a:r>
            <a:r>
              <a:rPr sz="3200" b="1" spc="-15" dirty="0">
                <a:solidFill>
                  <a:srgbClr val="006FC0"/>
                </a:solidFill>
                <a:latin typeface="Calibri"/>
                <a:cs typeface="Calibri"/>
              </a:rPr>
              <a:t>i</a:t>
            </a:r>
            <a:r>
              <a:rPr sz="3200" b="1" spc="-5" dirty="0">
                <a:solidFill>
                  <a:srgbClr val="006FC0"/>
                </a:solidFill>
                <a:latin typeface="Calibri"/>
                <a:cs typeface="Calibri"/>
              </a:rPr>
              <a:t>mal</a:t>
            </a:r>
            <a:r>
              <a:rPr sz="3200" b="1" dirty="0">
                <a:solidFill>
                  <a:srgbClr val="006FC0"/>
                </a:solidFill>
                <a:latin typeface="Calibri"/>
                <a:cs typeface="Calibri"/>
              </a:rPr>
              <a:t>.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02740" y="4766310"/>
            <a:ext cx="8985885" cy="168402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>
              <a:spcBef>
                <a:spcPts val="865"/>
              </a:spcBef>
            </a:pPr>
            <a:r>
              <a:rPr sz="3200" b="1" spc="-15" dirty="0">
                <a:solidFill>
                  <a:prstClr val="black"/>
                </a:solidFill>
                <a:latin typeface="Calibri"/>
                <a:cs typeface="Calibri"/>
              </a:rPr>
              <a:t>Pour </a:t>
            </a:r>
            <a:r>
              <a:rPr sz="3200" b="1" spc="-10" dirty="0">
                <a:solidFill>
                  <a:prstClr val="black"/>
                </a:solidFill>
                <a:latin typeface="Calibri"/>
                <a:cs typeface="Calibri"/>
              </a:rPr>
              <a:t>encore </a:t>
            </a:r>
            <a:r>
              <a:rPr sz="3200" b="1" dirty="0">
                <a:solidFill>
                  <a:prstClr val="black"/>
                </a:solidFill>
                <a:latin typeface="Calibri"/>
                <a:cs typeface="Calibri"/>
              </a:rPr>
              <a:t>plus </a:t>
            </a:r>
            <a:r>
              <a:rPr sz="3200" b="1" spc="-5" dirty="0">
                <a:solidFill>
                  <a:prstClr val="black"/>
                </a:solidFill>
                <a:latin typeface="Calibri"/>
                <a:cs typeface="Calibri"/>
              </a:rPr>
              <a:t>de</a:t>
            </a:r>
            <a:r>
              <a:rPr sz="3200" b="1" spc="-4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prstClr val="black"/>
                </a:solidFill>
                <a:latin typeface="Calibri"/>
                <a:cs typeface="Calibri"/>
              </a:rPr>
              <a:t>précision: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  <a:p>
            <a:pPr marL="355600" marR="5080" indent="-342900"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  <a:tab pos="2321560" algn="l"/>
                <a:tab pos="3001645" algn="l"/>
                <a:tab pos="4356100" algn="l"/>
                <a:tab pos="5115560" algn="l"/>
                <a:tab pos="6810375" algn="l"/>
                <a:tab pos="7328534" algn="l"/>
              </a:tabLst>
            </a:pPr>
            <a:r>
              <a:rPr sz="3200" b="1" dirty="0">
                <a:solidFill>
                  <a:prstClr val="black"/>
                </a:solidFill>
                <a:latin typeface="Calibri"/>
                <a:cs typeface="Calibri"/>
              </a:rPr>
              <a:t>l'</a:t>
            </a:r>
            <a:r>
              <a:rPr sz="3200" b="1" spc="-25" dirty="0">
                <a:solidFill>
                  <a:prstClr val="black"/>
                </a:solidFill>
                <a:latin typeface="Calibri"/>
                <a:cs typeface="Calibri"/>
              </a:rPr>
              <a:t>é</a:t>
            </a:r>
            <a:r>
              <a:rPr sz="3200" b="1" dirty="0">
                <a:solidFill>
                  <a:prstClr val="black"/>
                </a:solidFill>
                <a:latin typeface="Calibri"/>
                <a:cs typeface="Calibri"/>
              </a:rPr>
              <a:t>thologie	</a:t>
            </a:r>
            <a:r>
              <a:rPr sz="3200" b="1" spc="-5" dirty="0">
                <a:solidFill>
                  <a:prstClr val="black"/>
                </a:solidFill>
                <a:latin typeface="Calibri"/>
                <a:cs typeface="Calibri"/>
              </a:rPr>
              <a:t>e</a:t>
            </a:r>
            <a:r>
              <a:rPr sz="3200" b="1" spc="-40" dirty="0">
                <a:solidFill>
                  <a:prstClr val="black"/>
                </a:solidFill>
                <a:latin typeface="Calibri"/>
                <a:cs typeface="Calibri"/>
              </a:rPr>
              <a:t>s</a:t>
            </a:r>
            <a:r>
              <a:rPr sz="3200" b="1" dirty="0">
                <a:solidFill>
                  <a:prstClr val="black"/>
                </a:solidFill>
                <a:latin typeface="Calibri"/>
                <a:cs typeface="Calibri"/>
              </a:rPr>
              <a:t>t	l'</a:t>
            </a:r>
            <a:r>
              <a:rPr sz="3200" b="1" spc="-15" dirty="0">
                <a:solidFill>
                  <a:prstClr val="black"/>
                </a:solidFill>
                <a:latin typeface="Calibri"/>
                <a:cs typeface="Calibri"/>
              </a:rPr>
              <a:t>é</a:t>
            </a:r>
            <a:r>
              <a:rPr sz="3200" b="1" dirty="0">
                <a:solidFill>
                  <a:prstClr val="black"/>
                </a:solidFill>
                <a:latin typeface="Calibri"/>
                <a:cs typeface="Calibri"/>
              </a:rPr>
              <a:t>tude	</a:t>
            </a:r>
            <a:r>
              <a:rPr sz="3200" b="1" spc="-5" dirty="0">
                <a:solidFill>
                  <a:prstClr val="black"/>
                </a:solidFill>
                <a:latin typeface="Calibri"/>
                <a:cs typeface="Calibri"/>
              </a:rPr>
              <a:t>de</a:t>
            </a:r>
            <a:r>
              <a:rPr sz="3200" b="1" dirty="0">
                <a:solidFill>
                  <a:prstClr val="black"/>
                </a:solidFill>
                <a:latin typeface="Calibri"/>
                <a:cs typeface="Calibri"/>
              </a:rPr>
              <a:t>s	</a:t>
            </a:r>
            <a:r>
              <a:rPr sz="3200" b="1" spc="-25" dirty="0">
                <a:solidFill>
                  <a:prstClr val="black"/>
                </a:solidFill>
                <a:latin typeface="Calibri"/>
                <a:cs typeface="Calibri"/>
              </a:rPr>
              <a:t>a</a:t>
            </a:r>
            <a:r>
              <a:rPr sz="3200" b="1" spc="-35" dirty="0">
                <a:solidFill>
                  <a:prstClr val="black"/>
                </a:solidFill>
                <a:latin typeface="Calibri"/>
                <a:cs typeface="Calibri"/>
              </a:rPr>
              <a:t>t</a:t>
            </a:r>
            <a:r>
              <a:rPr sz="3200" b="1" dirty="0">
                <a:solidFill>
                  <a:prstClr val="black"/>
                </a:solidFill>
                <a:latin typeface="Calibri"/>
                <a:cs typeface="Calibri"/>
              </a:rPr>
              <a:t>tit</a:t>
            </a:r>
            <a:r>
              <a:rPr sz="3200" b="1" spc="-15" dirty="0">
                <a:solidFill>
                  <a:prstClr val="black"/>
                </a:solidFill>
                <a:latin typeface="Calibri"/>
                <a:cs typeface="Calibri"/>
              </a:rPr>
              <a:t>u</a:t>
            </a:r>
            <a:r>
              <a:rPr sz="3200" b="1" dirty="0">
                <a:solidFill>
                  <a:prstClr val="black"/>
                </a:solidFill>
                <a:latin typeface="Calibri"/>
                <a:cs typeface="Calibri"/>
              </a:rPr>
              <a:t>des	</a:t>
            </a:r>
            <a:r>
              <a:rPr sz="3200" b="1" spc="-30" dirty="0">
                <a:solidFill>
                  <a:prstClr val="black"/>
                </a:solidFill>
                <a:latin typeface="Calibri"/>
                <a:cs typeface="Calibri"/>
              </a:rPr>
              <a:t>e</a:t>
            </a:r>
            <a:r>
              <a:rPr sz="3200" b="1" dirty="0">
                <a:solidFill>
                  <a:prstClr val="black"/>
                </a:solidFill>
                <a:latin typeface="Calibri"/>
                <a:cs typeface="Calibri"/>
              </a:rPr>
              <a:t>t	</a:t>
            </a:r>
            <a:r>
              <a:rPr sz="3200" b="1" spc="-5" dirty="0">
                <a:solidFill>
                  <a:prstClr val="black"/>
                </a:solidFill>
                <a:latin typeface="Calibri"/>
                <a:cs typeface="Calibri"/>
              </a:rPr>
              <a:t>co</a:t>
            </a:r>
            <a:r>
              <a:rPr sz="3200" b="1" spc="-25" dirty="0">
                <a:solidFill>
                  <a:prstClr val="black"/>
                </a:solidFill>
                <a:latin typeface="Calibri"/>
                <a:cs typeface="Calibri"/>
              </a:rPr>
              <a:t>n</a:t>
            </a:r>
            <a:r>
              <a:rPr sz="3200" b="1" dirty="0">
                <a:solidFill>
                  <a:prstClr val="black"/>
                </a:solidFill>
                <a:latin typeface="Calibri"/>
                <a:cs typeface="Calibri"/>
              </a:rPr>
              <a:t>du</a:t>
            </a:r>
            <a:r>
              <a:rPr sz="3200" b="1" spc="-15" dirty="0">
                <a:solidFill>
                  <a:prstClr val="black"/>
                </a:solidFill>
                <a:latin typeface="Calibri"/>
                <a:cs typeface="Calibri"/>
              </a:rPr>
              <a:t>i</a:t>
            </a:r>
            <a:r>
              <a:rPr sz="3200" b="1" spc="-35" dirty="0">
                <a:solidFill>
                  <a:prstClr val="black"/>
                </a:solidFill>
                <a:latin typeface="Calibri"/>
                <a:cs typeface="Calibri"/>
              </a:rPr>
              <a:t>t</a:t>
            </a:r>
            <a:r>
              <a:rPr sz="3200" b="1" spc="-5" dirty="0">
                <a:solidFill>
                  <a:prstClr val="black"/>
                </a:solidFill>
                <a:latin typeface="Calibri"/>
                <a:cs typeface="Calibri"/>
              </a:rPr>
              <a:t>es  d'un </a:t>
            </a:r>
            <a:r>
              <a:rPr sz="3200" b="1" dirty="0">
                <a:solidFill>
                  <a:prstClr val="black"/>
                </a:solidFill>
                <a:latin typeface="Calibri"/>
                <a:cs typeface="Calibri"/>
              </a:rPr>
              <a:t>animal </a:t>
            </a:r>
            <a:r>
              <a:rPr sz="3200" b="1" spc="-5" dirty="0">
                <a:solidFill>
                  <a:prstClr val="black"/>
                </a:solidFill>
                <a:latin typeface="Calibri"/>
                <a:cs typeface="Calibri"/>
              </a:rPr>
              <a:t>dans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son</a:t>
            </a:r>
            <a:r>
              <a:rPr sz="3200" b="1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FF0000"/>
                </a:solidFill>
                <a:latin typeface="Calibri"/>
                <a:cs typeface="Calibri"/>
              </a:rPr>
              <a:t>milieu</a:t>
            </a:r>
            <a:r>
              <a:rPr sz="3200" b="1" spc="-5" dirty="0">
                <a:solidFill>
                  <a:prstClr val="black"/>
                </a:solidFill>
                <a:latin typeface="Calibri"/>
                <a:cs typeface="Calibri"/>
              </a:rPr>
              <a:t>.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270504" y="175260"/>
            <a:ext cx="5294630" cy="1242060"/>
            <a:chOff x="1746504" y="175260"/>
            <a:chExt cx="5294630" cy="1242060"/>
          </a:xfrm>
        </p:grpSpPr>
        <p:sp>
          <p:nvSpPr>
            <p:cNvPr id="12" name="object 12"/>
            <p:cNvSpPr/>
            <p:nvPr/>
          </p:nvSpPr>
          <p:spPr>
            <a:xfrm>
              <a:off x="1746504" y="336816"/>
              <a:ext cx="5294376" cy="108049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2656332" y="175260"/>
              <a:ext cx="3633216" cy="119938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1785874" y="357123"/>
              <a:ext cx="5215001" cy="100012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1785874" y="357123"/>
              <a:ext cx="5215255" cy="1000125"/>
            </a:xfrm>
            <a:custGeom>
              <a:avLst/>
              <a:gdLst/>
              <a:ahLst/>
              <a:cxnLst/>
              <a:rect l="l" t="t" r="r" b="b"/>
              <a:pathLst>
                <a:path w="5215255" h="1000125">
                  <a:moveTo>
                    <a:pt x="0" y="500125"/>
                  </a:moveTo>
                  <a:lnTo>
                    <a:pt x="9571" y="456971"/>
                  </a:lnTo>
                  <a:lnTo>
                    <a:pt x="37765" y="414836"/>
                  </a:lnTo>
                  <a:lnTo>
                    <a:pt x="66519" y="387387"/>
                  </a:lnTo>
                  <a:lnTo>
                    <a:pt x="102970" y="360502"/>
                  </a:lnTo>
                  <a:lnTo>
                    <a:pt x="146886" y="334226"/>
                  </a:lnTo>
                  <a:lnTo>
                    <a:pt x="198033" y="308603"/>
                  </a:lnTo>
                  <a:lnTo>
                    <a:pt x="256182" y="283678"/>
                  </a:lnTo>
                  <a:lnTo>
                    <a:pt x="321099" y="259496"/>
                  </a:lnTo>
                  <a:lnTo>
                    <a:pt x="392552" y="236100"/>
                  </a:lnTo>
                  <a:lnTo>
                    <a:pt x="430658" y="224711"/>
                  </a:lnTo>
                  <a:lnTo>
                    <a:pt x="470310" y="213535"/>
                  </a:lnTo>
                  <a:lnTo>
                    <a:pt x="511481" y="202578"/>
                  </a:lnTo>
                  <a:lnTo>
                    <a:pt x="554141" y="191846"/>
                  </a:lnTo>
                  <a:lnTo>
                    <a:pt x="598261" y="181344"/>
                  </a:lnTo>
                  <a:lnTo>
                    <a:pt x="643812" y="171077"/>
                  </a:lnTo>
                  <a:lnTo>
                    <a:pt x="690766" y="161052"/>
                  </a:lnTo>
                  <a:lnTo>
                    <a:pt x="739092" y="151273"/>
                  </a:lnTo>
                  <a:lnTo>
                    <a:pt x="788763" y="141747"/>
                  </a:lnTo>
                  <a:lnTo>
                    <a:pt x="839749" y="132478"/>
                  </a:lnTo>
                  <a:lnTo>
                    <a:pt x="892021" y="123473"/>
                  </a:lnTo>
                  <a:lnTo>
                    <a:pt x="945551" y="114737"/>
                  </a:lnTo>
                  <a:lnTo>
                    <a:pt x="1000309" y="106275"/>
                  </a:lnTo>
                  <a:lnTo>
                    <a:pt x="1056265" y="98093"/>
                  </a:lnTo>
                  <a:lnTo>
                    <a:pt x="1113392" y="90197"/>
                  </a:lnTo>
                  <a:lnTo>
                    <a:pt x="1171661" y="82592"/>
                  </a:lnTo>
                  <a:lnTo>
                    <a:pt x="1231041" y="75284"/>
                  </a:lnTo>
                  <a:lnTo>
                    <a:pt x="1291505" y="68278"/>
                  </a:lnTo>
                  <a:lnTo>
                    <a:pt x="1353023" y="61581"/>
                  </a:lnTo>
                  <a:lnTo>
                    <a:pt x="1415566" y="55196"/>
                  </a:lnTo>
                  <a:lnTo>
                    <a:pt x="1479105" y="49130"/>
                  </a:lnTo>
                  <a:lnTo>
                    <a:pt x="1543612" y="43389"/>
                  </a:lnTo>
                  <a:lnTo>
                    <a:pt x="1609057" y="37979"/>
                  </a:lnTo>
                  <a:lnTo>
                    <a:pt x="1675411" y="32903"/>
                  </a:lnTo>
                  <a:lnTo>
                    <a:pt x="1742645" y="28169"/>
                  </a:lnTo>
                  <a:lnTo>
                    <a:pt x="1810731" y="23782"/>
                  </a:lnTo>
                  <a:lnTo>
                    <a:pt x="1879639" y="19747"/>
                  </a:lnTo>
                  <a:lnTo>
                    <a:pt x="1949340" y="16070"/>
                  </a:lnTo>
                  <a:lnTo>
                    <a:pt x="2019806" y="12757"/>
                  </a:lnTo>
                  <a:lnTo>
                    <a:pt x="2091006" y="9812"/>
                  </a:lnTo>
                  <a:lnTo>
                    <a:pt x="2162913" y="7242"/>
                  </a:lnTo>
                  <a:lnTo>
                    <a:pt x="2235498" y="5052"/>
                  </a:lnTo>
                  <a:lnTo>
                    <a:pt x="2308730" y="3248"/>
                  </a:lnTo>
                  <a:lnTo>
                    <a:pt x="2382582" y="1835"/>
                  </a:lnTo>
                  <a:lnTo>
                    <a:pt x="2457024" y="819"/>
                  </a:lnTo>
                  <a:lnTo>
                    <a:pt x="2532028" y="205"/>
                  </a:lnTo>
                  <a:lnTo>
                    <a:pt x="2607564" y="0"/>
                  </a:lnTo>
                  <a:lnTo>
                    <a:pt x="2683099" y="205"/>
                  </a:lnTo>
                  <a:lnTo>
                    <a:pt x="2758102" y="819"/>
                  </a:lnTo>
                  <a:lnTo>
                    <a:pt x="2832544" y="1835"/>
                  </a:lnTo>
                  <a:lnTo>
                    <a:pt x="2906395" y="3248"/>
                  </a:lnTo>
                  <a:lnTo>
                    <a:pt x="2979627" y="5052"/>
                  </a:lnTo>
                  <a:lnTo>
                    <a:pt x="3052210" y="7242"/>
                  </a:lnTo>
                  <a:lnTo>
                    <a:pt x="3124115" y="9812"/>
                  </a:lnTo>
                  <a:lnTo>
                    <a:pt x="3195315" y="12757"/>
                  </a:lnTo>
                  <a:lnTo>
                    <a:pt x="3265778" y="16070"/>
                  </a:lnTo>
                  <a:lnTo>
                    <a:pt x="3335478" y="19747"/>
                  </a:lnTo>
                  <a:lnTo>
                    <a:pt x="3404384" y="23782"/>
                  </a:lnTo>
                  <a:lnTo>
                    <a:pt x="3472467" y="28169"/>
                  </a:lnTo>
                  <a:lnTo>
                    <a:pt x="3539699" y="32903"/>
                  </a:lnTo>
                  <a:lnTo>
                    <a:pt x="3606051" y="37979"/>
                  </a:lnTo>
                  <a:lnTo>
                    <a:pt x="3671493" y="43389"/>
                  </a:lnTo>
                  <a:lnTo>
                    <a:pt x="3735997" y="49130"/>
                  </a:lnTo>
                  <a:lnTo>
                    <a:pt x="3799534" y="55196"/>
                  </a:lnTo>
                  <a:lnTo>
                    <a:pt x="3862074" y="61581"/>
                  </a:lnTo>
                  <a:lnTo>
                    <a:pt x="3923589" y="68278"/>
                  </a:lnTo>
                  <a:lnTo>
                    <a:pt x="3984050" y="75284"/>
                  </a:lnTo>
                  <a:lnTo>
                    <a:pt x="4043427" y="82592"/>
                  </a:lnTo>
                  <a:lnTo>
                    <a:pt x="4101692" y="90197"/>
                  </a:lnTo>
                  <a:lnTo>
                    <a:pt x="4158816" y="98093"/>
                  </a:lnTo>
                  <a:lnTo>
                    <a:pt x="4214770" y="106275"/>
                  </a:lnTo>
                  <a:lnTo>
                    <a:pt x="4269524" y="114737"/>
                  </a:lnTo>
                  <a:lnTo>
                    <a:pt x="4323050" y="123473"/>
                  </a:lnTo>
                  <a:lnTo>
                    <a:pt x="4375319" y="132478"/>
                  </a:lnTo>
                  <a:lnTo>
                    <a:pt x="4426302" y="141747"/>
                  </a:lnTo>
                  <a:lnTo>
                    <a:pt x="4475969" y="151273"/>
                  </a:lnTo>
                  <a:lnTo>
                    <a:pt x="4524293" y="161052"/>
                  </a:lnTo>
                  <a:lnTo>
                    <a:pt x="4571243" y="171077"/>
                  </a:lnTo>
                  <a:lnTo>
                    <a:pt x="4616791" y="181344"/>
                  </a:lnTo>
                  <a:lnTo>
                    <a:pt x="4660908" y="191846"/>
                  </a:lnTo>
                  <a:lnTo>
                    <a:pt x="4703564" y="202578"/>
                  </a:lnTo>
                  <a:lnTo>
                    <a:pt x="4744732" y="213535"/>
                  </a:lnTo>
                  <a:lnTo>
                    <a:pt x="4784381" y="224711"/>
                  </a:lnTo>
                  <a:lnTo>
                    <a:pt x="4822484" y="236100"/>
                  </a:lnTo>
                  <a:lnTo>
                    <a:pt x="4859010" y="247697"/>
                  </a:lnTo>
                  <a:lnTo>
                    <a:pt x="4927218" y="271491"/>
                  </a:lnTo>
                  <a:lnTo>
                    <a:pt x="4988775" y="296051"/>
                  </a:lnTo>
                  <a:lnTo>
                    <a:pt x="5043447" y="321330"/>
                  </a:lnTo>
                  <a:lnTo>
                    <a:pt x="5091003" y="347285"/>
                  </a:lnTo>
                  <a:lnTo>
                    <a:pt x="5131211" y="373871"/>
                  </a:lnTo>
                  <a:lnTo>
                    <a:pt x="5163840" y="401044"/>
                  </a:lnTo>
                  <a:lnTo>
                    <a:pt x="5198063" y="442805"/>
                  </a:lnTo>
                  <a:lnTo>
                    <a:pt x="5213927" y="485637"/>
                  </a:lnTo>
                  <a:lnTo>
                    <a:pt x="5215001" y="500125"/>
                  </a:lnTo>
                  <a:lnTo>
                    <a:pt x="5213927" y="514614"/>
                  </a:lnTo>
                  <a:lnTo>
                    <a:pt x="5210727" y="529001"/>
                  </a:lnTo>
                  <a:lnTo>
                    <a:pt x="5188656" y="571490"/>
                  </a:lnTo>
                  <a:lnTo>
                    <a:pt x="5148487" y="612858"/>
                  </a:lnTo>
                  <a:lnTo>
                    <a:pt x="5112040" y="639739"/>
                  </a:lnTo>
                  <a:lnTo>
                    <a:pt x="5068129" y="666011"/>
                  </a:lnTo>
                  <a:lnTo>
                    <a:pt x="5016986" y="691629"/>
                  </a:lnTo>
                  <a:lnTo>
                    <a:pt x="4958843" y="716548"/>
                  </a:lnTo>
                  <a:lnTo>
                    <a:pt x="4893931" y="740725"/>
                  </a:lnTo>
                  <a:lnTo>
                    <a:pt x="4822484" y="764115"/>
                  </a:lnTo>
                  <a:lnTo>
                    <a:pt x="4784381" y="775501"/>
                  </a:lnTo>
                  <a:lnTo>
                    <a:pt x="4744732" y="786674"/>
                  </a:lnTo>
                  <a:lnTo>
                    <a:pt x="4703564" y="797627"/>
                  </a:lnTo>
                  <a:lnTo>
                    <a:pt x="4660908" y="808356"/>
                  </a:lnTo>
                  <a:lnTo>
                    <a:pt x="4616791" y="818855"/>
                  </a:lnTo>
                  <a:lnTo>
                    <a:pt x="4571243" y="829118"/>
                  </a:lnTo>
                  <a:lnTo>
                    <a:pt x="4524293" y="839141"/>
                  </a:lnTo>
                  <a:lnTo>
                    <a:pt x="4475969" y="848916"/>
                  </a:lnTo>
                  <a:lnTo>
                    <a:pt x="4426302" y="858439"/>
                  </a:lnTo>
                  <a:lnTo>
                    <a:pt x="4375319" y="867704"/>
                  </a:lnTo>
                  <a:lnTo>
                    <a:pt x="4323050" y="876706"/>
                  </a:lnTo>
                  <a:lnTo>
                    <a:pt x="4269524" y="885439"/>
                  </a:lnTo>
                  <a:lnTo>
                    <a:pt x="4214770" y="893898"/>
                  </a:lnTo>
                  <a:lnTo>
                    <a:pt x="4158816" y="902076"/>
                  </a:lnTo>
                  <a:lnTo>
                    <a:pt x="4101692" y="909969"/>
                  </a:lnTo>
                  <a:lnTo>
                    <a:pt x="4043427" y="917571"/>
                  </a:lnTo>
                  <a:lnTo>
                    <a:pt x="3984050" y="924876"/>
                  </a:lnTo>
                  <a:lnTo>
                    <a:pt x="3923589" y="931878"/>
                  </a:lnTo>
                  <a:lnTo>
                    <a:pt x="3862074" y="938573"/>
                  </a:lnTo>
                  <a:lnTo>
                    <a:pt x="3799534" y="944955"/>
                  </a:lnTo>
                  <a:lnTo>
                    <a:pt x="3735997" y="951018"/>
                  </a:lnTo>
                  <a:lnTo>
                    <a:pt x="3671493" y="956756"/>
                  </a:lnTo>
                  <a:lnTo>
                    <a:pt x="3606051" y="962165"/>
                  </a:lnTo>
                  <a:lnTo>
                    <a:pt x="3539699" y="967237"/>
                  </a:lnTo>
                  <a:lnTo>
                    <a:pt x="3472467" y="971969"/>
                  </a:lnTo>
                  <a:lnTo>
                    <a:pt x="3404384" y="976354"/>
                  </a:lnTo>
                  <a:lnTo>
                    <a:pt x="3335478" y="980387"/>
                  </a:lnTo>
                  <a:lnTo>
                    <a:pt x="3265778" y="984062"/>
                  </a:lnTo>
                  <a:lnTo>
                    <a:pt x="3195315" y="987374"/>
                  </a:lnTo>
                  <a:lnTo>
                    <a:pt x="3124115" y="990317"/>
                  </a:lnTo>
                  <a:lnTo>
                    <a:pt x="3052210" y="992886"/>
                  </a:lnTo>
                  <a:lnTo>
                    <a:pt x="2979627" y="995075"/>
                  </a:lnTo>
                  <a:lnTo>
                    <a:pt x="2906395" y="996878"/>
                  </a:lnTo>
                  <a:lnTo>
                    <a:pt x="2832544" y="998290"/>
                  </a:lnTo>
                  <a:lnTo>
                    <a:pt x="2758102" y="999305"/>
                  </a:lnTo>
                  <a:lnTo>
                    <a:pt x="2683099" y="999919"/>
                  </a:lnTo>
                  <a:lnTo>
                    <a:pt x="2607564" y="1000125"/>
                  </a:lnTo>
                  <a:lnTo>
                    <a:pt x="2532028" y="999919"/>
                  </a:lnTo>
                  <a:lnTo>
                    <a:pt x="2457024" y="999305"/>
                  </a:lnTo>
                  <a:lnTo>
                    <a:pt x="2382582" y="998290"/>
                  </a:lnTo>
                  <a:lnTo>
                    <a:pt x="2308730" y="996878"/>
                  </a:lnTo>
                  <a:lnTo>
                    <a:pt x="2235498" y="995075"/>
                  </a:lnTo>
                  <a:lnTo>
                    <a:pt x="2162913" y="992886"/>
                  </a:lnTo>
                  <a:lnTo>
                    <a:pt x="2091006" y="990317"/>
                  </a:lnTo>
                  <a:lnTo>
                    <a:pt x="2019806" y="987374"/>
                  </a:lnTo>
                  <a:lnTo>
                    <a:pt x="1949340" y="984062"/>
                  </a:lnTo>
                  <a:lnTo>
                    <a:pt x="1879639" y="980387"/>
                  </a:lnTo>
                  <a:lnTo>
                    <a:pt x="1810731" y="976354"/>
                  </a:lnTo>
                  <a:lnTo>
                    <a:pt x="1742645" y="971969"/>
                  </a:lnTo>
                  <a:lnTo>
                    <a:pt x="1675411" y="967237"/>
                  </a:lnTo>
                  <a:lnTo>
                    <a:pt x="1609057" y="962165"/>
                  </a:lnTo>
                  <a:lnTo>
                    <a:pt x="1543612" y="956756"/>
                  </a:lnTo>
                  <a:lnTo>
                    <a:pt x="1479105" y="951018"/>
                  </a:lnTo>
                  <a:lnTo>
                    <a:pt x="1415566" y="944955"/>
                  </a:lnTo>
                  <a:lnTo>
                    <a:pt x="1353023" y="938573"/>
                  </a:lnTo>
                  <a:lnTo>
                    <a:pt x="1291505" y="931878"/>
                  </a:lnTo>
                  <a:lnTo>
                    <a:pt x="1231041" y="924876"/>
                  </a:lnTo>
                  <a:lnTo>
                    <a:pt x="1171661" y="917571"/>
                  </a:lnTo>
                  <a:lnTo>
                    <a:pt x="1113392" y="909969"/>
                  </a:lnTo>
                  <a:lnTo>
                    <a:pt x="1056265" y="902076"/>
                  </a:lnTo>
                  <a:lnTo>
                    <a:pt x="1000309" y="893898"/>
                  </a:lnTo>
                  <a:lnTo>
                    <a:pt x="945551" y="885439"/>
                  </a:lnTo>
                  <a:lnTo>
                    <a:pt x="892021" y="876706"/>
                  </a:lnTo>
                  <a:lnTo>
                    <a:pt x="839749" y="867704"/>
                  </a:lnTo>
                  <a:lnTo>
                    <a:pt x="788763" y="858439"/>
                  </a:lnTo>
                  <a:lnTo>
                    <a:pt x="739092" y="848916"/>
                  </a:lnTo>
                  <a:lnTo>
                    <a:pt x="690766" y="839141"/>
                  </a:lnTo>
                  <a:lnTo>
                    <a:pt x="643812" y="829118"/>
                  </a:lnTo>
                  <a:lnTo>
                    <a:pt x="598261" y="818855"/>
                  </a:lnTo>
                  <a:lnTo>
                    <a:pt x="554141" y="808356"/>
                  </a:lnTo>
                  <a:lnTo>
                    <a:pt x="511481" y="797627"/>
                  </a:lnTo>
                  <a:lnTo>
                    <a:pt x="470310" y="786674"/>
                  </a:lnTo>
                  <a:lnTo>
                    <a:pt x="430658" y="775501"/>
                  </a:lnTo>
                  <a:lnTo>
                    <a:pt x="392552" y="764115"/>
                  </a:lnTo>
                  <a:lnTo>
                    <a:pt x="356023" y="752522"/>
                  </a:lnTo>
                  <a:lnTo>
                    <a:pt x="287809" y="728733"/>
                  </a:lnTo>
                  <a:lnTo>
                    <a:pt x="226247" y="704179"/>
                  </a:lnTo>
                  <a:lnTo>
                    <a:pt x="171570" y="678904"/>
                  </a:lnTo>
                  <a:lnTo>
                    <a:pt x="124009" y="652954"/>
                  </a:lnTo>
                  <a:lnTo>
                    <a:pt x="83797" y="626372"/>
                  </a:lnTo>
                  <a:lnTo>
                    <a:pt x="51166" y="599202"/>
                  </a:lnTo>
                  <a:lnTo>
                    <a:pt x="16939" y="557444"/>
                  </a:lnTo>
                  <a:lnTo>
                    <a:pt x="1073" y="514614"/>
                  </a:lnTo>
                  <a:lnTo>
                    <a:pt x="0" y="500125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2697480" y="195072"/>
              <a:ext cx="3550920" cy="1117091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3187065" y="612140"/>
              <a:ext cx="2431923" cy="605917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8" name="object 18"/>
          <p:cNvSpPr/>
          <p:nvPr/>
        </p:nvSpPr>
        <p:spPr>
          <a:xfrm>
            <a:off x="1738312" y="0"/>
            <a:ext cx="1428750" cy="191922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81200" y="274701"/>
            <a:ext cx="8229600" cy="879087"/>
          </a:xfrm>
          <a:prstGeom prst="rect">
            <a:avLst/>
          </a:prstGeom>
          <a:solidFill>
            <a:srgbClr val="C3D59B"/>
          </a:solidFill>
        </p:spPr>
        <p:txBody>
          <a:bodyPr vert="horz" wrap="square" lIns="0" tIns="200025" rIns="0" bIns="0" rtlCol="0">
            <a:spAutoFit/>
          </a:bodyPr>
          <a:lstStyle/>
          <a:p>
            <a:pPr algn="ctr">
              <a:spcBef>
                <a:spcPts val="1575"/>
              </a:spcBef>
            </a:pPr>
            <a:r>
              <a:rPr sz="4400" b="1" spc="-5" dirty="0">
                <a:solidFill>
                  <a:srgbClr val="000000"/>
                </a:solidFill>
              </a:rPr>
              <a:t>Chasse</a:t>
            </a:r>
            <a:r>
              <a:rPr sz="4400" b="1" spc="-30" dirty="0">
                <a:solidFill>
                  <a:srgbClr val="000000"/>
                </a:solidFill>
              </a:rPr>
              <a:t> </a:t>
            </a:r>
            <a:r>
              <a:rPr sz="4400" b="1" spc="-10" dirty="0">
                <a:solidFill>
                  <a:srgbClr val="000000"/>
                </a:solidFill>
              </a:rPr>
              <a:t>passive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2059940" y="1607565"/>
            <a:ext cx="7675880" cy="20751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les </a:t>
            </a:r>
            <a:r>
              <a:rPr sz="3200" spc="-15" dirty="0">
                <a:solidFill>
                  <a:prstClr val="black"/>
                </a:solidFill>
                <a:latin typeface="Calibri"/>
                <a:cs typeface="Calibri"/>
              </a:rPr>
              <a:t>proies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viennent 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aux </a:t>
            </a:r>
            <a:r>
              <a:rPr sz="3200" spc="-20" dirty="0">
                <a:solidFill>
                  <a:prstClr val="black"/>
                </a:solidFill>
                <a:latin typeface="Calibri"/>
                <a:cs typeface="Calibri"/>
              </a:rPr>
              <a:t>prédateurs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sans 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qu’il 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n'aient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besoin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0" spc="-40" dirty="0">
                <a:solidFill>
                  <a:prstClr val="black"/>
                </a:solidFill>
                <a:latin typeface="Calibri"/>
                <a:cs typeface="Calibri"/>
              </a:rPr>
              <a:t>d’agir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  <a:p>
            <a:pPr marL="355600" marR="57150" indent="-342900"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Il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s'agit donc d'une technique de chasse peu 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coûteuse 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en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 énergie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38287" y="4214813"/>
            <a:ext cx="2857500" cy="20478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667250" y="4000513"/>
            <a:ext cx="3143250" cy="23508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074158" y="3773551"/>
            <a:ext cx="2433955" cy="2446020"/>
            <a:chOff x="6550157" y="3773551"/>
            <a:chExt cx="2433955" cy="2446020"/>
          </a:xfrm>
        </p:grpSpPr>
        <p:sp>
          <p:nvSpPr>
            <p:cNvPr id="7" name="object 7"/>
            <p:cNvSpPr/>
            <p:nvPr/>
          </p:nvSpPr>
          <p:spPr>
            <a:xfrm>
              <a:off x="6550157" y="4335780"/>
              <a:ext cx="2433816" cy="188366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6643750" y="4429074"/>
              <a:ext cx="2193417" cy="164312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6605650" y="4390974"/>
              <a:ext cx="2270125" cy="1719580"/>
            </a:xfrm>
            <a:custGeom>
              <a:avLst/>
              <a:gdLst/>
              <a:ahLst/>
              <a:cxnLst/>
              <a:rect l="l" t="t" r="r" b="b"/>
              <a:pathLst>
                <a:path w="2270125" h="1719579">
                  <a:moveTo>
                    <a:pt x="0" y="1719326"/>
                  </a:moveTo>
                  <a:lnTo>
                    <a:pt x="2269617" y="1719326"/>
                  </a:lnTo>
                  <a:lnTo>
                    <a:pt x="2269617" y="0"/>
                  </a:lnTo>
                  <a:lnTo>
                    <a:pt x="0" y="0"/>
                  </a:lnTo>
                  <a:lnTo>
                    <a:pt x="0" y="1719326"/>
                  </a:lnTo>
                  <a:close/>
                </a:path>
              </a:pathLst>
            </a:custGeom>
            <a:ln w="762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7501000" y="3786251"/>
              <a:ext cx="500380" cy="500380"/>
            </a:xfrm>
            <a:custGeom>
              <a:avLst/>
              <a:gdLst/>
              <a:ahLst/>
              <a:cxnLst/>
              <a:rect l="l" t="t" r="r" b="b"/>
              <a:pathLst>
                <a:path w="500379" h="500379">
                  <a:moveTo>
                    <a:pt x="249935" y="0"/>
                  </a:moveTo>
                  <a:lnTo>
                    <a:pt x="205006" y="4026"/>
                  </a:lnTo>
                  <a:lnTo>
                    <a:pt x="162719" y="15635"/>
                  </a:lnTo>
                  <a:lnTo>
                    <a:pt x="123782" y="34120"/>
                  </a:lnTo>
                  <a:lnTo>
                    <a:pt x="88899" y="58777"/>
                  </a:lnTo>
                  <a:lnTo>
                    <a:pt x="58777" y="88900"/>
                  </a:lnTo>
                  <a:lnTo>
                    <a:pt x="34120" y="123782"/>
                  </a:lnTo>
                  <a:lnTo>
                    <a:pt x="15635" y="162719"/>
                  </a:lnTo>
                  <a:lnTo>
                    <a:pt x="4026" y="205006"/>
                  </a:lnTo>
                  <a:lnTo>
                    <a:pt x="0" y="249936"/>
                  </a:lnTo>
                  <a:lnTo>
                    <a:pt x="4026" y="294903"/>
                  </a:lnTo>
                  <a:lnTo>
                    <a:pt x="15635" y="337219"/>
                  </a:lnTo>
                  <a:lnTo>
                    <a:pt x="34120" y="376178"/>
                  </a:lnTo>
                  <a:lnTo>
                    <a:pt x="58777" y="411077"/>
                  </a:lnTo>
                  <a:lnTo>
                    <a:pt x="88900" y="441210"/>
                  </a:lnTo>
                  <a:lnTo>
                    <a:pt x="123782" y="465873"/>
                  </a:lnTo>
                  <a:lnTo>
                    <a:pt x="162719" y="484362"/>
                  </a:lnTo>
                  <a:lnTo>
                    <a:pt x="205006" y="495972"/>
                  </a:lnTo>
                  <a:lnTo>
                    <a:pt x="249935" y="499999"/>
                  </a:lnTo>
                  <a:lnTo>
                    <a:pt x="294903" y="495972"/>
                  </a:lnTo>
                  <a:lnTo>
                    <a:pt x="337219" y="484362"/>
                  </a:lnTo>
                  <a:lnTo>
                    <a:pt x="376178" y="465873"/>
                  </a:lnTo>
                  <a:lnTo>
                    <a:pt x="411077" y="441210"/>
                  </a:lnTo>
                  <a:lnTo>
                    <a:pt x="441210" y="411077"/>
                  </a:lnTo>
                  <a:lnTo>
                    <a:pt x="444605" y="406273"/>
                  </a:lnTo>
                  <a:lnTo>
                    <a:pt x="249999" y="406273"/>
                  </a:lnTo>
                  <a:lnTo>
                    <a:pt x="212054" y="401605"/>
                  </a:lnTo>
                  <a:lnTo>
                    <a:pt x="175895" y="387604"/>
                  </a:lnTo>
                  <a:lnTo>
                    <a:pt x="136201" y="357125"/>
                  </a:lnTo>
                  <a:lnTo>
                    <a:pt x="108956" y="317233"/>
                  </a:lnTo>
                  <a:lnTo>
                    <a:pt x="95208" y="271411"/>
                  </a:lnTo>
                  <a:lnTo>
                    <a:pt x="96004" y="223137"/>
                  </a:lnTo>
                  <a:lnTo>
                    <a:pt x="112395" y="175894"/>
                  </a:lnTo>
                  <a:lnTo>
                    <a:pt x="239395" y="175894"/>
                  </a:lnTo>
                  <a:lnTo>
                    <a:pt x="175895" y="112394"/>
                  </a:lnTo>
                  <a:lnTo>
                    <a:pt x="212054" y="98393"/>
                  </a:lnTo>
                  <a:lnTo>
                    <a:pt x="249999" y="93725"/>
                  </a:lnTo>
                  <a:lnTo>
                    <a:pt x="444622" y="93725"/>
                  </a:lnTo>
                  <a:lnTo>
                    <a:pt x="441210" y="88900"/>
                  </a:lnTo>
                  <a:lnTo>
                    <a:pt x="411077" y="58777"/>
                  </a:lnTo>
                  <a:lnTo>
                    <a:pt x="376178" y="34120"/>
                  </a:lnTo>
                  <a:lnTo>
                    <a:pt x="337219" y="15635"/>
                  </a:lnTo>
                  <a:lnTo>
                    <a:pt x="294903" y="4026"/>
                  </a:lnTo>
                  <a:lnTo>
                    <a:pt x="249935" y="0"/>
                  </a:lnTo>
                  <a:close/>
                </a:path>
                <a:path w="500379" h="500379">
                  <a:moveTo>
                    <a:pt x="239395" y="175894"/>
                  </a:moveTo>
                  <a:lnTo>
                    <a:pt x="112395" y="175894"/>
                  </a:lnTo>
                  <a:lnTo>
                    <a:pt x="324103" y="387604"/>
                  </a:lnTo>
                  <a:lnTo>
                    <a:pt x="287944" y="401605"/>
                  </a:lnTo>
                  <a:lnTo>
                    <a:pt x="249999" y="406273"/>
                  </a:lnTo>
                  <a:lnTo>
                    <a:pt x="444605" y="406273"/>
                  </a:lnTo>
                  <a:lnTo>
                    <a:pt x="465873" y="376178"/>
                  </a:lnTo>
                  <a:lnTo>
                    <a:pt x="484362" y="337219"/>
                  </a:lnTo>
                  <a:lnTo>
                    <a:pt x="487960" y="324104"/>
                  </a:lnTo>
                  <a:lnTo>
                    <a:pt x="387603" y="324104"/>
                  </a:lnTo>
                  <a:lnTo>
                    <a:pt x="239395" y="175894"/>
                  </a:lnTo>
                  <a:close/>
                </a:path>
                <a:path w="500379" h="500379">
                  <a:moveTo>
                    <a:pt x="444622" y="93725"/>
                  </a:moveTo>
                  <a:lnTo>
                    <a:pt x="249999" y="93725"/>
                  </a:lnTo>
                  <a:lnTo>
                    <a:pt x="287944" y="98393"/>
                  </a:lnTo>
                  <a:lnTo>
                    <a:pt x="324103" y="112394"/>
                  </a:lnTo>
                  <a:lnTo>
                    <a:pt x="363797" y="142813"/>
                  </a:lnTo>
                  <a:lnTo>
                    <a:pt x="391042" y="182673"/>
                  </a:lnTo>
                  <a:lnTo>
                    <a:pt x="404790" y="228496"/>
                  </a:lnTo>
                  <a:lnTo>
                    <a:pt x="403994" y="276800"/>
                  </a:lnTo>
                  <a:lnTo>
                    <a:pt x="387603" y="324104"/>
                  </a:lnTo>
                  <a:lnTo>
                    <a:pt x="487960" y="324104"/>
                  </a:lnTo>
                  <a:lnTo>
                    <a:pt x="495972" y="294903"/>
                  </a:lnTo>
                  <a:lnTo>
                    <a:pt x="499999" y="249936"/>
                  </a:lnTo>
                  <a:lnTo>
                    <a:pt x="495972" y="205006"/>
                  </a:lnTo>
                  <a:lnTo>
                    <a:pt x="484362" y="162719"/>
                  </a:lnTo>
                  <a:lnTo>
                    <a:pt x="465873" y="123782"/>
                  </a:lnTo>
                  <a:lnTo>
                    <a:pt x="444622" y="93725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7501000" y="3786251"/>
              <a:ext cx="500380" cy="500380"/>
            </a:xfrm>
            <a:custGeom>
              <a:avLst/>
              <a:gdLst/>
              <a:ahLst/>
              <a:cxnLst/>
              <a:rect l="l" t="t" r="r" b="b"/>
              <a:pathLst>
                <a:path w="500379" h="500379">
                  <a:moveTo>
                    <a:pt x="0" y="249936"/>
                  </a:moveTo>
                  <a:lnTo>
                    <a:pt x="4026" y="205006"/>
                  </a:lnTo>
                  <a:lnTo>
                    <a:pt x="15635" y="162719"/>
                  </a:lnTo>
                  <a:lnTo>
                    <a:pt x="34120" y="123782"/>
                  </a:lnTo>
                  <a:lnTo>
                    <a:pt x="58777" y="88899"/>
                  </a:lnTo>
                  <a:lnTo>
                    <a:pt x="88899" y="58777"/>
                  </a:lnTo>
                  <a:lnTo>
                    <a:pt x="123782" y="34120"/>
                  </a:lnTo>
                  <a:lnTo>
                    <a:pt x="162719" y="15635"/>
                  </a:lnTo>
                  <a:lnTo>
                    <a:pt x="205006" y="4026"/>
                  </a:lnTo>
                  <a:lnTo>
                    <a:pt x="249935" y="0"/>
                  </a:lnTo>
                  <a:lnTo>
                    <a:pt x="294903" y="4026"/>
                  </a:lnTo>
                  <a:lnTo>
                    <a:pt x="337219" y="15635"/>
                  </a:lnTo>
                  <a:lnTo>
                    <a:pt x="376178" y="34120"/>
                  </a:lnTo>
                  <a:lnTo>
                    <a:pt x="411077" y="58777"/>
                  </a:lnTo>
                  <a:lnTo>
                    <a:pt x="441210" y="88900"/>
                  </a:lnTo>
                  <a:lnTo>
                    <a:pt x="465873" y="123782"/>
                  </a:lnTo>
                  <a:lnTo>
                    <a:pt x="484362" y="162719"/>
                  </a:lnTo>
                  <a:lnTo>
                    <a:pt x="495972" y="205006"/>
                  </a:lnTo>
                  <a:lnTo>
                    <a:pt x="499999" y="249936"/>
                  </a:lnTo>
                  <a:lnTo>
                    <a:pt x="495972" y="294903"/>
                  </a:lnTo>
                  <a:lnTo>
                    <a:pt x="484362" y="337219"/>
                  </a:lnTo>
                  <a:lnTo>
                    <a:pt x="465873" y="376178"/>
                  </a:lnTo>
                  <a:lnTo>
                    <a:pt x="441210" y="411077"/>
                  </a:lnTo>
                  <a:lnTo>
                    <a:pt x="411077" y="441210"/>
                  </a:lnTo>
                  <a:lnTo>
                    <a:pt x="376178" y="465873"/>
                  </a:lnTo>
                  <a:lnTo>
                    <a:pt x="337219" y="484362"/>
                  </a:lnTo>
                  <a:lnTo>
                    <a:pt x="294903" y="495972"/>
                  </a:lnTo>
                  <a:lnTo>
                    <a:pt x="249935" y="499999"/>
                  </a:lnTo>
                  <a:lnTo>
                    <a:pt x="205006" y="495972"/>
                  </a:lnTo>
                  <a:lnTo>
                    <a:pt x="162719" y="484362"/>
                  </a:lnTo>
                  <a:lnTo>
                    <a:pt x="123782" y="465873"/>
                  </a:lnTo>
                  <a:lnTo>
                    <a:pt x="88900" y="441210"/>
                  </a:lnTo>
                  <a:lnTo>
                    <a:pt x="58777" y="411077"/>
                  </a:lnTo>
                  <a:lnTo>
                    <a:pt x="34120" y="376178"/>
                  </a:lnTo>
                  <a:lnTo>
                    <a:pt x="15635" y="337219"/>
                  </a:lnTo>
                  <a:lnTo>
                    <a:pt x="4026" y="294903"/>
                  </a:lnTo>
                  <a:lnTo>
                    <a:pt x="0" y="249936"/>
                  </a:lnTo>
                  <a:close/>
                </a:path>
                <a:path w="500379" h="500379">
                  <a:moveTo>
                    <a:pt x="387603" y="324104"/>
                  </a:moveTo>
                  <a:lnTo>
                    <a:pt x="403994" y="276800"/>
                  </a:lnTo>
                  <a:lnTo>
                    <a:pt x="404790" y="228496"/>
                  </a:lnTo>
                  <a:lnTo>
                    <a:pt x="391042" y="182673"/>
                  </a:lnTo>
                  <a:lnTo>
                    <a:pt x="363797" y="142813"/>
                  </a:lnTo>
                  <a:lnTo>
                    <a:pt x="324103" y="112394"/>
                  </a:lnTo>
                  <a:lnTo>
                    <a:pt x="287944" y="98393"/>
                  </a:lnTo>
                  <a:lnTo>
                    <a:pt x="249999" y="93725"/>
                  </a:lnTo>
                  <a:lnTo>
                    <a:pt x="212054" y="98393"/>
                  </a:lnTo>
                  <a:lnTo>
                    <a:pt x="175895" y="112394"/>
                  </a:lnTo>
                  <a:lnTo>
                    <a:pt x="387603" y="324104"/>
                  </a:lnTo>
                  <a:close/>
                </a:path>
                <a:path w="500379" h="500379">
                  <a:moveTo>
                    <a:pt x="112395" y="175894"/>
                  </a:moveTo>
                  <a:lnTo>
                    <a:pt x="96004" y="223137"/>
                  </a:lnTo>
                  <a:lnTo>
                    <a:pt x="95208" y="271411"/>
                  </a:lnTo>
                  <a:lnTo>
                    <a:pt x="108956" y="317233"/>
                  </a:lnTo>
                  <a:lnTo>
                    <a:pt x="136201" y="357125"/>
                  </a:lnTo>
                  <a:lnTo>
                    <a:pt x="175895" y="387604"/>
                  </a:lnTo>
                  <a:lnTo>
                    <a:pt x="212054" y="401605"/>
                  </a:lnTo>
                  <a:lnTo>
                    <a:pt x="249999" y="406273"/>
                  </a:lnTo>
                  <a:lnTo>
                    <a:pt x="287944" y="401605"/>
                  </a:lnTo>
                  <a:lnTo>
                    <a:pt x="324103" y="387604"/>
                  </a:lnTo>
                  <a:lnTo>
                    <a:pt x="112395" y="175894"/>
                  </a:lnTo>
                  <a:close/>
                </a:path>
              </a:pathLst>
            </a:custGeom>
            <a:ln w="254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C3D59B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02740" y="7112"/>
            <a:ext cx="8988425" cy="5840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spcBef>
                <a:spcPts val="100"/>
              </a:spcBef>
              <a:buFont typeface="Arial"/>
              <a:buChar char="•"/>
              <a:tabLst>
                <a:tab pos="355600" algn="l"/>
              </a:tabLst>
            </a:pPr>
            <a:r>
              <a:rPr sz="3200" b="1" spc="-10" dirty="0">
                <a:solidFill>
                  <a:srgbClr val="FF0000"/>
                </a:solidFill>
                <a:latin typeface="Calibri"/>
                <a:cs typeface="Calibri"/>
              </a:rPr>
              <a:t>L'éthologiste </a:t>
            </a:r>
            <a:r>
              <a:rPr sz="3200" b="1" spc="-10" dirty="0">
                <a:solidFill>
                  <a:prstClr val="black"/>
                </a:solidFill>
                <a:latin typeface="Calibri"/>
                <a:cs typeface="Calibri"/>
              </a:rPr>
              <a:t>dresse </a:t>
            </a:r>
            <a:r>
              <a:rPr sz="3200" b="1" dirty="0">
                <a:solidFill>
                  <a:prstClr val="black"/>
                </a:solidFill>
                <a:latin typeface="Calibri"/>
                <a:cs typeface="Calibri"/>
              </a:rPr>
              <a:t>la </a:t>
            </a:r>
            <a:r>
              <a:rPr sz="3200" b="1" spc="-20" dirty="0">
                <a:solidFill>
                  <a:prstClr val="black"/>
                </a:solidFill>
                <a:latin typeface="Calibri"/>
                <a:cs typeface="Calibri"/>
              </a:rPr>
              <a:t>liste </a:t>
            </a:r>
            <a:r>
              <a:rPr sz="3200" b="1" spc="-5" dirty="0">
                <a:solidFill>
                  <a:prstClr val="black"/>
                </a:solidFill>
                <a:latin typeface="Calibri"/>
                <a:cs typeface="Calibri"/>
              </a:rPr>
              <a:t>de </a:t>
            </a:r>
            <a:r>
              <a:rPr sz="3200" b="1" spc="-10" dirty="0">
                <a:solidFill>
                  <a:prstClr val="black"/>
                </a:solidFill>
                <a:latin typeface="Calibri"/>
                <a:cs typeface="Calibri"/>
              </a:rPr>
              <a:t>tous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les </a:t>
            </a:r>
            <a:r>
              <a:rPr sz="3200" b="1" spc="-15" dirty="0">
                <a:solidFill>
                  <a:srgbClr val="FF0000"/>
                </a:solidFill>
                <a:latin typeface="Calibri"/>
                <a:cs typeface="Calibri"/>
              </a:rPr>
              <a:t>traits  comportementaux </a:t>
            </a:r>
            <a:r>
              <a:rPr sz="3200" b="1" spc="-5" dirty="0">
                <a:solidFill>
                  <a:srgbClr val="E36C09"/>
                </a:solidFill>
                <a:latin typeface="Calibri"/>
                <a:cs typeface="Calibri"/>
              </a:rPr>
              <a:t>observés </a:t>
            </a:r>
            <a:r>
              <a:rPr sz="3200" b="1" dirty="0">
                <a:solidFill>
                  <a:prstClr val="black"/>
                </a:solidFill>
                <a:latin typeface="Calibri"/>
                <a:cs typeface="Calibri"/>
              </a:rPr>
              <a:t>pour les </a:t>
            </a:r>
            <a:r>
              <a:rPr sz="3200" b="1" spc="-15" dirty="0">
                <a:solidFill>
                  <a:prstClr val="black"/>
                </a:solidFill>
                <a:latin typeface="Calibri"/>
                <a:cs typeface="Calibri"/>
              </a:rPr>
              <a:t>caractériser  </a:t>
            </a:r>
            <a:r>
              <a:rPr sz="3200" b="1" spc="-5" dirty="0">
                <a:solidFill>
                  <a:prstClr val="black"/>
                </a:solidFill>
                <a:latin typeface="Calibri"/>
                <a:cs typeface="Calibri"/>
              </a:rPr>
              <a:t>(décrire).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  <a:p>
            <a:pPr marL="355600" indent="-342900" algn="just">
              <a:spcBef>
                <a:spcPts val="770"/>
              </a:spcBef>
              <a:buFont typeface="Arial"/>
              <a:buChar char="•"/>
              <a:tabLst>
                <a:tab pos="355600" algn="l"/>
              </a:tabLst>
            </a:pPr>
            <a:r>
              <a:rPr sz="3200" b="1" spc="-10" dirty="0">
                <a:solidFill>
                  <a:srgbClr val="E36C09"/>
                </a:solidFill>
                <a:latin typeface="Calibri"/>
                <a:cs typeface="Calibri"/>
              </a:rPr>
              <a:t>L'éthologiste </a:t>
            </a:r>
            <a:r>
              <a:rPr sz="3200" b="1" spc="-15" dirty="0">
                <a:solidFill>
                  <a:prstClr val="black"/>
                </a:solidFill>
                <a:latin typeface="Calibri"/>
                <a:cs typeface="Calibri"/>
              </a:rPr>
              <a:t>fait </a:t>
            </a:r>
            <a:r>
              <a:rPr sz="3200" b="1" dirty="0">
                <a:solidFill>
                  <a:prstClr val="black"/>
                </a:solidFill>
                <a:latin typeface="Calibri"/>
                <a:cs typeface="Calibri"/>
              </a:rPr>
              <a:t>donc </a:t>
            </a:r>
            <a:r>
              <a:rPr sz="3200" b="1" spc="-5" dirty="0">
                <a:solidFill>
                  <a:prstClr val="black"/>
                </a:solidFill>
                <a:latin typeface="Calibri"/>
                <a:cs typeface="Calibri"/>
              </a:rPr>
              <a:t>un</a:t>
            </a:r>
            <a:r>
              <a:rPr sz="3200" b="1" spc="-5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C00000"/>
                </a:solidFill>
                <a:latin typeface="Calibri"/>
                <a:cs typeface="Calibri"/>
              </a:rPr>
              <a:t>éthogramme</a:t>
            </a:r>
            <a:r>
              <a:rPr sz="3200" b="1" spc="-10" dirty="0">
                <a:solidFill>
                  <a:prstClr val="black"/>
                </a:solidFill>
                <a:latin typeface="Calibri"/>
                <a:cs typeface="Calibri"/>
              </a:rPr>
              <a:t>.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  <a:p>
            <a:pPr marL="355600" marR="6350" indent="-342900" algn="just">
              <a:spcBef>
                <a:spcPts val="775"/>
              </a:spcBef>
              <a:buClr>
                <a:srgbClr val="C00000"/>
              </a:buClr>
              <a:buFont typeface="Arial"/>
              <a:buChar char="•"/>
              <a:tabLst>
                <a:tab pos="447040" algn="l"/>
              </a:tabLst>
            </a:pPr>
            <a:r>
              <a:rPr dirty="0">
                <a:solidFill>
                  <a:prstClr val="black"/>
                </a:solidFill>
                <a:latin typeface="Calibri"/>
              </a:rPr>
              <a:t>	</a:t>
            </a:r>
            <a:r>
              <a:rPr sz="3200" b="1" spc="-10" dirty="0">
                <a:solidFill>
                  <a:srgbClr val="C00000"/>
                </a:solidFill>
                <a:latin typeface="Calibri"/>
                <a:cs typeface="Calibri"/>
              </a:rPr>
              <a:t>L'éthogramme </a:t>
            </a:r>
            <a:r>
              <a:rPr sz="3200" b="1" spc="-15" dirty="0">
                <a:solidFill>
                  <a:prstClr val="black"/>
                </a:solidFill>
                <a:latin typeface="Calibri"/>
                <a:cs typeface="Calibri"/>
              </a:rPr>
              <a:t>est</a:t>
            </a:r>
            <a:r>
              <a:rPr sz="3200" b="1" spc="69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prstClr val="black"/>
                </a:solidFill>
                <a:latin typeface="Calibri"/>
                <a:cs typeface="Calibri"/>
              </a:rPr>
              <a:t>un </a:t>
            </a:r>
            <a:r>
              <a:rPr sz="3200" b="1" spc="-10" dirty="0">
                <a:solidFill>
                  <a:srgbClr val="C00000"/>
                </a:solidFill>
                <a:latin typeface="Calibri"/>
                <a:cs typeface="Calibri"/>
              </a:rPr>
              <a:t>catalogue </a:t>
            </a:r>
            <a:r>
              <a:rPr sz="3200" b="1" spc="-5" dirty="0">
                <a:solidFill>
                  <a:srgbClr val="C00000"/>
                </a:solidFill>
                <a:latin typeface="Calibri"/>
                <a:cs typeface="Calibri"/>
              </a:rPr>
              <a:t>descriptif  des </a:t>
            </a:r>
            <a:r>
              <a:rPr sz="3200" b="1" spc="-10" dirty="0">
                <a:solidFill>
                  <a:srgbClr val="C00000"/>
                </a:solidFill>
                <a:latin typeface="Calibri"/>
                <a:cs typeface="Calibri"/>
              </a:rPr>
              <a:t>traits comportementaux </a:t>
            </a:r>
            <a:r>
              <a:rPr sz="3200" b="1" spc="-5" dirty="0">
                <a:solidFill>
                  <a:prstClr val="black"/>
                </a:solidFill>
                <a:latin typeface="Calibri"/>
                <a:cs typeface="Calibri"/>
              </a:rPr>
              <a:t>d'une</a:t>
            </a:r>
            <a:r>
              <a:rPr sz="3200" b="1" spc="-6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prstClr val="black"/>
                </a:solidFill>
                <a:latin typeface="Calibri"/>
                <a:cs typeface="Calibri"/>
              </a:rPr>
              <a:t>espèce.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  <a:p>
            <a:pPr marL="355600" marR="6350" indent="-342900" algn="just">
              <a:spcBef>
                <a:spcPts val="770"/>
              </a:spcBef>
              <a:buFont typeface="Arial"/>
              <a:buChar char="•"/>
              <a:tabLst>
                <a:tab pos="797560" algn="l"/>
              </a:tabLst>
            </a:pPr>
            <a:r>
              <a:rPr dirty="0">
                <a:solidFill>
                  <a:prstClr val="black"/>
                </a:solidFill>
                <a:latin typeface="Calibri"/>
              </a:rPr>
              <a:t>	</a:t>
            </a:r>
            <a:r>
              <a:rPr sz="3200" b="1" spc="-10" dirty="0">
                <a:solidFill>
                  <a:srgbClr val="FF0000"/>
                </a:solidFill>
                <a:latin typeface="Calibri"/>
                <a:cs typeface="Calibri"/>
              </a:rPr>
              <a:t>L'éthogramme </a:t>
            </a:r>
            <a:r>
              <a:rPr sz="3200" b="1" dirty="0">
                <a:solidFill>
                  <a:prstClr val="black"/>
                </a:solidFill>
                <a:latin typeface="Calibri"/>
                <a:cs typeface="Calibri"/>
              </a:rPr>
              <a:t>d'une </a:t>
            </a:r>
            <a:r>
              <a:rPr sz="3200" b="1" spc="-5" dirty="0">
                <a:solidFill>
                  <a:prstClr val="black"/>
                </a:solidFill>
                <a:latin typeface="Calibri"/>
                <a:cs typeface="Calibri"/>
              </a:rPr>
              <a:t>espèce </a:t>
            </a:r>
            <a:r>
              <a:rPr sz="3200" b="1" spc="-20" dirty="0">
                <a:solidFill>
                  <a:prstClr val="black"/>
                </a:solidFill>
                <a:latin typeface="Calibri"/>
                <a:cs typeface="Calibri"/>
              </a:rPr>
              <a:t>vivant </a:t>
            </a:r>
            <a:r>
              <a:rPr sz="3200" b="1" spc="-5" dirty="0">
                <a:solidFill>
                  <a:prstClr val="black"/>
                </a:solidFill>
                <a:latin typeface="Calibri"/>
                <a:cs typeface="Calibri"/>
              </a:rPr>
              <a:t>en </a:t>
            </a:r>
            <a:r>
              <a:rPr sz="3200" b="1" spc="-5" dirty="0">
                <a:solidFill>
                  <a:srgbClr val="FF0000"/>
                </a:solidFill>
                <a:latin typeface="Calibri"/>
                <a:cs typeface="Calibri"/>
              </a:rPr>
              <a:t>milieu  </a:t>
            </a:r>
            <a:r>
              <a:rPr sz="3200" b="1" spc="-10" dirty="0">
                <a:solidFill>
                  <a:srgbClr val="FF0000"/>
                </a:solidFill>
                <a:latin typeface="Calibri"/>
                <a:cs typeface="Calibri"/>
              </a:rPr>
              <a:t>naturel </a:t>
            </a:r>
            <a:r>
              <a:rPr sz="3200" b="1" spc="-15" dirty="0">
                <a:solidFill>
                  <a:prstClr val="black"/>
                </a:solidFill>
                <a:latin typeface="Calibri"/>
                <a:cs typeface="Calibri"/>
              </a:rPr>
              <a:t>diffère </a:t>
            </a:r>
            <a:r>
              <a:rPr sz="3200" b="1" spc="-5" dirty="0">
                <a:solidFill>
                  <a:prstClr val="black"/>
                </a:solidFill>
                <a:latin typeface="Calibri"/>
                <a:cs typeface="Calibri"/>
              </a:rPr>
              <a:t>beaucoup de celui d'animaux de </a:t>
            </a:r>
            <a:r>
              <a:rPr sz="3200" b="1" spc="-10" dirty="0">
                <a:solidFill>
                  <a:prstClr val="black"/>
                </a:solidFill>
                <a:latin typeface="Calibri"/>
                <a:cs typeface="Calibri"/>
              </a:rPr>
              <a:t>la  </a:t>
            </a:r>
            <a:r>
              <a:rPr sz="3200" b="1" spc="-5" dirty="0">
                <a:solidFill>
                  <a:prstClr val="black"/>
                </a:solidFill>
                <a:latin typeface="Calibri"/>
                <a:cs typeface="Calibri"/>
              </a:rPr>
              <a:t>même espèce </a:t>
            </a:r>
            <a:r>
              <a:rPr sz="3200" b="1" spc="-15" dirty="0">
                <a:solidFill>
                  <a:prstClr val="black"/>
                </a:solidFill>
                <a:latin typeface="Calibri"/>
                <a:cs typeface="Calibri"/>
              </a:rPr>
              <a:t>vivant </a:t>
            </a:r>
            <a:r>
              <a:rPr sz="3200" b="1" spc="-5" dirty="0">
                <a:solidFill>
                  <a:prstClr val="black"/>
                </a:solidFill>
                <a:latin typeface="Calibri"/>
                <a:cs typeface="Calibri"/>
              </a:rPr>
              <a:t>en</a:t>
            </a:r>
            <a:r>
              <a:rPr sz="3200" b="1" spc="-3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Calibri"/>
                <a:cs typeface="Calibri"/>
              </a:rPr>
              <a:t>captivité</a:t>
            </a:r>
            <a:r>
              <a:rPr sz="3200" b="1" spc="-10" dirty="0">
                <a:solidFill>
                  <a:prstClr val="black"/>
                </a:solidFill>
                <a:latin typeface="Calibri"/>
                <a:cs typeface="Calibri"/>
              </a:rPr>
              <a:t>.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  <a:p>
            <a:pPr marL="355600" marR="8255" indent="-342900" algn="just">
              <a:spcBef>
                <a:spcPts val="770"/>
              </a:spcBef>
              <a:buFont typeface="Arial"/>
              <a:buChar char="•"/>
              <a:tabLst>
                <a:tab pos="447040" algn="l"/>
              </a:tabLst>
            </a:pPr>
            <a:r>
              <a:rPr dirty="0">
                <a:solidFill>
                  <a:prstClr val="black"/>
                </a:solidFill>
                <a:latin typeface="Calibri"/>
              </a:rPr>
              <a:t>	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L'éthologiste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doit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observer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et </a:t>
            </a:r>
            <a:r>
              <a:rPr sz="3200" spc="-15" dirty="0">
                <a:solidFill>
                  <a:srgbClr val="FF0000"/>
                </a:solidFill>
                <a:latin typeface="Calibri"/>
                <a:cs typeface="Calibri"/>
              </a:rPr>
              <a:t>décrire </a:t>
            </a:r>
            <a:r>
              <a:rPr sz="3200" spc="-15" dirty="0">
                <a:solidFill>
                  <a:prstClr val="black"/>
                </a:solidFill>
                <a:latin typeface="Calibri"/>
                <a:cs typeface="Calibri"/>
              </a:rPr>
              <a:t>tous 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les </a:t>
            </a:r>
            <a:r>
              <a:rPr sz="3200" spc="-15" dirty="0">
                <a:solidFill>
                  <a:srgbClr val="FF0000"/>
                </a:solidFill>
                <a:latin typeface="Calibri"/>
                <a:cs typeface="Calibri"/>
              </a:rPr>
              <a:t>traits 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comportementaux.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-39189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C3D59B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2400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02739" y="0"/>
            <a:ext cx="8361680" cy="5753498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spcBef>
                <a:spcPts val="865"/>
              </a:spcBef>
            </a:pPr>
            <a:r>
              <a:rPr sz="3200" b="1" spc="-5" dirty="0">
                <a:solidFill>
                  <a:prstClr val="black"/>
                </a:solidFill>
                <a:latin typeface="Calibri"/>
                <a:cs typeface="Calibri"/>
              </a:rPr>
              <a:t>Description </a:t>
            </a:r>
            <a:r>
              <a:rPr sz="3200" b="1" dirty="0">
                <a:solidFill>
                  <a:prstClr val="black"/>
                </a:solidFill>
                <a:latin typeface="Calibri"/>
                <a:cs typeface="Calibri"/>
              </a:rPr>
              <a:t>des </a:t>
            </a:r>
            <a:r>
              <a:rPr sz="3200" b="1" spc="-15" dirty="0">
                <a:solidFill>
                  <a:prstClr val="black"/>
                </a:solidFill>
                <a:latin typeface="Calibri"/>
                <a:cs typeface="Calibri"/>
              </a:rPr>
              <a:t>traits </a:t>
            </a:r>
            <a:r>
              <a:rPr sz="3200" b="1" spc="-10" dirty="0">
                <a:solidFill>
                  <a:prstClr val="black"/>
                </a:solidFill>
                <a:latin typeface="Calibri"/>
                <a:cs typeface="Calibri"/>
              </a:rPr>
              <a:t>comportementaux </a:t>
            </a:r>
            <a:r>
              <a:rPr sz="3200" b="1" dirty="0">
                <a:solidFill>
                  <a:prstClr val="black"/>
                </a:solidFill>
                <a:latin typeface="Calibri"/>
                <a:cs typeface="Calibri"/>
              </a:rPr>
              <a:t>par des</a:t>
            </a:r>
            <a:r>
              <a:rPr sz="3200" b="1" spc="-8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prstClr val="black"/>
                </a:solidFill>
                <a:latin typeface="Calibri"/>
                <a:cs typeface="Calibri"/>
              </a:rPr>
              <a:t>: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  <a:p>
            <a:pPr marL="355600" indent="-342900"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spc="-20" dirty="0">
                <a:solidFill>
                  <a:prstClr val="black"/>
                </a:solidFill>
                <a:latin typeface="Calibri"/>
                <a:cs typeface="Calibri"/>
              </a:rPr>
              <a:t>textes, </a:t>
            </a:r>
            <a:r>
              <a:rPr sz="3200" b="1" dirty="0">
                <a:solidFill>
                  <a:prstClr val="black"/>
                </a:solidFill>
                <a:latin typeface="Calibri"/>
                <a:cs typeface="Calibri"/>
              </a:rPr>
              <a:t>par </a:t>
            </a:r>
            <a:r>
              <a:rPr sz="3200" b="1" spc="-30" dirty="0">
                <a:solidFill>
                  <a:prstClr val="black"/>
                </a:solidFill>
                <a:latin typeface="Calibri"/>
                <a:cs typeface="Calibri"/>
              </a:rPr>
              <a:t>l’écriture </a:t>
            </a:r>
            <a:r>
              <a:rPr sz="3200" b="1" spc="-15" dirty="0">
                <a:solidFill>
                  <a:prstClr val="black"/>
                </a:solidFill>
                <a:latin typeface="Calibri"/>
                <a:cs typeface="Calibri"/>
              </a:rPr>
              <a:t>et </a:t>
            </a:r>
            <a:r>
              <a:rPr sz="3200" b="1" dirty="0">
                <a:solidFill>
                  <a:prstClr val="black"/>
                </a:solidFill>
                <a:latin typeface="Calibri"/>
                <a:cs typeface="Calibri"/>
              </a:rPr>
              <a:t>la</a:t>
            </a:r>
            <a:r>
              <a:rPr sz="3200" b="1" spc="-1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prstClr val="black"/>
                </a:solidFill>
                <a:latin typeface="Calibri"/>
                <a:cs typeface="Calibri"/>
              </a:rPr>
              <a:t>description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  <a:p>
            <a:pPr marL="355600" indent="-342900"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spc="-5" dirty="0">
                <a:solidFill>
                  <a:prstClr val="black"/>
                </a:solidFill>
                <a:latin typeface="Calibri"/>
                <a:cs typeface="Calibri"/>
              </a:rPr>
              <a:t>photos,</a:t>
            </a:r>
            <a:r>
              <a:rPr sz="3200" b="1" spc="-4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prstClr val="black"/>
                </a:solidFill>
                <a:latin typeface="Calibri"/>
                <a:cs typeface="Calibri"/>
              </a:rPr>
              <a:t>photographie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  <a:p>
            <a:pPr marL="355600" indent="-342900"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dirty="0">
                <a:solidFill>
                  <a:prstClr val="black"/>
                </a:solidFill>
                <a:latin typeface="Calibri"/>
                <a:cs typeface="Calibri"/>
              </a:rPr>
              <a:t>dessins,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  <a:p>
            <a:pPr marL="355600" marR="2399665" indent="-342900">
              <a:spcBef>
                <a:spcPts val="7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dirty="0">
                <a:solidFill>
                  <a:prstClr val="black"/>
                </a:solidFill>
                <a:latin typeface="Calibri"/>
                <a:cs typeface="Calibri"/>
              </a:rPr>
              <a:t>schémas, </a:t>
            </a:r>
            <a:r>
              <a:rPr sz="3200" b="1" spc="-10" dirty="0">
                <a:solidFill>
                  <a:prstClr val="black"/>
                </a:solidFill>
                <a:latin typeface="Calibri"/>
                <a:cs typeface="Calibri"/>
              </a:rPr>
              <a:t>graphiques </a:t>
            </a:r>
            <a:r>
              <a:rPr sz="3200" b="1" spc="-15" dirty="0">
                <a:solidFill>
                  <a:prstClr val="black"/>
                </a:solidFill>
                <a:latin typeface="Calibri"/>
                <a:cs typeface="Calibri"/>
              </a:rPr>
              <a:t>(ex.:</a:t>
            </a:r>
            <a:r>
              <a:rPr sz="3200" b="1" spc="-11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prstClr val="black"/>
                </a:solidFill>
                <a:latin typeface="Calibri"/>
                <a:cs typeface="Calibri"/>
              </a:rPr>
              <a:t>courbe  descriptive,</a:t>
            </a:r>
            <a:r>
              <a:rPr sz="3200" b="1" spc="-6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prstClr val="black"/>
                </a:solidFill>
                <a:latin typeface="Calibri"/>
                <a:cs typeface="Calibri"/>
              </a:rPr>
              <a:t>histogramme).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  <a:p>
            <a:pPr marL="355600" marR="1310005" indent="-342900">
              <a:spcBef>
                <a:spcPts val="770"/>
              </a:spcBef>
            </a:pPr>
            <a:r>
              <a:rPr sz="3200" b="1" spc="-15" dirty="0">
                <a:solidFill>
                  <a:prstClr val="black"/>
                </a:solidFill>
                <a:latin typeface="Calibri"/>
                <a:cs typeface="Calibri"/>
              </a:rPr>
              <a:t>Représentation </a:t>
            </a:r>
            <a:r>
              <a:rPr sz="3200" b="1" spc="-10" dirty="0">
                <a:solidFill>
                  <a:prstClr val="black"/>
                </a:solidFill>
                <a:latin typeface="Calibri"/>
                <a:cs typeface="Calibri"/>
              </a:rPr>
              <a:t>graphiques </a:t>
            </a:r>
            <a:r>
              <a:rPr sz="3200" b="1" spc="-5" dirty="0">
                <a:solidFill>
                  <a:prstClr val="black"/>
                </a:solidFill>
                <a:latin typeface="Calibri"/>
                <a:cs typeface="Calibri"/>
              </a:rPr>
              <a:t>des </a:t>
            </a:r>
            <a:r>
              <a:rPr sz="3200" b="1" spc="-20" dirty="0">
                <a:solidFill>
                  <a:prstClr val="black"/>
                </a:solidFill>
                <a:latin typeface="Calibri"/>
                <a:cs typeface="Calibri"/>
              </a:rPr>
              <a:t>caractères  </a:t>
            </a:r>
            <a:r>
              <a:rPr sz="3200" b="1" spc="-5" dirty="0">
                <a:solidFill>
                  <a:prstClr val="black"/>
                </a:solidFill>
                <a:latin typeface="Calibri"/>
                <a:cs typeface="Calibri"/>
              </a:rPr>
              <a:t>accoustiques </a:t>
            </a:r>
            <a:r>
              <a:rPr sz="3200" b="1" dirty="0">
                <a:solidFill>
                  <a:prstClr val="black"/>
                </a:solidFill>
                <a:latin typeface="Calibri"/>
                <a:cs typeface="Calibri"/>
              </a:rPr>
              <a:t>par </a:t>
            </a:r>
            <a:r>
              <a:rPr sz="3200" b="1" spc="-5" dirty="0">
                <a:solidFill>
                  <a:prstClr val="black"/>
                </a:solidFill>
                <a:latin typeface="Calibri"/>
                <a:cs typeface="Calibri"/>
              </a:rPr>
              <a:t>des</a:t>
            </a:r>
            <a:r>
              <a:rPr sz="3200" b="1" spc="-7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prstClr val="black"/>
                </a:solidFill>
                <a:latin typeface="Calibri"/>
                <a:cs typeface="Calibri"/>
              </a:rPr>
              <a:t>: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  <a:p>
            <a:pPr marL="355600" indent="-342900">
              <a:spcBef>
                <a:spcPts val="7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spc="-5" dirty="0">
                <a:solidFill>
                  <a:prstClr val="black"/>
                </a:solidFill>
                <a:latin typeface="Calibri"/>
                <a:cs typeface="Calibri"/>
              </a:rPr>
              <a:t>sonogrammes,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  <a:p>
            <a:pPr marL="445134" indent="-433070">
              <a:spcBef>
                <a:spcPts val="765"/>
              </a:spcBef>
              <a:buFont typeface="Arial"/>
              <a:buChar char="•"/>
              <a:tabLst>
                <a:tab pos="445134" algn="l"/>
                <a:tab pos="445770" algn="l"/>
              </a:tabLst>
            </a:pPr>
            <a:r>
              <a:rPr sz="3200" b="1" spc="-5" dirty="0">
                <a:solidFill>
                  <a:prstClr val="black"/>
                </a:solidFill>
                <a:latin typeface="Calibri"/>
                <a:cs typeface="Calibri"/>
              </a:rPr>
              <a:t>oscillogrammes </a:t>
            </a:r>
            <a:r>
              <a:rPr sz="3200" b="1" spc="-20" dirty="0">
                <a:solidFill>
                  <a:prstClr val="black"/>
                </a:solidFill>
                <a:latin typeface="Calibri"/>
                <a:cs typeface="Calibri"/>
              </a:rPr>
              <a:t>et </a:t>
            </a:r>
            <a:r>
              <a:rPr sz="3200" b="1" spc="-5" dirty="0">
                <a:solidFill>
                  <a:prstClr val="black"/>
                </a:solidFill>
                <a:latin typeface="Calibri"/>
                <a:cs typeface="Calibri"/>
              </a:rPr>
              <a:t>analyses</a:t>
            </a:r>
            <a:r>
              <a:rPr sz="3200" b="1" spc="-6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prstClr val="black"/>
                </a:solidFill>
                <a:latin typeface="Calibri"/>
                <a:cs typeface="Calibri"/>
              </a:rPr>
              <a:t>spectrales.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81200" y="274701"/>
            <a:ext cx="8229600" cy="879087"/>
          </a:xfrm>
          <a:prstGeom prst="rect">
            <a:avLst/>
          </a:prstGeom>
          <a:solidFill>
            <a:srgbClr val="C3D59B"/>
          </a:solidFill>
        </p:spPr>
        <p:txBody>
          <a:bodyPr vert="horz" wrap="square" lIns="0" tIns="200025" rIns="0" bIns="0" rtlCol="0">
            <a:spAutoFit/>
          </a:bodyPr>
          <a:lstStyle/>
          <a:p>
            <a:pPr marL="1270" algn="ctr">
              <a:spcBef>
                <a:spcPts val="1575"/>
              </a:spcBef>
            </a:pPr>
            <a:r>
              <a:rPr sz="4400" b="1" spc="-5" dirty="0">
                <a:solidFill>
                  <a:srgbClr val="000000"/>
                </a:solidFill>
              </a:rPr>
              <a:t>Chasse </a:t>
            </a:r>
            <a:r>
              <a:rPr sz="4400" b="1" dirty="0">
                <a:solidFill>
                  <a:srgbClr val="000000"/>
                </a:solidFill>
              </a:rPr>
              <a:t>à</a:t>
            </a:r>
            <a:r>
              <a:rPr sz="4400" b="1" spc="-30" dirty="0">
                <a:solidFill>
                  <a:srgbClr val="000000"/>
                </a:solidFill>
              </a:rPr>
              <a:t> </a:t>
            </a:r>
            <a:r>
              <a:rPr sz="4400" b="1" spc="-5" dirty="0">
                <a:solidFill>
                  <a:srgbClr val="000000"/>
                </a:solidFill>
              </a:rPr>
              <a:t>l'affût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2059941" y="1607565"/>
            <a:ext cx="7718425" cy="1489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Les </a:t>
            </a:r>
            <a:r>
              <a:rPr sz="3200" spc="-20" dirty="0">
                <a:solidFill>
                  <a:prstClr val="black"/>
                </a:solidFill>
                <a:latin typeface="Calibri"/>
                <a:cs typeface="Calibri"/>
              </a:rPr>
              <a:t>prédateurs </a:t>
            </a:r>
            <a:r>
              <a:rPr sz="3200" spc="-15" dirty="0">
                <a:solidFill>
                  <a:prstClr val="black"/>
                </a:solidFill>
                <a:latin typeface="Calibri"/>
                <a:cs typeface="Calibri"/>
              </a:rPr>
              <a:t>attendent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patiemment </a:t>
            </a:r>
            <a:r>
              <a:rPr sz="3200" spc="-15" dirty="0">
                <a:solidFill>
                  <a:prstClr val="black"/>
                </a:solidFill>
                <a:latin typeface="Calibri"/>
                <a:cs typeface="Calibri"/>
              </a:rPr>
              <a:t>leurs  proies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et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les </a:t>
            </a:r>
            <a:r>
              <a:rPr sz="3200" spc="-15" dirty="0">
                <a:solidFill>
                  <a:prstClr val="black"/>
                </a:solidFill>
                <a:latin typeface="Calibri"/>
                <a:cs typeface="Calibri"/>
              </a:rPr>
              <a:t>capturent grâce 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à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des 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« armes » 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bien</a:t>
            </a:r>
            <a:r>
              <a:rPr sz="3200" spc="-2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adaptées.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66876" y="3625481"/>
            <a:ext cx="3357499" cy="25181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96866" y="3571900"/>
            <a:ext cx="4907025" cy="26546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81200" y="274701"/>
            <a:ext cx="8229600" cy="879087"/>
          </a:xfrm>
          <a:prstGeom prst="rect">
            <a:avLst/>
          </a:prstGeom>
          <a:solidFill>
            <a:srgbClr val="C3D59B"/>
          </a:solidFill>
        </p:spPr>
        <p:txBody>
          <a:bodyPr vert="horz" wrap="square" lIns="0" tIns="200025" rIns="0" bIns="0" rtlCol="0">
            <a:spAutoFit/>
          </a:bodyPr>
          <a:lstStyle/>
          <a:p>
            <a:pPr algn="ctr">
              <a:spcBef>
                <a:spcPts val="1575"/>
              </a:spcBef>
            </a:pPr>
            <a:r>
              <a:rPr sz="4400" b="1" spc="-5" dirty="0">
                <a:solidFill>
                  <a:srgbClr val="000000"/>
                </a:solidFill>
              </a:rPr>
              <a:t>Chasse mobile</a:t>
            </a:r>
            <a:r>
              <a:rPr sz="4400" b="1" spc="-65" dirty="0">
                <a:solidFill>
                  <a:srgbClr val="000000"/>
                </a:solidFill>
              </a:rPr>
              <a:t> </a:t>
            </a:r>
            <a:r>
              <a:rPr sz="4400" b="1" spc="-15" dirty="0">
                <a:solidFill>
                  <a:srgbClr val="000000"/>
                </a:solidFill>
              </a:rPr>
              <a:t>solitaire</a:t>
            </a:r>
            <a:endParaRPr sz="44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1125403" y="1653166"/>
            <a:ext cx="10762827" cy="149079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 algn="just">
              <a:spcBef>
                <a:spcPts val="105"/>
              </a:spcBef>
              <a:buFont typeface="Arial"/>
              <a:buChar char="•"/>
              <a:tabLst>
                <a:tab pos="355600" algn="l"/>
              </a:tabLst>
            </a:pPr>
            <a:r>
              <a:rPr spc="-5" dirty="0"/>
              <a:t>Les </a:t>
            </a:r>
            <a:r>
              <a:rPr spc="-20" dirty="0"/>
              <a:t>prédateurs </a:t>
            </a:r>
            <a:r>
              <a:rPr spc="-15" dirty="0"/>
              <a:t>poursuivent leurs proies  </a:t>
            </a:r>
            <a:r>
              <a:rPr spc="-5" dirty="0"/>
              <a:t>individuellement. </a:t>
            </a:r>
            <a:r>
              <a:rPr dirty="0"/>
              <a:t>Ainsi le </a:t>
            </a:r>
            <a:r>
              <a:rPr spc="-5" dirty="0"/>
              <a:t>butin </a:t>
            </a:r>
            <a:r>
              <a:rPr spc="-10" dirty="0"/>
              <a:t>n'est </a:t>
            </a:r>
            <a:r>
              <a:rPr spc="-5" dirty="0"/>
              <a:t>pas  </a:t>
            </a:r>
            <a:r>
              <a:rPr spc="-10" dirty="0"/>
              <a:t>partagé, </a:t>
            </a:r>
            <a:r>
              <a:rPr dirty="0"/>
              <a:t>mais ils </a:t>
            </a:r>
            <a:r>
              <a:rPr spc="-10" dirty="0"/>
              <a:t>doivent </a:t>
            </a:r>
            <a:r>
              <a:rPr spc="-5" dirty="0"/>
              <a:t>redoubler </a:t>
            </a:r>
            <a:r>
              <a:rPr spc="-20" dirty="0"/>
              <a:t>d'efforts  </a:t>
            </a:r>
            <a:r>
              <a:rPr spc="-5" dirty="0"/>
              <a:t>pour parvenir </a:t>
            </a:r>
            <a:r>
              <a:rPr dirty="0"/>
              <a:t>à </a:t>
            </a:r>
            <a:r>
              <a:rPr spc="-10" dirty="0"/>
              <a:t>capturer </a:t>
            </a:r>
            <a:r>
              <a:rPr spc="-15" dirty="0"/>
              <a:t>leurs</a:t>
            </a:r>
            <a:r>
              <a:rPr spc="10" dirty="0"/>
              <a:t> </a:t>
            </a:r>
            <a:r>
              <a:rPr spc="-10" dirty="0"/>
              <a:t>proies.</a:t>
            </a:r>
          </a:p>
        </p:txBody>
      </p:sp>
      <p:sp>
        <p:nvSpPr>
          <p:cNvPr id="4" name="object 4"/>
          <p:cNvSpPr/>
          <p:nvPr/>
        </p:nvSpPr>
        <p:spPr>
          <a:xfrm>
            <a:off x="3810001" y="3643338"/>
            <a:ext cx="4429125" cy="29527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81200" y="274701"/>
            <a:ext cx="8229600" cy="879087"/>
          </a:xfrm>
          <a:prstGeom prst="rect">
            <a:avLst/>
          </a:prstGeom>
          <a:solidFill>
            <a:srgbClr val="C3D59B"/>
          </a:solidFill>
        </p:spPr>
        <p:txBody>
          <a:bodyPr vert="horz" wrap="square" lIns="0" tIns="200025" rIns="0" bIns="0" rtlCol="0">
            <a:spAutoFit/>
          </a:bodyPr>
          <a:lstStyle/>
          <a:p>
            <a:pPr marL="635" algn="ctr">
              <a:spcBef>
                <a:spcPts val="1575"/>
              </a:spcBef>
            </a:pPr>
            <a:r>
              <a:rPr sz="4400" b="1" spc="-5" dirty="0">
                <a:solidFill>
                  <a:srgbClr val="000000"/>
                </a:solidFill>
              </a:rPr>
              <a:t>Chasse </a:t>
            </a:r>
            <a:r>
              <a:rPr sz="4400" b="1" dirty="0">
                <a:solidFill>
                  <a:srgbClr val="000000"/>
                </a:solidFill>
              </a:rPr>
              <a:t>en</a:t>
            </a:r>
            <a:r>
              <a:rPr sz="4400" b="1" spc="-35" dirty="0">
                <a:solidFill>
                  <a:srgbClr val="000000"/>
                </a:solidFill>
              </a:rPr>
              <a:t> </a:t>
            </a:r>
            <a:r>
              <a:rPr sz="4400" b="1" spc="-10" dirty="0">
                <a:solidFill>
                  <a:srgbClr val="000000"/>
                </a:solidFill>
              </a:rPr>
              <a:t>groupe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2059940" y="1607565"/>
            <a:ext cx="8071484" cy="1489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 algn="just">
              <a:spcBef>
                <a:spcPts val="105"/>
              </a:spcBef>
              <a:buFont typeface="Arial"/>
              <a:buChar char="•"/>
              <a:tabLst>
                <a:tab pos="355600" algn="l"/>
              </a:tabLst>
            </a:pP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Ce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sont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des </a:t>
            </a:r>
            <a:r>
              <a:rPr sz="3200" spc="-20" dirty="0">
                <a:solidFill>
                  <a:prstClr val="black"/>
                </a:solidFill>
                <a:latin typeface="Calibri"/>
                <a:cs typeface="Calibri"/>
              </a:rPr>
              <a:t>prédateurs 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sociaux </a:t>
            </a:r>
            <a:r>
              <a:rPr sz="3200" spc="-5">
                <a:solidFill>
                  <a:prstClr val="black"/>
                </a:solidFill>
                <a:latin typeface="Calibri"/>
                <a:cs typeface="Calibri"/>
              </a:rPr>
              <a:t>qui  </a:t>
            </a:r>
            <a:r>
              <a:rPr sz="3200" spc="-10" smtClean="0">
                <a:solidFill>
                  <a:prstClr val="black"/>
                </a:solidFill>
                <a:latin typeface="Calibri"/>
                <a:cs typeface="Calibri"/>
              </a:rPr>
              <a:t>pour</a:t>
            </a:r>
            <a:r>
              <a:rPr lang="fr-FR" sz="3200" spc="-10" dirty="0" smtClean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0" spc="-10" smtClean="0">
                <a:solidFill>
                  <a:prstClr val="black"/>
                </a:solidFill>
                <a:latin typeface="Calibri"/>
                <a:cs typeface="Calibri"/>
              </a:rPr>
              <a:t>chass</a:t>
            </a:r>
            <a:r>
              <a:rPr lang="fr-FR" sz="3200" spc="-10" dirty="0" smtClean="0">
                <a:solidFill>
                  <a:prstClr val="black"/>
                </a:solidFill>
                <a:latin typeface="Calibri"/>
                <a:cs typeface="Calibri"/>
              </a:rPr>
              <a:t>er </a:t>
            </a:r>
            <a:r>
              <a:rPr sz="3200" spc="-10" smtClean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0" spc="-15" dirty="0">
                <a:solidFill>
                  <a:prstClr val="black"/>
                </a:solidFill>
                <a:latin typeface="Calibri"/>
                <a:cs typeface="Calibri"/>
              </a:rPr>
              <a:t>leurs proies 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en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groupe 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en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se  partageant 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les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tâches et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le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fruit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de la</a:t>
            </a:r>
            <a:r>
              <a:rPr sz="3200" spc="7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chasse.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524000" y="3071845"/>
            <a:ext cx="9144000" cy="3776345"/>
            <a:chOff x="0" y="3071844"/>
            <a:chExt cx="9144000" cy="3776345"/>
          </a:xfrm>
        </p:grpSpPr>
        <p:sp>
          <p:nvSpPr>
            <p:cNvPr id="5" name="object 5"/>
            <p:cNvSpPr/>
            <p:nvPr/>
          </p:nvSpPr>
          <p:spPr>
            <a:xfrm>
              <a:off x="0" y="3500424"/>
              <a:ext cx="5715000" cy="305689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5357876" y="3071844"/>
              <a:ext cx="3786123" cy="37763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81200" y="274700"/>
            <a:ext cx="8229600" cy="1143000"/>
          </a:xfrm>
          <a:prstGeom prst="rect">
            <a:avLst/>
          </a:prstGeom>
          <a:solidFill>
            <a:srgbClr val="94B3D6"/>
          </a:solidFill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ts val="4245"/>
              </a:lnSpc>
            </a:pPr>
            <a:r>
              <a:rPr sz="4000" spc="-5" dirty="0">
                <a:solidFill>
                  <a:prstClr val="black"/>
                </a:solidFill>
                <a:latin typeface="Calibri"/>
                <a:cs typeface="Calibri"/>
              </a:rPr>
              <a:t>Les </a:t>
            </a:r>
            <a:r>
              <a:rPr sz="4000" spc="-10" dirty="0">
                <a:solidFill>
                  <a:prstClr val="black"/>
                </a:solidFill>
                <a:latin typeface="Calibri"/>
                <a:cs typeface="Calibri"/>
              </a:rPr>
              <a:t>adaptations </a:t>
            </a:r>
            <a:r>
              <a:rPr sz="4000" spc="-5" dirty="0">
                <a:solidFill>
                  <a:prstClr val="black"/>
                </a:solidFill>
                <a:latin typeface="Calibri"/>
                <a:cs typeface="Calibri"/>
              </a:rPr>
              <a:t>morphologiques à</a:t>
            </a:r>
            <a:r>
              <a:rPr sz="4000" spc="-4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4000" spc="-15" dirty="0">
                <a:solidFill>
                  <a:prstClr val="black"/>
                </a:solidFill>
                <a:latin typeface="Calibri"/>
                <a:cs typeface="Calibri"/>
              </a:rPr>
              <a:t>la</a:t>
            </a:r>
            <a:endParaRPr sz="4000">
              <a:solidFill>
                <a:prstClr val="black"/>
              </a:solidFill>
              <a:latin typeface="Calibri"/>
              <a:cs typeface="Calibri"/>
            </a:endParaRPr>
          </a:p>
          <a:p>
            <a:pPr algn="ctr">
              <a:lnSpc>
                <a:spcPts val="4755"/>
              </a:lnSpc>
            </a:pPr>
            <a:r>
              <a:rPr sz="4000" spc="-15" dirty="0">
                <a:solidFill>
                  <a:prstClr val="black"/>
                </a:solidFill>
                <a:latin typeface="Calibri"/>
                <a:cs typeface="Calibri"/>
              </a:rPr>
              <a:t>prédation</a:t>
            </a:r>
            <a:endParaRPr sz="40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45692" y="1510259"/>
            <a:ext cx="3601085" cy="4174219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355600" indent="-342900">
              <a:spcBef>
                <a:spcPts val="869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Dents et</a:t>
            </a:r>
            <a:r>
              <a:rPr sz="3200" spc="-4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prstClr val="black"/>
                </a:solidFill>
                <a:latin typeface="Calibri"/>
                <a:cs typeface="Calibri"/>
              </a:rPr>
              <a:t>griffes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  <a:p>
            <a:pPr marL="355600" indent="-342900"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5" dirty="0">
                <a:solidFill>
                  <a:prstClr val="black"/>
                </a:solidFill>
                <a:latin typeface="Calibri"/>
                <a:cs typeface="Calibri"/>
              </a:rPr>
              <a:t>Dards</a:t>
            </a:r>
            <a:r>
              <a:rPr sz="3200" spc="-7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urticants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  <a:p>
            <a:pPr marL="355600" indent="-342900"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35" dirty="0">
                <a:solidFill>
                  <a:prstClr val="black"/>
                </a:solidFill>
                <a:latin typeface="Calibri"/>
                <a:cs typeface="Calibri"/>
              </a:rPr>
              <a:t>Venin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  <a:p>
            <a:pPr marL="355600" indent="-342900"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Électricité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  <a:p>
            <a:pPr marL="355600" indent="-342900">
              <a:spcBef>
                <a:spcPts val="7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Leurre et</a:t>
            </a:r>
            <a:r>
              <a:rPr sz="3200" spc="-3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piège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  <a:p>
            <a:pPr marL="355600" indent="-342900"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Mimétisme</a:t>
            </a:r>
            <a:r>
              <a:rPr sz="3200" spc="-6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agressif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  <a:p>
            <a:pPr marL="355600" indent="-342900"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Camouflage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381376" y="1500124"/>
            <a:ext cx="7286625" cy="5358130"/>
            <a:chOff x="1857375" y="1500124"/>
            <a:chExt cx="7286625" cy="5358130"/>
          </a:xfrm>
        </p:grpSpPr>
        <p:sp>
          <p:nvSpPr>
            <p:cNvPr id="5" name="object 5"/>
            <p:cNvSpPr/>
            <p:nvPr/>
          </p:nvSpPr>
          <p:spPr>
            <a:xfrm>
              <a:off x="3714750" y="1571498"/>
              <a:ext cx="2111629" cy="164312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6000750" y="1500124"/>
              <a:ext cx="3143249" cy="225818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3940175" y="3143250"/>
              <a:ext cx="2381250" cy="178600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6143625" y="3429000"/>
              <a:ext cx="3000375" cy="200025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3500501" y="5072125"/>
              <a:ext cx="2857500" cy="178587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5715000" y="5357876"/>
              <a:ext cx="3214751" cy="1500121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1857375" y="5674982"/>
              <a:ext cx="1643126" cy="1183014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81200" y="274701"/>
            <a:ext cx="8229600" cy="947695"/>
          </a:xfrm>
          <a:prstGeom prst="rect">
            <a:avLst/>
          </a:prstGeom>
          <a:solidFill>
            <a:srgbClr val="E36C09"/>
          </a:solidFill>
        </p:spPr>
        <p:txBody>
          <a:bodyPr vert="horz" wrap="square" lIns="0" tIns="115570" rIns="0" bIns="0" rtlCol="0">
            <a:spAutoFit/>
          </a:bodyPr>
          <a:lstStyle/>
          <a:p>
            <a:pPr marL="396875">
              <a:spcBef>
                <a:spcPts val="910"/>
              </a:spcBef>
            </a:pPr>
            <a:r>
              <a:rPr sz="5400" b="1" dirty="0">
                <a:solidFill>
                  <a:srgbClr val="000000"/>
                </a:solidFill>
              </a:rPr>
              <a:t>Les </a:t>
            </a:r>
            <a:r>
              <a:rPr sz="5400" b="1" spc="-20" dirty="0">
                <a:solidFill>
                  <a:srgbClr val="000000"/>
                </a:solidFill>
              </a:rPr>
              <a:t>étapes </a:t>
            </a:r>
            <a:r>
              <a:rPr sz="5400" b="1" dirty="0">
                <a:solidFill>
                  <a:srgbClr val="000000"/>
                </a:solidFill>
              </a:rPr>
              <a:t>de la</a:t>
            </a:r>
            <a:r>
              <a:rPr sz="5400" b="1" spc="-20" dirty="0">
                <a:solidFill>
                  <a:srgbClr val="000000"/>
                </a:solidFill>
              </a:rPr>
              <a:t> prédation</a:t>
            </a:r>
            <a:endParaRPr sz="5400"/>
          </a:p>
        </p:txBody>
      </p:sp>
      <p:sp>
        <p:nvSpPr>
          <p:cNvPr id="3" name="object 3"/>
          <p:cNvSpPr/>
          <p:nvPr/>
        </p:nvSpPr>
        <p:spPr>
          <a:xfrm>
            <a:off x="1981200" y="1600136"/>
            <a:ext cx="8229600" cy="4526280"/>
          </a:xfrm>
          <a:custGeom>
            <a:avLst/>
            <a:gdLst/>
            <a:ahLst/>
            <a:cxnLst/>
            <a:rect l="l" t="t" r="r" b="b"/>
            <a:pathLst>
              <a:path w="8229600" h="4526280">
                <a:moveTo>
                  <a:pt x="0" y="4526026"/>
                </a:moveTo>
                <a:lnTo>
                  <a:pt x="8229600" y="4526026"/>
                </a:lnTo>
                <a:lnTo>
                  <a:pt x="8229600" y="0"/>
                </a:lnTo>
                <a:lnTo>
                  <a:pt x="0" y="0"/>
                </a:lnTo>
                <a:lnTo>
                  <a:pt x="0" y="4526026"/>
                </a:lnTo>
                <a:close/>
              </a:path>
            </a:pathLst>
          </a:custGeom>
          <a:ln w="12699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59941" y="1558798"/>
            <a:ext cx="8072755" cy="441642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55600" marR="5080" indent="-342900" algn="just">
              <a:lnSpc>
                <a:spcPct val="90000"/>
              </a:lnSpc>
              <a:spcBef>
                <a:spcPts val="484"/>
              </a:spcBef>
              <a:buFont typeface="Arial"/>
              <a:buChar char="•"/>
              <a:tabLst>
                <a:tab pos="355600" algn="l"/>
              </a:tabLst>
            </a:pP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Le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déclenchement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de la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prédation </a:t>
            </a:r>
            <a:r>
              <a:rPr sz="3200" spc="-15" dirty="0">
                <a:solidFill>
                  <a:prstClr val="black"/>
                </a:solidFill>
                <a:latin typeface="Calibri"/>
                <a:cs typeface="Calibri"/>
              </a:rPr>
              <a:t>est 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dû à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des  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signaux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internes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métaboliques communément  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appelés </a:t>
            </a:r>
            <a:r>
              <a:rPr sz="3200" spc="-15" dirty="0">
                <a:solidFill>
                  <a:prstClr val="black"/>
                </a:solidFill>
                <a:latin typeface="Calibri"/>
                <a:cs typeface="Calibri"/>
              </a:rPr>
              <a:t>faim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et 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implique </a:t>
            </a:r>
            <a:r>
              <a:rPr sz="3200" spc="5" dirty="0">
                <a:solidFill>
                  <a:prstClr val="black"/>
                </a:solidFill>
                <a:latin typeface="Calibri"/>
                <a:cs typeface="Calibri"/>
              </a:rPr>
              <a:t>une 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vigilance  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sensorielle du</a:t>
            </a:r>
            <a:r>
              <a:rPr sz="3200" spc="2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0" spc="-45" dirty="0">
                <a:solidFill>
                  <a:prstClr val="black"/>
                </a:solidFill>
                <a:latin typeface="Calibri"/>
                <a:cs typeface="Calibri"/>
              </a:rPr>
              <a:t>prédateur.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  <a:p>
            <a:pPr marL="527685" indent="-515620" algn="just">
              <a:spcBef>
                <a:spcPts val="390"/>
              </a:spcBef>
              <a:buFontTx/>
              <a:buAutoNum type="arabicPeriod"/>
              <a:tabLst>
                <a:tab pos="528320" algn="l"/>
              </a:tabLst>
            </a:pPr>
            <a:r>
              <a:rPr sz="3200" b="1" spc="-10" dirty="0">
                <a:solidFill>
                  <a:srgbClr val="FF0000"/>
                </a:solidFill>
                <a:latin typeface="Calibri"/>
                <a:cs typeface="Calibri"/>
              </a:rPr>
              <a:t>Détection </a:t>
            </a:r>
            <a:r>
              <a:rPr sz="3200" b="1" spc="-15" dirty="0">
                <a:solidFill>
                  <a:srgbClr val="FF0000"/>
                </a:solidFill>
                <a:latin typeface="Calibri"/>
                <a:cs typeface="Calibri"/>
              </a:rPr>
              <a:t>(</a:t>
            </a:r>
            <a:r>
              <a:rPr sz="3200" spc="-15" dirty="0">
                <a:solidFill>
                  <a:prstClr val="black"/>
                </a:solidFill>
                <a:latin typeface="Calibri"/>
                <a:cs typeface="Calibri"/>
              </a:rPr>
              <a:t>Rencontre</a:t>
            </a:r>
            <a:r>
              <a:rPr sz="3200" spc="67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-Identification)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  <a:p>
            <a:pPr marL="527685" marR="1702435" indent="-515620">
              <a:lnSpc>
                <a:spcPts val="3460"/>
              </a:lnSpc>
              <a:spcBef>
                <a:spcPts val="815"/>
              </a:spcBef>
              <a:buFontTx/>
              <a:buAutoNum type="arabicPeriod"/>
              <a:tabLst>
                <a:tab pos="527685" algn="l"/>
                <a:tab pos="528320" algn="l"/>
              </a:tabLst>
            </a:pP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App</a:t>
            </a:r>
            <a:r>
              <a:rPr sz="3200" b="1" spc="-4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oche</a:t>
            </a:r>
            <a:r>
              <a:rPr sz="3200" b="1" spc="-140" dirty="0">
                <a:solidFill>
                  <a:srgbClr val="FF0000"/>
                </a:solidFill>
                <a:latin typeface="Calibri"/>
                <a:cs typeface="Calibri"/>
              </a:rPr>
              <a:t>/</a:t>
            </a:r>
            <a:r>
              <a:rPr sz="3200" b="1" spc="-95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3200" b="1" spc="-45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3200" b="1" spc="-35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3200" b="1" spc="-15" dirty="0">
                <a:solidFill>
                  <a:srgbClr val="FF0000"/>
                </a:solidFill>
                <a:latin typeface="Calibri"/>
                <a:cs typeface="Calibri"/>
              </a:rPr>
              <a:t>q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ue</a:t>
            </a:r>
            <a:r>
              <a:rPr sz="3200" b="1" spc="-15" dirty="0">
                <a:solidFill>
                  <a:srgbClr val="FF0000"/>
                </a:solidFill>
                <a:latin typeface="Calibri"/>
                <a:cs typeface="Calibri"/>
              </a:rPr>
              <a:t>(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embu</a:t>
            </a:r>
            <a:r>
              <a:rPr sz="3200" spc="-15" dirty="0">
                <a:solidFill>
                  <a:prstClr val="black"/>
                </a:solidFill>
                <a:latin typeface="Calibri"/>
                <a:cs typeface="Calibri"/>
              </a:rPr>
              <a:t>s</a:t>
            </a:r>
            <a:r>
              <a:rPr sz="3200" spc="-25" dirty="0">
                <a:solidFill>
                  <a:prstClr val="black"/>
                </a:solidFill>
                <a:latin typeface="Calibri"/>
                <a:cs typeface="Calibri"/>
              </a:rPr>
              <a:t>c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ad</a:t>
            </a:r>
            <a:r>
              <a:rPr sz="3200" spc="-10" dirty="0">
                <a:solidFill>
                  <a:prstClr val="black"/>
                </a:solidFill>
                <a:latin typeface="Calibri"/>
                <a:cs typeface="Calibri"/>
              </a:rPr>
              <a:t>e</a:t>
            </a:r>
            <a:r>
              <a:rPr sz="3200" dirty="0">
                <a:solidFill>
                  <a:prstClr val="black"/>
                </a:solidFill>
                <a:latin typeface="Calibri"/>
                <a:cs typeface="Calibri"/>
              </a:rPr>
              <a:t>-</a:t>
            </a:r>
            <a:r>
              <a:rPr sz="3200" spc="-5" dirty="0">
                <a:solidFill>
                  <a:prstClr val="black"/>
                </a:solidFill>
                <a:latin typeface="Calibri"/>
                <a:cs typeface="Calibri"/>
              </a:rPr>
              <a:t>par  </a:t>
            </a:r>
            <a:r>
              <a:rPr sz="3200" spc="-15" dirty="0">
                <a:solidFill>
                  <a:prstClr val="black"/>
                </a:solidFill>
                <a:latin typeface="Calibri"/>
                <a:cs typeface="Calibri"/>
              </a:rPr>
              <a:t>poursuite)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  <a:p>
            <a:pPr marL="527685" indent="-515620">
              <a:spcBef>
                <a:spcPts val="330"/>
              </a:spcBef>
              <a:buFontTx/>
              <a:buAutoNum type="arabicPeriod"/>
              <a:tabLst>
                <a:tab pos="527685" algn="l"/>
                <a:tab pos="528320" algn="l"/>
              </a:tabLst>
            </a:pPr>
            <a:r>
              <a:rPr sz="3200" b="1" spc="-10" dirty="0">
                <a:solidFill>
                  <a:srgbClr val="FF0000"/>
                </a:solidFill>
                <a:latin typeface="Calibri"/>
                <a:cs typeface="Calibri"/>
              </a:rPr>
              <a:t>Capture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ou</a:t>
            </a:r>
            <a:r>
              <a:rPr sz="32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Calibri"/>
                <a:cs typeface="Calibri"/>
              </a:rPr>
              <a:t>Subjugation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  <a:p>
            <a:pPr marL="527685" indent="-515620">
              <a:spcBef>
                <a:spcPts val="384"/>
              </a:spcBef>
              <a:buFontTx/>
              <a:buAutoNum type="arabicPeriod"/>
              <a:tabLst>
                <a:tab pos="527685" algn="l"/>
                <a:tab pos="528320" algn="l"/>
              </a:tabLst>
            </a:pPr>
            <a:r>
              <a:rPr sz="3200" b="1" spc="-5" dirty="0">
                <a:solidFill>
                  <a:srgbClr val="FF0000"/>
                </a:solidFill>
                <a:latin typeface="Calibri"/>
                <a:cs typeface="Calibri"/>
              </a:rPr>
              <a:t>Consommation</a:t>
            </a:r>
            <a:endParaRPr sz="3200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839468" y="403859"/>
            <a:ext cx="8312150" cy="1301750"/>
            <a:chOff x="315468" y="403859"/>
            <a:chExt cx="8312150" cy="1301750"/>
          </a:xfrm>
        </p:grpSpPr>
        <p:sp>
          <p:nvSpPr>
            <p:cNvPr id="3" name="object 3"/>
            <p:cNvSpPr/>
            <p:nvPr/>
          </p:nvSpPr>
          <p:spPr>
            <a:xfrm>
              <a:off x="315468" y="484631"/>
              <a:ext cx="8311895" cy="122072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350520" y="403859"/>
              <a:ext cx="6140196" cy="113842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5558027" y="403859"/>
              <a:ext cx="1143000" cy="113842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5768339" y="403859"/>
              <a:ext cx="2827019" cy="11384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863447" y="826008"/>
              <a:ext cx="5355107" cy="60706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6274943" y="823086"/>
              <a:ext cx="1828419" cy="609981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1645920" y="2058923"/>
            <a:ext cx="9022080" cy="4136390"/>
            <a:chOff x="121920" y="2058923"/>
            <a:chExt cx="9022080" cy="4136390"/>
          </a:xfrm>
        </p:grpSpPr>
        <p:sp>
          <p:nvSpPr>
            <p:cNvPr id="10" name="object 10"/>
            <p:cNvSpPr/>
            <p:nvPr/>
          </p:nvSpPr>
          <p:spPr>
            <a:xfrm>
              <a:off x="310896" y="5129783"/>
              <a:ext cx="8833104" cy="106527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121920" y="4904231"/>
              <a:ext cx="3745991" cy="1258824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2837687" y="4904231"/>
              <a:ext cx="2939795" cy="1258824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4747260" y="4904231"/>
              <a:ext cx="1263396" cy="1258824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4980431" y="4904231"/>
              <a:ext cx="4163567" cy="1258824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689673" y="5372227"/>
              <a:ext cx="2443797" cy="543598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3398392" y="5396738"/>
              <a:ext cx="2078482" cy="647446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5541136" y="5368797"/>
              <a:ext cx="3300857" cy="675386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558774" y="2058923"/>
              <a:ext cx="7952130" cy="2811526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92909" y="239268"/>
            <a:ext cx="6931659" cy="1104900"/>
            <a:chOff x="1168908" y="239268"/>
            <a:chExt cx="6931659" cy="1104900"/>
          </a:xfrm>
        </p:grpSpPr>
        <p:sp>
          <p:nvSpPr>
            <p:cNvPr id="3" name="object 3"/>
            <p:cNvSpPr/>
            <p:nvPr/>
          </p:nvSpPr>
          <p:spPr>
            <a:xfrm>
              <a:off x="1248156" y="269748"/>
              <a:ext cx="6643116" cy="107442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1168908" y="239268"/>
              <a:ext cx="4160520" cy="93268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4564379" y="239268"/>
              <a:ext cx="935736" cy="93268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4735067" y="239268"/>
              <a:ext cx="3364991" cy="93268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1587500" y="583692"/>
              <a:ext cx="3519170" cy="498094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5148453" y="581279"/>
              <a:ext cx="2431161" cy="500507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9" name="object 9"/>
          <p:cNvSpPr/>
          <p:nvPr/>
        </p:nvSpPr>
        <p:spPr>
          <a:xfrm>
            <a:off x="3183636" y="1499616"/>
            <a:ext cx="6958583" cy="143560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4162805" y="1809445"/>
            <a:ext cx="5643880" cy="651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4100" spc="-5" dirty="0"/>
              <a:t>Les réponses </a:t>
            </a:r>
            <a:r>
              <a:rPr sz="4100" dirty="0"/>
              <a:t>du</a:t>
            </a:r>
            <a:r>
              <a:rPr sz="4100" spc="-110" dirty="0"/>
              <a:t> </a:t>
            </a:r>
            <a:r>
              <a:rPr sz="4100" spc="-15" dirty="0"/>
              <a:t>prédateur</a:t>
            </a:r>
            <a:endParaRPr sz="4100"/>
          </a:p>
        </p:txBody>
      </p:sp>
      <p:sp>
        <p:nvSpPr>
          <p:cNvPr id="11" name="object 11"/>
          <p:cNvSpPr/>
          <p:nvPr/>
        </p:nvSpPr>
        <p:spPr>
          <a:xfrm>
            <a:off x="2250948" y="1399032"/>
            <a:ext cx="1924812" cy="163677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205227" y="3337560"/>
            <a:ext cx="7978140" cy="1472565"/>
            <a:chOff x="681227" y="3337559"/>
            <a:chExt cx="7978140" cy="1472565"/>
          </a:xfrm>
        </p:grpSpPr>
        <p:sp>
          <p:nvSpPr>
            <p:cNvPr id="13" name="object 13"/>
            <p:cNvSpPr/>
            <p:nvPr/>
          </p:nvSpPr>
          <p:spPr>
            <a:xfrm>
              <a:off x="1705355" y="3355847"/>
              <a:ext cx="6954012" cy="1435608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681227" y="3337559"/>
              <a:ext cx="2107692" cy="1472183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5" name="object 15"/>
          <p:cNvSpPr/>
          <p:nvPr/>
        </p:nvSpPr>
        <p:spPr>
          <a:xfrm>
            <a:off x="3275076" y="5125211"/>
            <a:ext cx="6954012" cy="143560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359656" y="3665932"/>
            <a:ext cx="5338445" cy="24199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4100" spc="-5" dirty="0">
                <a:solidFill>
                  <a:srgbClr val="FFFFFF"/>
                </a:solidFill>
                <a:latin typeface="Calibri"/>
                <a:cs typeface="Calibri"/>
              </a:rPr>
              <a:t>Les </a:t>
            </a:r>
            <a:r>
              <a:rPr sz="4100" spc="-35" dirty="0">
                <a:solidFill>
                  <a:srgbClr val="FFFFFF"/>
                </a:solidFill>
                <a:latin typeface="Calibri"/>
                <a:cs typeface="Calibri"/>
              </a:rPr>
              <a:t>effets </a:t>
            </a:r>
            <a:r>
              <a:rPr sz="4100" dirty="0">
                <a:solidFill>
                  <a:srgbClr val="FFFFFF"/>
                </a:solidFill>
                <a:latin typeface="Calibri"/>
                <a:cs typeface="Calibri"/>
              </a:rPr>
              <a:t>de la</a:t>
            </a:r>
            <a:r>
              <a:rPr sz="41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100" spc="-10" dirty="0">
                <a:solidFill>
                  <a:srgbClr val="FFFFFF"/>
                </a:solidFill>
                <a:latin typeface="Calibri"/>
                <a:cs typeface="Calibri"/>
              </a:rPr>
              <a:t>prédation</a:t>
            </a:r>
            <a:endParaRPr sz="4100">
              <a:solidFill>
                <a:prstClr val="black"/>
              </a:solidFill>
              <a:latin typeface="Calibri"/>
              <a:cs typeface="Calibri"/>
            </a:endParaRPr>
          </a:p>
          <a:p>
            <a:endParaRPr sz="4100">
              <a:solidFill>
                <a:prstClr val="black"/>
              </a:solidFill>
              <a:latin typeface="Calibri"/>
              <a:cs typeface="Calibri"/>
            </a:endParaRPr>
          </a:p>
          <a:p>
            <a:pPr>
              <a:spcBef>
                <a:spcPts val="35"/>
              </a:spcBef>
            </a:pPr>
            <a:endParaRPr sz="3250">
              <a:solidFill>
                <a:prstClr val="black"/>
              </a:solidFill>
              <a:latin typeface="Calibri"/>
              <a:cs typeface="Calibri"/>
            </a:endParaRPr>
          </a:p>
          <a:p>
            <a:pPr marL="135890"/>
            <a:r>
              <a:rPr sz="4100" spc="-5" dirty="0">
                <a:solidFill>
                  <a:srgbClr val="FFFFFF"/>
                </a:solidFill>
                <a:latin typeface="Calibri"/>
                <a:cs typeface="Calibri"/>
              </a:rPr>
              <a:t>Les </a:t>
            </a:r>
            <a:r>
              <a:rPr sz="4100" spc="-20" dirty="0">
                <a:solidFill>
                  <a:srgbClr val="FFFFFF"/>
                </a:solidFill>
                <a:latin typeface="Calibri"/>
                <a:cs typeface="Calibri"/>
              </a:rPr>
              <a:t>rôles </a:t>
            </a:r>
            <a:r>
              <a:rPr sz="4100" spc="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4100" dirty="0">
                <a:solidFill>
                  <a:srgbClr val="FFFFFF"/>
                </a:solidFill>
                <a:latin typeface="Calibri"/>
                <a:cs typeface="Calibri"/>
              </a:rPr>
              <a:t>la</a:t>
            </a:r>
            <a:r>
              <a:rPr sz="41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100" spc="-10" dirty="0">
                <a:solidFill>
                  <a:srgbClr val="FFFFFF"/>
                </a:solidFill>
                <a:latin typeface="Calibri"/>
                <a:cs typeface="Calibri"/>
              </a:rPr>
              <a:t>prédation</a:t>
            </a:r>
            <a:endParaRPr sz="41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159508" y="5161788"/>
            <a:ext cx="2286000" cy="135788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913</TotalTime>
  <Words>441</Words>
  <Application>Microsoft Office PowerPoint</Application>
  <PresentationFormat>Personnalisé</PresentationFormat>
  <Paragraphs>109</Paragraphs>
  <Slides>21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2" baseType="lpstr">
      <vt:lpstr>Office Theme</vt:lpstr>
      <vt:lpstr>Les différentes  stratégies de prédation</vt:lpstr>
      <vt:lpstr>Chasse passive</vt:lpstr>
      <vt:lpstr>Chasse à l'affût</vt:lpstr>
      <vt:lpstr>Chasse mobile solitaire</vt:lpstr>
      <vt:lpstr>Chasse en groupe</vt:lpstr>
      <vt:lpstr>Diapositive 6</vt:lpstr>
      <vt:lpstr>Les étapes de la prédation</vt:lpstr>
      <vt:lpstr>Diapositive 8</vt:lpstr>
      <vt:lpstr>Les réponses du prédateur</vt:lpstr>
      <vt:lpstr>Réponses d’un prédateur aux variations d’abondance d’une proie</vt:lpstr>
      <vt:lpstr>Réponses d’un prédateur aux variations d’abondance d’une proie</vt:lpstr>
      <vt:lpstr>Réponse fonctionnelle</vt:lpstr>
      <vt:lpstr>Diapositive 13</vt:lpstr>
      <vt:lpstr>Diapositive 14</vt:lpstr>
      <vt:lpstr>Autre type de réaction fonctionnelle</vt:lpstr>
      <vt:lpstr>Autres type de réponse du prédateur à la densité des</vt:lpstr>
      <vt:lpstr>Diapositive 17</vt:lpstr>
      <vt:lpstr>Diapositive 18</vt:lpstr>
      <vt:lpstr>Diapositive 19</vt:lpstr>
      <vt:lpstr>Diapositive 20</vt:lpstr>
      <vt:lpstr>Diapositive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différentes  stratégies de prédation</dc:title>
  <dc:creator>Pc</dc:creator>
  <cp:lastModifiedBy>binoxa</cp:lastModifiedBy>
  <cp:revision>5</cp:revision>
  <dcterms:created xsi:type="dcterms:W3CDTF">2021-02-06T10:51:42Z</dcterms:created>
  <dcterms:modified xsi:type="dcterms:W3CDTF">2024-11-09T20:49:50Z</dcterms:modified>
</cp:coreProperties>
</file>