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5.xml" ContentType="application/vnd.ms-office.drawingml.diagramDrawing+xml"/>
  <Override PartName="/ppt/diagrams/drawing4.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64" autoAdjust="0"/>
    <p:restoredTop sz="86380" autoAdjust="0"/>
  </p:normalViewPr>
  <p:slideViewPr>
    <p:cSldViewPr>
      <p:cViewPr varScale="1">
        <p:scale>
          <a:sx n="63" d="100"/>
          <a:sy n="63" d="100"/>
        </p:scale>
        <p:origin x="-1362" y="-96"/>
      </p:cViewPr>
      <p:guideLst>
        <p:guide orient="horz" pos="2160"/>
        <p:guide pos="2880"/>
      </p:guideLst>
    </p:cSldViewPr>
  </p:slideViewPr>
  <p:outlineViewPr>
    <p:cViewPr>
      <p:scale>
        <a:sx n="33" d="100"/>
        <a:sy n="33" d="100"/>
      </p:scale>
      <p:origin x="204" y="5504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38A130-84F3-4D6B-B0E3-724FF36E0ADB}" type="doc">
      <dgm:prSet loTypeId="urn:microsoft.com/office/officeart/2005/8/layout/arrow5" loCatId="process" qsTypeId="urn:microsoft.com/office/officeart/2005/8/quickstyle/3d5" qsCatId="3D" csTypeId="urn:microsoft.com/office/officeart/2005/8/colors/colorful5" csCatId="colorful" phldr="1"/>
      <dgm:spPr/>
      <dgm:t>
        <a:bodyPr/>
        <a:lstStyle/>
        <a:p>
          <a:endParaRPr lang="fr-FR"/>
        </a:p>
      </dgm:t>
    </dgm:pt>
    <dgm:pt modelId="{E8FC3B9F-6252-4B07-A269-EF7BA7651F4F}">
      <dgm:prSet phldrT="[Texte]"/>
      <dgm:spPr/>
      <dgm:t>
        <a:bodyPr/>
        <a:lstStyle/>
        <a:p>
          <a:r>
            <a:rPr lang="ar-DZ" dirty="0" smtClean="0">
              <a:solidFill>
                <a:schemeClr val="tx1"/>
              </a:solidFill>
            </a:rPr>
            <a:t>معوقات البيئة الخارجية</a:t>
          </a:r>
          <a:endParaRPr lang="fr-FR" dirty="0">
            <a:solidFill>
              <a:schemeClr val="tx1"/>
            </a:solidFill>
          </a:endParaRPr>
        </a:p>
      </dgm:t>
    </dgm:pt>
    <dgm:pt modelId="{1DACFA4F-5CEA-45F1-A033-AEB6B379BAC8}" type="parTrans" cxnId="{512DDD08-7728-4C1B-90AD-06BF23A8E677}">
      <dgm:prSet/>
      <dgm:spPr/>
      <dgm:t>
        <a:bodyPr/>
        <a:lstStyle/>
        <a:p>
          <a:endParaRPr lang="fr-FR"/>
        </a:p>
      </dgm:t>
    </dgm:pt>
    <dgm:pt modelId="{42A8F118-2A53-4644-8BF4-558739EF0EBD}" type="sibTrans" cxnId="{512DDD08-7728-4C1B-90AD-06BF23A8E677}">
      <dgm:prSet/>
      <dgm:spPr/>
      <dgm:t>
        <a:bodyPr/>
        <a:lstStyle/>
        <a:p>
          <a:endParaRPr lang="fr-FR"/>
        </a:p>
      </dgm:t>
    </dgm:pt>
    <dgm:pt modelId="{40B95A9D-AE69-4EFF-8AAA-EDC75BE8DA8E}">
      <dgm:prSet phldrT="[Texte]"/>
      <dgm:spPr/>
      <dgm:t>
        <a:bodyPr/>
        <a:lstStyle/>
        <a:p>
          <a:r>
            <a:rPr lang="ar-DZ" dirty="0" smtClean="0">
              <a:solidFill>
                <a:schemeClr val="tx1"/>
              </a:solidFill>
            </a:rPr>
            <a:t>معوقات البيئة الداخلية</a:t>
          </a:r>
          <a:endParaRPr lang="fr-FR" dirty="0">
            <a:solidFill>
              <a:schemeClr val="tx1"/>
            </a:solidFill>
          </a:endParaRPr>
        </a:p>
      </dgm:t>
    </dgm:pt>
    <dgm:pt modelId="{1ECD1A52-649D-44F2-915C-01EF4FB7F162}" type="parTrans" cxnId="{4DA8612C-03D8-49FA-9042-3E47F4106820}">
      <dgm:prSet/>
      <dgm:spPr/>
      <dgm:t>
        <a:bodyPr/>
        <a:lstStyle/>
        <a:p>
          <a:endParaRPr lang="fr-FR"/>
        </a:p>
      </dgm:t>
    </dgm:pt>
    <dgm:pt modelId="{C8C7F90F-56F2-4E54-A517-B5899F15294E}" type="sibTrans" cxnId="{4DA8612C-03D8-49FA-9042-3E47F4106820}">
      <dgm:prSet/>
      <dgm:spPr/>
      <dgm:t>
        <a:bodyPr/>
        <a:lstStyle/>
        <a:p>
          <a:endParaRPr lang="fr-FR"/>
        </a:p>
      </dgm:t>
    </dgm:pt>
    <dgm:pt modelId="{74E7CBBC-40A0-42D3-967B-46ECA15EE7EA}" type="pres">
      <dgm:prSet presAssocID="{1D38A130-84F3-4D6B-B0E3-724FF36E0ADB}" presName="diagram" presStyleCnt="0">
        <dgm:presLayoutVars>
          <dgm:dir/>
          <dgm:resizeHandles val="exact"/>
        </dgm:presLayoutVars>
      </dgm:prSet>
      <dgm:spPr/>
      <dgm:t>
        <a:bodyPr/>
        <a:lstStyle/>
        <a:p>
          <a:endParaRPr lang="fr-FR"/>
        </a:p>
      </dgm:t>
    </dgm:pt>
    <dgm:pt modelId="{DF825506-4F1D-47F3-AC91-7E6248EDB01B}" type="pres">
      <dgm:prSet presAssocID="{E8FC3B9F-6252-4B07-A269-EF7BA7651F4F}" presName="arrow" presStyleLbl="node1" presStyleIdx="0" presStyleCnt="2">
        <dgm:presLayoutVars>
          <dgm:bulletEnabled val="1"/>
        </dgm:presLayoutVars>
      </dgm:prSet>
      <dgm:spPr/>
      <dgm:t>
        <a:bodyPr/>
        <a:lstStyle/>
        <a:p>
          <a:endParaRPr lang="fr-FR"/>
        </a:p>
      </dgm:t>
    </dgm:pt>
    <dgm:pt modelId="{FB95AF81-E645-4F2A-97C6-4C8190E887D5}" type="pres">
      <dgm:prSet presAssocID="{40B95A9D-AE69-4EFF-8AAA-EDC75BE8DA8E}" presName="arrow" presStyleLbl="node1" presStyleIdx="1" presStyleCnt="2">
        <dgm:presLayoutVars>
          <dgm:bulletEnabled val="1"/>
        </dgm:presLayoutVars>
      </dgm:prSet>
      <dgm:spPr/>
      <dgm:t>
        <a:bodyPr/>
        <a:lstStyle/>
        <a:p>
          <a:endParaRPr lang="fr-FR"/>
        </a:p>
      </dgm:t>
    </dgm:pt>
  </dgm:ptLst>
  <dgm:cxnLst>
    <dgm:cxn modelId="{83993FF9-1B45-4AB2-BFF1-EB02786793F1}" type="presOf" srcId="{1D38A130-84F3-4D6B-B0E3-724FF36E0ADB}" destId="{74E7CBBC-40A0-42D3-967B-46ECA15EE7EA}" srcOrd="0" destOrd="0" presId="urn:microsoft.com/office/officeart/2005/8/layout/arrow5"/>
    <dgm:cxn modelId="{8B59ECB7-CB47-4A49-B868-BE8F8F3A0981}" type="presOf" srcId="{40B95A9D-AE69-4EFF-8AAA-EDC75BE8DA8E}" destId="{FB95AF81-E645-4F2A-97C6-4C8190E887D5}" srcOrd="0" destOrd="0" presId="urn:microsoft.com/office/officeart/2005/8/layout/arrow5"/>
    <dgm:cxn modelId="{5EBDFF4F-0554-4733-9EDA-950BA1241D10}" type="presOf" srcId="{E8FC3B9F-6252-4B07-A269-EF7BA7651F4F}" destId="{DF825506-4F1D-47F3-AC91-7E6248EDB01B}" srcOrd="0" destOrd="0" presId="urn:microsoft.com/office/officeart/2005/8/layout/arrow5"/>
    <dgm:cxn modelId="{4DA8612C-03D8-49FA-9042-3E47F4106820}" srcId="{1D38A130-84F3-4D6B-B0E3-724FF36E0ADB}" destId="{40B95A9D-AE69-4EFF-8AAA-EDC75BE8DA8E}" srcOrd="1" destOrd="0" parTransId="{1ECD1A52-649D-44F2-915C-01EF4FB7F162}" sibTransId="{C8C7F90F-56F2-4E54-A517-B5899F15294E}"/>
    <dgm:cxn modelId="{512DDD08-7728-4C1B-90AD-06BF23A8E677}" srcId="{1D38A130-84F3-4D6B-B0E3-724FF36E0ADB}" destId="{E8FC3B9F-6252-4B07-A269-EF7BA7651F4F}" srcOrd="0" destOrd="0" parTransId="{1DACFA4F-5CEA-45F1-A033-AEB6B379BAC8}" sibTransId="{42A8F118-2A53-4644-8BF4-558739EF0EBD}"/>
    <dgm:cxn modelId="{2060FFEF-C829-4EAD-953D-FDF557640129}" type="presParOf" srcId="{74E7CBBC-40A0-42D3-967B-46ECA15EE7EA}" destId="{DF825506-4F1D-47F3-AC91-7E6248EDB01B}" srcOrd="0" destOrd="0" presId="urn:microsoft.com/office/officeart/2005/8/layout/arrow5"/>
    <dgm:cxn modelId="{F63FD099-42FC-4DED-B9BB-82B1B5B30266}" type="presParOf" srcId="{74E7CBBC-40A0-42D3-967B-46ECA15EE7EA}" destId="{FB95AF81-E645-4F2A-97C6-4C8190E887D5}" srcOrd="1" destOrd="0" presId="urn:microsoft.com/office/officeart/2005/8/layout/arrow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11CD27-9298-4B9B-9B5D-98FDFF397B9F}" type="doc">
      <dgm:prSet loTypeId="urn:microsoft.com/office/officeart/2005/8/layout/cycle8" loCatId="cycle" qsTypeId="urn:microsoft.com/office/officeart/2005/8/quickstyle/3d1" qsCatId="3D" csTypeId="urn:microsoft.com/office/officeart/2005/8/colors/colorful5" csCatId="colorful" phldr="1"/>
      <dgm:spPr/>
    </dgm:pt>
    <dgm:pt modelId="{F88ED948-3694-45EB-A6DB-E7AD6D961E07}">
      <dgm:prSet phldrT="[Texte]"/>
      <dgm:spPr/>
      <dgm:t>
        <a:bodyPr/>
        <a:lstStyle/>
        <a:p>
          <a:r>
            <a:rPr lang="ar-DZ" dirty="0" smtClean="0"/>
            <a:t>الصعوبات التمويلية</a:t>
          </a:r>
          <a:endParaRPr lang="fr-FR" dirty="0"/>
        </a:p>
      </dgm:t>
    </dgm:pt>
    <dgm:pt modelId="{19A0D958-99E8-4F00-815F-2EF7DE40D186}" type="parTrans" cxnId="{E8101159-1607-402B-B0D9-CAC870EF4C87}">
      <dgm:prSet/>
      <dgm:spPr/>
      <dgm:t>
        <a:bodyPr/>
        <a:lstStyle/>
        <a:p>
          <a:endParaRPr lang="fr-FR"/>
        </a:p>
      </dgm:t>
    </dgm:pt>
    <dgm:pt modelId="{DB198061-79DC-4910-9CC4-9C8BD81CF8C5}" type="sibTrans" cxnId="{E8101159-1607-402B-B0D9-CAC870EF4C87}">
      <dgm:prSet/>
      <dgm:spPr/>
      <dgm:t>
        <a:bodyPr/>
        <a:lstStyle/>
        <a:p>
          <a:endParaRPr lang="fr-FR"/>
        </a:p>
      </dgm:t>
    </dgm:pt>
    <dgm:pt modelId="{B00B34FE-1693-40AD-BF6E-7D9B66A537E5}">
      <dgm:prSet phldrT="[Texte]"/>
      <dgm:spPr/>
      <dgm:t>
        <a:bodyPr/>
        <a:lstStyle/>
        <a:p>
          <a:r>
            <a:rPr lang="ar-DZ" dirty="0" smtClean="0"/>
            <a:t>المحيط الاداري</a:t>
          </a:r>
          <a:endParaRPr lang="fr-FR" dirty="0"/>
        </a:p>
      </dgm:t>
    </dgm:pt>
    <dgm:pt modelId="{51BB5967-24E4-478E-984E-B6B784590A40}" type="parTrans" cxnId="{B4F360D3-AD75-4080-800C-43A3EA2BE60F}">
      <dgm:prSet/>
      <dgm:spPr/>
      <dgm:t>
        <a:bodyPr/>
        <a:lstStyle/>
        <a:p>
          <a:endParaRPr lang="fr-FR"/>
        </a:p>
      </dgm:t>
    </dgm:pt>
    <dgm:pt modelId="{F849BAFD-ED1B-4CEC-885B-460E7135C9C4}" type="sibTrans" cxnId="{B4F360D3-AD75-4080-800C-43A3EA2BE60F}">
      <dgm:prSet/>
      <dgm:spPr/>
      <dgm:t>
        <a:bodyPr/>
        <a:lstStyle/>
        <a:p>
          <a:endParaRPr lang="fr-FR"/>
        </a:p>
      </dgm:t>
    </dgm:pt>
    <dgm:pt modelId="{B155BEF4-81C0-42E4-942F-2CAE75E3FEE4}">
      <dgm:prSet phldrT="[Texte]"/>
      <dgm:spPr/>
      <dgm:t>
        <a:bodyPr/>
        <a:lstStyle/>
        <a:p>
          <a:r>
            <a:rPr lang="ar-DZ" dirty="0" smtClean="0"/>
            <a:t>الجانب التنظيمي</a:t>
          </a:r>
          <a:endParaRPr lang="fr-FR" dirty="0"/>
        </a:p>
      </dgm:t>
    </dgm:pt>
    <dgm:pt modelId="{B1D9C974-5015-4E95-9D4A-E723BEA0C24E}" type="parTrans" cxnId="{28AF398E-9765-4D9B-9824-A0EC15B37B8F}">
      <dgm:prSet/>
      <dgm:spPr/>
      <dgm:t>
        <a:bodyPr/>
        <a:lstStyle/>
        <a:p>
          <a:endParaRPr lang="fr-FR"/>
        </a:p>
      </dgm:t>
    </dgm:pt>
    <dgm:pt modelId="{9F165553-96F0-47CD-ADB0-18F0E0096B30}" type="sibTrans" cxnId="{28AF398E-9765-4D9B-9824-A0EC15B37B8F}">
      <dgm:prSet/>
      <dgm:spPr/>
      <dgm:t>
        <a:bodyPr/>
        <a:lstStyle/>
        <a:p>
          <a:endParaRPr lang="fr-FR"/>
        </a:p>
      </dgm:t>
    </dgm:pt>
    <dgm:pt modelId="{849EC64C-6063-4EB1-94C9-F42DD55D057F}">
      <dgm:prSet/>
      <dgm:spPr/>
      <dgm:t>
        <a:bodyPr/>
        <a:lstStyle/>
        <a:p>
          <a:r>
            <a:rPr lang="ar-DZ" dirty="0" smtClean="0"/>
            <a:t>المتغيرات العالمية</a:t>
          </a:r>
          <a:endParaRPr lang="fr-FR" dirty="0"/>
        </a:p>
      </dgm:t>
    </dgm:pt>
    <dgm:pt modelId="{1B61A3B3-E416-4E10-8096-E2AB6EF1FEE9}" type="parTrans" cxnId="{AE96A74E-06A2-4239-8F73-D50B35DCDE18}">
      <dgm:prSet/>
      <dgm:spPr/>
      <dgm:t>
        <a:bodyPr/>
        <a:lstStyle/>
        <a:p>
          <a:endParaRPr lang="fr-FR"/>
        </a:p>
      </dgm:t>
    </dgm:pt>
    <dgm:pt modelId="{7C80D640-5612-408C-9ADA-43DF02B8C7AE}" type="sibTrans" cxnId="{AE96A74E-06A2-4239-8F73-D50B35DCDE18}">
      <dgm:prSet/>
      <dgm:spPr/>
      <dgm:t>
        <a:bodyPr/>
        <a:lstStyle/>
        <a:p>
          <a:endParaRPr lang="fr-FR"/>
        </a:p>
      </dgm:t>
    </dgm:pt>
    <dgm:pt modelId="{561566B3-5C8A-4A96-8011-B2F71DBD84F8}" type="pres">
      <dgm:prSet presAssocID="{9211CD27-9298-4B9B-9B5D-98FDFF397B9F}" presName="compositeShape" presStyleCnt="0">
        <dgm:presLayoutVars>
          <dgm:chMax val="7"/>
          <dgm:dir/>
          <dgm:resizeHandles val="exact"/>
        </dgm:presLayoutVars>
      </dgm:prSet>
      <dgm:spPr/>
    </dgm:pt>
    <dgm:pt modelId="{CC2A2A5F-BAD0-4CAB-BD1D-F1F86BCCEF74}" type="pres">
      <dgm:prSet presAssocID="{9211CD27-9298-4B9B-9B5D-98FDFF397B9F}" presName="wedge1" presStyleLbl="node1" presStyleIdx="0" presStyleCnt="4"/>
      <dgm:spPr/>
      <dgm:t>
        <a:bodyPr/>
        <a:lstStyle/>
        <a:p>
          <a:endParaRPr lang="fr-FR"/>
        </a:p>
      </dgm:t>
    </dgm:pt>
    <dgm:pt modelId="{F5D68C6E-627D-44E4-ABFB-5A8C12C6F4E8}" type="pres">
      <dgm:prSet presAssocID="{9211CD27-9298-4B9B-9B5D-98FDFF397B9F}" presName="dummy1a" presStyleCnt="0"/>
      <dgm:spPr/>
    </dgm:pt>
    <dgm:pt modelId="{DDDDFEBE-43C2-4D9C-8865-2F538EF41B02}" type="pres">
      <dgm:prSet presAssocID="{9211CD27-9298-4B9B-9B5D-98FDFF397B9F}" presName="dummy1b" presStyleCnt="0"/>
      <dgm:spPr/>
    </dgm:pt>
    <dgm:pt modelId="{9ED1410D-4B0E-4857-A8F8-615A9AC95A69}" type="pres">
      <dgm:prSet presAssocID="{9211CD27-9298-4B9B-9B5D-98FDFF397B9F}" presName="wedge1Tx" presStyleLbl="node1" presStyleIdx="0" presStyleCnt="4">
        <dgm:presLayoutVars>
          <dgm:chMax val="0"/>
          <dgm:chPref val="0"/>
          <dgm:bulletEnabled val="1"/>
        </dgm:presLayoutVars>
      </dgm:prSet>
      <dgm:spPr/>
      <dgm:t>
        <a:bodyPr/>
        <a:lstStyle/>
        <a:p>
          <a:endParaRPr lang="fr-FR"/>
        </a:p>
      </dgm:t>
    </dgm:pt>
    <dgm:pt modelId="{8A265345-1171-496A-8E1C-97E81529C65D}" type="pres">
      <dgm:prSet presAssocID="{9211CD27-9298-4B9B-9B5D-98FDFF397B9F}" presName="wedge2" presStyleLbl="node1" presStyleIdx="1" presStyleCnt="4"/>
      <dgm:spPr/>
      <dgm:t>
        <a:bodyPr/>
        <a:lstStyle/>
        <a:p>
          <a:endParaRPr lang="fr-FR"/>
        </a:p>
      </dgm:t>
    </dgm:pt>
    <dgm:pt modelId="{FC993768-A9DE-4067-B8F8-A5E4BB43ECA3}" type="pres">
      <dgm:prSet presAssocID="{9211CD27-9298-4B9B-9B5D-98FDFF397B9F}" presName="dummy2a" presStyleCnt="0"/>
      <dgm:spPr/>
    </dgm:pt>
    <dgm:pt modelId="{41D2323F-5A67-4DDF-9300-A50F5375387D}" type="pres">
      <dgm:prSet presAssocID="{9211CD27-9298-4B9B-9B5D-98FDFF397B9F}" presName="dummy2b" presStyleCnt="0"/>
      <dgm:spPr/>
    </dgm:pt>
    <dgm:pt modelId="{33CB9B41-879C-4818-BDA9-60C10A1A7D84}" type="pres">
      <dgm:prSet presAssocID="{9211CD27-9298-4B9B-9B5D-98FDFF397B9F}" presName="wedge2Tx" presStyleLbl="node1" presStyleIdx="1" presStyleCnt="4">
        <dgm:presLayoutVars>
          <dgm:chMax val="0"/>
          <dgm:chPref val="0"/>
          <dgm:bulletEnabled val="1"/>
        </dgm:presLayoutVars>
      </dgm:prSet>
      <dgm:spPr/>
      <dgm:t>
        <a:bodyPr/>
        <a:lstStyle/>
        <a:p>
          <a:endParaRPr lang="fr-FR"/>
        </a:p>
      </dgm:t>
    </dgm:pt>
    <dgm:pt modelId="{8A45DBCD-F373-4B1D-9098-B7E7CFB81BF0}" type="pres">
      <dgm:prSet presAssocID="{9211CD27-9298-4B9B-9B5D-98FDFF397B9F}" presName="wedge3" presStyleLbl="node1" presStyleIdx="2" presStyleCnt="4"/>
      <dgm:spPr/>
      <dgm:t>
        <a:bodyPr/>
        <a:lstStyle/>
        <a:p>
          <a:endParaRPr lang="fr-FR"/>
        </a:p>
      </dgm:t>
    </dgm:pt>
    <dgm:pt modelId="{A3113C62-6816-4343-9CCC-559581924534}" type="pres">
      <dgm:prSet presAssocID="{9211CD27-9298-4B9B-9B5D-98FDFF397B9F}" presName="dummy3a" presStyleCnt="0"/>
      <dgm:spPr/>
    </dgm:pt>
    <dgm:pt modelId="{13B005AF-DB5C-4FBE-86EC-3213EC5E40DF}" type="pres">
      <dgm:prSet presAssocID="{9211CD27-9298-4B9B-9B5D-98FDFF397B9F}" presName="dummy3b" presStyleCnt="0"/>
      <dgm:spPr/>
    </dgm:pt>
    <dgm:pt modelId="{EF1D64CC-9D01-4664-B96C-5D0BA806D50E}" type="pres">
      <dgm:prSet presAssocID="{9211CD27-9298-4B9B-9B5D-98FDFF397B9F}" presName="wedge3Tx" presStyleLbl="node1" presStyleIdx="2" presStyleCnt="4">
        <dgm:presLayoutVars>
          <dgm:chMax val="0"/>
          <dgm:chPref val="0"/>
          <dgm:bulletEnabled val="1"/>
        </dgm:presLayoutVars>
      </dgm:prSet>
      <dgm:spPr/>
      <dgm:t>
        <a:bodyPr/>
        <a:lstStyle/>
        <a:p>
          <a:endParaRPr lang="fr-FR"/>
        </a:p>
      </dgm:t>
    </dgm:pt>
    <dgm:pt modelId="{5E3D1793-080F-4765-BE84-72B21F681C91}" type="pres">
      <dgm:prSet presAssocID="{9211CD27-9298-4B9B-9B5D-98FDFF397B9F}" presName="wedge4" presStyleLbl="node1" presStyleIdx="3" presStyleCnt="4"/>
      <dgm:spPr/>
      <dgm:t>
        <a:bodyPr/>
        <a:lstStyle/>
        <a:p>
          <a:endParaRPr lang="fr-FR"/>
        </a:p>
      </dgm:t>
    </dgm:pt>
    <dgm:pt modelId="{C0C94B1B-C898-4E64-8D4F-24CCA58BA418}" type="pres">
      <dgm:prSet presAssocID="{9211CD27-9298-4B9B-9B5D-98FDFF397B9F}" presName="dummy4a" presStyleCnt="0"/>
      <dgm:spPr/>
    </dgm:pt>
    <dgm:pt modelId="{66ACB035-D745-41C4-AE2B-CE617F354CF8}" type="pres">
      <dgm:prSet presAssocID="{9211CD27-9298-4B9B-9B5D-98FDFF397B9F}" presName="dummy4b" presStyleCnt="0"/>
      <dgm:spPr/>
    </dgm:pt>
    <dgm:pt modelId="{E06D143D-B82C-44BF-9036-43CD1964F3FC}" type="pres">
      <dgm:prSet presAssocID="{9211CD27-9298-4B9B-9B5D-98FDFF397B9F}" presName="wedge4Tx" presStyleLbl="node1" presStyleIdx="3" presStyleCnt="4">
        <dgm:presLayoutVars>
          <dgm:chMax val="0"/>
          <dgm:chPref val="0"/>
          <dgm:bulletEnabled val="1"/>
        </dgm:presLayoutVars>
      </dgm:prSet>
      <dgm:spPr/>
      <dgm:t>
        <a:bodyPr/>
        <a:lstStyle/>
        <a:p>
          <a:endParaRPr lang="fr-FR"/>
        </a:p>
      </dgm:t>
    </dgm:pt>
    <dgm:pt modelId="{77F58E92-4545-4358-9AB8-88974AA87589}" type="pres">
      <dgm:prSet presAssocID="{DB198061-79DC-4910-9CC4-9C8BD81CF8C5}" presName="arrowWedge1" presStyleLbl="fgSibTrans2D1" presStyleIdx="0" presStyleCnt="4" custLinFactNeighborX="1083" custLinFactNeighborY="366"/>
      <dgm:spPr/>
    </dgm:pt>
    <dgm:pt modelId="{12EDF0BF-1B5E-4AE0-9B5A-A01997144EBA}" type="pres">
      <dgm:prSet presAssocID="{7C80D640-5612-408C-9ADA-43DF02B8C7AE}" presName="arrowWedge2" presStyleLbl="fgSibTrans2D1" presStyleIdx="1" presStyleCnt="4"/>
      <dgm:spPr/>
    </dgm:pt>
    <dgm:pt modelId="{CAFB4D1F-566D-4491-8C98-F942BCFEE4D1}" type="pres">
      <dgm:prSet presAssocID="{F849BAFD-ED1B-4CEC-885B-460E7135C9C4}" presName="arrowWedge3" presStyleLbl="fgSibTrans2D1" presStyleIdx="2" presStyleCnt="4"/>
      <dgm:spPr/>
    </dgm:pt>
    <dgm:pt modelId="{B40C76C0-AA58-4AFD-90F5-6F3927C4576B}" type="pres">
      <dgm:prSet presAssocID="{9F165553-96F0-47CD-ADB0-18F0E0096B30}" presName="arrowWedge4" presStyleLbl="fgSibTrans2D1" presStyleIdx="3" presStyleCnt="4"/>
      <dgm:spPr/>
    </dgm:pt>
  </dgm:ptLst>
  <dgm:cxnLst>
    <dgm:cxn modelId="{FC2BDD7B-052C-4DEA-A266-D024209F120F}" type="presOf" srcId="{F88ED948-3694-45EB-A6DB-E7AD6D961E07}" destId="{9ED1410D-4B0E-4857-A8F8-615A9AC95A69}" srcOrd="1" destOrd="0" presId="urn:microsoft.com/office/officeart/2005/8/layout/cycle8"/>
    <dgm:cxn modelId="{887FAC0F-94FB-40E4-A191-7E4C337AEA44}" type="presOf" srcId="{F88ED948-3694-45EB-A6DB-E7AD6D961E07}" destId="{CC2A2A5F-BAD0-4CAB-BD1D-F1F86BCCEF74}" srcOrd="0" destOrd="0" presId="urn:microsoft.com/office/officeart/2005/8/layout/cycle8"/>
    <dgm:cxn modelId="{7F82F763-8070-4ACC-BFF5-4DED8C273C36}" type="presOf" srcId="{B155BEF4-81C0-42E4-942F-2CAE75E3FEE4}" destId="{5E3D1793-080F-4765-BE84-72B21F681C91}" srcOrd="0" destOrd="0" presId="urn:microsoft.com/office/officeart/2005/8/layout/cycle8"/>
    <dgm:cxn modelId="{AE96A74E-06A2-4239-8F73-D50B35DCDE18}" srcId="{9211CD27-9298-4B9B-9B5D-98FDFF397B9F}" destId="{849EC64C-6063-4EB1-94C9-F42DD55D057F}" srcOrd="1" destOrd="0" parTransId="{1B61A3B3-E416-4E10-8096-E2AB6EF1FEE9}" sibTransId="{7C80D640-5612-408C-9ADA-43DF02B8C7AE}"/>
    <dgm:cxn modelId="{CFB229B9-612B-47CA-8F0E-E82393080C6B}" type="presOf" srcId="{B00B34FE-1693-40AD-BF6E-7D9B66A537E5}" destId="{8A45DBCD-F373-4B1D-9098-B7E7CFB81BF0}" srcOrd="0" destOrd="0" presId="urn:microsoft.com/office/officeart/2005/8/layout/cycle8"/>
    <dgm:cxn modelId="{7D778B3E-F564-44C4-905D-3DD1202CA670}" type="presOf" srcId="{849EC64C-6063-4EB1-94C9-F42DD55D057F}" destId="{8A265345-1171-496A-8E1C-97E81529C65D}" srcOrd="0" destOrd="0" presId="urn:microsoft.com/office/officeart/2005/8/layout/cycle8"/>
    <dgm:cxn modelId="{2A811469-3085-4D7E-8585-2B79E0B22115}" type="presOf" srcId="{849EC64C-6063-4EB1-94C9-F42DD55D057F}" destId="{33CB9B41-879C-4818-BDA9-60C10A1A7D84}" srcOrd="1" destOrd="0" presId="urn:microsoft.com/office/officeart/2005/8/layout/cycle8"/>
    <dgm:cxn modelId="{B4F360D3-AD75-4080-800C-43A3EA2BE60F}" srcId="{9211CD27-9298-4B9B-9B5D-98FDFF397B9F}" destId="{B00B34FE-1693-40AD-BF6E-7D9B66A537E5}" srcOrd="2" destOrd="0" parTransId="{51BB5967-24E4-478E-984E-B6B784590A40}" sibTransId="{F849BAFD-ED1B-4CEC-885B-460E7135C9C4}"/>
    <dgm:cxn modelId="{4A50C6AD-0897-414C-BD37-1EF9F011B47F}" type="presOf" srcId="{B00B34FE-1693-40AD-BF6E-7D9B66A537E5}" destId="{EF1D64CC-9D01-4664-B96C-5D0BA806D50E}" srcOrd="1" destOrd="0" presId="urn:microsoft.com/office/officeart/2005/8/layout/cycle8"/>
    <dgm:cxn modelId="{7E52A27B-EDD7-4E40-9F71-F59667C1FDF8}" type="presOf" srcId="{9211CD27-9298-4B9B-9B5D-98FDFF397B9F}" destId="{561566B3-5C8A-4A96-8011-B2F71DBD84F8}" srcOrd="0" destOrd="0" presId="urn:microsoft.com/office/officeart/2005/8/layout/cycle8"/>
    <dgm:cxn modelId="{28AF398E-9765-4D9B-9824-A0EC15B37B8F}" srcId="{9211CD27-9298-4B9B-9B5D-98FDFF397B9F}" destId="{B155BEF4-81C0-42E4-942F-2CAE75E3FEE4}" srcOrd="3" destOrd="0" parTransId="{B1D9C974-5015-4E95-9D4A-E723BEA0C24E}" sibTransId="{9F165553-96F0-47CD-ADB0-18F0E0096B30}"/>
    <dgm:cxn modelId="{066DDAB6-5DD8-4E48-AA28-FCE9FB8D406E}" type="presOf" srcId="{B155BEF4-81C0-42E4-942F-2CAE75E3FEE4}" destId="{E06D143D-B82C-44BF-9036-43CD1964F3FC}" srcOrd="1" destOrd="0" presId="urn:microsoft.com/office/officeart/2005/8/layout/cycle8"/>
    <dgm:cxn modelId="{E8101159-1607-402B-B0D9-CAC870EF4C87}" srcId="{9211CD27-9298-4B9B-9B5D-98FDFF397B9F}" destId="{F88ED948-3694-45EB-A6DB-E7AD6D961E07}" srcOrd="0" destOrd="0" parTransId="{19A0D958-99E8-4F00-815F-2EF7DE40D186}" sibTransId="{DB198061-79DC-4910-9CC4-9C8BD81CF8C5}"/>
    <dgm:cxn modelId="{47E9BFF9-7D0E-4E93-BC7F-64148D0CE08E}" type="presParOf" srcId="{561566B3-5C8A-4A96-8011-B2F71DBD84F8}" destId="{CC2A2A5F-BAD0-4CAB-BD1D-F1F86BCCEF74}" srcOrd="0" destOrd="0" presId="urn:microsoft.com/office/officeart/2005/8/layout/cycle8"/>
    <dgm:cxn modelId="{D454EBEF-4473-4475-AFF2-8A1999296D53}" type="presParOf" srcId="{561566B3-5C8A-4A96-8011-B2F71DBD84F8}" destId="{F5D68C6E-627D-44E4-ABFB-5A8C12C6F4E8}" srcOrd="1" destOrd="0" presId="urn:microsoft.com/office/officeart/2005/8/layout/cycle8"/>
    <dgm:cxn modelId="{20940812-33B5-417F-8DDC-1CE13CED87F6}" type="presParOf" srcId="{561566B3-5C8A-4A96-8011-B2F71DBD84F8}" destId="{DDDDFEBE-43C2-4D9C-8865-2F538EF41B02}" srcOrd="2" destOrd="0" presId="urn:microsoft.com/office/officeart/2005/8/layout/cycle8"/>
    <dgm:cxn modelId="{AB23F07B-AB94-4C61-97C0-C84BBCF1022F}" type="presParOf" srcId="{561566B3-5C8A-4A96-8011-B2F71DBD84F8}" destId="{9ED1410D-4B0E-4857-A8F8-615A9AC95A69}" srcOrd="3" destOrd="0" presId="urn:microsoft.com/office/officeart/2005/8/layout/cycle8"/>
    <dgm:cxn modelId="{AFF796F2-B3C3-44E1-BF98-8E4C37C15A90}" type="presParOf" srcId="{561566B3-5C8A-4A96-8011-B2F71DBD84F8}" destId="{8A265345-1171-496A-8E1C-97E81529C65D}" srcOrd="4" destOrd="0" presId="urn:microsoft.com/office/officeart/2005/8/layout/cycle8"/>
    <dgm:cxn modelId="{CF90B929-98A3-40C2-AD6B-A780092222C7}" type="presParOf" srcId="{561566B3-5C8A-4A96-8011-B2F71DBD84F8}" destId="{FC993768-A9DE-4067-B8F8-A5E4BB43ECA3}" srcOrd="5" destOrd="0" presId="urn:microsoft.com/office/officeart/2005/8/layout/cycle8"/>
    <dgm:cxn modelId="{8D52DF0D-5FB2-45A2-B64E-0239EA5B5F64}" type="presParOf" srcId="{561566B3-5C8A-4A96-8011-B2F71DBD84F8}" destId="{41D2323F-5A67-4DDF-9300-A50F5375387D}" srcOrd="6" destOrd="0" presId="urn:microsoft.com/office/officeart/2005/8/layout/cycle8"/>
    <dgm:cxn modelId="{485B4E2E-B755-4E12-BB69-BAC1C6D6E288}" type="presParOf" srcId="{561566B3-5C8A-4A96-8011-B2F71DBD84F8}" destId="{33CB9B41-879C-4818-BDA9-60C10A1A7D84}" srcOrd="7" destOrd="0" presId="urn:microsoft.com/office/officeart/2005/8/layout/cycle8"/>
    <dgm:cxn modelId="{5AE42D3A-CC11-4B4C-BED6-0C15C35394C5}" type="presParOf" srcId="{561566B3-5C8A-4A96-8011-B2F71DBD84F8}" destId="{8A45DBCD-F373-4B1D-9098-B7E7CFB81BF0}" srcOrd="8" destOrd="0" presId="urn:microsoft.com/office/officeart/2005/8/layout/cycle8"/>
    <dgm:cxn modelId="{2758689B-7379-4BB5-928F-077A1CC1913A}" type="presParOf" srcId="{561566B3-5C8A-4A96-8011-B2F71DBD84F8}" destId="{A3113C62-6816-4343-9CCC-559581924534}" srcOrd="9" destOrd="0" presId="urn:microsoft.com/office/officeart/2005/8/layout/cycle8"/>
    <dgm:cxn modelId="{B630A33D-7A77-48AF-9EED-5D496893925F}" type="presParOf" srcId="{561566B3-5C8A-4A96-8011-B2F71DBD84F8}" destId="{13B005AF-DB5C-4FBE-86EC-3213EC5E40DF}" srcOrd="10" destOrd="0" presId="urn:microsoft.com/office/officeart/2005/8/layout/cycle8"/>
    <dgm:cxn modelId="{33D60CD6-12B2-4FD9-8DB1-3A41546BAAAF}" type="presParOf" srcId="{561566B3-5C8A-4A96-8011-B2F71DBD84F8}" destId="{EF1D64CC-9D01-4664-B96C-5D0BA806D50E}" srcOrd="11" destOrd="0" presId="urn:microsoft.com/office/officeart/2005/8/layout/cycle8"/>
    <dgm:cxn modelId="{4AD364DE-ABC1-46F2-85AD-17137CF26F03}" type="presParOf" srcId="{561566B3-5C8A-4A96-8011-B2F71DBD84F8}" destId="{5E3D1793-080F-4765-BE84-72B21F681C91}" srcOrd="12" destOrd="0" presId="urn:microsoft.com/office/officeart/2005/8/layout/cycle8"/>
    <dgm:cxn modelId="{EC67B482-46E7-4EB6-BA59-13A6F7A008DF}" type="presParOf" srcId="{561566B3-5C8A-4A96-8011-B2F71DBD84F8}" destId="{C0C94B1B-C898-4E64-8D4F-24CCA58BA418}" srcOrd="13" destOrd="0" presId="urn:microsoft.com/office/officeart/2005/8/layout/cycle8"/>
    <dgm:cxn modelId="{447BFCA4-6082-4916-BE49-ACAEE94AF942}" type="presParOf" srcId="{561566B3-5C8A-4A96-8011-B2F71DBD84F8}" destId="{66ACB035-D745-41C4-AE2B-CE617F354CF8}" srcOrd="14" destOrd="0" presId="urn:microsoft.com/office/officeart/2005/8/layout/cycle8"/>
    <dgm:cxn modelId="{97990308-8566-4488-A72D-FEC278DE5CAD}" type="presParOf" srcId="{561566B3-5C8A-4A96-8011-B2F71DBD84F8}" destId="{E06D143D-B82C-44BF-9036-43CD1964F3FC}" srcOrd="15" destOrd="0" presId="urn:microsoft.com/office/officeart/2005/8/layout/cycle8"/>
    <dgm:cxn modelId="{4D7E6FDD-669E-484C-A2C6-3D41FDB0098A}" type="presParOf" srcId="{561566B3-5C8A-4A96-8011-B2F71DBD84F8}" destId="{77F58E92-4545-4358-9AB8-88974AA87589}" srcOrd="16" destOrd="0" presId="urn:microsoft.com/office/officeart/2005/8/layout/cycle8"/>
    <dgm:cxn modelId="{CF47914E-D66A-4388-A284-CC554FF06655}" type="presParOf" srcId="{561566B3-5C8A-4A96-8011-B2F71DBD84F8}" destId="{12EDF0BF-1B5E-4AE0-9B5A-A01997144EBA}" srcOrd="17" destOrd="0" presId="urn:microsoft.com/office/officeart/2005/8/layout/cycle8"/>
    <dgm:cxn modelId="{CC001B8D-E881-4382-837A-AEFBF0DA79DA}" type="presParOf" srcId="{561566B3-5C8A-4A96-8011-B2F71DBD84F8}" destId="{CAFB4D1F-566D-4491-8C98-F942BCFEE4D1}" srcOrd="18" destOrd="0" presId="urn:microsoft.com/office/officeart/2005/8/layout/cycle8"/>
    <dgm:cxn modelId="{5231F374-C519-4719-A837-D9B977572835}" type="presParOf" srcId="{561566B3-5C8A-4A96-8011-B2F71DBD84F8}" destId="{B40C76C0-AA58-4AFD-90F5-6F3927C4576B}" srcOrd="19" destOrd="0" presId="urn:microsoft.com/office/officeart/2005/8/layout/cycle8"/>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11F8E7-67B2-4BC2-8630-8E52971338D5}" type="doc">
      <dgm:prSet loTypeId="urn:microsoft.com/office/officeart/2005/8/layout/radial5" loCatId="relationship" qsTypeId="urn:microsoft.com/office/officeart/2005/8/quickstyle/3d3" qsCatId="3D" csTypeId="urn:microsoft.com/office/officeart/2005/8/colors/colorful5" csCatId="colorful" phldr="1"/>
      <dgm:spPr/>
      <dgm:t>
        <a:bodyPr/>
        <a:lstStyle/>
        <a:p>
          <a:endParaRPr lang="fr-FR"/>
        </a:p>
      </dgm:t>
    </dgm:pt>
    <dgm:pt modelId="{42963C99-D0C6-454E-99E0-64668FD5FC2F}">
      <dgm:prSet phldrT="[Texte]" custT="1"/>
      <dgm:spPr/>
      <dgm:t>
        <a:bodyPr/>
        <a:lstStyle/>
        <a:p>
          <a:r>
            <a:rPr lang="ar-DZ" sz="2400" b="1" dirty="0" smtClean="0">
              <a:solidFill>
                <a:srgbClr val="FFFF00"/>
              </a:solidFill>
            </a:rPr>
            <a:t>الميزة التنافسية: </a:t>
          </a:r>
          <a:endParaRPr lang="fr-FR" sz="2400" b="1" dirty="0">
            <a:solidFill>
              <a:srgbClr val="FFFF00"/>
            </a:solidFill>
          </a:endParaRPr>
        </a:p>
      </dgm:t>
    </dgm:pt>
    <dgm:pt modelId="{D81D016E-C0FC-452A-8571-B7AC25B30838}" type="parTrans" cxnId="{016A3703-AD61-4BC5-B1D5-A54C20B1C1EE}">
      <dgm:prSet/>
      <dgm:spPr/>
      <dgm:t>
        <a:bodyPr/>
        <a:lstStyle/>
        <a:p>
          <a:endParaRPr lang="fr-FR"/>
        </a:p>
      </dgm:t>
    </dgm:pt>
    <dgm:pt modelId="{A3865F4F-FC39-4800-911F-04B299F414B1}" type="sibTrans" cxnId="{016A3703-AD61-4BC5-B1D5-A54C20B1C1EE}">
      <dgm:prSet/>
      <dgm:spPr/>
      <dgm:t>
        <a:bodyPr/>
        <a:lstStyle/>
        <a:p>
          <a:endParaRPr lang="fr-FR"/>
        </a:p>
      </dgm:t>
    </dgm:pt>
    <dgm:pt modelId="{69B20F7E-6F9E-428B-96F8-7C8C6CCC7404}">
      <dgm:prSet phldrT="[Texte]"/>
      <dgm:spPr/>
      <dgm:t>
        <a:bodyPr/>
        <a:lstStyle/>
        <a:p>
          <a:r>
            <a:rPr lang="ar-DZ" b="1" dirty="0" smtClean="0">
              <a:solidFill>
                <a:schemeClr val="tx1"/>
              </a:solidFill>
            </a:rPr>
            <a:t>العولمة: إقامة سوق عالمية قائمة على فتح الأسواق المحلية للمنتجات الأجنبية</a:t>
          </a:r>
          <a:endParaRPr lang="fr-FR" b="1" dirty="0">
            <a:solidFill>
              <a:schemeClr val="tx1"/>
            </a:solidFill>
          </a:endParaRPr>
        </a:p>
      </dgm:t>
    </dgm:pt>
    <dgm:pt modelId="{7D448D25-6954-4EF0-8FD5-A4DE02BA3BBB}" type="parTrans" cxnId="{022041F7-9FC0-44CD-B934-FA433DBF5739}">
      <dgm:prSet/>
      <dgm:spPr/>
      <dgm:t>
        <a:bodyPr/>
        <a:lstStyle/>
        <a:p>
          <a:endParaRPr lang="fr-FR"/>
        </a:p>
      </dgm:t>
    </dgm:pt>
    <dgm:pt modelId="{8D4AD790-C6BC-4F42-A842-0B9F480FE1B3}" type="sibTrans" cxnId="{022041F7-9FC0-44CD-B934-FA433DBF5739}">
      <dgm:prSet/>
      <dgm:spPr/>
      <dgm:t>
        <a:bodyPr/>
        <a:lstStyle/>
        <a:p>
          <a:endParaRPr lang="fr-FR"/>
        </a:p>
      </dgm:t>
    </dgm:pt>
    <dgm:pt modelId="{A16B2DE0-D7D8-4479-A657-E3F4B2D79C6E}">
      <dgm:prSet phldrT="[Texte]" custT="1"/>
      <dgm:spPr/>
      <dgm:t>
        <a:bodyPr/>
        <a:lstStyle/>
        <a:p>
          <a:r>
            <a:rPr lang="ar-DZ" sz="2400" b="1" dirty="0" smtClean="0">
              <a:solidFill>
                <a:schemeClr val="tx1"/>
              </a:solidFill>
            </a:rPr>
            <a:t>التكتلات الإقتصادية العالمية</a:t>
          </a:r>
          <a:endParaRPr lang="fr-FR" sz="2400" b="1" dirty="0">
            <a:solidFill>
              <a:schemeClr val="tx1"/>
            </a:solidFill>
          </a:endParaRPr>
        </a:p>
      </dgm:t>
    </dgm:pt>
    <dgm:pt modelId="{CD0238C9-F615-41EF-9F56-8E80AD54601E}" type="parTrans" cxnId="{88C55426-0163-45C0-ABB2-6DB47AAB1879}">
      <dgm:prSet/>
      <dgm:spPr/>
      <dgm:t>
        <a:bodyPr/>
        <a:lstStyle/>
        <a:p>
          <a:endParaRPr lang="fr-FR"/>
        </a:p>
      </dgm:t>
    </dgm:pt>
    <dgm:pt modelId="{AE04A35A-0E79-459B-9D16-3D62B77329BE}" type="sibTrans" cxnId="{88C55426-0163-45C0-ABB2-6DB47AAB1879}">
      <dgm:prSet/>
      <dgm:spPr/>
      <dgm:t>
        <a:bodyPr/>
        <a:lstStyle/>
        <a:p>
          <a:endParaRPr lang="fr-FR"/>
        </a:p>
      </dgm:t>
    </dgm:pt>
    <dgm:pt modelId="{B968FB67-2699-4DED-B804-074C613ADF46}">
      <dgm:prSet phldrT="[Texte]" custT="1"/>
      <dgm:spPr/>
      <dgm:t>
        <a:bodyPr/>
        <a:lstStyle/>
        <a:p>
          <a:r>
            <a:rPr lang="ar-DZ" sz="2800" b="1" dirty="0" smtClean="0">
              <a:solidFill>
                <a:schemeClr val="tx1"/>
              </a:solidFill>
            </a:rPr>
            <a:t>اتفاقيات الشراكة مع الدول الأجنبية</a:t>
          </a:r>
          <a:r>
            <a:rPr lang="ar-DZ" sz="1800" dirty="0" smtClean="0"/>
            <a:t>: </a:t>
          </a:r>
          <a:endParaRPr lang="fr-FR" sz="1800" dirty="0"/>
        </a:p>
      </dgm:t>
    </dgm:pt>
    <dgm:pt modelId="{7DD3AB90-BC63-4100-9F32-D81CC3D12819}" type="parTrans" cxnId="{2065D0D9-E701-47B9-8150-D2D8BAFB8BE6}">
      <dgm:prSet/>
      <dgm:spPr/>
      <dgm:t>
        <a:bodyPr/>
        <a:lstStyle/>
        <a:p>
          <a:endParaRPr lang="fr-FR"/>
        </a:p>
      </dgm:t>
    </dgm:pt>
    <dgm:pt modelId="{9159712B-5A0B-4757-9AB9-644E4B175A92}" type="sibTrans" cxnId="{2065D0D9-E701-47B9-8150-D2D8BAFB8BE6}">
      <dgm:prSet/>
      <dgm:spPr/>
      <dgm:t>
        <a:bodyPr/>
        <a:lstStyle/>
        <a:p>
          <a:endParaRPr lang="fr-FR"/>
        </a:p>
      </dgm:t>
    </dgm:pt>
    <dgm:pt modelId="{2BBCD1EC-ED28-4232-9C1E-F890CB885F77}">
      <dgm:prSet phldrT="[Texte]"/>
      <dgm:spPr/>
      <dgm:t>
        <a:bodyPr/>
        <a:lstStyle/>
        <a:p>
          <a:r>
            <a:rPr lang="ar-DZ" b="1" dirty="0" smtClean="0"/>
            <a:t>المتغيرات الإقتصادية العالمية</a:t>
          </a:r>
          <a:endParaRPr lang="fr-FR" dirty="0"/>
        </a:p>
      </dgm:t>
    </dgm:pt>
    <dgm:pt modelId="{CE50274C-7C87-41BB-A5F8-59920BF1A28B}" type="sibTrans" cxnId="{7ADA7AE1-D208-47B4-950F-3E44E82BE8A2}">
      <dgm:prSet/>
      <dgm:spPr/>
      <dgm:t>
        <a:bodyPr/>
        <a:lstStyle/>
        <a:p>
          <a:endParaRPr lang="fr-FR"/>
        </a:p>
      </dgm:t>
    </dgm:pt>
    <dgm:pt modelId="{6A00384D-AA32-46C1-AEE4-D6A9A630D5A5}" type="parTrans" cxnId="{7ADA7AE1-D208-47B4-950F-3E44E82BE8A2}">
      <dgm:prSet/>
      <dgm:spPr/>
      <dgm:t>
        <a:bodyPr/>
        <a:lstStyle/>
        <a:p>
          <a:endParaRPr lang="fr-FR"/>
        </a:p>
      </dgm:t>
    </dgm:pt>
    <dgm:pt modelId="{40B561F3-C56A-4BCB-9140-089F832DBB63}">
      <dgm:prSet custT="1"/>
      <dgm:spPr/>
      <dgm:t>
        <a:bodyPr/>
        <a:lstStyle/>
        <a:p>
          <a:r>
            <a:rPr lang="ar-DZ" sz="2800" b="1" dirty="0" smtClean="0">
              <a:solidFill>
                <a:schemeClr val="tx1"/>
              </a:solidFill>
            </a:rPr>
            <a:t>التكنولوجيا</a:t>
          </a:r>
          <a:endParaRPr lang="fr-FR" sz="2800" b="1" dirty="0">
            <a:solidFill>
              <a:schemeClr val="tx1"/>
            </a:solidFill>
          </a:endParaRPr>
        </a:p>
      </dgm:t>
    </dgm:pt>
    <dgm:pt modelId="{A3BDCB42-8D1F-467B-9998-9679DC195865}" type="parTrans" cxnId="{B477E6F0-901B-4CE4-B8A7-54B992453C0C}">
      <dgm:prSet/>
      <dgm:spPr/>
      <dgm:t>
        <a:bodyPr/>
        <a:lstStyle/>
        <a:p>
          <a:endParaRPr lang="fr-FR"/>
        </a:p>
      </dgm:t>
    </dgm:pt>
    <dgm:pt modelId="{612BA6D2-79CD-4A7F-9809-04F7C9A67A4C}" type="sibTrans" cxnId="{B477E6F0-901B-4CE4-B8A7-54B992453C0C}">
      <dgm:prSet/>
      <dgm:spPr/>
      <dgm:t>
        <a:bodyPr/>
        <a:lstStyle/>
        <a:p>
          <a:endParaRPr lang="fr-FR"/>
        </a:p>
      </dgm:t>
    </dgm:pt>
    <dgm:pt modelId="{67D61D50-939B-4C34-B50C-B058416BA3B6}" type="pres">
      <dgm:prSet presAssocID="{8C11F8E7-67B2-4BC2-8630-8E52971338D5}" presName="Name0" presStyleCnt="0">
        <dgm:presLayoutVars>
          <dgm:chMax val="1"/>
          <dgm:dir/>
          <dgm:animLvl val="ctr"/>
          <dgm:resizeHandles val="exact"/>
        </dgm:presLayoutVars>
      </dgm:prSet>
      <dgm:spPr/>
      <dgm:t>
        <a:bodyPr/>
        <a:lstStyle/>
        <a:p>
          <a:endParaRPr lang="fr-FR"/>
        </a:p>
      </dgm:t>
    </dgm:pt>
    <dgm:pt modelId="{56E63624-29AB-45C9-A721-5C574ABE4F2D}" type="pres">
      <dgm:prSet presAssocID="{2BBCD1EC-ED28-4232-9C1E-F890CB885F77}" presName="centerShape" presStyleLbl="node0" presStyleIdx="0" presStyleCnt="1"/>
      <dgm:spPr/>
      <dgm:t>
        <a:bodyPr/>
        <a:lstStyle/>
        <a:p>
          <a:endParaRPr lang="fr-FR"/>
        </a:p>
      </dgm:t>
    </dgm:pt>
    <dgm:pt modelId="{1E93F3F3-9C0E-41B9-81A3-61A1C9AB6D23}" type="pres">
      <dgm:prSet presAssocID="{D81D016E-C0FC-452A-8571-B7AC25B30838}" presName="parTrans" presStyleLbl="sibTrans2D1" presStyleIdx="0" presStyleCnt="5"/>
      <dgm:spPr/>
      <dgm:t>
        <a:bodyPr/>
        <a:lstStyle/>
        <a:p>
          <a:endParaRPr lang="fr-FR"/>
        </a:p>
      </dgm:t>
    </dgm:pt>
    <dgm:pt modelId="{FA7500FB-B6D3-4133-9C12-A2A7A7E9F89D}" type="pres">
      <dgm:prSet presAssocID="{D81D016E-C0FC-452A-8571-B7AC25B30838}" presName="connectorText" presStyleLbl="sibTrans2D1" presStyleIdx="0" presStyleCnt="5"/>
      <dgm:spPr/>
      <dgm:t>
        <a:bodyPr/>
        <a:lstStyle/>
        <a:p>
          <a:endParaRPr lang="fr-FR"/>
        </a:p>
      </dgm:t>
    </dgm:pt>
    <dgm:pt modelId="{31F8F36A-F90D-40C7-AF75-E5DEA4C20B5C}" type="pres">
      <dgm:prSet presAssocID="{42963C99-D0C6-454E-99E0-64668FD5FC2F}" presName="node" presStyleLbl="node1" presStyleIdx="0" presStyleCnt="5">
        <dgm:presLayoutVars>
          <dgm:bulletEnabled val="1"/>
        </dgm:presLayoutVars>
      </dgm:prSet>
      <dgm:spPr/>
      <dgm:t>
        <a:bodyPr/>
        <a:lstStyle/>
        <a:p>
          <a:endParaRPr lang="fr-FR"/>
        </a:p>
      </dgm:t>
    </dgm:pt>
    <dgm:pt modelId="{74554665-5139-4715-B829-1D43C01CE0FE}" type="pres">
      <dgm:prSet presAssocID="{A3BDCB42-8D1F-467B-9998-9679DC195865}" presName="parTrans" presStyleLbl="sibTrans2D1" presStyleIdx="1" presStyleCnt="5"/>
      <dgm:spPr/>
      <dgm:t>
        <a:bodyPr/>
        <a:lstStyle/>
        <a:p>
          <a:endParaRPr lang="fr-FR"/>
        </a:p>
      </dgm:t>
    </dgm:pt>
    <dgm:pt modelId="{34706488-85E3-4370-8F24-C54602FC8229}" type="pres">
      <dgm:prSet presAssocID="{A3BDCB42-8D1F-467B-9998-9679DC195865}" presName="connectorText" presStyleLbl="sibTrans2D1" presStyleIdx="1" presStyleCnt="5"/>
      <dgm:spPr/>
      <dgm:t>
        <a:bodyPr/>
        <a:lstStyle/>
        <a:p>
          <a:endParaRPr lang="fr-FR"/>
        </a:p>
      </dgm:t>
    </dgm:pt>
    <dgm:pt modelId="{497A321D-FFFA-4559-8923-1A78321ABD4A}" type="pres">
      <dgm:prSet presAssocID="{40B561F3-C56A-4BCB-9140-089F832DBB63}" presName="node" presStyleLbl="node1" presStyleIdx="1" presStyleCnt="5">
        <dgm:presLayoutVars>
          <dgm:bulletEnabled val="1"/>
        </dgm:presLayoutVars>
      </dgm:prSet>
      <dgm:spPr/>
      <dgm:t>
        <a:bodyPr/>
        <a:lstStyle/>
        <a:p>
          <a:endParaRPr lang="fr-FR"/>
        </a:p>
      </dgm:t>
    </dgm:pt>
    <dgm:pt modelId="{0A6AB7B1-75E9-4E98-B859-DFBAFE7D854F}" type="pres">
      <dgm:prSet presAssocID="{7D448D25-6954-4EF0-8FD5-A4DE02BA3BBB}" presName="parTrans" presStyleLbl="sibTrans2D1" presStyleIdx="2" presStyleCnt="5"/>
      <dgm:spPr/>
      <dgm:t>
        <a:bodyPr/>
        <a:lstStyle/>
        <a:p>
          <a:endParaRPr lang="fr-FR"/>
        </a:p>
      </dgm:t>
    </dgm:pt>
    <dgm:pt modelId="{5B533A59-F6C2-46F1-9A41-834DBEE9C3F8}" type="pres">
      <dgm:prSet presAssocID="{7D448D25-6954-4EF0-8FD5-A4DE02BA3BBB}" presName="connectorText" presStyleLbl="sibTrans2D1" presStyleIdx="2" presStyleCnt="5"/>
      <dgm:spPr/>
      <dgm:t>
        <a:bodyPr/>
        <a:lstStyle/>
        <a:p>
          <a:endParaRPr lang="fr-FR"/>
        </a:p>
      </dgm:t>
    </dgm:pt>
    <dgm:pt modelId="{20FA15AA-848C-4995-AF1B-ECC3ACAEB3CE}" type="pres">
      <dgm:prSet presAssocID="{69B20F7E-6F9E-428B-96F8-7C8C6CCC7404}" presName="node" presStyleLbl="node1" presStyleIdx="2" presStyleCnt="5">
        <dgm:presLayoutVars>
          <dgm:bulletEnabled val="1"/>
        </dgm:presLayoutVars>
      </dgm:prSet>
      <dgm:spPr/>
      <dgm:t>
        <a:bodyPr/>
        <a:lstStyle/>
        <a:p>
          <a:endParaRPr lang="fr-FR"/>
        </a:p>
      </dgm:t>
    </dgm:pt>
    <dgm:pt modelId="{479E5F39-B4D1-46D8-8D47-D5BBA9D134AD}" type="pres">
      <dgm:prSet presAssocID="{CD0238C9-F615-41EF-9F56-8E80AD54601E}" presName="parTrans" presStyleLbl="sibTrans2D1" presStyleIdx="3" presStyleCnt="5"/>
      <dgm:spPr/>
      <dgm:t>
        <a:bodyPr/>
        <a:lstStyle/>
        <a:p>
          <a:endParaRPr lang="fr-FR"/>
        </a:p>
      </dgm:t>
    </dgm:pt>
    <dgm:pt modelId="{1FA7FBD9-D3A4-46B1-8934-A71CE13EC76A}" type="pres">
      <dgm:prSet presAssocID="{CD0238C9-F615-41EF-9F56-8E80AD54601E}" presName="connectorText" presStyleLbl="sibTrans2D1" presStyleIdx="3" presStyleCnt="5"/>
      <dgm:spPr/>
      <dgm:t>
        <a:bodyPr/>
        <a:lstStyle/>
        <a:p>
          <a:endParaRPr lang="fr-FR"/>
        </a:p>
      </dgm:t>
    </dgm:pt>
    <dgm:pt modelId="{8353414F-25F3-4632-AA59-5C2E9869DF7B}" type="pres">
      <dgm:prSet presAssocID="{A16B2DE0-D7D8-4479-A657-E3F4B2D79C6E}" presName="node" presStyleLbl="node1" presStyleIdx="3" presStyleCnt="5">
        <dgm:presLayoutVars>
          <dgm:bulletEnabled val="1"/>
        </dgm:presLayoutVars>
      </dgm:prSet>
      <dgm:spPr/>
      <dgm:t>
        <a:bodyPr/>
        <a:lstStyle/>
        <a:p>
          <a:endParaRPr lang="fr-FR"/>
        </a:p>
      </dgm:t>
    </dgm:pt>
    <dgm:pt modelId="{E1D1A385-D337-48AF-8848-69E6C99CC3F9}" type="pres">
      <dgm:prSet presAssocID="{7DD3AB90-BC63-4100-9F32-D81CC3D12819}" presName="parTrans" presStyleLbl="sibTrans2D1" presStyleIdx="4" presStyleCnt="5"/>
      <dgm:spPr/>
      <dgm:t>
        <a:bodyPr/>
        <a:lstStyle/>
        <a:p>
          <a:endParaRPr lang="fr-FR"/>
        </a:p>
      </dgm:t>
    </dgm:pt>
    <dgm:pt modelId="{A2494381-4636-42CE-BC0F-9E29A0BD8AE9}" type="pres">
      <dgm:prSet presAssocID="{7DD3AB90-BC63-4100-9F32-D81CC3D12819}" presName="connectorText" presStyleLbl="sibTrans2D1" presStyleIdx="4" presStyleCnt="5"/>
      <dgm:spPr/>
      <dgm:t>
        <a:bodyPr/>
        <a:lstStyle/>
        <a:p>
          <a:endParaRPr lang="fr-FR"/>
        </a:p>
      </dgm:t>
    </dgm:pt>
    <dgm:pt modelId="{CE1C64B8-EF47-4FA1-9816-2DC9A7BA5547}" type="pres">
      <dgm:prSet presAssocID="{B968FB67-2699-4DED-B804-074C613ADF46}" presName="node" presStyleLbl="node1" presStyleIdx="4" presStyleCnt="5">
        <dgm:presLayoutVars>
          <dgm:bulletEnabled val="1"/>
        </dgm:presLayoutVars>
      </dgm:prSet>
      <dgm:spPr/>
      <dgm:t>
        <a:bodyPr/>
        <a:lstStyle/>
        <a:p>
          <a:endParaRPr lang="fr-FR"/>
        </a:p>
      </dgm:t>
    </dgm:pt>
  </dgm:ptLst>
  <dgm:cxnLst>
    <dgm:cxn modelId="{140BC092-C1E0-450B-B401-5C8934B52DD2}" type="presOf" srcId="{7D448D25-6954-4EF0-8FD5-A4DE02BA3BBB}" destId="{5B533A59-F6C2-46F1-9A41-834DBEE9C3F8}" srcOrd="1" destOrd="0" presId="urn:microsoft.com/office/officeart/2005/8/layout/radial5"/>
    <dgm:cxn modelId="{A47DFBF4-D415-4AF1-976D-C7D91294FC95}" type="presOf" srcId="{B968FB67-2699-4DED-B804-074C613ADF46}" destId="{CE1C64B8-EF47-4FA1-9816-2DC9A7BA5547}" srcOrd="0" destOrd="0" presId="urn:microsoft.com/office/officeart/2005/8/layout/radial5"/>
    <dgm:cxn modelId="{B59671CF-5466-4DA0-9503-C2F11E307905}" type="presOf" srcId="{CD0238C9-F615-41EF-9F56-8E80AD54601E}" destId="{479E5F39-B4D1-46D8-8D47-D5BBA9D134AD}" srcOrd="0" destOrd="0" presId="urn:microsoft.com/office/officeart/2005/8/layout/radial5"/>
    <dgm:cxn modelId="{D10004E6-CDDA-44E5-ACF7-9E568979963E}" type="presOf" srcId="{7DD3AB90-BC63-4100-9F32-D81CC3D12819}" destId="{A2494381-4636-42CE-BC0F-9E29A0BD8AE9}" srcOrd="1" destOrd="0" presId="urn:microsoft.com/office/officeart/2005/8/layout/radial5"/>
    <dgm:cxn modelId="{02FAC943-6572-4AF2-9CFF-43107A1FAF0E}" type="presOf" srcId="{A3BDCB42-8D1F-467B-9998-9679DC195865}" destId="{74554665-5139-4715-B829-1D43C01CE0FE}" srcOrd="0" destOrd="0" presId="urn:microsoft.com/office/officeart/2005/8/layout/radial5"/>
    <dgm:cxn modelId="{016A3703-AD61-4BC5-B1D5-A54C20B1C1EE}" srcId="{2BBCD1EC-ED28-4232-9C1E-F890CB885F77}" destId="{42963C99-D0C6-454E-99E0-64668FD5FC2F}" srcOrd="0" destOrd="0" parTransId="{D81D016E-C0FC-452A-8571-B7AC25B30838}" sibTransId="{A3865F4F-FC39-4800-911F-04B299F414B1}"/>
    <dgm:cxn modelId="{B477E6F0-901B-4CE4-B8A7-54B992453C0C}" srcId="{2BBCD1EC-ED28-4232-9C1E-F890CB885F77}" destId="{40B561F3-C56A-4BCB-9140-089F832DBB63}" srcOrd="1" destOrd="0" parTransId="{A3BDCB42-8D1F-467B-9998-9679DC195865}" sibTransId="{612BA6D2-79CD-4A7F-9809-04F7C9A67A4C}"/>
    <dgm:cxn modelId="{6099037F-F6A0-4423-8FFA-11912F003869}" type="presOf" srcId="{A16B2DE0-D7D8-4479-A657-E3F4B2D79C6E}" destId="{8353414F-25F3-4632-AA59-5C2E9869DF7B}" srcOrd="0" destOrd="0" presId="urn:microsoft.com/office/officeart/2005/8/layout/radial5"/>
    <dgm:cxn modelId="{6F569C8B-0CDF-439D-B99B-1E7ED436DD8B}" type="presOf" srcId="{7D448D25-6954-4EF0-8FD5-A4DE02BA3BBB}" destId="{0A6AB7B1-75E9-4E98-B859-DFBAFE7D854F}" srcOrd="0" destOrd="0" presId="urn:microsoft.com/office/officeart/2005/8/layout/radial5"/>
    <dgm:cxn modelId="{21E07CA6-5379-405A-8EF4-3D9B7F06A9D7}" type="presOf" srcId="{2BBCD1EC-ED28-4232-9C1E-F890CB885F77}" destId="{56E63624-29AB-45C9-A721-5C574ABE4F2D}" srcOrd="0" destOrd="0" presId="urn:microsoft.com/office/officeart/2005/8/layout/radial5"/>
    <dgm:cxn modelId="{7ADA7AE1-D208-47B4-950F-3E44E82BE8A2}" srcId="{8C11F8E7-67B2-4BC2-8630-8E52971338D5}" destId="{2BBCD1EC-ED28-4232-9C1E-F890CB885F77}" srcOrd="0" destOrd="0" parTransId="{6A00384D-AA32-46C1-AEE4-D6A9A630D5A5}" sibTransId="{CE50274C-7C87-41BB-A5F8-59920BF1A28B}"/>
    <dgm:cxn modelId="{57919EB5-A01C-4031-B3EE-CD79137CC21C}" type="presOf" srcId="{7DD3AB90-BC63-4100-9F32-D81CC3D12819}" destId="{E1D1A385-D337-48AF-8848-69E6C99CC3F9}" srcOrd="0" destOrd="0" presId="urn:microsoft.com/office/officeart/2005/8/layout/radial5"/>
    <dgm:cxn modelId="{C9026731-5921-4122-8A65-7E69E7B114A8}" type="presOf" srcId="{CD0238C9-F615-41EF-9F56-8E80AD54601E}" destId="{1FA7FBD9-D3A4-46B1-8934-A71CE13EC76A}" srcOrd="1" destOrd="0" presId="urn:microsoft.com/office/officeart/2005/8/layout/radial5"/>
    <dgm:cxn modelId="{A5DD98FD-D6FE-447C-BA53-3CB3A9327E0F}" type="presOf" srcId="{8C11F8E7-67B2-4BC2-8630-8E52971338D5}" destId="{67D61D50-939B-4C34-B50C-B058416BA3B6}" srcOrd="0" destOrd="0" presId="urn:microsoft.com/office/officeart/2005/8/layout/radial5"/>
    <dgm:cxn modelId="{BB58E583-0C32-4B08-9196-32460468583F}" type="presOf" srcId="{D81D016E-C0FC-452A-8571-B7AC25B30838}" destId="{1E93F3F3-9C0E-41B9-81A3-61A1C9AB6D23}" srcOrd="0" destOrd="0" presId="urn:microsoft.com/office/officeart/2005/8/layout/radial5"/>
    <dgm:cxn modelId="{F85C4381-AD69-42A1-A2D0-9AE9077AAF1F}" type="presOf" srcId="{A3BDCB42-8D1F-467B-9998-9679DC195865}" destId="{34706488-85E3-4370-8F24-C54602FC8229}" srcOrd="1" destOrd="0" presId="urn:microsoft.com/office/officeart/2005/8/layout/radial5"/>
    <dgm:cxn modelId="{022041F7-9FC0-44CD-B934-FA433DBF5739}" srcId="{2BBCD1EC-ED28-4232-9C1E-F890CB885F77}" destId="{69B20F7E-6F9E-428B-96F8-7C8C6CCC7404}" srcOrd="2" destOrd="0" parTransId="{7D448D25-6954-4EF0-8FD5-A4DE02BA3BBB}" sibTransId="{8D4AD790-C6BC-4F42-A842-0B9F480FE1B3}"/>
    <dgm:cxn modelId="{2F929082-2A0A-4921-80A1-278D6EC29CA6}" type="presOf" srcId="{69B20F7E-6F9E-428B-96F8-7C8C6CCC7404}" destId="{20FA15AA-848C-4995-AF1B-ECC3ACAEB3CE}" srcOrd="0" destOrd="0" presId="urn:microsoft.com/office/officeart/2005/8/layout/radial5"/>
    <dgm:cxn modelId="{366B2CF5-ACE0-4234-A967-33B6AAB9D955}" type="presOf" srcId="{42963C99-D0C6-454E-99E0-64668FD5FC2F}" destId="{31F8F36A-F90D-40C7-AF75-E5DEA4C20B5C}" srcOrd="0" destOrd="0" presId="urn:microsoft.com/office/officeart/2005/8/layout/radial5"/>
    <dgm:cxn modelId="{E4B55F84-F110-440E-B167-C4756CB5CE7B}" type="presOf" srcId="{40B561F3-C56A-4BCB-9140-089F832DBB63}" destId="{497A321D-FFFA-4559-8923-1A78321ABD4A}" srcOrd="0" destOrd="0" presId="urn:microsoft.com/office/officeart/2005/8/layout/radial5"/>
    <dgm:cxn modelId="{F3A1441F-8377-4B8C-A6DE-FF6C70F0F895}" type="presOf" srcId="{D81D016E-C0FC-452A-8571-B7AC25B30838}" destId="{FA7500FB-B6D3-4133-9C12-A2A7A7E9F89D}" srcOrd="1" destOrd="0" presId="urn:microsoft.com/office/officeart/2005/8/layout/radial5"/>
    <dgm:cxn modelId="{2065D0D9-E701-47B9-8150-D2D8BAFB8BE6}" srcId="{2BBCD1EC-ED28-4232-9C1E-F890CB885F77}" destId="{B968FB67-2699-4DED-B804-074C613ADF46}" srcOrd="4" destOrd="0" parTransId="{7DD3AB90-BC63-4100-9F32-D81CC3D12819}" sibTransId="{9159712B-5A0B-4757-9AB9-644E4B175A92}"/>
    <dgm:cxn modelId="{88C55426-0163-45C0-ABB2-6DB47AAB1879}" srcId="{2BBCD1EC-ED28-4232-9C1E-F890CB885F77}" destId="{A16B2DE0-D7D8-4479-A657-E3F4B2D79C6E}" srcOrd="3" destOrd="0" parTransId="{CD0238C9-F615-41EF-9F56-8E80AD54601E}" sibTransId="{AE04A35A-0E79-459B-9D16-3D62B77329BE}"/>
    <dgm:cxn modelId="{52C44479-E855-44C7-9FEF-3287C6C602D2}" type="presParOf" srcId="{67D61D50-939B-4C34-B50C-B058416BA3B6}" destId="{56E63624-29AB-45C9-A721-5C574ABE4F2D}" srcOrd="0" destOrd="0" presId="urn:microsoft.com/office/officeart/2005/8/layout/radial5"/>
    <dgm:cxn modelId="{B7394871-77C6-4510-ABF1-90A76644FBF8}" type="presParOf" srcId="{67D61D50-939B-4C34-B50C-B058416BA3B6}" destId="{1E93F3F3-9C0E-41B9-81A3-61A1C9AB6D23}" srcOrd="1" destOrd="0" presId="urn:microsoft.com/office/officeart/2005/8/layout/radial5"/>
    <dgm:cxn modelId="{289FBE06-1E50-45C3-9F6F-6B9EA770A6BF}" type="presParOf" srcId="{1E93F3F3-9C0E-41B9-81A3-61A1C9AB6D23}" destId="{FA7500FB-B6D3-4133-9C12-A2A7A7E9F89D}" srcOrd="0" destOrd="0" presId="urn:microsoft.com/office/officeart/2005/8/layout/radial5"/>
    <dgm:cxn modelId="{6D8A638C-8DAF-4493-9F0F-DB38B4AACA8D}" type="presParOf" srcId="{67D61D50-939B-4C34-B50C-B058416BA3B6}" destId="{31F8F36A-F90D-40C7-AF75-E5DEA4C20B5C}" srcOrd="2" destOrd="0" presId="urn:microsoft.com/office/officeart/2005/8/layout/radial5"/>
    <dgm:cxn modelId="{6C886ABE-817F-41C6-8BE7-1824A3A61AD2}" type="presParOf" srcId="{67D61D50-939B-4C34-B50C-B058416BA3B6}" destId="{74554665-5139-4715-B829-1D43C01CE0FE}" srcOrd="3" destOrd="0" presId="urn:microsoft.com/office/officeart/2005/8/layout/radial5"/>
    <dgm:cxn modelId="{679597AC-B121-49B2-9D1A-DC8BC6FFCF94}" type="presParOf" srcId="{74554665-5139-4715-B829-1D43C01CE0FE}" destId="{34706488-85E3-4370-8F24-C54602FC8229}" srcOrd="0" destOrd="0" presId="urn:microsoft.com/office/officeart/2005/8/layout/radial5"/>
    <dgm:cxn modelId="{BC4C5AA5-AC9F-438E-B73A-3738C8396423}" type="presParOf" srcId="{67D61D50-939B-4C34-B50C-B058416BA3B6}" destId="{497A321D-FFFA-4559-8923-1A78321ABD4A}" srcOrd="4" destOrd="0" presId="urn:microsoft.com/office/officeart/2005/8/layout/radial5"/>
    <dgm:cxn modelId="{11775FFA-0881-4E6C-9D10-6C85A86A9F21}" type="presParOf" srcId="{67D61D50-939B-4C34-B50C-B058416BA3B6}" destId="{0A6AB7B1-75E9-4E98-B859-DFBAFE7D854F}" srcOrd="5" destOrd="0" presId="urn:microsoft.com/office/officeart/2005/8/layout/radial5"/>
    <dgm:cxn modelId="{58EFDC33-74FF-4367-A362-229D95209B16}" type="presParOf" srcId="{0A6AB7B1-75E9-4E98-B859-DFBAFE7D854F}" destId="{5B533A59-F6C2-46F1-9A41-834DBEE9C3F8}" srcOrd="0" destOrd="0" presId="urn:microsoft.com/office/officeart/2005/8/layout/radial5"/>
    <dgm:cxn modelId="{3B834049-6F7D-4DBF-95BE-C48504574CF2}" type="presParOf" srcId="{67D61D50-939B-4C34-B50C-B058416BA3B6}" destId="{20FA15AA-848C-4995-AF1B-ECC3ACAEB3CE}" srcOrd="6" destOrd="0" presId="urn:microsoft.com/office/officeart/2005/8/layout/radial5"/>
    <dgm:cxn modelId="{438D5B83-C1D1-4BBE-A936-B5960BA43352}" type="presParOf" srcId="{67D61D50-939B-4C34-B50C-B058416BA3B6}" destId="{479E5F39-B4D1-46D8-8D47-D5BBA9D134AD}" srcOrd="7" destOrd="0" presId="urn:microsoft.com/office/officeart/2005/8/layout/radial5"/>
    <dgm:cxn modelId="{65A8F1D6-4603-487F-B27F-14E8E4E0AF60}" type="presParOf" srcId="{479E5F39-B4D1-46D8-8D47-D5BBA9D134AD}" destId="{1FA7FBD9-D3A4-46B1-8934-A71CE13EC76A}" srcOrd="0" destOrd="0" presId="urn:microsoft.com/office/officeart/2005/8/layout/radial5"/>
    <dgm:cxn modelId="{FD71C248-9B59-449C-B1E9-4F054CD9CBCB}" type="presParOf" srcId="{67D61D50-939B-4C34-B50C-B058416BA3B6}" destId="{8353414F-25F3-4632-AA59-5C2E9869DF7B}" srcOrd="8" destOrd="0" presId="urn:microsoft.com/office/officeart/2005/8/layout/radial5"/>
    <dgm:cxn modelId="{B09F228B-6391-4404-8647-1282723CB683}" type="presParOf" srcId="{67D61D50-939B-4C34-B50C-B058416BA3B6}" destId="{E1D1A385-D337-48AF-8848-69E6C99CC3F9}" srcOrd="9" destOrd="0" presId="urn:microsoft.com/office/officeart/2005/8/layout/radial5"/>
    <dgm:cxn modelId="{52023669-D866-44B1-871D-24060668150F}" type="presParOf" srcId="{E1D1A385-D337-48AF-8848-69E6C99CC3F9}" destId="{A2494381-4636-42CE-BC0F-9E29A0BD8AE9}" srcOrd="0" destOrd="0" presId="urn:microsoft.com/office/officeart/2005/8/layout/radial5"/>
    <dgm:cxn modelId="{7FEC16A9-9866-45B5-A498-FA07CA38C7BA}" type="presParOf" srcId="{67D61D50-939B-4C34-B50C-B058416BA3B6}" destId="{CE1C64B8-EF47-4FA1-9816-2DC9A7BA5547}" srcOrd="10" destOrd="0" presId="urn:microsoft.com/office/officeart/2005/8/layout/radial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67AA1BB-FCA6-41EF-888A-982D0D6A0B26}" type="doc">
      <dgm:prSet loTypeId="urn:microsoft.com/office/officeart/2005/8/layout/funnel1" loCatId="process" qsTypeId="urn:microsoft.com/office/officeart/2005/8/quickstyle/3d2#2" qsCatId="3D" csTypeId="urn:microsoft.com/office/officeart/2005/8/colors/colorful2" csCatId="colorful" phldr="1"/>
      <dgm:spPr/>
      <dgm:t>
        <a:bodyPr/>
        <a:lstStyle/>
        <a:p>
          <a:endParaRPr lang="fr-FR"/>
        </a:p>
      </dgm:t>
    </dgm:pt>
    <dgm:pt modelId="{D48297CE-6C77-437B-A59B-2DB59B4606AF}">
      <dgm:prSet phldrT="[Texte]"/>
      <dgm:spPr/>
      <dgm:t>
        <a:bodyPr/>
        <a:lstStyle/>
        <a:p>
          <a:r>
            <a:rPr lang="ar-DZ" b="1" dirty="0" smtClean="0">
              <a:solidFill>
                <a:srgbClr val="FFFF00"/>
              </a:solidFill>
            </a:rPr>
            <a:t>المشكلات والصعوبات الإدارية والفنية</a:t>
          </a:r>
          <a:endParaRPr lang="fr-FR" dirty="0">
            <a:solidFill>
              <a:srgbClr val="FFFF00"/>
            </a:solidFill>
          </a:endParaRPr>
        </a:p>
      </dgm:t>
    </dgm:pt>
    <dgm:pt modelId="{A68A0CA1-16C7-4CAE-A02F-FB45C416C3DB}" type="parTrans" cxnId="{C1F14C86-E3CF-4C1A-9ADC-F75D19B20292}">
      <dgm:prSet/>
      <dgm:spPr/>
      <dgm:t>
        <a:bodyPr/>
        <a:lstStyle/>
        <a:p>
          <a:endParaRPr lang="fr-FR"/>
        </a:p>
      </dgm:t>
    </dgm:pt>
    <dgm:pt modelId="{A7E5A886-6C2F-4EEB-A92D-1B08981828D2}" type="sibTrans" cxnId="{C1F14C86-E3CF-4C1A-9ADC-F75D19B20292}">
      <dgm:prSet/>
      <dgm:spPr/>
      <dgm:t>
        <a:bodyPr/>
        <a:lstStyle/>
        <a:p>
          <a:endParaRPr lang="fr-FR"/>
        </a:p>
      </dgm:t>
    </dgm:pt>
    <dgm:pt modelId="{0910EA32-03C2-4E81-98CC-622E4CD91584}">
      <dgm:prSet phldrT="[Texte]"/>
      <dgm:spPr/>
      <dgm:t>
        <a:bodyPr/>
        <a:lstStyle/>
        <a:p>
          <a:r>
            <a:rPr lang="ar-DZ" b="1" dirty="0" smtClean="0">
              <a:solidFill>
                <a:srgbClr val="FFFF00"/>
              </a:solidFill>
            </a:rPr>
            <a:t>المشاكل التسويقية</a:t>
          </a:r>
          <a:r>
            <a:rPr lang="ar-DZ" b="1" dirty="0" smtClean="0"/>
            <a:t>:</a:t>
          </a:r>
          <a:endParaRPr lang="fr-FR" dirty="0"/>
        </a:p>
      </dgm:t>
    </dgm:pt>
    <dgm:pt modelId="{F68B39BA-151E-4D90-84E3-7A8B534597C0}" type="parTrans" cxnId="{81C7DBD2-95EB-4D2E-A4E4-75BD41D2D9F4}">
      <dgm:prSet/>
      <dgm:spPr/>
      <dgm:t>
        <a:bodyPr/>
        <a:lstStyle/>
        <a:p>
          <a:endParaRPr lang="fr-FR"/>
        </a:p>
      </dgm:t>
    </dgm:pt>
    <dgm:pt modelId="{7C5C546C-280E-4B65-B041-F977D96DDAFF}" type="sibTrans" cxnId="{81C7DBD2-95EB-4D2E-A4E4-75BD41D2D9F4}">
      <dgm:prSet/>
      <dgm:spPr/>
      <dgm:t>
        <a:bodyPr/>
        <a:lstStyle/>
        <a:p>
          <a:endParaRPr lang="fr-FR"/>
        </a:p>
      </dgm:t>
    </dgm:pt>
    <dgm:pt modelId="{A694475B-0373-4C9F-A883-349054EAD875}">
      <dgm:prSet phldrT="[Texte]"/>
      <dgm:spPr/>
      <dgm:t>
        <a:bodyPr/>
        <a:lstStyle/>
        <a:p>
          <a:r>
            <a:rPr lang="ar-DZ" b="1" dirty="0" smtClean="0"/>
            <a:t>. </a:t>
          </a:r>
          <a:r>
            <a:rPr lang="ar-DZ" b="1" dirty="0" smtClean="0">
              <a:solidFill>
                <a:srgbClr val="FFFF00"/>
              </a:solidFill>
            </a:rPr>
            <a:t>مشاكل فنية وتكنولوجية</a:t>
          </a:r>
          <a:endParaRPr lang="fr-FR" dirty="0">
            <a:solidFill>
              <a:srgbClr val="FFFF00"/>
            </a:solidFill>
          </a:endParaRPr>
        </a:p>
      </dgm:t>
    </dgm:pt>
    <dgm:pt modelId="{F5850C97-F69F-46B5-824C-9B46882B60AD}" type="parTrans" cxnId="{C0D738EF-4C6A-48A0-8374-A02205EF34D2}">
      <dgm:prSet/>
      <dgm:spPr/>
      <dgm:t>
        <a:bodyPr/>
        <a:lstStyle/>
        <a:p>
          <a:endParaRPr lang="fr-FR"/>
        </a:p>
      </dgm:t>
    </dgm:pt>
    <dgm:pt modelId="{D089C3BA-6E5B-4124-8B5A-4F36B6D6E938}" type="sibTrans" cxnId="{C0D738EF-4C6A-48A0-8374-A02205EF34D2}">
      <dgm:prSet/>
      <dgm:spPr/>
      <dgm:t>
        <a:bodyPr/>
        <a:lstStyle/>
        <a:p>
          <a:endParaRPr lang="fr-FR"/>
        </a:p>
      </dgm:t>
    </dgm:pt>
    <dgm:pt modelId="{08D3E4DF-E5AE-487B-AD33-AD5E35B7FB41}">
      <dgm:prSet phldrT="[Texte]" phldr="1"/>
      <dgm:spPr/>
      <dgm:t>
        <a:bodyPr/>
        <a:lstStyle/>
        <a:p>
          <a:endParaRPr lang="fr-FR" dirty="0"/>
        </a:p>
      </dgm:t>
    </dgm:pt>
    <dgm:pt modelId="{06715715-7CA7-4A39-842B-32E0CEDFD6C1}" type="parTrans" cxnId="{C7E51470-1AC9-4E28-9217-AB121C085B77}">
      <dgm:prSet/>
      <dgm:spPr/>
      <dgm:t>
        <a:bodyPr/>
        <a:lstStyle/>
        <a:p>
          <a:endParaRPr lang="fr-FR"/>
        </a:p>
      </dgm:t>
    </dgm:pt>
    <dgm:pt modelId="{C05670C9-62E0-4F92-B20A-22D3A6CFCE54}" type="sibTrans" cxnId="{C7E51470-1AC9-4E28-9217-AB121C085B77}">
      <dgm:prSet/>
      <dgm:spPr/>
      <dgm:t>
        <a:bodyPr/>
        <a:lstStyle/>
        <a:p>
          <a:endParaRPr lang="fr-FR"/>
        </a:p>
      </dgm:t>
    </dgm:pt>
    <dgm:pt modelId="{9A055DE3-B079-4540-8E14-EFEC3CEBEE8B}" type="pres">
      <dgm:prSet presAssocID="{167AA1BB-FCA6-41EF-888A-982D0D6A0B26}" presName="Name0" presStyleCnt="0">
        <dgm:presLayoutVars>
          <dgm:chMax val="4"/>
          <dgm:resizeHandles val="exact"/>
        </dgm:presLayoutVars>
      </dgm:prSet>
      <dgm:spPr/>
      <dgm:t>
        <a:bodyPr/>
        <a:lstStyle/>
        <a:p>
          <a:endParaRPr lang="fr-FR"/>
        </a:p>
      </dgm:t>
    </dgm:pt>
    <dgm:pt modelId="{A04E664B-84EC-4F8E-B29E-45D0B005F14D}" type="pres">
      <dgm:prSet presAssocID="{167AA1BB-FCA6-41EF-888A-982D0D6A0B26}" presName="ellipse" presStyleLbl="trBgShp" presStyleIdx="0" presStyleCnt="1"/>
      <dgm:spPr/>
    </dgm:pt>
    <dgm:pt modelId="{43F89885-9C3B-4EDC-8EAB-59D84D1176E6}" type="pres">
      <dgm:prSet presAssocID="{167AA1BB-FCA6-41EF-888A-982D0D6A0B26}" presName="arrow1" presStyleLbl="fgShp" presStyleIdx="0" presStyleCnt="1"/>
      <dgm:spPr/>
    </dgm:pt>
    <dgm:pt modelId="{D1353227-FBAD-48E5-9FB2-AD81AACDE0B7}" type="pres">
      <dgm:prSet presAssocID="{167AA1BB-FCA6-41EF-888A-982D0D6A0B26}" presName="rectangle" presStyleLbl="revTx" presStyleIdx="0" presStyleCnt="1">
        <dgm:presLayoutVars>
          <dgm:bulletEnabled val="1"/>
        </dgm:presLayoutVars>
      </dgm:prSet>
      <dgm:spPr/>
      <dgm:t>
        <a:bodyPr/>
        <a:lstStyle/>
        <a:p>
          <a:endParaRPr lang="fr-FR"/>
        </a:p>
      </dgm:t>
    </dgm:pt>
    <dgm:pt modelId="{76C5FC27-03F1-480F-88C5-98CD743599BE}" type="pres">
      <dgm:prSet presAssocID="{0910EA32-03C2-4E81-98CC-622E4CD91584}" presName="item1" presStyleLbl="node1" presStyleIdx="0" presStyleCnt="3">
        <dgm:presLayoutVars>
          <dgm:bulletEnabled val="1"/>
        </dgm:presLayoutVars>
      </dgm:prSet>
      <dgm:spPr/>
      <dgm:t>
        <a:bodyPr/>
        <a:lstStyle/>
        <a:p>
          <a:endParaRPr lang="fr-FR"/>
        </a:p>
      </dgm:t>
    </dgm:pt>
    <dgm:pt modelId="{FAD177D8-3D6B-48C8-B312-452107871283}" type="pres">
      <dgm:prSet presAssocID="{A694475B-0373-4C9F-A883-349054EAD875}" presName="item2" presStyleLbl="node1" presStyleIdx="1" presStyleCnt="3">
        <dgm:presLayoutVars>
          <dgm:bulletEnabled val="1"/>
        </dgm:presLayoutVars>
      </dgm:prSet>
      <dgm:spPr/>
      <dgm:t>
        <a:bodyPr/>
        <a:lstStyle/>
        <a:p>
          <a:endParaRPr lang="fr-FR"/>
        </a:p>
      </dgm:t>
    </dgm:pt>
    <dgm:pt modelId="{F69FB8CB-7504-4C2B-A12B-4068313E46FB}" type="pres">
      <dgm:prSet presAssocID="{08D3E4DF-E5AE-487B-AD33-AD5E35B7FB41}" presName="item3" presStyleLbl="node1" presStyleIdx="2" presStyleCnt="3">
        <dgm:presLayoutVars>
          <dgm:bulletEnabled val="1"/>
        </dgm:presLayoutVars>
      </dgm:prSet>
      <dgm:spPr/>
      <dgm:t>
        <a:bodyPr/>
        <a:lstStyle/>
        <a:p>
          <a:endParaRPr lang="fr-FR"/>
        </a:p>
      </dgm:t>
    </dgm:pt>
    <dgm:pt modelId="{4B7EFC24-998D-423D-BA40-A7AADF35B886}" type="pres">
      <dgm:prSet presAssocID="{167AA1BB-FCA6-41EF-888A-982D0D6A0B26}" presName="funnel" presStyleLbl="trAlignAcc1" presStyleIdx="0" presStyleCnt="1" custLinFactNeighborX="-1097" custLinFactNeighborY="-893"/>
      <dgm:spPr/>
    </dgm:pt>
  </dgm:ptLst>
  <dgm:cxnLst>
    <dgm:cxn modelId="{81C7DBD2-95EB-4D2E-A4E4-75BD41D2D9F4}" srcId="{167AA1BB-FCA6-41EF-888A-982D0D6A0B26}" destId="{0910EA32-03C2-4E81-98CC-622E4CD91584}" srcOrd="1" destOrd="0" parTransId="{F68B39BA-151E-4D90-84E3-7A8B534597C0}" sibTransId="{7C5C546C-280E-4B65-B041-F977D96DDAFF}"/>
    <dgm:cxn modelId="{C0D738EF-4C6A-48A0-8374-A02205EF34D2}" srcId="{167AA1BB-FCA6-41EF-888A-982D0D6A0B26}" destId="{A694475B-0373-4C9F-A883-349054EAD875}" srcOrd="2" destOrd="0" parTransId="{F5850C97-F69F-46B5-824C-9B46882B60AD}" sibTransId="{D089C3BA-6E5B-4124-8B5A-4F36B6D6E938}"/>
    <dgm:cxn modelId="{54241CD0-1BA9-4545-95B4-4D78FD8B5E10}" type="presOf" srcId="{167AA1BB-FCA6-41EF-888A-982D0D6A0B26}" destId="{9A055DE3-B079-4540-8E14-EFEC3CEBEE8B}" srcOrd="0" destOrd="0" presId="urn:microsoft.com/office/officeart/2005/8/layout/funnel1"/>
    <dgm:cxn modelId="{A67228C8-A10F-43D0-B46F-7729DE847CBC}" type="presOf" srcId="{D48297CE-6C77-437B-A59B-2DB59B4606AF}" destId="{F69FB8CB-7504-4C2B-A12B-4068313E46FB}" srcOrd="0" destOrd="0" presId="urn:microsoft.com/office/officeart/2005/8/layout/funnel1"/>
    <dgm:cxn modelId="{32909E57-B664-4E47-9B85-B0F560B08EAE}" type="presOf" srcId="{08D3E4DF-E5AE-487B-AD33-AD5E35B7FB41}" destId="{D1353227-FBAD-48E5-9FB2-AD81AACDE0B7}" srcOrd="0" destOrd="0" presId="urn:microsoft.com/office/officeart/2005/8/layout/funnel1"/>
    <dgm:cxn modelId="{C1F14C86-E3CF-4C1A-9ADC-F75D19B20292}" srcId="{167AA1BB-FCA6-41EF-888A-982D0D6A0B26}" destId="{D48297CE-6C77-437B-A59B-2DB59B4606AF}" srcOrd="0" destOrd="0" parTransId="{A68A0CA1-16C7-4CAE-A02F-FB45C416C3DB}" sibTransId="{A7E5A886-6C2F-4EEB-A92D-1B08981828D2}"/>
    <dgm:cxn modelId="{8D4E57EB-AA3F-42E5-9EC6-2A2D3B67D295}" type="presOf" srcId="{A694475B-0373-4C9F-A883-349054EAD875}" destId="{76C5FC27-03F1-480F-88C5-98CD743599BE}" srcOrd="0" destOrd="0" presId="urn:microsoft.com/office/officeart/2005/8/layout/funnel1"/>
    <dgm:cxn modelId="{C7E51470-1AC9-4E28-9217-AB121C085B77}" srcId="{167AA1BB-FCA6-41EF-888A-982D0D6A0B26}" destId="{08D3E4DF-E5AE-487B-AD33-AD5E35B7FB41}" srcOrd="3" destOrd="0" parTransId="{06715715-7CA7-4A39-842B-32E0CEDFD6C1}" sibTransId="{C05670C9-62E0-4F92-B20A-22D3A6CFCE54}"/>
    <dgm:cxn modelId="{28E5B060-33BB-4F5F-B0E0-35508506D93B}" type="presOf" srcId="{0910EA32-03C2-4E81-98CC-622E4CD91584}" destId="{FAD177D8-3D6B-48C8-B312-452107871283}" srcOrd="0" destOrd="0" presId="urn:microsoft.com/office/officeart/2005/8/layout/funnel1"/>
    <dgm:cxn modelId="{8D73D3AD-8CBB-4F9D-9727-94FDC7FA642D}" type="presParOf" srcId="{9A055DE3-B079-4540-8E14-EFEC3CEBEE8B}" destId="{A04E664B-84EC-4F8E-B29E-45D0B005F14D}" srcOrd="0" destOrd="0" presId="urn:microsoft.com/office/officeart/2005/8/layout/funnel1"/>
    <dgm:cxn modelId="{40947244-9A71-4E87-BA8B-9BF5E113AAB9}" type="presParOf" srcId="{9A055DE3-B079-4540-8E14-EFEC3CEBEE8B}" destId="{43F89885-9C3B-4EDC-8EAB-59D84D1176E6}" srcOrd="1" destOrd="0" presId="urn:microsoft.com/office/officeart/2005/8/layout/funnel1"/>
    <dgm:cxn modelId="{50D5DB60-60C4-4A63-B448-6FD041F45E64}" type="presParOf" srcId="{9A055DE3-B079-4540-8E14-EFEC3CEBEE8B}" destId="{D1353227-FBAD-48E5-9FB2-AD81AACDE0B7}" srcOrd="2" destOrd="0" presId="urn:microsoft.com/office/officeart/2005/8/layout/funnel1"/>
    <dgm:cxn modelId="{1B7D3755-C146-4B69-9FC2-E8E2C680147A}" type="presParOf" srcId="{9A055DE3-B079-4540-8E14-EFEC3CEBEE8B}" destId="{76C5FC27-03F1-480F-88C5-98CD743599BE}" srcOrd="3" destOrd="0" presId="urn:microsoft.com/office/officeart/2005/8/layout/funnel1"/>
    <dgm:cxn modelId="{47C1EB35-AE2D-44B4-8589-EDB82903E833}" type="presParOf" srcId="{9A055DE3-B079-4540-8E14-EFEC3CEBEE8B}" destId="{FAD177D8-3D6B-48C8-B312-452107871283}" srcOrd="4" destOrd="0" presId="urn:microsoft.com/office/officeart/2005/8/layout/funnel1"/>
    <dgm:cxn modelId="{0701CB9E-EE2E-4C7B-BE8D-8BD925633726}" type="presParOf" srcId="{9A055DE3-B079-4540-8E14-EFEC3CEBEE8B}" destId="{F69FB8CB-7504-4C2B-A12B-4068313E46FB}" srcOrd="5" destOrd="0" presId="urn:microsoft.com/office/officeart/2005/8/layout/funnel1"/>
    <dgm:cxn modelId="{3E13AD95-4BF3-402A-800C-07E2248E03AA}" type="presParOf" srcId="{9A055DE3-B079-4540-8E14-EFEC3CEBEE8B}" destId="{4B7EFC24-998D-423D-BA40-A7AADF35B886}" srcOrd="6" destOrd="0" presId="urn:microsoft.com/office/officeart/2005/8/layout/funne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25506-4F1D-47F3-AC91-7E6248EDB01B}">
      <dsp:nvSpPr>
        <dsp:cNvPr id="0" name=""/>
        <dsp:cNvSpPr/>
      </dsp:nvSpPr>
      <dsp:spPr>
        <a:xfrm rot="16200000">
          <a:off x="702" y="261838"/>
          <a:ext cx="4002285" cy="4002285"/>
        </a:xfrm>
        <a:prstGeom prst="downArrow">
          <a:avLst>
            <a:gd name="adj1" fmla="val 50000"/>
            <a:gd name="adj2" fmla="val 35000"/>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41376" tIns="341376" rIns="341376" bIns="341376" numCol="1" spcCol="1270" anchor="ctr" anchorCtr="0">
          <a:noAutofit/>
        </a:bodyPr>
        <a:lstStyle/>
        <a:p>
          <a:pPr lvl="0" algn="ctr" defTabSz="2133600">
            <a:lnSpc>
              <a:spcPct val="90000"/>
            </a:lnSpc>
            <a:spcBef>
              <a:spcPct val="0"/>
            </a:spcBef>
            <a:spcAft>
              <a:spcPct val="35000"/>
            </a:spcAft>
          </a:pPr>
          <a:r>
            <a:rPr lang="ar-DZ" sz="4800" kern="1200" dirty="0" smtClean="0">
              <a:solidFill>
                <a:schemeClr val="tx1"/>
              </a:solidFill>
            </a:rPr>
            <a:t>معوقات البيئة الخارجية</a:t>
          </a:r>
          <a:endParaRPr lang="fr-FR" sz="4800" kern="1200" dirty="0">
            <a:solidFill>
              <a:schemeClr val="tx1"/>
            </a:solidFill>
          </a:endParaRPr>
        </a:p>
      </dsp:txBody>
      <dsp:txXfrm rot="5400000">
        <a:off x="702" y="1262409"/>
        <a:ext cx="3301885" cy="2001143"/>
      </dsp:txXfrm>
    </dsp:sp>
    <dsp:sp modelId="{FB95AF81-E645-4F2A-97C6-4C8190E887D5}">
      <dsp:nvSpPr>
        <dsp:cNvPr id="0" name=""/>
        <dsp:cNvSpPr/>
      </dsp:nvSpPr>
      <dsp:spPr>
        <a:xfrm rot="5400000">
          <a:off x="4226611" y="261838"/>
          <a:ext cx="4002285" cy="4002285"/>
        </a:xfrm>
        <a:prstGeom prst="downArrow">
          <a:avLst>
            <a:gd name="adj1" fmla="val 50000"/>
            <a:gd name="adj2" fmla="val 35000"/>
          </a:avLst>
        </a:prstGeom>
        <a:solidFill>
          <a:schemeClr val="accent5">
            <a:hueOff val="-9933876"/>
            <a:satOff val="39811"/>
            <a:lumOff val="8628"/>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41376" tIns="341376" rIns="341376" bIns="341376" numCol="1" spcCol="1270" anchor="ctr" anchorCtr="0">
          <a:noAutofit/>
        </a:bodyPr>
        <a:lstStyle/>
        <a:p>
          <a:pPr lvl="0" algn="ctr" defTabSz="2133600">
            <a:lnSpc>
              <a:spcPct val="90000"/>
            </a:lnSpc>
            <a:spcBef>
              <a:spcPct val="0"/>
            </a:spcBef>
            <a:spcAft>
              <a:spcPct val="35000"/>
            </a:spcAft>
          </a:pPr>
          <a:r>
            <a:rPr lang="ar-DZ" sz="4800" kern="1200" dirty="0" smtClean="0">
              <a:solidFill>
                <a:schemeClr val="tx1"/>
              </a:solidFill>
            </a:rPr>
            <a:t>معوقات البيئة الداخلية</a:t>
          </a:r>
          <a:endParaRPr lang="fr-FR" sz="4800" kern="1200" dirty="0">
            <a:solidFill>
              <a:schemeClr val="tx1"/>
            </a:solidFill>
          </a:endParaRPr>
        </a:p>
      </dsp:txBody>
      <dsp:txXfrm rot="-5400000">
        <a:off x="4927011" y="1262409"/>
        <a:ext cx="3301885" cy="20011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2A2A5F-BAD0-4CAB-BD1D-F1F86BCCEF74}">
      <dsp:nvSpPr>
        <dsp:cNvPr id="0" name=""/>
        <dsp:cNvSpPr/>
      </dsp:nvSpPr>
      <dsp:spPr>
        <a:xfrm>
          <a:off x="2495250" y="316248"/>
          <a:ext cx="4260532" cy="4260532"/>
        </a:xfrm>
        <a:prstGeom prst="pie">
          <a:avLst>
            <a:gd name="adj1" fmla="val 16200000"/>
            <a:gd name="adj2" fmla="val 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ar-DZ" sz="3500" kern="1200" dirty="0" smtClean="0"/>
            <a:t>الصعوبات التمويلية</a:t>
          </a:r>
          <a:endParaRPr lang="fr-FR" sz="3500" kern="1200" dirty="0"/>
        </a:p>
      </dsp:txBody>
      <dsp:txXfrm>
        <a:off x="4756882" y="1199294"/>
        <a:ext cx="1572339" cy="1166574"/>
      </dsp:txXfrm>
    </dsp:sp>
    <dsp:sp modelId="{8A265345-1171-496A-8E1C-97E81529C65D}">
      <dsp:nvSpPr>
        <dsp:cNvPr id="0" name=""/>
        <dsp:cNvSpPr/>
      </dsp:nvSpPr>
      <dsp:spPr>
        <a:xfrm>
          <a:off x="2495250" y="459281"/>
          <a:ext cx="4260532" cy="4260532"/>
        </a:xfrm>
        <a:prstGeom prst="pie">
          <a:avLst>
            <a:gd name="adj1" fmla="val 0"/>
            <a:gd name="adj2" fmla="val 5400000"/>
          </a:avLst>
        </a:prstGeom>
        <a:gradFill rotWithShape="0">
          <a:gsLst>
            <a:gs pos="0">
              <a:schemeClr val="accent5">
                <a:hueOff val="-3311292"/>
                <a:satOff val="13270"/>
                <a:lumOff val="2876"/>
                <a:alphaOff val="0"/>
                <a:shade val="51000"/>
                <a:satMod val="130000"/>
              </a:schemeClr>
            </a:gs>
            <a:gs pos="80000">
              <a:schemeClr val="accent5">
                <a:hueOff val="-3311292"/>
                <a:satOff val="13270"/>
                <a:lumOff val="2876"/>
                <a:alphaOff val="0"/>
                <a:shade val="93000"/>
                <a:satMod val="130000"/>
              </a:schemeClr>
            </a:gs>
            <a:gs pos="100000">
              <a:schemeClr val="accent5">
                <a:hueOff val="-3311292"/>
                <a:satOff val="13270"/>
                <a:lumOff val="287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ar-DZ" sz="3500" kern="1200" dirty="0" smtClean="0"/>
            <a:t>المتغيرات العالمية</a:t>
          </a:r>
          <a:endParaRPr lang="fr-FR" sz="3500" kern="1200" dirty="0"/>
        </a:p>
      </dsp:txBody>
      <dsp:txXfrm>
        <a:off x="4756882" y="2670192"/>
        <a:ext cx="1572339" cy="1166574"/>
      </dsp:txXfrm>
    </dsp:sp>
    <dsp:sp modelId="{8A45DBCD-F373-4B1D-9098-B7E7CFB81BF0}">
      <dsp:nvSpPr>
        <dsp:cNvPr id="0" name=""/>
        <dsp:cNvSpPr/>
      </dsp:nvSpPr>
      <dsp:spPr>
        <a:xfrm>
          <a:off x="2352217" y="459281"/>
          <a:ext cx="4260532" cy="4260532"/>
        </a:xfrm>
        <a:prstGeom prst="pie">
          <a:avLst>
            <a:gd name="adj1" fmla="val 5400000"/>
            <a:gd name="adj2" fmla="val 10800000"/>
          </a:avLst>
        </a:prstGeom>
        <a:gradFill rotWithShape="0">
          <a:gsLst>
            <a:gs pos="0">
              <a:schemeClr val="accent5">
                <a:hueOff val="-6622584"/>
                <a:satOff val="26541"/>
                <a:lumOff val="5752"/>
                <a:alphaOff val="0"/>
                <a:shade val="51000"/>
                <a:satMod val="130000"/>
              </a:schemeClr>
            </a:gs>
            <a:gs pos="80000">
              <a:schemeClr val="accent5">
                <a:hueOff val="-6622584"/>
                <a:satOff val="26541"/>
                <a:lumOff val="5752"/>
                <a:alphaOff val="0"/>
                <a:shade val="93000"/>
                <a:satMod val="130000"/>
              </a:schemeClr>
            </a:gs>
            <a:gs pos="100000">
              <a:schemeClr val="accent5">
                <a:hueOff val="-6622584"/>
                <a:satOff val="26541"/>
                <a:lumOff val="575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ar-DZ" sz="3500" kern="1200" dirty="0" smtClean="0"/>
            <a:t>المحيط الاداري</a:t>
          </a:r>
          <a:endParaRPr lang="fr-FR" sz="3500" kern="1200" dirty="0"/>
        </a:p>
      </dsp:txBody>
      <dsp:txXfrm>
        <a:off x="2778778" y="2670192"/>
        <a:ext cx="1572339" cy="1166574"/>
      </dsp:txXfrm>
    </dsp:sp>
    <dsp:sp modelId="{5E3D1793-080F-4765-BE84-72B21F681C91}">
      <dsp:nvSpPr>
        <dsp:cNvPr id="0" name=""/>
        <dsp:cNvSpPr/>
      </dsp:nvSpPr>
      <dsp:spPr>
        <a:xfrm>
          <a:off x="2352217" y="316248"/>
          <a:ext cx="4260532" cy="4260532"/>
        </a:xfrm>
        <a:prstGeom prst="pie">
          <a:avLst>
            <a:gd name="adj1" fmla="val 10800000"/>
            <a:gd name="adj2" fmla="val 1620000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ar-DZ" sz="3500" kern="1200" dirty="0" smtClean="0"/>
            <a:t>الجانب </a:t>
          </a:r>
          <a:r>
            <a:rPr lang="ar-DZ" sz="3500" kern="1200" dirty="0" smtClean="0"/>
            <a:t>التنظيمي</a:t>
          </a:r>
          <a:endParaRPr lang="fr-FR" sz="3500" kern="1200" dirty="0"/>
        </a:p>
      </dsp:txBody>
      <dsp:txXfrm>
        <a:off x="2778778" y="1199294"/>
        <a:ext cx="1572339" cy="1166574"/>
      </dsp:txXfrm>
    </dsp:sp>
    <dsp:sp modelId="{77F58E92-4545-4358-9AB8-88974AA87589}">
      <dsp:nvSpPr>
        <dsp:cNvPr id="0" name=""/>
        <dsp:cNvSpPr/>
      </dsp:nvSpPr>
      <dsp:spPr>
        <a:xfrm>
          <a:off x="2283357" y="70025"/>
          <a:ext cx="4788026" cy="4788026"/>
        </a:xfrm>
        <a:prstGeom prst="circularArrow">
          <a:avLst>
            <a:gd name="adj1" fmla="val 5085"/>
            <a:gd name="adj2" fmla="val 327528"/>
            <a:gd name="adj3" fmla="val 21272472"/>
            <a:gd name="adj4" fmla="val 16200000"/>
            <a:gd name="adj5" fmla="val 5932"/>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12EDF0BF-1B5E-4AE0-9B5A-A01997144EBA}">
      <dsp:nvSpPr>
        <dsp:cNvPr id="0" name=""/>
        <dsp:cNvSpPr/>
      </dsp:nvSpPr>
      <dsp:spPr>
        <a:xfrm>
          <a:off x="2231502" y="195533"/>
          <a:ext cx="4788026" cy="4788026"/>
        </a:xfrm>
        <a:prstGeom prst="circularArrow">
          <a:avLst>
            <a:gd name="adj1" fmla="val 5085"/>
            <a:gd name="adj2" fmla="val 327528"/>
            <a:gd name="adj3" fmla="val 5072472"/>
            <a:gd name="adj4" fmla="val 0"/>
            <a:gd name="adj5" fmla="val 5932"/>
          </a:avLst>
        </a:prstGeom>
        <a:gradFill rotWithShape="0">
          <a:gsLst>
            <a:gs pos="0">
              <a:schemeClr val="accent5">
                <a:hueOff val="-3311292"/>
                <a:satOff val="13270"/>
                <a:lumOff val="2876"/>
                <a:alphaOff val="0"/>
                <a:shade val="51000"/>
                <a:satMod val="130000"/>
              </a:schemeClr>
            </a:gs>
            <a:gs pos="80000">
              <a:schemeClr val="accent5">
                <a:hueOff val="-3311292"/>
                <a:satOff val="13270"/>
                <a:lumOff val="2876"/>
                <a:alphaOff val="0"/>
                <a:shade val="93000"/>
                <a:satMod val="130000"/>
              </a:schemeClr>
            </a:gs>
            <a:gs pos="100000">
              <a:schemeClr val="accent5">
                <a:hueOff val="-3311292"/>
                <a:satOff val="13270"/>
                <a:lumOff val="287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AFB4D1F-566D-4491-8C98-F942BCFEE4D1}">
      <dsp:nvSpPr>
        <dsp:cNvPr id="0" name=""/>
        <dsp:cNvSpPr/>
      </dsp:nvSpPr>
      <dsp:spPr>
        <a:xfrm>
          <a:off x="2088470" y="195533"/>
          <a:ext cx="4788026" cy="4788026"/>
        </a:xfrm>
        <a:prstGeom prst="circularArrow">
          <a:avLst>
            <a:gd name="adj1" fmla="val 5085"/>
            <a:gd name="adj2" fmla="val 327528"/>
            <a:gd name="adj3" fmla="val 10472472"/>
            <a:gd name="adj4" fmla="val 5400000"/>
            <a:gd name="adj5" fmla="val 5932"/>
          </a:avLst>
        </a:prstGeom>
        <a:gradFill rotWithShape="0">
          <a:gsLst>
            <a:gs pos="0">
              <a:schemeClr val="accent5">
                <a:hueOff val="-6622584"/>
                <a:satOff val="26541"/>
                <a:lumOff val="5752"/>
                <a:alphaOff val="0"/>
                <a:shade val="51000"/>
                <a:satMod val="130000"/>
              </a:schemeClr>
            </a:gs>
            <a:gs pos="80000">
              <a:schemeClr val="accent5">
                <a:hueOff val="-6622584"/>
                <a:satOff val="26541"/>
                <a:lumOff val="5752"/>
                <a:alphaOff val="0"/>
                <a:shade val="93000"/>
                <a:satMod val="130000"/>
              </a:schemeClr>
            </a:gs>
            <a:gs pos="100000">
              <a:schemeClr val="accent5">
                <a:hueOff val="-6622584"/>
                <a:satOff val="26541"/>
                <a:lumOff val="575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40C76C0-AA58-4AFD-90F5-6F3927C4576B}">
      <dsp:nvSpPr>
        <dsp:cNvPr id="0" name=""/>
        <dsp:cNvSpPr/>
      </dsp:nvSpPr>
      <dsp:spPr>
        <a:xfrm>
          <a:off x="2088470" y="52501"/>
          <a:ext cx="4788026" cy="4788026"/>
        </a:xfrm>
        <a:prstGeom prst="circularArrow">
          <a:avLst>
            <a:gd name="adj1" fmla="val 5085"/>
            <a:gd name="adj2" fmla="val 327528"/>
            <a:gd name="adj3" fmla="val 15872472"/>
            <a:gd name="adj4" fmla="val 10800000"/>
            <a:gd name="adj5" fmla="val 5932"/>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E63624-29AB-45C9-A721-5C574ABE4F2D}">
      <dsp:nvSpPr>
        <dsp:cNvPr id="0" name=""/>
        <dsp:cNvSpPr/>
      </dsp:nvSpPr>
      <dsp:spPr>
        <a:xfrm>
          <a:off x="3632150" y="2633095"/>
          <a:ext cx="1879699" cy="1879699"/>
        </a:xfrm>
        <a:prstGeom prst="ellipse">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ar-DZ" sz="2900" b="1" kern="1200" dirty="0" smtClean="0"/>
            <a:t>المتغيرات الإقتصادية العالمية</a:t>
          </a:r>
          <a:endParaRPr lang="fr-FR" sz="2900" kern="1200" dirty="0"/>
        </a:p>
      </dsp:txBody>
      <dsp:txXfrm>
        <a:off x="3907426" y="2908371"/>
        <a:ext cx="1329147" cy="1329147"/>
      </dsp:txXfrm>
    </dsp:sp>
    <dsp:sp modelId="{1E93F3F3-9C0E-41B9-81A3-61A1C9AB6D23}">
      <dsp:nvSpPr>
        <dsp:cNvPr id="0" name=""/>
        <dsp:cNvSpPr/>
      </dsp:nvSpPr>
      <dsp:spPr>
        <a:xfrm rot="16200000">
          <a:off x="4373316" y="1949918"/>
          <a:ext cx="397366" cy="639097"/>
        </a:xfrm>
        <a:prstGeom prst="rightArrow">
          <a:avLst>
            <a:gd name="adj1" fmla="val 60000"/>
            <a:gd name="adj2" fmla="val 5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fr-FR" sz="1800" kern="1200"/>
        </a:p>
      </dsp:txBody>
      <dsp:txXfrm>
        <a:off x="4432921" y="2137342"/>
        <a:ext cx="278156" cy="383459"/>
      </dsp:txXfrm>
    </dsp:sp>
    <dsp:sp modelId="{31F8F36A-F90D-40C7-AF75-E5DEA4C20B5C}">
      <dsp:nvSpPr>
        <dsp:cNvPr id="0" name=""/>
        <dsp:cNvSpPr/>
      </dsp:nvSpPr>
      <dsp:spPr>
        <a:xfrm>
          <a:off x="3632150" y="3648"/>
          <a:ext cx="1879699" cy="1879699"/>
        </a:xfrm>
        <a:prstGeom prst="ellipse">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solidFill>
                <a:srgbClr val="FFFF00"/>
              </a:solidFill>
            </a:rPr>
            <a:t>الميزة التنافسية: </a:t>
          </a:r>
          <a:endParaRPr lang="fr-FR" sz="2400" b="1" kern="1200" dirty="0">
            <a:solidFill>
              <a:srgbClr val="FFFF00"/>
            </a:solidFill>
          </a:endParaRPr>
        </a:p>
      </dsp:txBody>
      <dsp:txXfrm>
        <a:off x="3907426" y="278924"/>
        <a:ext cx="1329147" cy="1329147"/>
      </dsp:txXfrm>
    </dsp:sp>
    <dsp:sp modelId="{74554665-5139-4715-B829-1D43C01CE0FE}">
      <dsp:nvSpPr>
        <dsp:cNvPr id="0" name=""/>
        <dsp:cNvSpPr/>
      </dsp:nvSpPr>
      <dsp:spPr>
        <a:xfrm rot="20520000">
          <a:off x="5612997" y="2850599"/>
          <a:ext cx="397366" cy="639097"/>
        </a:xfrm>
        <a:prstGeom prst="rightArrow">
          <a:avLst>
            <a:gd name="adj1" fmla="val 60000"/>
            <a:gd name="adj2" fmla="val 50000"/>
          </a:avLst>
        </a:prstGeom>
        <a:solidFill>
          <a:schemeClr val="accent5">
            <a:hueOff val="-2483469"/>
            <a:satOff val="9953"/>
            <a:lumOff val="2157"/>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fr-FR" sz="1800" kern="1200"/>
        </a:p>
      </dsp:txBody>
      <dsp:txXfrm>
        <a:off x="5615914" y="2996837"/>
        <a:ext cx="278156" cy="383459"/>
      </dsp:txXfrm>
    </dsp:sp>
    <dsp:sp modelId="{497A321D-FFFA-4559-8923-1A78321ABD4A}">
      <dsp:nvSpPr>
        <dsp:cNvPr id="0" name=""/>
        <dsp:cNvSpPr/>
      </dsp:nvSpPr>
      <dsp:spPr>
        <a:xfrm>
          <a:off x="6132902" y="1820551"/>
          <a:ext cx="1879699" cy="1879699"/>
        </a:xfrm>
        <a:prstGeom prst="ellipse">
          <a:avLst/>
        </a:prstGeom>
        <a:solidFill>
          <a:schemeClr val="accent5">
            <a:hueOff val="-2483469"/>
            <a:satOff val="9953"/>
            <a:lumOff val="2157"/>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b="1" kern="1200" dirty="0" smtClean="0">
              <a:solidFill>
                <a:schemeClr val="tx1"/>
              </a:solidFill>
            </a:rPr>
            <a:t>التكنولوجيا</a:t>
          </a:r>
          <a:endParaRPr lang="fr-FR" sz="2800" b="1" kern="1200" dirty="0">
            <a:solidFill>
              <a:schemeClr val="tx1"/>
            </a:solidFill>
          </a:endParaRPr>
        </a:p>
      </dsp:txBody>
      <dsp:txXfrm>
        <a:off x="6408178" y="2095827"/>
        <a:ext cx="1329147" cy="1329147"/>
      </dsp:txXfrm>
    </dsp:sp>
    <dsp:sp modelId="{0A6AB7B1-75E9-4E98-B859-DFBAFE7D854F}">
      <dsp:nvSpPr>
        <dsp:cNvPr id="0" name=""/>
        <dsp:cNvSpPr/>
      </dsp:nvSpPr>
      <dsp:spPr>
        <a:xfrm rot="3240000">
          <a:off x="5139481" y="4307931"/>
          <a:ext cx="397366" cy="639097"/>
        </a:xfrm>
        <a:prstGeom prst="rightArrow">
          <a:avLst>
            <a:gd name="adj1" fmla="val 60000"/>
            <a:gd name="adj2" fmla="val 50000"/>
          </a:avLst>
        </a:prstGeom>
        <a:solidFill>
          <a:schemeClr val="accent5">
            <a:hueOff val="-4966938"/>
            <a:satOff val="19906"/>
            <a:lumOff val="4314"/>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fr-FR" sz="1800" kern="1200"/>
        </a:p>
      </dsp:txBody>
      <dsp:txXfrm>
        <a:off x="5164051" y="4387529"/>
        <a:ext cx="278156" cy="383459"/>
      </dsp:txXfrm>
    </dsp:sp>
    <dsp:sp modelId="{20FA15AA-848C-4995-AF1B-ECC3ACAEB3CE}">
      <dsp:nvSpPr>
        <dsp:cNvPr id="0" name=""/>
        <dsp:cNvSpPr/>
      </dsp:nvSpPr>
      <dsp:spPr>
        <a:xfrm>
          <a:off x="5177700" y="4760362"/>
          <a:ext cx="1879699" cy="1879699"/>
        </a:xfrm>
        <a:prstGeom prst="ellipse">
          <a:avLst/>
        </a:prstGeom>
        <a:solidFill>
          <a:schemeClr val="accent5">
            <a:hueOff val="-4966938"/>
            <a:satOff val="19906"/>
            <a:lumOff val="4314"/>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ar-DZ" sz="1800" b="1" kern="1200" dirty="0" smtClean="0">
              <a:solidFill>
                <a:schemeClr val="tx1"/>
              </a:solidFill>
            </a:rPr>
            <a:t>العولمة: إقامة سوق عالمية قائمة على فتح الأسواق المحلية للمنتجات الأجنبية</a:t>
          </a:r>
          <a:endParaRPr lang="fr-FR" sz="1800" b="1" kern="1200" dirty="0">
            <a:solidFill>
              <a:schemeClr val="tx1"/>
            </a:solidFill>
          </a:endParaRPr>
        </a:p>
      </dsp:txBody>
      <dsp:txXfrm>
        <a:off x="5452976" y="5035638"/>
        <a:ext cx="1329147" cy="1329147"/>
      </dsp:txXfrm>
    </dsp:sp>
    <dsp:sp modelId="{479E5F39-B4D1-46D8-8D47-D5BBA9D134AD}">
      <dsp:nvSpPr>
        <dsp:cNvPr id="0" name=""/>
        <dsp:cNvSpPr/>
      </dsp:nvSpPr>
      <dsp:spPr>
        <a:xfrm rot="7560000">
          <a:off x="3607152" y="4307931"/>
          <a:ext cx="397366" cy="639097"/>
        </a:xfrm>
        <a:prstGeom prst="rightArrow">
          <a:avLst>
            <a:gd name="adj1" fmla="val 60000"/>
            <a:gd name="adj2" fmla="val 50000"/>
          </a:avLst>
        </a:prstGeom>
        <a:solidFill>
          <a:schemeClr val="accent5">
            <a:hueOff val="-7450407"/>
            <a:satOff val="29858"/>
            <a:lumOff val="6471"/>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fr-FR" sz="1800" kern="1200"/>
        </a:p>
      </dsp:txBody>
      <dsp:txXfrm rot="10800000">
        <a:off x="3701792" y="4387529"/>
        <a:ext cx="278156" cy="383459"/>
      </dsp:txXfrm>
    </dsp:sp>
    <dsp:sp modelId="{8353414F-25F3-4632-AA59-5C2E9869DF7B}">
      <dsp:nvSpPr>
        <dsp:cNvPr id="0" name=""/>
        <dsp:cNvSpPr/>
      </dsp:nvSpPr>
      <dsp:spPr>
        <a:xfrm>
          <a:off x="2086600" y="4760362"/>
          <a:ext cx="1879699" cy="1879699"/>
        </a:xfrm>
        <a:prstGeom prst="ellipse">
          <a:avLst/>
        </a:prstGeom>
        <a:solidFill>
          <a:schemeClr val="accent5">
            <a:hueOff val="-7450407"/>
            <a:satOff val="29858"/>
            <a:lumOff val="6471"/>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b="1" kern="1200" dirty="0" smtClean="0">
              <a:solidFill>
                <a:schemeClr val="tx1"/>
              </a:solidFill>
            </a:rPr>
            <a:t>التكتلات الإقتصادية العالمية</a:t>
          </a:r>
          <a:endParaRPr lang="fr-FR" sz="2400" b="1" kern="1200" dirty="0">
            <a:solidFill>
              <a:schemeClr val="tx1"/>
            </a:solidFill>
          </a:endParaRPr>
        </a:p>
      </dsp:txBody>
      <dsp:txXfrm>
        <a:off x="2361876" y="5035638"/>
        <a:ext cx="1329147" cy="1329147"/>
      </dsp:txXfrm>
    </dsp:sp>
    <dsp:sp modelId="{E1D1A385-D337-48AF-8848-69E6C99CC3F9}">
      <dsp:nvSpPr>
        <dsp:cNvPr id="0" name=""/>
        <dsp:cNvSpPr/>
      </dsp:nvSpPr>
      <dsp:spPr>
        <a:xfrm rot="11880000">
          <a:off x="3133636" y="2850599"/>
          <a:ext cx="397366" cy="639097"/>
        </a:xfrm>
        <a:prstGeom prst="rightArrow">
          <a:avLst>
            <a:gd name="adj1" fmla="val 60000"/>
            <a:gd name="adj2" fmla="val 50000"/>
          </a:avLst>
        </a:prstGeom>
        <a:solidFill>
          <a:schemeClr val="accent5">
            <a:hueOff val="-9933876"/>
            <a:satOff val="39811"/>
            <a:lumOff val="8628"/>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fr-FR" sz="1800" kern="1200"/>
        </a:p>
      </dsp:txBody>
      <dsp:txXfrm rot="10800000">
        <a:off x="3249929" y="2996837"/>
        <a:ext cx="278156" cy="383459"/>
      </dsp:txXfrm>
    </dsp:sp>
    <dsp:sp modelId="{CE1C64B8-EF47-4FA1-9816-2DC9A7BA5547}">
      <dsp:nvSpPr>
        <dsp:cNvPr id="0" name=""/>
        <dsp:cNvSpPr/>
      </dsp:nvSpPr>
      <dsp:spPr>
        <a:xfrm>
          <a:off x="1131397" y="1820551"/>
          <a:ext cx="1879699" cy="1879699"/>
        </a:xfrm>
        <a:prstGeom prst="ellipse">
          <a:avLst/>
        </a:prstGeom>
        <a:solidFill>
          <a:schemeClr val="accent5">
            <a:hueOff val="-9933876"/>
            <a:satOff val="39811"/>
            <a:lumOff val="862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b="1" kern="1200" dirty="0" smtClean="0">
              <a:solidFill>
                <a:schemeClr val="tx1"/>
              </a:solidFill>
            </a:rPr>
            <a:t>اتفاقيات الشراكة مع الدول الأجنبية</a:t>
          </a:r>
          <a:r>
            <a:rPr lang="ar-DZ" sz="1800" kern="1200" dirty="0" smtClean="0"/>
            <a:t>: </a:t>
          </a:r>
          <a:endParaRPr lang="fr-FR" sz="1800" kern="1200" dirty="0"/>
        </a:p>
      </dsp:txBody>
      <dsp:txXfrm>
        <a:off x="1406673" y="2095827"/>
        <a:ext cx="1329147" cy="132914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4E664B-84EC-4F8E-B29E-45D0B005F14D}">
      <dsp:nvSpPr>
        <dsp:cNvPr id="0" name=""/>
        <dsp:cNvSpPr/>
      </dsp:nvSpPr>
      <dsp:spPr>
        <a:xfrm>
          <a:off x="2181386" y="240169"/>
          <a:ext cx="4766447" cy="1655324"/>
        </a:xfrm>
        <a:prstGeom prst="ellipse">
          <a:avLst/>
        </a:prstGeom>
        <a:solidFill>
          <a:schemeClr val="accent2">
            <a:tint val="50000"/>
            <a:alpha val="40000"/>
            <a:hueOff val="0"/>
            <a:satOff val="0"/>
            <a:lumOff val="0"/>
            <a:alphaOff val="0"/>
          </a:schemeClr>
        </a:solidFill>
        <a:ln>
          <a:noFill/>
        </a:ln>
        <a:effectLst/>
        <a:sp3d z="-152400" prstMaterial="matte"/>
      </dsp:spPr>
      <dsp:style>
        <a:lnRef idx="0">
          <a:scrgbClr r="0" g="0" b="0"/>
        </a:lnRef>
        <a:fillRef idx="1">
          <a:scrgbClr r="0" g="0" b="0"/>
        </a:fillRef>
        <a:effectRef idx="0">
          <a:scrgbClr r="0" g="0" b="0"/>
        </a:effectRef>
        <a:fontRef idx="minor"/>
      </dsp:style>
    </dsp:sp>
    <dsp:sp modelId="{43F89885-9C3B-4EDC-8EAB-59D84D1176E6}">
      <dsp:nvSpPr>
        <dsp:cNvPr id="0" name=""/>
        <dsp:cNvSpPr/>
      </dsp:nvSpPr>
      <dsp:spPr>
        <a:xfrm>
          <a:off x="4110134" y="4293497"/>
          <a:ext cx="923730" cy="591187"/>
        </a:xfrm>
        <a:prstGeom prst="downArrow">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D1353227-FBAD-48E5-9FB2-AD81AACDE0B7}">
      <dsp:nvSpPr>
        <dsp:cNvPr id="0" name=""/>
        <dsp:cNvSpPr/>
      </dsp:nvSpPr>
      <dsp:spPr>
        <a:xfrm>
          <a:off x="2355047" y="4766447"/>
          <a:ext cx="4433904" cy="1108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368" tIns="277368" rIns="277368" bIns="277368" numCol="1" spcCol="1270" anchor="ctr" anchorCtr="0">
          <a:noAutofit/>
        </a:bodyPr>
        <a:lstStyle/>
        <a:p>
          <a:pPr lvl="0" algn="ctr" defTabSz="1733550">
            <a:lnSpc>
              <a:spcPct val="90000"/>
            </a:lnSpc>
            <a:spcBef>
              <a:spcPct val="0"/>
            </a:spcBef>
            <a:spcAft>
              <a:spcPct val="35000"/>
            </a:spcAft>
          </a:pPr>
          <a:endParaRPr lang="fr-FR" sz="3900" kern="1200" dirty="0"/>
        </a:p>
      </dsp:txBody>
      <dsp:txXfrm>
        <a:off x="2355047" y="4766447"/>
        <a:ext cx="4433904" cy="1108476"/>
      </dsp:txXfrm>
    </dsp:sp>
    <dsp:sp modelId="{76C5FC27-03F1-480F-88C5-98CD743599BE}">
      <dsp:nvSpPr>
        <dsp:cNvPr id="0" name=""/>
        <dsp:cNvSpPr/>
      </dsp:nvSpPr>
      <dsp:spPr>
        <a:xfrm>
          <a:off x="3914304" y="2023338"/>
          <a:ext cx="1662714" cy="1662714"/>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ar-DZ" sz="2100" b="1" kern="1200" dirty="0" smtClean="0"/>
            <a:t>. </a:t>
          </a:r>
          <a:r>
            <a:rPr lang="ar-DZ" sz="2100" b="1" kern="1200" dirty="0" smtClean="0">
              <a:solidFill>
                <a:srgbClr val="FFFF00"/>
              </a:solidFill>
            </a:rPr>
            <a:t>مشاكل فنية وتكنولوجية</a:t>
          </a:r>
          <a:endParaRPr lang="fr-FR" sz="2100" kern="1200" dirty="0">
            <a:solidFill>
              <a:srgbClr val="FFFF00"/>
            </a:solidFill>
          </a:endParaRPr>
        </a:p>
      </dsp:txBody>
      <dsp:txXfrm>
        <a:off x="4157803" y="2266837"/>
        <a:ext cx="1175716" cy="1175716"/>
      </dsp:txXfrm>
    </dsp:sp>
    <dsp:sp modelId="{FAD177D8-3D6B-48C8-B312-452107871283}">
      <dsp:nvSpPr>
        <dsp:cNvPr id="0" name=""/>
        <dsp:cNvSpPr/>
      </dsp:nvSpPr>
      <dsp:spPr>
        <a:xfrm>
          <a:off x="2724539" y="775933"/>
          <a:ext cx="1662714" cy="1662714"/>
        </a:xfrm>
        <a:prstGeom prst="ellipse">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ar-DZ" sz="2100" b="1" kern="1200" dirty="0" smtClean="0">
              <a:solidFill>
                <a:srgbClr val="FFFF00"/>
              </a:solidFill>
            </a:rPr>
            <a:t>المشاكل التسويقية</a:t>
          </a:r>
          <a:r>
            <a:rPr lang="ar-DZ" sz="2100" b="1" kern="1200" dirty="0" smtClean="0"/>
            <a:t>:</a:t>
          </a:r>
          <a:endParaRPr lang="fr-FR" sz="2100" kern="1200" dirty="0"/>
        </a:p>
      </dsp:txBody>
      <dsp:txXfrm>
        <a:off x="2968038" y="1019432"/>
        <a:ext cx="1175716" cy="1175716"/>
      </dsp:txXfrm>
    </dsp:sp>
    <dsp:sp modelId="{F69FB8CB-7504-4C2B-A12B-4068313E46FB}">
      <dsp:nvSpPr>
        <dsp:cNvPr id="0" name=""/>
        <dsp:cNvSpPr/>
      </dsp:nvSpPr>
      <dsp:spPr>
        <a:xfrm>
          <a:off x="4424203" y="373925"/>
          <a:ext cx="1662714" cy="1662714"/>
        </a:xfrm>
        <a:prstGeom prst="ellipse">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ar-DZ" sz="2100" b="1" kern="1200" dirty="0" smtClean="0">
              <a:solidFill>
                <a:srgbClr val="FFFF00"/>
              </a:solidFill>
            </a:rPr>
            <a:t>المشكلات والصعوبات الإدارية والفنية</a:t>
          </a:r>
          <a:endParaRPr lang="fr-FR" sz="2100" kern="1200" dirty="0">
            <a:solidFill>
              <a:srgbClr val="FFFF00"/>
            </a:solidFill>
          </a:endParaRPr>
        </a:p>
      </dsp:txBody>
      <dsp:txXfrm>
        <a:off x="4667702" y="617424"/>
        <a:ext cx="1175716" cy="1175716"/>
      </dsp:txXfrm>
    </dsp:sp>
    <dsp:sp modelId="{4B7EFC24-998D-423D-BA40-A7AADF35B886}">
      <dsp:nvSpPr>
        <dsp:cNvPr id="0" name=""/>
        <dsp:cNvSpPr/>
      </dsp:nvSpPr>
      <dsp:spPr>
        <a:xfrm>
          <a:off x="1928808" y="0"/>
          <a:ext cx="5172888" cy="4138311"/>
        </a:xfrm>
        <a:prstGeom prst="funnel">
          <a:avLst/>
        </a:prstGeom>
        <a:solidFill>
          <a:schemeClr val="lt1">
            <a:alpha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35400"/>
        </a:sp3d>
      </dsp:spPr>
      <dsp:style>
        <a:lnRef idx="1">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070723-CCA0-4506-88CE-4D81A6BBC0AB}" type="datetimeFigureOut">
              <a:rPr lang="fr-FR" smtClean="0"/>
              <a:pPr/>
              <a:t>17/12/2022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6F8F46-6D99-47C2-8067-A5CB59B4CC8F}"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36F8F46-6D99-47C2-8067-A5CB59B4CC8F}"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17/12/2022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17/12/2022</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microsoft.com/office/2007/relationships/diagramDrawing" Target="../diagrams/drawing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1.gif"/><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4.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5.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b="1" i="1" u="sng" dirty="0" smtClean="0"/>
              <a:t>الصعوبات التي تواجهها المؤسسات الصغيرة والمتوسطة</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2" descr="C:\Users\Naima\Desktop\stick_figure_bailing_water_sm_wm.gif"/>
          <p:cNvPicPr>
            <a:picLocks noChangeAspect="1" noChangeArrowheads="1" noCrop="1"/>
          </p:cNvPicPr>
          <p:nvPr/>
        </p:nvPicPr>
        <p:blipFill>
          <a:blip r:embed="rId6" cstate="print"/>
          <a:srcRect/>
          <a:stretch>
            <a:fillRect/>
          </a:stretch>
        </p:blipFill>
        <p:spPr bwMode="auto">
          <a:xfrm>
            <a:off x="3571868" y="5214950"/>
            <a:ext cx="1676400" cy="1428750"/>
          </a:xfrm>
          <a:prstGeom prst="rect">
            <a:avLst/>
          </a:prstGeom>
          <a:noFill/>
        </p:spPr>
      </p:pic>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DZ" b="1" dirty="0">
                <a:solidFill>
                  <a:srgbClr val="C00000"/>
                </a:solidFill>
                <a:latin typeface="Simplified Arabic" panose="02020603050405020304" pitchFamily="18" charset="-78"/>
                <a:cs typeface="Simplified Arabic" panose="02020603050405020304" pitchFamily="18" charset="-78"/>
              </a:rPr>
              <a:t>المشكلات والصعوبات الإدارية </a:t>
            </a:r>
            <a:r>
              <a:rPr lang="ar-DZ" b="1" dirty="0" smtClean="0">
                <a:solidFill>
                  <a:srgbClr val="C00000"/>
                </a:solidFill>
                <a:latin typeface="Simplified Arabic" panose="02020603050405020304" pitchFamily="18" charset="-78"/>
                <a:cs typeface="Simplified Arabic" panose="02020603050405020304" pitchFamily="18" charset="-78"/>
              </a:rPr>
              <a:t>والفنية</a:t>
            </a:r>
            <a:endParaRPr lang="fr-FR" dirty="0"/>
          </a:p>
        </p:txBody>
      </p:sp>
      <p:pic>
        <p:nvPicPr>
          <p:cNvPr id="4" name="Picture 2" descr="C:\Users\naima\Desktop\new f\powerpoint-design[1].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solidFill>
              <a:srgbClr val="FFFF00"/>
            </a:solidFill>
            <a:miter lim="800000"/>
            <a:headEnd/>
            <a:tailEnd/>
          </a:ln>
        </p:spPr>
      </p:pic>
      <p:sp>
        <p:nvSpPr>
          <p:cNvPr id="3" name="Content Placeholder 2"/>
          <p:cNvSpPr>
            <a:spLocks noGrp="1"/>
          </p:cNvSpPr>
          <p:nvPr>
            <p:ph idx="1"/>
          </p:nvPr>
        </p:nvSpPr>
        <p:spPr/>
        <p:txBody>
          <a:bodyPr>
            <a:normAutofit/>
          </a:bodyPr>
          <a:lstStyle/>
          <a:p>
            <a:pPr lvl="1" algn="just" rtl="1"/>
            <a:r>
              <a:rPr lang="ar-DZ" b="1" dirty="0">
                <a:latin typeface="Simplified Arabic" panose="02020603050405020304" pitchFamily="18" charset="-78"/>
                <a:cs typeface="Simplified Arabic" panose="02020603050405020304" pitchFamily="18" charset="-78"/>
              </a:rPr>
              <a:t>عدم معرفتها بأساليب التعامل مع الجهات الإدارية الرسمية: في الدولة كالسجلات التجارية والصناعية مما يؤدي إلى طول الوقت لإنجاز معاملاتها؛</a:t>
            </a:r>
            <a:endParaRPr lang="fr-FR" b="1" dirty="0">
              <a:latin typeface="Simplified Arabic" panose="02020603050405020304" pitchFamily="18" charset="-78"/>
              <a:cs typeface="Simplified Arabic" panose="02020603050405020304" pitchFamily="18" charset="-78"/>
            </a:endParaRPr>
          </a:p>
          <a:p>
            <a:pPr lvl="1" algn="just" rtl="1"/>
            <a:r>
              <a:rPr lang="ar-DZ" b="1" dirty="0" smtClean="0">
                <a:latin typeface="Simplified Arabic" panose="02020603050405020304" pitchFamily="18" charset="-78"/>
                <a:cs typeface="Simplified Arabic" panose="02020603050405020304" pitchFamily="18" charset="-78"/>
              </a:rPr>
              <a:t>المستوى العالي نسبيا لأسعار المنتجات الناتج عن كلفة الإنتاج المرتفعة إضافة إلى عدم تشغيل الوحدة الإنتاجية بكامل طاقتها مما يؤدي إلى رفع سعر السلعة نظرا لتحملها التكاليف الثابتة؛</a:t>
            </a:r>
            <a:endParaRPr lang="fr-FR" b="1" dirty="0">
              <a:latin typeface="Simplified Arabic" panose="02020603050405020304" pitchFamily="18" charset="-78"/>
              <a:cs typeface="Simplified Arabic" panose="02020603050405020304" pitchFamily="18" charset="-78"/>
            </a:endParaRPr>
          </a:p>
          <a:p>
            <a:pPr lvl="1" algn="just" rtl="1"/>
            <a:r>
              <a:rPr lang="ar-DZ" b="1" dirty="0">
                <a:latin typeface="Simplified Arabic" panose="02020603050405020304" pitchFamily="18" charset="-78"/>
                <a:cs typeface="Simplified Arabic" panose="02020603050405020304" pitchFamily="18" charset="-78"/>
              </a:rPr>
              <a:t>ضعف المعلومات والإحصاءات لدى هذه المؤسسات</a:t>
            </a:r>
            <a:endParaRPr lang="fr-FR" b="1" dirty="0">
              <a:latin typeface="Simplified Arabic" panose="02020603050405020304" pitchFamily="18" charset="-78"/>
              <a:cs typeface="Simplified Arabic" panose="02020603050405020304" pitchFamily="18" charset="-78"/>
            </a:endParaRPr>
          </a:p>
          <a:p>
            <a:pPr algn="just"/>
            <a:endParaRPr lang="fr-FR" sz="2800" b="1" dirty="0"/>
          </a:p>
        </p:txBody>
      </p:sp>
    </p:spTree>
    <p:extLst>
      <p:ext uri="{BB962C8B-B14F-4D97-AF65-F5344CB8AC3E}">
        <p14:creationId xmlns:p14="http://schemas.microsoft.com/office/powerpoint/2010/main" xmlns="" val="867118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DZ" b="1" dirty="0"/>
              <a:t>المشاكل </a:t>
            </a:r>
            <a:r>
              <a:rPr lang="ar-DZ" b="1" dirty="0" smtClean="0"/>
              <a:t>التسويقية</a:t>
            </a:r>
            <a:endParaRPr lang="fr-FR" dirty="0"/>
          </a:p>
        </p:txBody>
      </p:sp>
      <p:sp>
        <p:nvSpPr>
          <p:cNvPr id="3" name="Content Placeholder 2"/>
          <p:cNvSpPr>
            <a:spLocks noGrp="1"/>
          </p:cNvSpPr>
          <p:nvPr>
            <p:ph idx="1"/>
          </p:nvPr>
        </p:nvSpPr>
        <p:spPr>
          <a:solidFill>
            <a:srgbClr val="FFFF00"/>
          </a:solidFill>
        </p:spPr>
        <p:txBody>
          <a:bodyPr/>
          <a:lstStyle/>
          <a:p>
            <a:pPr lvl="0" algn="just" rtl="1"/>
            <a:r>
              <a:rPr lang="ar-DZ" sz="2800" b="1" dirty="0" smtClean="0">
                <a:latin typeface="Simplified Arabic" panose="02020603050405020304" pitchFamily="18" charset="-78"/>
                <a:cs typeface="Simplified Arabic" panose="02020603050405020304" pitchFamily="18" charset="-78"/>
              </a:rPr>
              <a:t>تدني </a:t>
            </a:r>
            <a:r>
              <a:rPr lang="ar-DZ" sz="2800" b="1" dirty="0">
                <a:latin typeface="Simplified Arabic" panose="02020603050405020304" pitchFamily="18" charset="-78"/>
                <a:cs typeface="Simplified Arabic" panose="02020603050405020304" pitchFamily="18" charset="-78"/>
              </a:rPr>
              <a:t>المهارات التسويقية والترويجية </a:t>
            </a:r>
          </a:p>
          <a:p>
            <a:pPr lvl="0" algn="just" rtl="1"/>
            <a:r>
              <a:rPr lang="ar-DZ" sz="2800" b="1" dirty="0">
                <a:latin typeface="Simplified Arabic" panose="02020603050405020304" pitchFamily="18" charset="-78"/>
                <a:cs typeface="Simplified Arabic" panose="02020603050405020304" pitchFamily="18" charset="-78"/>
              </a:rPr>
              <a:t>غياب المؤسسات المتخصصة في التسويق؛</a:t>
            </a:r>
            <a:endParaRPr lang="fr-FR" sz="2800" b="1" dirty="0">
              <a:latin typeface="Simplified Arabic" panose="02020603050405020304" pitchFamily="18" charset="-78"/>
              <a:cs typeface="Simplified Arabic" panose="02020603050405020304" pitchFamily="18" charset="-78"/>
            </a:endParaRPr>
          </a:p>
          <a:p>
            <a:pPr lvl="1" algn="just" rtl="1"/>
            <a:r>
              <a:rPr lang="ar-DZ" b="1" dirty="0">
                <a:latin typeface="Simplified Arabic" panose="02020603050405020304" pitchFamily="18" charset="-78"/>
                <a:cs typeface="Simplified Arabic" panose="02020603050405020304" pitchFamily="18" charset="-78"/>
              </a:rPr>
              <a:t>نقص الخبرات والكفاءة التسويقية</a:t>
            </a:r>
            <a:endParaRPr lang="fr-FR" b="1" dirty="0">
              <a:latin typeface="Simplified Arabic" panose="02020603050405020304" pitchFamily="18" charset="-78"/>
              <a:cs typeface="Simplified Arabic" panose="02020603050405020304" pitchFamily="18" charset="-78"/>
            </a:endParaRPr>
          </a:p>
          <a:p>
            <a:pPr lvl="1" algn="just" rtl="1"/>
            <a:r>
              <a:rPr lang="ar-DZ" b="1" dirty="0">
                <a:latin typeface="Simplified Arabic" panose="02020603050405020304" pitchFamily="18" charset="-78"/>
                <a:cs typeface="Simplified Arabic" panose="02020603050405020304" pitchFamily="18" charset="-78"/>
              </a:rPr>
              <a:t>قصور قنوات وشبكات التسويق</a:t>
            </a:r>
            <a:endParaRPr lang="fr-FR" b="1" dirty="0">
              <a:latin typeface="Simplified Arabic" panose="02020603050405020304" pitchFamily="18" charset="-78"/>
              <a:cs typeface="Simplified Arabic" panose="02020603050405020304" pitchFamily="18" charset="-78"/>
            </a:endParaRPr>
          </a:p>
          <a:p>
            <a:pPr lvl="1" algn="just" rtl="1"/>
            <a:r>
              <a:rPr lang="ar-DZ" b="1" dirty="0">
                <a:latin typeface="Simplified Arabic" panose="02020603050405020304" pitchFamily="18" charset="-78"/>
                <a:cs typeface="Simplified Arabic" panose="02020603050405020304" pitchFamily="18" charset="-78"/>
              </a:rPr>
              <a:t>تذبذب أسعار الخامات والكميات المعروضة منها وتغيير مواصفات الخامات الداخلة في التشغيل بصفة مستمرة مما يؤدي إلى عدم ثبات جودة المنتج ؛</a:t>
            </a:r>
            <a:endParaRPr lang="fr-FR" b="1" dirty="0">
              <a:latin typeface="Simplified Arabic" panose="02020603050405020304" pitchFamily="18" charset="-78"/>
              <a:cs typeface="Simplified Arabic" panose="02020603050405020304" pitchFamily="18" charset="-78"/>
            </a:endParaRPr>
          </a:p>
          <a:p>
            <a:pPr lvl="1" algn="just" rtl="1"/>
            <a:r>
              <a:rPr lang="ar-DZ" b="1" dirty="0">
                <a:latin typeface="Simplified Arabic" panose="02020603050405020304" pitchFamily="18" charset="-78"/>
                <a:cs typeface="Simplified Arabic" panose="02020603050405020304" pitchFamily="18" charset="-78"/>
              </a:rPr>
              <a:t>تفضيل المستهلك للمنتجات </a:t>
            </a:r>
            <a:r>
              <a:rPr lang="ar-DZ" b="1" dirty="0" smtClean="0">
                <a:latin typeface="Simplified Arabic" panose="02020603050405020304" pitchFamily="18" charset="-78"/>
                <a:cs typeface="Simplified Arabic" panose="02020603050405020304" pitchFamily="18" charset="-78"/>
              </a:rPr>
              <a:t>الأجنبية </a:t>
            </a:r>
            <a:r>
              <a:rPr lang="ar-DZ" b="1" dirty="0">
                <a:latin typeface="Simplified Arabic" panose="02020603050405020304" pitchFamily="18" charset="-78"/>
                <a:cs typeface="Simplified Arabic" panose="02020603050405020304" pitchFamily="18" charset="-78"/>
              </a:rPr>
              <a:t>المماثلة بدافع المحاكاة </a:t>
            </a:r>
            <a:r>
              <a:rPr lang="ar-DZ" b="1" dirty="0" smtClean="0">
                <a:latin typeface="Simplified Arabic" panose="02020603050405020304" pitchFamily="18" charset="-78"/>
                <a:cs typeface="Simplified Arabic" panose="02020603050405020304" pitchFamily="18" charset="-78"/>
              </a:rPr>
              <a:t>أو</a:t>
            </a:r>
            <a:r>
              <a:rPr lang="fr-FR" b="1" dirty="0" smtClean="0">
                <a:latin typeface="Simplified Arabic" panose="02020603050405020304" pitchFamily="18" charset="-78"/>
                <a:cs typeface="Simplified Arabic" panose="02020603050405020304" pitchFamily="18" charset="-78"/>
              </a:rPr>
              <a:t> </a:t>
            </a:r>
            <a:r>
              <a:rPr lang="ar-DZ" b="1" dirty="0" smtClean="0">
                <a:latin typeface="Simplified Arabic" panose="02020603050405020304" pitchFamily="18" charset="-78"/>
                <a:cs typeface="Simplified Arabic" panose="02020603050405020304" pitchFamily="18" charset="-78"/>
              </a:rPr>
              <a:t>لتقليد </a:t>
            </a:r>
            <a:r>
              <a:rPr lang="ar-DZ" b="1" dirty="0">
                <a:latin typeface="Simplified Arabic" panose="02020603050405020304" pitchFamily="18" charset="-78"/>
                <a:cs typeface="Simplified Arabic" panose="02020603050405020304" pitchFamily="18" charset="-78"/>
              </a:rPr>
              <a:t>بحجة الجودة </a:t>
            </a:r>
            <a:r>
              <a:rPr lang="ar-DZ" b="1" dirty="0" smtClean="0">
                <a:latin typeface="Simplified Arabic" panose="02020603050405020304" pitchFamily="18" charset="-78"/>
                <a:cs typeface="Simplified Arabic" panose="02020603050405020304" pitchFamily="18" charset="-78"/>
              </a:rPr>
              <a:t>أو</a:t>
            </a:r>
            <a:r>
              <a:rPr lang="fr-FR" b="1" dirty="0" smtClean="0">
                <a:latin typeface="Simplified Arabic" panose="02020603050405020304" pitchFamily="18" charset="-78"/>
                <a:cs typeface="Simplified Arabic" panose="02020603050405020304" pitchFamily="18" charset="-78"/>
              </a:rPr>
              <a:t> </a:t>
            </a:r>
            <a:r>
              <a:rPr lang="ar-DZ" b="1" dirty="0" smtClean="0">
                <a:latin typeface="Simplified Arabic" panose="02020603050405020304" pitchFamily="18" charset="-78"/>
                <a:cs typeface="Simplified Arabic" panose="02020603050405020304" pitchFamily="18" charset="-78"/>
              </a:rPr>
              <a:t>الاعتياد ما</a:t>
            </a:r>
            <a:r>
              <a:rPr lang="fr-FR" b="1" dirty="0" smtClean="0">
                <a:latin typeface="Simplified Arabic" panose="02020603050405020304" pitchFamily="18" charset="-78"/>
                <a:cs typeface="Simplified Arabic" panose="02020603050405020304" pitchFamily="18" charset="-78"/>
              </a:rPr>
              <a:t> </a:t>
            </a:r>
            <a:r>
              <a:rPr lang="ar-DZ" b="1" dirty="0" smtClean="0">
                <a:latin typeface="Simplified Arabic" panose="02020603050405020304" pitchFamily="18" charset="-78"/>
                <a:cs typeface="Simplified Arabic" panose="02020603050405020304" pitchFamily="18" charset="-78"/>
              </a:rPr>
              <a:t>يضعف </a:t>
            </a:r>
            <a:r>
              <a:rPr lang="ar-DZ" b="1" dirty="0">
                <a:latin typeface="Simplified Arabic" panose="02020603050405020304" pitchFamily="18" charset="-78"/>
                <a:cs typeface="Simplified Arabic" panose="02020603050405020304" pitchFamily="18" charset="-78"/>
              </a:rPr>
              <a:t>المنتوج المحلي</a:t>
            </a:r>
            <a:endParaRPr lang="fr-FR" b="1" dirty="0">
              <a:latin typeface="Simplified Arabic" panose="02020603050405020304" pitchFamily="18" charset="-78"/>
              <a:cs typeface="Simplified Arabic" panose="02020603050405020304" pitchFamily="18" charset="-78"/>
            </a:endParaRPr>
          </a:p>
          <a:p>
            <a:endParaRPr lang="fr-FR" dirty="0"/>
          </a:p>
        </p:txBody>
      </p:sp>
    </p:spTree>
    <p:extLst>
      <p:ext uri="{BB962C8B-B14F-4D97-AF65-F5344CB8AC3E}">
        <p14:creationId xmlns:p14="http://schemas.microsoft.com/office/powerpoint/2010/main" xmlns="" val="2167538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C:\Users\naima\Desktop\20061116173607938.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normAutofit/>
          </a:bodyPr>
          <a:lstStyle/>
          <a:p>
            <a:r>
              <a:rPr lang="ar-DZ" b="1" dirty="0"/>
              <a:t>مشاكل فنية </a:t>
            </a:r>
            <a:r>
              <a:rPr lang="ar-DZ" b="1" dirty="0" smtClean="0"/>
              <a:t>وتكنولوجية</a:t>
            </a:r>
            <a:endParaRPr lang="fr-FR" dirty="0"/>
          </a:p>
        </p:txBody>
      </p:sp>
      <p:sp>
        <p:nvSpPr>
          <p:cNvPr id="3" name="Content Placeholder 2"/>
          <p:cNvSpPr>
            <a:spLocks noGrp="1"/>
          </p:cNvSpPr>
          <p:nvPr>
            <p:ph idx="1"/>
          </p:nvPr>
        </p:nvSpPr>
        <p:spPr/>
        <p:txBody>
          <a:bodyPr>
            <a:normAutofit/>
          </a:bodyPr>
          <a:lstStyle/>
          <a:p>
            <a:pPr lvl="1" algn="r" rtl="1"/>
            <a:r>
              <a:rPr lang="ar-DZ" b="1" dirty="0" smtClean="0">
                <a:latin typeface="Simplified Arabic" panose="02020603050405020304" pitchFamily="18" charset="-78"/>
                <a:cs typeface="Simplified Arabic" panose="02020603050405020304" pitchFamily="18" charset="-78"/>
              </a:rPr>
              <a:t>اعتمادها </a:t>
            </a:r>
            <a:r>
              <a:rPr lang="ar-DZ" b="1" dirty="0">
                <a:latin typeface="Simplified Arabic" panose="02020603050405020304" pitchFamily="18" charset="-78"/>
                <a:cs typeface="Simplified Arabic" panose="02020603050405020304" pitchFamily="18" charset="-78"/>
              </a:rPr>
              <a:t>على قدرات وخبرات أصحابها</a:t>
            </a:r>
            <a:endParaRPr lang="fr-FR" b="1" dirty="0">
              <a:latin typeface="Simplified Arabic" panose="02020603050405020304" pitchFamily="18" charset="-78"/>
              <a:cs typeface="Simplified Arabic" panose="02020603050405020304" pitchFamily="18" charset="-78"/>
            </a:endParaRPr>
          </a:p>
          <a:p>
            <a:pPr lvl="1" algn="r" rtl="1"/>
            <a:r>
              <a:rPr lang="ar-DZ" b="1" dirty="0">
                <a:latin typeface="Simplified Arabic" panose="02020603050405020304" pitchFamily="18" charset="-78"/>
                <a:cs typeface="Simplified Arabic" panose="02020603050405020304" pitchFamily="18" charset="-78"/>
              </a:rPr>
              <a:t>استخدام المعدات والأجهزة التي غالبا ما تكون أقل تطورا عن تلك المستخدمة في المؤسسات الكبرى</a:t>
            </a:r>
            <a:endParaRPr lang="fr-FR" b="1" dirty="0">
              <a:latin typeface="Simplified Arabic" panose="02020603050405020304" pitchFamily="18" charset="-78"/>
              <a:cs typeface="Simplified Arabic" panose="02020603050405020304" pitchFamily="18" charset="-78"/>
            </a:endParaRPr>
          </a:p>
          <a:p>
            <a:pPr lvl="1" algn="r" rtl="1"/>
            <a:r>
              <a:rPr lang="ar-DZ" b="1" dirty="0">
                <a:latin typeface="Simplified Arabic" panose="02020603050405020304" pitchFamily="18" charset="-78"/>
                <a:cs typeface="Simplified Arabic" panose="02020603050405020304" pitchFamily="18" charset="-78"/>
              </a:rPr>
              <a:t>لا تتبع هذه المؤسسات أساليب الصيانة واختيارها للمواد الخام ومستلزمات </a:t>
            </a:r>
            <a:r>
              <a:rPr lang="ar-DZ" b="1" dirty="0" smtClean="0">
                <a:latin typeface="Simplified Arabic" panose="02020603050405020304" pitchFamily="18" charset="-78"/>
                <a:cs typeface="Simplified Arabic" panose="02020603050405020304" pitchFamily="18" charset="-78"/>
              </a:rPr>
              <a:t>الإنتاج لا</a:t>
            </a:r>
            <a:r>
              <a:rPr lang="fr-FR" b="1" dirty="0" smtClean="0">
                <a:latin typeface="Simplified Arabic" panose="02020603050405020304" pitchFamily="18" charset="-78"/>
                <a:cs typeface="Simplified Arabic" panose="02020603050405020304" pitchFamily="18" charset="-78"/>
              </a:rPr>
              <a:t> </a:t>
            </a:r>
            <a:r>
              <a:rPr lang="ar-DZ" b="1" dirty="0" smtClean="0">
                <a:latin typeface="Simplified Arabic" panose="02020603050405020304" pitchFamily="18" charset="-78"/>
                <a:cs typeface="Simplified Arabic" panose="02020603050405020304" pitchFamily="18" charset="-78"/>
              </a:rPr>
              <a:t>يتماشى </a:t>
            </a:r>
            <a:r>
              <a:rPr lang="ar-DZ" b="1" dirty="0">
                <a:latin typeface="Simplified Arabic" panose="02020603050405020304" pitchFamily="18" charset="-78"/>
                <a:cs typeface="Simplified Arabic" panose="02020603050405020304" pitchFamily="18" charset="-78"/>
              </a:rPr>
              <a:t>عادة مع المعايير الفنية والهندسية المدروسة التي تساعدها على تحسين الجودة </a:t>
            </a:r>
            <a:endParaRPr lang="fr-FR" b="1" dirty="0">
              <a:latin typeface="Simplified Arabic" panose="02020603050405020304" pitchFamily="18" charset="-78"/>
              <a:cs typeface="Simplified Arabic" panose="02020603050405020304" pitchFamily="18" charset="-78"/>
            </a:endParaRPr>
          </a:p>
          <a:p>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3876001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C:\Users\naima\Desktop\ki.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1866467741"/>
              </p:ext>
            </p:extLst>
          </p:nvPr>
        </p:nvGraphicFramePr>
        <p:xfrm>
          <a:off x="0" y="1785938"/>
          <a:ext cx="9144000" cy="5072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Étoile à 32 branches 3"/>
          <p:cNvSpPr/>
          <p:nvPr/>
        </p:nvSpPr>
        <p:spPr>
          <a:xfrm>
            <a:off x="-214346" y="0"/>
            <a:ext cx="5572164" cy="1785950"/>
          </a:xfrm>
          <a:prstGeom prst="star32">
            <a:avLst/>
          </a:prstGeom>
          <a:solidFill>
            <a:srgbClr val="FFC00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rPr>
              <a:t>معوقات البيئة الخارجية</a:t>
            </a:r>
            <a:endParaRPr lang="fr-FR" sz="3200" b="1" dirty="0">
              <a:solidFill>
                <a:schemeClr val="tx1"/>
              </a:solidFill>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plus(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9" descr="C:\Users\naima\Desktop\20061116173607938.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re 1"/>
          <p:cNvSpPr>
            <a:spLocks noGrp="1"/>
          </p:cNvSpPr>
          <p:nvPr>
            <p:ph type="title"/>
          </p:nvPr>
        </p:nvSpPr>
        <p:spPr/>
        <p:txBody>
          <a:bodyPr/>
          <a:lstStyle/>
          <a:p>
            <a:endParaRPr lang="fr-FR" dirty="0"/>
          </a:p>
        </p:txBody>
      </p:sp>
      <p:sp>
        <p:nvSpPr>
          <p:cNvPr id="3" name="Espace réservé du texte 2"/>
          <p:cNvSpPr>
            <a:spLocks noGrp="1"/>
          </p:cNvSpPr>
          <p:nvPr>
            <p:ph type="body" idx="1"/>
          </p:nvPr>
        </p:nvSpPr>
        <p:spPr>
          <a:xfrm>
            <a:off x="500034" y="1857364"/>
            <a:ext cx="4040188" cy="639762"/>
          </a:xfrm>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algn="r"/>
            <a:r>
              <a:rPr lang="ar-DZ" dirty="0" smtClean="0"/>
              <a:t>يمكن إختصار المشكلات التمويلية في ثلاث نقاط :</a:t>
            </a:r>
            <a:endParaRPr lang="fr-FR" dirty="0" smtClean="0"/>
          </a:p>
        </p:txBody>
      </p:sp>
      <p:sp>
        <p:nvSpPr>
          <p:cNvPr id="4" name="Espace réservé du contenu 3"/>
          <p:cNvSpPr>
            <a:spLocks noGrp="1"/>
          </p:cNvSpPr>
          <p:nvPr>
            <p:ph sz="half" idx="2"/>
          </p:nvPr>
        </p:nvSpPr>
        <p:spPr>
          <a:xfrm>
            <a:off x="357158" y="2786058"/>
            <a:ext cx="4040188" cy="3071834"/>
          </a:xfrm>
        </p:spPr>
        <p:style>
          <a:lnRef idx="1">
            <a:schemeClr val="accent2"/>
          </a:lnRef>
          <a:fillRef idx="2">
            <a:schemeClr val="accent2"/>
          </a:fillRef>
          <a:effectRef idx="1">
            <a:schemeClr val="accent2"/>
          </a:effectRef>
          <a:fontRef idx="minor">
            <a:schemeClr val="dk1"/>
          </a:fontRef>
        </p:style>
        <p:txBody>
          <a:bodyPr>
            <a:normAutofit/>
          </a:bodyPr>
          <a:lstStyle/>
          <a:p>
            <a:pPr lvl="0" algn="just" rtl="1"/>
            <a:r>
              <a:rPr lang="ar-DZ" dirty="0" smtClean="0"/>
              <a:t>المشاكل المتعلقة بالحصول على التكلفة الاستثمارية للمشروع؛</a:t>
            </a:r>
            <a:endParaRPr lang="fr-FR" dirty="0" smtClean="0"/>
          </a:p>
          <a:p>
            <a:pPr lvl="0" algn="just" rtl="1"/>
            <a:r>
              <a:rPr lang="ar-DZ" dirty="0" smtClean="0"/>
              <a:t>تمويل التوسعات الاستثمارية في مرحلة النمو السريع للمشروع؛</a:t>
            </a:r>
            <a:endParaRPr lang="fr-FR" dirty="0" smtClean="0"/>
          </a:p>
          <a:p>
            <a:pPr lvl="0" algn="just" rtl="1"/>
            <a:r>
              <a:rPr lang="ar-DZ" dirty="0" smtClean="0"/>
              <a:t>مشاكل تتعلق بالضمانات الكبيرة التي تطلبها الجهات المانحة للإئتمان، فضلا عن عبء الفوائد.</a:t>
            </a:r>
            <a:endParaRPr lang="fr-FR" dirty="0" smtClean="0"/>
          </a:p>
          <a:p>
            <a:endParaRPr lang="fr-FR" dirty="0"/>
          </a:p>
        </p:txBody>
      </p:sp>
      <p:sp>
        <p:nvSpPr>
          <p:cNvPr id="5" name="Espace réservé du texte 4"/>
          <p:cNvSpPr>
            <a:spLocks noGrp="1"/>
          </p:cNvSpPr>
          <p:nvPr>
            <p:ph type="body" sz="quarter" idx="3"/>
          </p:nvPr>
        </p:nvSpPr>
        <p:spPr>
          <a:xfrm>
            <a:off x="4643438" y="1857364"/>
            <a:ext cx="4041775" cy="639762"/>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r" rtl="1"/>
            <a:r>
              <a:rPr lang="ar-DZ" dirty="0" smtClean="0"/>
              <a:t>وتعتمد المؤسسات الصغيرة والمتوسطة على ثلاث مصادر تقليدية :</a:t>
            </a:r>
            <a:endParaRPr lang="fr-FR" dirty="0" smtClean="0"/>
          </a:p>
        </p:txBody>
      </p:sp>
      <p:sp>
        <p:nvSpPr>
          <p:cNvPr id="6" name="Espace réservé du contenu 5"/>
          <p:cNvSpPr>
            <a:spLocks noGrp="1"/>
          </p:cNvSpPr>
          <p:nvPr>
            <p:ph sz="quarter" idx="4"/>
          </p:nvPr>
        </p:nvSpPr>
        <p:spPr>
          <a:xfrm>
            <a:off x="4645025" y="2786057"/>
            <a:ext cx="4041775" cy="3071835"/>
          </a:xfrm>
        </p:spPr>
        <p:style>
          <a:lnRef idx="1">
            <a:schemeClr val="accent6"/>
          </a:lnRef>
          <a:fillRef idx="2">
            <a:schemeClr val="accent6"/>
          </a:fillRef>
          <a:effectRef idx="1">
            <a:schemeClr val="accent6"/>
          </a:effectRef>
          <a:fontRef idx="minor">
            <a:schemeClr val="dk1"/>
          </a:fontRef>
        </p:style>
        <p:txBody>
          <a:bodyPr/>
          <a:lstStyle/>
          <a:p>
            <a:pPr lvl="0" algn="r" rtl="1"/>
            <a:r>
              <a:rPr lang="ar-DZ" dirty="0" smtClean="0"/>
              <a:t>التمويل من المصادر الذاتية؛</a:t>
            </a:r>
            <a:endParaRPr lang="fr-FR" dirty="0" smtClean="0"/>
          </a:p>
          <a:p>
            <a:pPr lvl="0" algn="r" rtl="1"/>
            <a:r>
              <a:rPr lang="ar-DZ" dirty="0" smtClean="0"/>
              <a:t>التمويل من السوق الرسمي : </a:t>
            </a:r>
            <a:endParaRPr lang="fr-FR" dirty="0" smtClean="0"/>
          </a:p>
          <a:p>
            <a:pPr algn="r" rtl="1"/>
            <a:r>
              <a:rPr lang="ar-DZ" dirty="0" smtClean="0"/>
              <a:t>التمويل من السوق الموازية </a:t>
            </a:r>
            <a:endParaRPr lang="fr-FR" dirty="0"/>
          </a:p>
        </p:txBody>
      </p:sp>
      <p:sp>
        <p:nvSpPr>
          <p:cNvPr id="7" name="Flèche droite rayée 6"/>
          <p:cNvSpPr/>
          <p:nvPr/>
        </p:nvSpPr>
        <p:spPr>
          <a:xfrm>
            <a:off x="285720" y="0"/>
            <a:ext cx="3786214" cy="1857364"/>
          </a:xfrm>
          <a:prstGeom prst="stripedRightArrow">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DZ" sz="3200" b="1" dirty="0" smtClean="0">
                <a:solidFill>
                  <a:srgbClr val="C00000"/>
                </a:solidFill>
              </a:rPr>
              <a:t>الصعوبات التمويلية</a:t>
            </a:r>
            <a:endParaRPr lang="fr-FR" sz="3200" b="1" dirty="0" smtClean="0">
              <a:solidFill>
                <a:srgbClr val="C00000"/>
              </a:solidFill>
            </a:endParaRPr>
          </a:p>
          <a:p>
            <a:pPr algn="ctr"/>
            <a:endParaRPr lang="fr-FR" dirty="0"/>
          </a:p>
        </p:txBody>
      </p:sp>
      <p:pic>
        <p:nvPicPr>
          <p:cNvPr id="8" name="Picture 2" descr="C:\Users\Naima\Desktop\stick_figure_binoculars_city_md_wm.gif"/>
          <p:cNvPicPr>
            <a:picLocks noChangeAspect="1" noChangeArrowheads="1" noCrop="1"/>
          </p:cNvPicPr>
          <p:nvPr/>
        </p:nvPicPr>
        <p:blipFill>
          <a:blip r:embed="rId3" cstate="print"/>
          <a:srcRect/>
          <a:stretch>
            <a:fillRect/>
          </a:stretch>
        </p:blipFill>
        <p:spPr bwMode="auto">
          <a:xfrm>
            <a:off x="4929190" y="0"/>
            <a:ext cx="2085976" cy="1785926"/>
          </a:xfrm>
          <a:prstGeom prst="ellipse">
            <a:avLst/>
          </a:prstGeom>
          <a:ln w="63500" cap="rnd">
            <a:solidFill>
              <a:schemeClr val="accent6"/>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 calcmode="lin" valueType="num">
                                      <p:cBhvr additive="base">
                                        <p:cTn id="24"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 calcmode="lin" valueType="num">
                                      <p:cBhvr additive="base">
                                        <p:cTn id="30"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1" end="1"/>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4">
                                            <p:txEl>
                                              <p:pRg st="2" end="2"/>
                                            </p:txEl>
                                          </p:spTgt>
                                        </p:tgtEl>
                                        <p:attrNameLst>
                                          <p:attrName>style.visibility</p:attrName>
                                        </p:attrNameLst>
                                      </p:cBhvr>
                                      <p:to>
                                        <p:strVal val="visible"/>
                                      </p:to>
                                    </p:set>
                                    <p:anim calcmode="lin" valueType="num">
                                      <p:cBhvr additive="base">
                                        <p:cTn id="34"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3" presetClass="entr" presetSubtype="16" fill="hold" grpId="0" nodeType="clickEffect">
                                  <p:stCondLst>
                                    <p:cond delay="0"/>
                                  </p:stCondLst>
                                  <p:childTnLst>
                                    <p:set>
                                      <p:cBhvr>
                                        <p:cTn id="39" dur="1" fill="hold">
                                          <p:stCondLst>
                                            <p:cond delay="0"/>
                                          </p:stCondLst>
                                        </p:cTn>
                                        <p:tgtEl>
                                          <p:spTgt spid="5">
                                            <p:bg/>
                                          </p:spTgt>
                                        </p:tgtEl>
                                        <p:attrNameLst>
                                          <p:attrName>style.visibility</p:attrName>
                                        </p:attrNameLst>
                                      </p:cBhvr>
                                      <p:to>
                                        <p:strVal val="visible"/>
                                      </p:to>
                                    </p:set>
                                    <p:animEffect transition="in" filter="plus(in)">
                                      <p:cBhvr>
                                        <p:cTn id="40" dur="2000"/>
                                        <p:tgtEl>
                                          <p:spTgt spid="5">
                                            <p:bg/>
                                          </p:spTgt>
                                        </p:tgtEl>
                                      </p:cBhvr>
                                    </p:animEffect>
                                  </p:childTnLst>
                                </p:cTn>
                              </p:par>
                            </p:childTnLst>
                          </p:cTn>
                        </p:par>
                      </p:childTnLst>
                    </p:cTn>
                  </p:par>
                  <p:par>
                    <p:cTn id="41" fill="hold">
                      <p:stCondLst>
                        <p:cond delay="indefinite"/>
                      </p:stCondLst>
                      <p:childTnLst>
                        <p:par>
                          <p:cTn id="42" fill="hold">
                            <p:stCondLst>
                              <p:cond delay="0"/>
                            </p:stCondLst>
                            <p:childTnLst>
                              <p:par>
                                <p:cTn id="43" presetID="13" presetClass="entr" presetSubtype="16" fill="hold" grpId="0" nodeType="clickEffect">
                                  <p:stCondLst>
                                    <p:cond delay="0"/>
                                  </p:stCondLst>
                                  <p:childTnLst>
                                    <p:set>
                                      <p:cBhvr>
                                        <p:cTn id="44" dur="1" fill="hold">
                                          <p:stCondLst>
                                            <p:cond delay="0"/>
                                          </p:stCondLst>
                                        </p:cTn>
                                        <p:tgtEl>
                                          <p:spTgt spid="5">
                                            <p:txEl>
                                              <p:pRg st="0" end="0"/>
                                            </p:txEl>
                                          </p:spTgt>
                                        </p:tgtEl>
                                        <p:attrNameLst>
                                          <p:attrName>style.visibility</p:attrName>
                                        </p:attrNameLst>
                                      </p:cBhvr>
                                      <p:to>
                                        <p:strVal val="visible"/>
                                      </p:to>
                                    </p:set>
                                    <p:animEffect transition="in" filter="plus(in)">
                                      <p:cBhvr>
                                        <p:cTn id="45" dur="2000"/>
                                        <p:tgtEl>
                                          <p:spTgt spid="5">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4" fill="hold" nodeType="clickEffect">
                                  <p:stCondLst>
                                    <p:cond delay="0"/>
                                  </p:stCondLst>
                                  <p:childTnLst>
                                    <p:set>
                                      <p:cBhvr>
                                        <p:cTn id="49" dur="1" fill="hold">
                                          <p:stCondLst>
                                            <p:cond delay="0"/>
                                          </p:stCondLst>
                                        </p:cTn>
                                        <p:tgtEl>
                                          <p:spTgt spid="6">
                                            <p:txEl>
                                              <p:pRg st="0" end="0"/>
                                            </p:txEl>
                                          </p:spTgt>
                                        </p:tgtEl>
                                        <p:attrNameLst>
                                          <p:attrName>style.visibility</p:attrName>
                                        </p:attrNameLst>
                                      </p:cBhvr>
                                      <p:to>
                                        <p:strVal val="visible"/>
                                      </p:to>
                                    </p:set>
                                    <p:animEffect transition="in" filter="wheel(4)">
                                      <p:cBhvr>
                                        <p:cTn id="50" dur="2000"/>
                                        <p:tgtEl>
                                          <p:spTgt spid="6">
                                            <p:txEl>
                                              <p:pRg st="0" end="0"/>
                                            </p:txEl>
                                          </p:spTgt>
                                        </p:tgtEl>
                                      </p:cBhvr>
                                    </p:animEffect>
                                  </p:childTnLst>
                                </p:cTn>
                              </p:par>
                              <p:par>
                                <p:cTn id="51" presetID="21" presetClass="entr" presetSubtype="4" fill="hold" nodeType="withEffect">
                                  <p:stCondLst>
                                    <p:cond delay="0"/>
                                  </p:stCondLst>
                                  <p:childTnLst>
                                    <p:set>
                                      <p:cBhvr>
                                        <p:cTn id="52" dur="1" fill="hold">
                                          <p:stCondLst>
                                            <p:cond delay="0"/>
                                          </p:stCondLst>
                                        </p:cTn>
                                        <p:tgtEl>
                                          <p:spTgt spid="6">
                                            <p:txEl>
                                              <p:pRg st="1" end="1"/>
                                            </p:txEl>
                                          </p:spTgt>
                                        </p:tgtEl>
                                        <p:attrNameLst>
                                          <p:attrName>style.visibility</p:attrName>
                                        </p:attrNameLst>
                                      </p:cBhvr>
                                      <p:to>
                                        <p:strVal val="visible"/>
                                      </p:to>
                                    </p:set>
                                    <p:animEffect transition="in" filter="wheel(4)">
                                      <p:cBhvr>
                                        <p:cTn id="53" dur="2000"/>
                                        <p:tgtEl>
                                          <p:spTgt spid="6">
                                            <p:txEl>
                                              <p:pRg st="1" end="1"/>
                                            </p:txEl>
                                          </p:spTgt>
                                        </p:tgtEl>
                                      </p:cBhvr>
                                    </p:animEffect>
                                  </p:childTnLst>
                                </p:cTn>
                              </p:par>
                              <p:par>
                                <p:cTn id="54" presetID="21" presetClass="entr" presetSubtype="4" fill="hold" nodeType="withEffect">
                                  <p:stCondLst>
                                    <p:cond delay="0"/>
                                  </p:stCondLst>
                                  <p:childTnLst>
                                    <p:set>
                                      <p:cBhvr>
                                        <p:cTn id="55" dur="1" fill="hold">
                                          <p:stCondLst>
                                            <p:cond delay="0"/>
                                          </p:stCondLst>
                                        </p:cTn>
                                        <p:tgtEl>
                                          <p:spTgt spid="6">
                                            <p:txEl>
                                              <p:pRg st="2" end="2"/>
                                            </p:txEl>
                                          </p:spTgt>
                                        </p:tgtEl>
                                        <p:attrNameLst>
                                          <p:attrName>style.visibility</p:attrName>
                                        </p:attrNameLst>
                                      </p:cBhvr>
                                      <p:to>
                                        <p:strVal val="visible"/>
                                      </p:to>
                                    </p:set>
                                    <p:animEffect transition="in" filter="wheel(4)">
                                      <p:cBhvr>
                                        <p:cTn id="56"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5" grpId="0" build="p"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9" descr="C:\Users\naima\Desktop\20061116173607938.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Flèche droite rayée 6"/>
          <p:cNvSpPr/>
          <p:nvPr/>
        </p:nvSpPr>
        <p:spPr>
          <a:xfrm>
            <a:off x="285720" y="0"/>
            <a:ext cx="3786214" cy="1857364"/>
          </a:xfrm>
          <a:prstGeom prst="stripedRightArrow">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400" b="1" dirty="0" smtClean="0">
                <a:solidFill>
                  <a:srgbClr val="002060"/>
                </a:solidFill>
              </a:rPr>
              <a:t>صعوبات الجانب التنظيمي</a:t>
            </a:r>
            <a:endParaRPr lang="fr-FR" sz="2400" b="1" dirty="0">
              <a:solidFill>
                <a:srgbClr val="002060"/>
              </a:solidFill>
            </a:endParaRPr>
          </a:p>
        </p:txBody>
      </p:sp>
      <p:sp>
        <p:nvSpPr>
          <p:cNvPr id="9" name="Espace réservé du contenu 8"/>
          <p:cNvSpPr>
            <a:spLocks noGrp="1"/>
          </p:cNvSpPr>
          <p:nvPr>
            <p:ph sz="quarter" idx="4"/>
          </p:nvPr>
        </p:nvSpPr>
        <p:spPr>
          <a:xfrm>
            <a:off x="1" y="1643050"/>
            <a:ext cx="8686800" cy="5214950"/>
          </a:xfrm>
        </p:spPr>
        <p:txBody>
          <a:bodyPr>
            <a:normAutofit/>
          </a:bodyPr>
          <a:lstStyle/>
          <a:p>
            <a:pPr lvl="0" algn="just" rtl="1"/>
            <a:r>
              <a:rPr lang="ar-DZ" sz="2800" b="1" dirty="0" smtClean="0">
                <a:latin typeface="Simplified Arabic" pitchFamily="18" charset="-78"/>
                <a:cs typeface="Simplified Arabic" pitchFamily="18" charset="-78"/>
              </a:rPr>
              <a:t>عدم إستقرار التشريعات التي تنظم </a:t>
            </a:r>
            <a:r>
              <a:rPr lang="ar-DZ" sz="2800" b="1" dirty="0" err="1" smtClean="0">
                <a:latin typeface="Simplified Arabic" pitchFamily="18" charset="-78"/>
                <a:cs typeface="Simplified Arabic" pitchFamily="18" charset="-78"/>
              </a:rPr>
              <a:t>الإستثمار</a:t>
            </a:r>
            <a:endParaRPr lang="ar-DZ" sz="2800" b="1" dirty="0" smtClean="0">
              <a:latin typeface="Simplified Arabic" pitchFamily="18" charset="-78"/>
              <a:cs typeface="Simplified Arabic" pitchFamily="18" charset="-78"/>
            </a:endParaRPr>
          </a:p>
          <a:p>
            <a:pPr lvl="0" algn="just" rtl="1"/>
            <a:r>
              <a:rPr lang="ar-DZ" sz="2800" b="1" dirty="0" smtClean="0">
                <a:latin typeface="Simplified Arabic" pitchFamily="18" charset="-78"/>
                <a:cs typeface="Simplified Arabic" pitchFamily="18" charset="-78"/>
              </a:rPr>
              <a:t>تعدد </a:t>
            </a:r>
            <a:r>
              <a:rPr lang="ar-DZ" sz="2800" b="1" dirty="0" smtClean="0">
                <a:latin typeface="Simplified Arabic" pitchFamily="18" charset="-78"/>
                <a:cs typeface="Simplified Arabic" pitchFamily="18" charset="-78"/>
              </a:rPr>
              <a:t>الجهات المشرفة عليه وتضارب </a:t>
            </a:r>
            <a:r>
              <a:rPr lang="ar-DZ" sz="2800" b="1" dirty="0" err="1" smtClean="0">
                <a:latin typeface="Simplified Arabic" pitchFamily="18" charset="-78"/>
                <a:cs typeface="Simplified Arabic" pitchFamily="18" charset="-78"/>
              </a:rPr>
              <a:t>إختصاصاتها</a:t>
            </a:r>
            <a:endParaRPr lang="ar-DZ" sz="2800" b="1" dirty="0" smtClean="0">
              <a:latin typeface="Simplified Arabic" pitchFamily="18" charset="-78"/>
              <a:cs typeface="Simplified Arabic" pitchFamily="18" charset="-78"/>
            </a:endParaRPr>
          </a:p>
          <a:p>
            <a:pPr lvl="0" algn="just" rtl="1"/>
            <a:r>
              <a:rPr lang="ar-DZ" sz="2800" b="1" dirty="0" smtClean="0">
                <a:latin typeface="Simplified Arabic" pitchFamily="18" charset="-78"/>
                <a:cs typeface="Simplified Arabic" pitchFamily="18" charset="-78"/>
              </a:rPr>
              <a:t>تعقد </a:t>
            </a:r>
            <a:r>
              <a:rPr lang="ar-DZ" sz="2800" b="1" dirty="0" smtClean="0">
                <a:latin typeface="Simplified Arabic" pitchFamily="18" charset="-78"/>
                <a:cs typeface="Simplified Arabic" pitchFamily="18" charset="-78"/>
              </a:rPr>
              <a:t>الإجراءات المتعلقة بالضرائب والتأمينات؛</a:t>
            </a:r>
            <a:endParaRPr lang="fr-FR" sz="2800" b="1" dirty="0" smtClean="0">
              <a:latin typeface="Simplified Arabic" pitchFamily="18" charset="-78"/>
              <a:cs typeface="Simplified Arabic" pitchFamily="18" charset="-78"/>
            </a:endParaRPr>
          </a:p>
          <a:p>
            <a:pPr lvl="0" algn="just" rtl="1"/>
            <a:r>
              <a:rPr lang="ar-DZ" sz="2800" b="1" dirty="0" smtClean="0">
                <a:latin typeface="Simplified Arabic" pitchFamily="18" charset="-78"/>
                <a:cs typeface="Simplified Arabic" pitchFamily="18" charset="-78"/>
              </a:rPr>
              <a:t>عدم إرتباط هذه المؤسسات بإتحاديات ترعى مصالحها جعلها تعمل بشكل فردي مما قلل من فرصتها التنافسية في السوق؛</a:t>
            </a:r>
            <a:endParaRPr lang="fr-FR" sz="2800" b="1" dirty="0" smtClean="0">
              <a:latin typeface="Simplified Arabic" pitchFamily="18" charset="-78"/>
              <a:cs typeface="Simplified Arabic" pitchFamily="18" charset="-78"/>
            </a:endParaRPr>
          </a:p>
          <a:p>
            <a:pPr lvl="0" algn="just" rtl="1"/>
            <a:r>
              <a:rPr lang="ar-DZ" sz="2800" b="1" dirty="0" smtClean="0">
                <a:latin typeface="Simplified Arabic" pitchFamily="18" charset="-78"/>
                <a:cs typeface="Simplified Arabic" pitchFamily="18" charset="-78"/>
              </a:rPr>
              <a:t>نقص خدمات النقل والخدمات العامة والبنية الأساسية مثل خدمات المياه والكهرباء والتخلص من النفايات، وقد يعمل أصحاب هذه المؤسسات على تهيئة هذه الخدمات لأنفسهم بطرق خاصة وأحيانا بطرق غير رسمية فتصبح تكلفتها مرتفعة جدا الأمر الذي يؤدي إلى مواجهة مشاكل مالية قبل بدء المشروع؛</a:t>
            </a:r>
            <a:endParaRPr lang="fr-FR" sz="2800" b="1" dirty="0" smtClean="0">
              <a:latin typeface="Simplified Arabic" pitchFamily="18" charset="-78"/>
              <a:cs typeface="Simplified Arabic" pitchFamily="18" charset="-78"/>
            </a:endParaRPr>
          </a:p>
          <a:p>
            <a:pPr lvl="0" algn="just" rtl="1"/>
            <a:r>
              <a:rPr lang="ar-DZ" sz="2800" b="1" dirty="0" smtClean="0">
                <a:latin typeface="Simplified Arabic" pitchFamily="18" charset="-78"/>
                <a:cs typeface="Simplified Arabic" pitchFamily="18" charset="-78"/>
              </a:rPr>
              <a:t>الإقتصار على الدعم المالي دون الدعم الفني؛</a:t>
            </a:r>
            <a:endParaRPr lang="fr-FR" sz="2800" b="1" dirty="0" smtClean="0">
              <a:latin typeface="Simplified Arabic" pitchFamily="18" charset="-78"/>
              <a:cs typeface="Simplified Arabic" pitchFamily="18" charset="-78"/>
            </a:endParaRPr>
          </a:p>
          <a:p>
            <a:endParaRPr lang="fr-FR" dirty="0"/>
          </a:p>
        </p:txBody>
      </p:sp>
      <p:pic>
        <p:nvPicPr>
          <p:cNvPr id="10" name="Picture 2" descr="C:\Users\naima\Desktop\QCA9HSR42CAHRCVQSCAK34XFDCAUC937NCAF5VV39CA922ZVUCACJ661UCABIJG78CAFQHXK2CAS69F0ICA94AJVRCANRS4F0CA87R1P8CAS2ALCICARL2M2CCAZBDWG5CA1T08DZCAIWSFELCARCQX1W.jpg"/>
          <p:cNvPicPr>
            <a:picLocks noChangeAspect="1" noChangeArrowheads="1"/>
          </p:cNvPicPr>
          <p:nvPr/>
        </p:nvPicPr>
        <p:blipFill>
          <a:blip r:embed="rId3" cstate="print"/>
          <a:srcRect/>
          <a:stretch>
            <a:fillRect/>
          </a:stretch>
        </p:blipFill>
        <p:spPr bwMode="auto">
          <a:xfrm>
            <a:off x="6572264" y="0"/>
            <a:ext cx="1905000" cy="1277144"/>
          </a:xfrm>
          <a:prstGeom prst="ellipse">
            <a:avLst/>
          </a:prstGeom>
          <a:ln>
            <a:noFill/>
          </a:ln>
          <a:effectLst>
            <a:softEdge rad="112500"/>
          </a:effectLst>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 calcmode="lin" valueType="num">
                                      <p:cBhvr additive="base">
                                        <p:cTn id="14"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 calcmode="lin" valueType="num">
                                      <p:cBhvr additive="base">
                                        <p:cTn id="20"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 calcmode="lin" valueType="num">
                                      <p:cBhvr additive="base">
                                        <p:cTn id="26"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9">
                                            <p:txEl>
                                              <p:pRg st="2" end="2"/>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9">
                                            <p:txEl>
                                              <p:pRg st="3" end="3"/>
                                            </p:txEl>
                                          </p:spTgt>
                                        </p:tgtEl>
                                        <p:attrNameLst>
                                          <p:attrName>style.visibility</p:attrName>
                                        </p:attrNameLst>
                                      </p:cBhvr>
                                      <p:to>
                                        <p:strVal val="visible"/>
                                      </p:to>
                                    </p:set>
                                    <p:anim calcmode="lin" valueType="num">
                                      <p:cBhvr additive="base">
                                        <p:cTn id="30"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9">
                                            <p:txEl>
                                              <p:pRg st="3" end="3"/>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9">
                                            <p:txEl>
                                              <p:pRg st="4" end="4"/>
                                            </p:txEl>
                                          </p:spTgt>
                                        </p:tgtEl>
                                        <p:attrNameLst>
                                          <p:attrName>style.visibility</p:attrName>
                                        </p:attrNameLst>
                                      </p:cBhvr>
                                      <p:to>
                                        <p:strVal val="visible"/>
                                      </p:to>
                                    </p:set>
                                    <p:anim calcmode="lin" valueType="num">
                                      <p:cBhvr additive="base">
                                        <p:cTn id="34"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9">
                                            <p:txEl>
                                              <p:pRg st="4" end="4"/>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9">
                                            <p:txEl>
                                              <p:pRg st="5" end="5"/>
                                            </p:txEl>
                                          </p:spTgt>
                                        </p:tgtEl>
                                        <p:attrNameLst>
                                          <p:attrName>style.visibility</p:attrName>
                                        </p:attrNameLst>
                                      </p:cBhvr>
                                      <p:to>
                                        <p:strVal val="visible"/>
                                      </p:to>
                                    </p:set>
                                    <p:anim calcmode="lin" valueType="num">
                                      <p:cBhvr additive="base">
                                        <p:cTn id="38"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C:\Users\naima\Desktop\20061116173607938.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Espace réservé du contenu 2"/>
          <p:cNvSpPr>
            <a:spLocks noGrp="1"/>
          </p:cNvSpPr>
          <p:nvPr>
            <p:ph idx="1"/>
          </p:nvPr>
        </p:nvSpPr>
        <p:spPr>
          <a:xfrm>
            <a:off x="457200" y="428604"/>
            <a:ext cx="8229600" cy="5697559"/>
          </a:xfrm>
        </p:spPr>
        <p:txBody>
          <a:bodyPr>
            <a:normAutofit/>
          </a:bodyPr>
          <a:lstStyle/>
          <a:p>
            <a:pPr lvl="0" algn="just" rtl="1"/>
            <a:r>
              <a:rPr lang="ar-DZ" dirty="0" smtClean="0"/>
              <a:t>قصور </a:t>
            </a:r>
            <a:r>
              <a:rPr lang="ar-DZ" dirty="0" smtClean="0"/>
              <a:t>البيانات والمعلومات المنشورة عن هذه المؤسسات والتي غالبا ما تكون متباينة ومتقادمة في حالة توافرها وذلك بسبب تعدد الأجهزة المعنية بها، وعدم وجود نظم للمعلومات خاصة بهذا القطاع؛</a:t>
            </a:r>
            <a:endParaRPr lang="fr-FR" dirty="0" smtClean="0"/>
          </a:p>
          <a:p>
            <a:pPr lvl="0" algn="just" rtl="1"/>
            <a:r>
              <a:rPr lang="ar-DZ" dirty="0" smtClean="0"/>
              <a:t>ضعف تواجد المؤسسات المساعدة المتخصصة في مجالات دعم هذه </a:t>
            </a:r>
            <a:r>
              <a:rPr lang="ar-DZ" dirty="0" smtClean="0"/>
              <a:t>المؤسسات</a:t>
            </a:r>
            <a:endParaRPr lang="fr-FR" dirty="0" smtClean="0"/>
          </a:p>
          <a:p>
            <a:pPr lvl="0" algn="just" rtl="1"/>
            <a:r>
              <a:rPr lang="ar-DZ" dirty="0" smtClean="0"/>
              <a:t>صعوبة الحصول على عقود عمل مع الحكومة وعدم تطوير الإتفاقات التجارية </a:t>
            </a:r>
            <a:r>
              <a:rPr lang="ar-DZ" dirty="0" smtClean="0"/>
              <a:t>الخارجية</a:t>
            </a:r>
            <a:endParaRPr lang="fr-FR" dirty="0" smtClean="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naima\Desktop\ki.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Espace réservé du contenu 2"/>
          <p:cNvSpPr>
            <a:spLocks noGrp="1"/>
          </p:cNvSpPr>
          <p:nvPr>
            <p:ph idx="1"/>
          </p:nvPr>
        </p:nvSpPr>
        <p:spPr/>
        <p:txBody>
          <a:bodyPr>
            <a:normAutofit/>
          </a:bodyPr>
          <a:lstStyle/>
          <a:p>
            <a:pPr lvl="0" algn="r" rtl="1"/>
            <a:r>
              <a:rPr lang="ar-DZ" dirty="0" smtClean="0"/>
              <a:t>طول وتعقد إجراءات التأسيس</a:t>
            </a:r>
            <a:endParaRPr lang="fr-FR" dirty="0" smtClean="0"/>
          </a:p>
          <a:p>
            <a:pPr lvl="0" algn="r" rtl="1"/>
            <a:r>
              <a:rPr lang="ar-DZ" dirty="0" smtClean="0"/>
              <a:t>تعدد الجهات والتي يتعامل معها المشروع الصغير منها: ـ التأمينات الإجتماعية، الصحة والبيئة، التموين والكهرباء؛</a:t>
            </a:r>
            <a:endParaRPr lang="fr-FR" dirty="0" smtClean="0"/>
          </a:p>
          <a:p>
            <a:pPr lvl="0" algn="r" rtl="1"/>
            <a:r>
              <a:rPr lang="ar-DZ" dirty="0" smtClean="0"/>
              <a:t>الضرائب: أبرزها إنحياز قوانين الاستثمارات إلى المشروعات الكبيرة </a:t>
            </a:r>
            <a:endParaRPr lang="fr-FR" dirty="0" smtClean="0"/>
          </a:p>
          <a:p>
            <a:pPr algn="r" rtl="1"/>
            <a:r>
              <a:rPr lang="ar-DZ" dirty="0" smtClean="0"/>
              <a:t>غياب التحفيزات الضريبية </a:t>
            </a:r>
            <a:r>
              <a:rPr lang="ar-DZ" dirty="0" smtClean="0"/>
              <a:t>والجمركية</a:t>
            </a:r>
            <a:endParaRPr lang="fr-FR" dirty="0"/>
          </a:p>
        </p:txBody>
      </p:sp>
      <p:sp>
        <p:nvSpPr>
          <p:cNvPr id="4" name="Étoile à 24 branches 3"/>
          <p:cNvSpPr/>
          <p:nvPr/>
        </p:nvSpPr>
        <p:spPr>
          <a:xfrm>
            <a:off x="214282" y="0"/>
            <a:ext cx="3643306" cy="1643074"/>
          </a:xfrm>
          <a:prstGeom prst="star2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rgbClr val="002060"/>
                </a:solidFill>
              </a:rPr>
              <a:t>المعوقات الإدارية</a:t>
            </a:r>
            <a:endParaRPr lang="fr-FR" sz="3200" b="1" dirty="0">
              <a:solidFill>
                <a:srgbClr val="002060"/>
              </a:solidFill>
            </a:endParaRP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Horizontal)">
                                      <p:cBhvr>
                                        <p:cTn id="12" dur="500"/>
                                        <p:tgtEl>
                                          <p:spTgt spid="3">
                                            <p:txEl>
                                              <p:pRg st="0" end="0"/>
                                            </p:txEl>
                                          </p:spTgt>
                                        </p:tgtEl>
                                      </p:cBhvr>
                                    </p:animEffect>
                                  </p:childTnLst>
                                </p:cTn>
                              </p:par>
                              <p:par>
                                <p:cTn id="13" presetID="16" presetClass="entr" presetSubtype="2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Horizontal)">
                                      <p:cBhvr>
                                        <p:cTn id="15" dur="500"/>
                                        <p:tgtEl>
                                          <p:spTgt spid="3">
                                            <p:txEl>
                                              <p:pRg st="1" end="1"/>
                                            </p:txEl>
                                          </p:spTgt>
                                        </p:tgtEl>
                                      </p:cBhvr>
                                    </p:animEffect>
                                  </p:childTnLst>
                                </p:cTn>
                              </p:par>
                              <p:par>
                                <p:cTn id="16" presetID="16" presetClass="entr" presetSubtype="26"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Horizontal)">
                                      <p:cBhvr>
                                        <p:cTn id="18" dur="500"/>
                                        <p:tgtEl>
                                          <p:spTgt spid="3">
                                            <p:txEl>
                                              <p:pRg st="2" end="2"/>
                                            </p:txEl>
                                          </p:spTgt>
                                        </p:tgtEl>
                                      </p:cBhvr>
                                    </p:animEffect>
                                  </p:childTnLst>
                                </p:cTn>
                              </p:par>
                              <p:par>
                                <p:cTn id="19" presetID="16" presetClass="entr" presetSubtype="26"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Horizontal)">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naima\Desktop\new f\powerpoint-design[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solidFill>
              <a:srgbClr val="FFFF00"/>
            </a:solidFill>
            <a:miter lim="800000"/>
            <a:headEnd/>
            <a:tailEnd/>
          </a:ln>
        </p:spPr>
      </p:pic>
      <p:graphicFrame>
        <p:nvGraphicFramePr>
          <p:cNvPr id="4" name="Espace réservé du contenu 3"/>
          <p:cNvGraphicFramePr>
            <a:graphicFrameLocks noGrp="1"/>
          </p:cNvGraphicFramePr>
          <p:nvPr>
            <p:ph idx="1"/>
          </p:nvPr>
        </p:nvGraphicFramePr>
        <p:xfrm>
          <a:off x="0" y="214290"/>
          <a:ext cx="9144000" cy="6643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naima\Desktop\new f\powerpoint-design[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solidFill>
              <a:srgbClr val="FFFF00"/>
            </a:solidFill>
            <a:miter lim="800000"/>
            <a:headEnd/>
            <a:tailEnd/>
          </a:ln>
        </p:spPr>
      </p:pic>
      <p:graphicFrame>
        <p:nvGraphicFramePr>
          <p:cNvPr id="5" name="Espace réservé du contenu 4"/>
          <p:cNvGraphicFramePr>
            <a:graphicFrameLocks noGrp="1"/>
          </p:cNvGraphicFramePr>
          <p:nvPr>
            <p:ph idx="1"/>
          </p:nvPr>
        </p:nvGraphicFramePr>
        <p:xfrm>
          <a:off x="0" y="214290"/>
          <a:ext cx="9144000" cy="59118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Pensées 3"/>
          <p:cNvSpPr/>
          <p:nvPr/>
        </p:nvSpPr>
        <p:spPr>
          <a:xfrm>
            <a:off x="2714612" y="5214950"/>
            <a:ext cx="3929058" cy="1071546"/>
          </a:xfrm>
          <a:prstGeom prst="cloudCallou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sz="3200" b="1" dirty="0" smtClean="0">
                <a:solidFill>
                  <a:srgbClr val="FFFF00"/>
                </a:solidFill>
              </a:rPr>
              <a:t>معوقات البيئة الداخلية</a:t>
            </a:r>
            <a:endParaRPr lang="fr-FR" sz="3200" b="1" dirty="0">
              <a:solidFill>
                <a:srgbClr val="FFFF00"/>
              </a:solidFill>
            </a:endParaRPr>
          </a:p>
        </p:txBody>
      </p:sp>
    </p:spTree>
  </p:cSld>
  <p:clrMapOvr>
    <a:masterClrMapping/>
  </p:clrMapOvr>
  <p:transition>
    <p:whee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naima\Desktop\new f\powerpoint-design[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solidFill>
              <a:srgbClr val="FFFF00"/>
            </a:solidFill>
            <a:miter lim="800000"/>
            <a:headEnd/>
            <a:tailEnd/>
          </a:ln>
        </p:spPr>
      </p:pic>
      <p:sp>
        <p:nvSpPr>
          <p:cNvPr id="2" name="Content Placeholder 1"/>
          <p:cNvSpPr>
            <a:spLocks noGrp="1"/>
          </p:cNvSpPr>
          <p:nvPr>
            <p:ph idx="1"/>
          </p:nvPr>
        </p:nvSpPr>
        <p:spPr>
          <a:xfrm>
            <a:off x="457200" y="116632"/>
            <a:ext cx="8229600" cy="6009531"/>
          </a:xfrm>
        </p:spPr>
        <p:txBody>
          <a:bodyPr>
            <a:normAutofit/>
          </a:bodyPr>
          <a:lstStyle/>
          <a:p>
            <a:pPr lvl="0" algn="ctr" rtl="1"/>
            <a:r>
              <a:rPr lang="ar-DZ" b="1" dirty="0" smtClean="0">
                <a:solidFill>
                  <a:srgbClr val="C00000"/>
                </a:solidFill>
                <a:latin typeface="Simplified Arabic" panose="02020603050405020304" pitchFamily="18" charset="-78"/>
                <a:cs typeface="Simplified Arabic" panose="02020603050405020304" pitchFamily="18" charset="-78"/>
              </a:rPr>
              <a:t>المشكلات والصعوبات الإدارية والفنية</a:t>
            </a:r>
            <a:endParaRPr lang="fr-FR" dirty="0" smtClean="0">
              <a:solidFill>
                <a:srgbClr val="C00000"/>
              </a:solidFill>
              <a:latin typeface="Simplified Arabic" panose="02020603050405020304" pitchFamily="18" charset="-78"/>
              <a:cs typeface="Simplified Arabic" panose="02020603050405020304" pitchFamily="18" charset="-78"/>
            </a:endParaRPr>
          </a:p>
          <a:p>
            <a:pPr lvl="1" algn="just" rtl="1"/>
            <a:r>
              <a:rPr lang="ar-DZ" b="1" dirty="0" smtClean="0">
                <a:latin typeface="Simplified Arabic" panose="02020603050405020304" pitchFamily="18" charset="-78"/>
                <a:cs typeface="Simplified Arabic" panose="02020603050405020304" pitchFamily="18" charset="-78"/>
              </a:rPr>
              <a:t>سوء </a:t>
            </a:r>
            <a:r>
              <a:rPr lang="ar-DZ" b="1" dirty="0">
                <a:latin typeface="Simplified Arabic" panose="02020603050405020304" pitchFamily="18" charset="-78"/>
                <a:cs typeface="Simplified Arabic" panose="02020603050405020304" pitchFamily="18" charset="-78"/>
              </a:rPr>
              <a:t>التحكم في تقنيات التسيير مثل التخطيط والتفكير الاستراتيجي نظرا لعدم توفر أصحاب هذه المؤسسات خاصة على الخبرة</a:t>
            </a:r>
            <a:endParaRPr lang="fr-FR" b="1" dirty="0">
              <a:latin typeface="Simplified Arabic" panose="02020603050405020304" pitchFamily="18" charset="-78"/>
              <a:cs typeface="Simplified Arabic" panose="02020603050405020304" pitchFamily="18" charset="-78"/>
            </a:endParaRPr>
          </a:p>
          <a:p>
            <a:pPr lvl="1" algn="just" rtl="1"/>
            <a:r>
              <a:rPr lang="ar-DZ" b="1" dirty="0">
                <a:latin typeface="Simplified Arabic" panose="02020603050405020304" pitchFamily="18" charset="-78"/>
                <a:cs typeface="Simplified Arabic" panose="02020603050405020304" pitchFamily="18" charset="-78"/>
              </a:rPr>
              <a:t>التكوين : ضعف المستوى الفني للعمال والنقص </a:t>
            </a:r>
            <a:r>
              <a:rPr lang="ar-DZ" b="1" dirty="0" smtClean="0">
                <a:latin typeface="Simplified Arabic" panose="02020603050405020304" pitchFamily="18" charset="-78"/>
                <a:cs typeface="Simplified Arabic" panose="02020603050405020304" pitchFamily="18" charset="-78"/>
              </a:rPr>
              <a:t>في</a:t>
            </a:r>
            <a:r>
              <a:rPr lang="fr-FR" b="1" dirty="0" smtClean="0">
                <a:latin typeface="Simplified Arabic" panose="02020603050405020304" pitchFamily="18" charset="-78"/>
                <a:cs typeface="Simplified Arabic" panose="02020603050405020304" pitchFamily="18" charset="-78"/>
              </a:rPr>
              <a:t> </a:t>
            </a:r>
            <a:r>
              <a:rPr lang="ar-DZ" b="1" dirty="0" smtClean="0">
                <a:latin typeface="Simplified Arabic" panose="02020603050405020304" pitchFamily="18" charset="-78"/>
                <a:cs typeface="Simplified Arabic" panose="02020603050405020304" pitchFamily="18" charset="-78"/>
              </a:rPr>
              <a:t>المهارات </a:t>
            </a:r>
            <a:r>
              <a:rPr lang="ar-DZ" b="1" dirty="0">
                <a:latin typeface="Simplified Arabic" panose="02020603050405020304" pitchFamily="18" charset="-78"/>
                <a:cs typeface="Simplified Arabic" panose="02020603050405020304" pitchFamily="18" charset="-78"/>
              </a:rPr>
              <a:t>والخبرات اللازمة لإدارة عملية الإنتاج والتسويق</a:t>
            </a:r>
            <a:endParaRPr lang="fr-FR" b="1" dirty="0">
              <a:latin typeface="Simplified Arabic" panose="02020603050405020304" pitchFamily="18" charset="-78"/>
              <a:cs typeface="Simplified Arabic" panose="02020603050405020304" pitchFamily="18" charset="-78"/>
            </a:endParaRPr>
          </a:p>
          <a:p>
            <a:pPr lvl="1" algn="just" rtl="1"/>
            <a:r>
              <a:rPr lang="ar-DZ" b="1" dirty="0">
                <a:latin typeface="Simplified Arabic" panose="02020603050405020304" pitchFamily="18" charset="-78"/>
                <a:cs typeface="Simplified Arabic" panose="02020603050405020304" pitchFamily="18" charset="-78"/>
              </a:rPr>
              <a:t>غياب التنسيق: ويكون غياب التنسيق بين الجهات العاملة بالمشروعات الصغيرة والمتوسطة؛</a:t>
            </a:r>
            <a:endParaRPr lang="fr-FR" b="1" dirty="0">
              <a:latin typeface="Simplified Arabic" panose="02020603050405020304" pitchFamily="18" charset="-78"/>
              <a:cs typeface="Simplified Arabic" panose="02020603050405020304" pitchFamily="18" charset="-78"/>
            </a:endParaRPr>
          </a:p>
          <a:p>
            <a:pPr lvl="1" algn="just" rtl="1"/>
            <a:r>
              <a:rPr lang="ar-DZ" b="1" dirty="0">
                <a:latin typeface="Simplified Arabic" panose="02020603050405020304" pitchFamily="18" charset="-78"/>
                <a:cs typeface="Simplified Arabic" panose="02020603050405020304" pitchFamily="18" charset="-78"/>
              </a:rPr>
              <a:t>مشاكل محاسبية: غالبا ما يكون صاحب المشروع غير ملم بالقواعد والإجراءات المحاسبية مما يسبب له بعض المشاكل مع الجهات السيادية مثل: مصلحة الضرائب؛</a:t>
            </a:r>
            <a:endParaRPr lang="fr-FR" b="1" dirty="0">
              <a:latin typeface="Simplified Arabic" panose="02020603050405020304" pitchFamily="18" charset="-78"/>
              <a:cs typeface="Simplified Arabic" panose="02020603050405020304" pitchFamily="18" charset="-78"/>
            </a:endParaRPr>
          </a:p>
          <a:p>
            <a:pPr algn="r" rtl="1"/>
            <a:endParaRPr lang="fr-FR" b="1" dirty="0"/>
          </a:p>
        </p:txBody>
      </p:sp>
    </p:spTree>
  </p:cSld>
  <p:clrMapOvr>
    <a:masterClrMapping/>
  </p:clrMapOvr>
  <p:transition>
    <p:strips dir="ru"/>
  </p:transition>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559</Words>
  <Application>Microsoft Office PowerPoint</Application>
  <PresentationFormat>Affichage à l'écran (4:3)</PresentationFormat>
  <Paragraphs>63</Paragraphs>
  <Slides>12</Slides>
  <Notes>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الصعوبات التي تواجهها المؤسسات الصغيرة والمتوسطة</vt:lpstr>
      <vt:lpstr>Diapositive 2</vt:lpstr>
      <vt:lpstr>Diapositive 3</vt:lpstr>
      <vt:lpstr>Diapositive 4</vt:lpstr>
      <vt:lpstr>Diapositive 5</vt:lpstr>
      <vt:lpstr>Diapositive 6</vt:lpstr>
      <vt:lpstr>Diapositive 7</vt:lpstr>
      <vt:lpstr>Diapositive 8</vt:lpstr>
      <vt:lpstr>Diapositive 9</vt:lpstr>
      <vt:lpstr>المشكلات والصعوبات الإدارية والفنية</vt:lpstr>
      <vt:lpstr>المشاكل التسويقية</vt:lpstr>
      <vt:lpstr>مشاكل فنية وتكنولوجية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الصعوبات التي تواجهها المؤسسات الصغيرة والمتوسطة</dc:title>
  <dc:creator>ADMIN</dc:creator>
  <cp:lastModifiedBy>elkima</cp:lastModifiedBy>
  <cp:revision>5</cp:revision>
  <dcterms:created xsi:type="dcterms:W3CDTF">2021-02-06T14:45:57Z</dcterms:created>
  <dcterms:modified xsi:type="dcterms:W3CDTF">2022-12-17T07:35:09Z</dcterms:modified>
</cp:coreProperties>
</file>