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1"/>
  </p:notesMasterIdLst>
  <p:sldIdLst>
    <p:sldId id="313" r:id="rId2"/>
    <p:sldId id="314" r:id="rId3"/>
    <p:sldId id="315" r:id="rId4"/>
    <p:sldId id="316" r:id="rId5"/>
    <p:sldId id="320" r:id="rId6"/>
    <p:sldId id="321" r:id="rId7"/>
    <p:sldId id="335" r:id="rId8"/>
    <p:sldId id="336" r:id="rId9"/>
    <p:sldId id="340"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Kulim Park"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CC5E8C-8932-4C50-BC92-68B6CE62A92C}">
  <a:tblStyle styleId="{95CC5E8C-8932-4C50-BC92-68B6CE62A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1B0A0-E66D-48AE-B0BC-7214E24B64F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p:cViewPr varScale="1">
        <p:scale>
          <a:sx n="88" d="100"/>
          <a:sy n="88" d="100"/>
        </p:scale>
        <p:origin x="7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87497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1facfd0f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1facfd0f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08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1facfd0f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1facfd0f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66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1facfd0f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1facfd0f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57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1facfd0f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1facfd0f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75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b2fab660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b2fab660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23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1facfd0f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1facfd0f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5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b2fab660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b2fab660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036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1facfd0f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1facfd0f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16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574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sp>
        <p:nvSpPr>
          <p:cNvPr id="30" name="Google Shape;30;p5"/>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 name="Google Shape;31;p5"/>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5"/>
          <p:cNvSpPr txBox="1">
            <a:spLocks noGrp="1"/>
          </p:cNvSpPr>
          <p:nvPr>
            <p:ph type="body" idx="1"/>
          </p:nvPr>
        </p:nvSpPr>
        <p:spPr>
          <a:xfrm>
            <a:off x="626700" y="1430148"/>
            <a:ext cx="5276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3" name="Google Shape;33;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grpSp>
        <p:nvGrpSpPr>
          <p:cNvPr id="34" name="Google Shape;34;p5"/>
          <p:cNvGrpSpPr/>
          <p:nvPr/>
        </p:nvGrpSpPr>
        <p:grpSpPr>
          <a:xfrm>
            <a:off x="6327842" y="0"/>
            <a:ext cx="1202103" cy="5143503"/>
            <a:chOff x="3475252" y="0"/>
            <a:chExt cx="1202103" cy="5143503"/>
          </a:xfrm>
        </p:grpSpPr>
        <p:sp>
          <p:nvSpPr>
            <p:cNvPr id="35" name="Google Shape;35;p5"/>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 name="Google Shape;36;p5"/>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 name="Google Shape;37;p5"/>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 Wide">
  <p:cSld name="TITLE_ONLY_1">
    <p:spTree>
      <p:nvGrpSpPr>
        <p:cNvPr id="1" name="Shape 74"/>
        <p:cNvGrpSpPr/>
        <p:nvPr/>
      </p:nvGrpSpPr>
      <p:grpSpPr>
        <a:xfrm>
          <a:off x="0" y="0"/>
          <a:ext cx="0" cy="0"/>
          <a:chOff x="0" y="0"/>
          <a:chExt cx="0" cy="0"/>
        </a:xfrm>
      </p:grpSpPr>
      <p:grpSp>
        <p:nvGrpSpPr>
          <p:cNvPr id="75" name="Google Shape;75;p10"/>
          <p:cNvGrpSpPr/>
          <p:nvPr/>
        </p:nvGrpSpPr>
        <p:grpSpPr>
          <a:xfrm>
            <a:off x="7637092" y="0"/>
            <a:ext cx="1202103" cy="5143503"/>
            <a:chOff x="3475252" y="0"/>
            <a:chExt cx="1202103" cy="5143503"/>
          </a:xfrm>
        </p:grpSpPr>
        <p:sp>
          <p:nvSpPr>
            <p:cNvPr id="76" name="Google Shape;76;p10"/>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 name="Google Shape;77;p10"/>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 name="Google Shape;78;p10"/>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9" name="Google Shape;79;p10"/>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0" name="Google Shape;80;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Half">
  <p:cSld name="BLANK_1">
    <p:spTree>
      <p:nvGrpSpPr>
        <p:cNvPr id="1" name="Shape 94"/>
        <p:cNvGrpSpPr/>
        <p:nvPr/>
      </p:nvGrpSpPr>
      <p:grpSpPr>
        <a:xfrm>
          <a:off x="0" y="0"/>
          <a:ext cx="0" cy="0"/>
          <a:chOff x="0" y="0"/>
          <a:chExt cx="0" cy="0"/>
        </a:xfrm>
      </p:grpSpPr>
      <p:sp>
        <p:nvSpPr>
          <p:cNvPr id="95" name="Google Shape;95;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
        <p:nvSpPr>
          <p:cNvPr id="96" name="Google Shape;96;p13"/>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7" name="Google Shape;97;p13"/>
          <p:cNvSpPr/>
          <p:nvPr/>
        </p:nvSpPr>
        <p:spPr>
          <a:xfrm>
            <a:off x="2763221"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 name="Google Shape;98;p13"/>
          <p:cNvSpPr/>
          <p:nvPr/>
        </p:nvSpPr>
        <p:spPr>
          <a:xfrm>
            <a:off x="3827634"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 name="Google Shape;99;p13"/>
          <p:cNvSpPr/>
          <p:nvPr/>
        </p:nvSpPr>
        <p:spPr>
          <a:xfrm>
            <a:off x="2762745"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6700" y="836000"/>
            <a:ext cx="5276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1pPr>
            <a:lvl2pPr lvl="1"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2pPr>
            <a:lvl3pPr lvl="2"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3pPr>
            <a:lvl4pPr lvl="3"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4pPr>
            <a:lvl5pPr lvl="4"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5pPr>
            <a:lvl6pPr lvl="5"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6pPr>
            <a:lvl7pPr lvl="6"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7pPr>
            <a:lvl8pPr lvl="7"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8pPr>
            <a:lvl9pPr lvl="8"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626700" y="1430148"/>
            <a:ext cx="5276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1pPr>
            <a:lvl2pPr marL="914400" lvl="1"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2pPr>
            <a:lvl3pPr marL="1371600" lvl="2"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3pPr>
            <a:lvl4pPr marL="1828800" lvl="3"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4pPr>
            <a:lvl5pPr marL="2286000" lvl="4"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5pPr>
            <a:lvl6pPr marL="2743200" lvl="5"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6pPr>
            <a:lvl7pPr marL="3200400" lvl="6"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7pPr>
            <a:lvl8pPr marL="3657600" lvl="7"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8pPr>
            <a:lvl9pPr marL="4114800" lvl="8" indent="-381000" rtl="0">
              <a:lnSpc>
                <a:spcPct val="115000"/>
              </a:lnSpc>
              <a:spcBef>
                <a:spcPts val="800"/>
              </a:spcBef>
              <a:spcAft>
                <a:spcPts val="800"/>
              </a:spcAft>
              <a:buClr>
                <a:schemeClr val="dk1"/>
              </a:buClr>
              <a:buSzPts val="2400"/>
              <a:buFont typeface="Kulim Park"/>
              <a:buChar char="■"/>
              <a:defRPr sz="2400">
                <a:solidFill>
                  <a:schemeClr val="dk1"/>
                </a:solidFill>
                <a:latin typeface="Kulim Park"/>
                <a:ea typeface="Kulim Park"/>
                <a:cs typeface="Kulim Park"/>
                <a:sym typeface="Kulim Park"/>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accent3"/>
                </a:solidFill>
                <a:latin typeface="Kulim Park"/>
                <a:ea typeface="Kulim Park"/>
                <a:cs typeface="Kulim Park"/>
                <a:sym typeface="Kulim Park"/>
              </a:defRPr>
            </a:lvl1pPr>
            <a:lvl2pPr lvl="1" algn="r" rtl="0">
              <a:buNone/>
              <a:defRPr sz="1300" b="1">
                <a:solidFill>
                  <a:schemeClr val="accent3"/>
                </a:solidFill>
                <a:latin typeface="Kulim Park"/>
                <a:ea typeface="Kulim Park"/>
                <a:cs typeface="Kulim Park"/>
                <a:sym typeface="Kulim Park"/>
              </a:defRPr>
            </a:lvl2pPr>
            <a:lvl3pPr lvl="2" algn="r" rtl="0">
              <a:buNone/>
              <a:defRPr sz="1300" b="1">
                <a:solidFill>
                  <a:schemeClr val="accent3"/>
                </a:solidFill>
                <a:latin typeface="Kulim Park"/>
                <a:ea typeface="Kulim Park"/>
                <a:cs typeface="Kulim Park"/>
                <a:sym typeface="Kulim Park"/>
              </a:defRPr>
            </a:lvl3pPr>
            <a:lvl4pPr lvl="3" algn="r" rtl="0">
              <a:buNone/>
              <a:defRPr sz="1300" b="1">
                <a:solidFill>
                  <a:schemeClr val="accent3"/>
                </a:solidFill>
                <a:latin typeface="Kulim Park"/>
                <a:ea typeface="Kulim Park"/>
                <a:cs typeface="Kulim Park"/>
                <a:sym typeface="Kulim Park"/>
              </a:defRPr>
            </a:lvl4pPr>
            <a:lvl5pPr lvl="4" algn="r" rtl="0">
              <a:buNone/>
              <a:defRPr sz="1300" b="1">
                <a:solidFill>
                  <a:schemeClr val="accent3"/>
                </a:solidFill>
                <a:latin typeface="Kulim Park"/>
                <a:ea typeface="Kulim Park"/>
                <a:cs typeface="Kulim Park"/>
                <a:sym typeface="Kulim Park"/>
              </a:defRPr>
            </a:lvl5pPr>
            <a:lvl6pPr lvl="5" algn="r" rtl="0">
              <a:buNone/>
              <a:defRPr sz="1300" b="1">
                <a:solidFill>
                  <a:schemeClr val="accent3"/>
                </a:solidFill>
                <a:latin typeface="Kulim Park"/>
                <a:ea typeface="Kulim Park"/>
                <a:cs typeface="Kulim Park"/>
                <a:sym typeface="Kulim Park"/>
              </a:defRPr>
            </a:lvl6pPr>
            <a:lvl7pPr lvl="6" algn="r" rtl="0">
              <a:buNone/>
              <a:defRPr sz="1300" b="1">
                <a:solidFill>
                  <a:schemeClr val="accent3"/>
                </a:solidFill>
                <a:latin typeface="Kulim Park"/>
                <a:ea typeface="Kulim Park"/>
                <a:cs typeface="Kulim Park"/>
                <a:sym typeface="Kulim Park"/>
              </a:defRPr>
            </a:lvl7pPr>
            <a:lvl8pPr lvl="7" algn="r" rtl="0">
              <a:buNone/>
              <a:defRPr sz="1300" b="1">
                <a:solidFill>
                  <a:schemeClr val="accent3"/>
                </a:solidFill>
                <a:latin typeface="Kulim Park"/>
                <a:ea typeface="Kulim Park"/>
                <a:cs typeface="Kulim Park"/>
                <a:sym typeface="Kulim Park"/>
              </a:defRPr>
            </a:lvl8pPr>
            <a:lvl9pPr lvl="8" algn="r" rtl="0">
              <a:buNone/>
              <a:defRPr sz="1300" b="1">
                <a:solidFill>
                  <a:schemeClr val="accent3"/>
                </a:solidFill>
                <a:latin typeface="Kulim Park"/>
                <a:ea typeface="Kulim Park"/>
                <a:cs typeface="Kulim Park"/>
                <a:sym typeface="Kulim Park"/>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6" r:id="rId2"/>
    <p:sldLayoutId id="2147483659"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txBox="1">
            <a:spLocks noGrp="1"/>
          </p:cNvSpPr>
          <p:nvPr>
            <p:ph type="ctrTitle" idx="4294967295"/>
          </p:nvPr>
        </p:nvSpPr>
        <p:spPr>
          <a:xfrm>
            <a:off x="4136725" y="440350"/>
            <a:ext cx="4480800" cy="365193"/>
          </a:xfrm>
          <a:prstGeom prst="rect">
            <a:avLst/>
          </a:prstGeom>
        </p:spPr>
        <p:txBody>
          <a:bodyPr spcFirstLastPara="1" wrap="square" lIns="0" tIns="0" rIns="0" bIns="0" anchor="b" anchorCtr="0">
            <a:noAutofit/>
          </a:bodyPr>
          <a:lstStyle/>
          <a:p>
            <a:pPr lvl="0"/>
            <a:r>
              <a:rPr lang="fr-FR" sz="2400" dirty="0"/>
              <a:t>Exercice 1 : Règles de gestions </a:t>
            </a:r>
            <a:endParaRPr sz="2400" dirty="0">
              <a:solidFill>
                <a:schemeClr val="accent4"/>
              </a:solidFill>
            </a:endParaRPr>
          </a:p>
        </p:txBody>
      </p:sp>
      <p:sp>
        <p:nvSpPr>
          <p:cNvPr id="370" name="Google Shape;370;p36"/>
          <p:cNvSpPr txBox="1">
            <a:spLocks noGrp="1"/>
          </p:cNvSpPr>
          <p:nvPr>
            <p:ph type="subTitle" idx="4294967295"/>
          </p:nvPr>
        </p:nvSpPr>
        <p:spPr>
          <a:xfrm>
            <a:off x="3923584" y="909450"/>
            <a:ext cx="4480800" cy="658093"/>
          </a:xfrm>
          <a:prstGeom prst="rect">
            <a:avLst/>
          </a:prstGeom>
        </p:spPr>
        <p:txBody>
          <a:bodyPr spcFirstLastPara="1" wrap="square" lIns="0" tIns="0" rIns="0" bIns="0" anchor="t" anchorCtr="0">
            <a:noAutofit/>
          </a:bodyPr>
          <a:lstStyle/>
          <a:p>
            <a:pPr marL="0" lvl="0" indent="0">
              <a:buNone/>
            </a:pPr>
            <a:r>
              <a:rPr lang="fr-FR" sz="1800" dirty="0"/>
              <a:t>Extraire les règles de gestion responsable du M C D</a:t>
            </a:r>
            <a:r>
              <a:rPr lang="en" sz="1800" dirty="0">
                <a:solidFill>
                  <a:schemeClr val="accent4"/>
                </a:solidFill>
              </a:rPr>
              <a:t>!</a:t>
            </a:r>
            <a:endParaRPr sz="1700" dirty="0"/>
          </a:p>
        </p:txBody>
      </p:sp>
      <p:sp>
        <p:nvSpPr>
          <p:cNvPr id="371" name="Google Shape;371;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6" name="Picture 5"/>
          <p:cNvPicPr/>
          <p:nvPr/>
        </p:nvPicPr>
        <p:blipFill rotWithShape="1">
          <a:blip r:embed="rId3"/>
          <a:srcRect l="24485" t="39196" r="25881" b="40320"/>
          <a:stretch/>
        </p:blipFill>
        <p:spPr bwMode="auto">
          <a:xfrm>
            <a:off x="1124857" y="1959430"/>
            <a:ext cx="6516914" cy="25182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120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txBox="1">
            <a:spLocks noGrp="1"/>
          </p:cNvSpPr>
          <p:nvPr>
            <p:ph type="ctrTitle" idx="4294967295"/>
          </p:nvPr>
        </p:nvSpPr>
        <p:spPr>
          <a:xfrm>
            <a:off x="4136725" y="440350"/>
            <a:ext cx="4480800" cy="365193"/>
          </a:xfrm>
          <a:prstGeom prst="rect">
            <a:avLst/>
          </a:prstGeom>
        </p:spPr>
        <p:txBody>
          <a:bodyPr spcFirstLastPara="1" wrap="square" lIns="0" tIns="0" rIns="0" bIns="0" anchor="b" anchorCtr="0">
            <a:noAutofit/>
          </a:bodyPr>
          <a:lstStyle/>
          <a:p>
            <a:pPr lvl="0"/>
            <a:r>
              <a:rPr lang="fr-FR" sz="2400" dirty="0"/>
              <a:t>Solution</a:t>
            </a:r>
            <a:endParaRPr sz="2400" dirty="0">
              <a:solidFill>
                <a:schemeClr val="accent4"/>
              </a:solidFill>
            </a:endParaRPr>
          </a:p>
        </p:txBody>
      </p:sp>
      <p:sp>
        <p:nvSpPr>
          <p:cNvPr id="370" name="Google Shape;370;p36"/>
          <p:cNvSpPr txBox="1">
            <a:spLocks noGrp="1"/>
          </p:cNvSpPr>
          <p:nvPr>
            <p:ph type="subTitle" idx="4294967295"/>
          </p:nvPr>
        </p:nvSpPr>
        <p:spPr>
          <a:xfrm>
            <a:off x="3683460" y="1141678"/>
            <a:ext cx="5387330" cy="658093"/>
          </a:xfrm>
          <a:prstGeom prst="rect">
            <a:avLst/>
          </a:prstGeom>
        </p:spPr>
        <p:txBody>
          <a:bodyPr spcFirstLastPara="1" wrap="square" lIns="0" tIns="0" rIns="0" bIns="0" anchor="t" anchorCtr="0">
            <a:noAutofit/>
          </a:bodyPr>
          <a:lstStyle/>
          <a:p>
            <a:pPr marL="0" lvl="0" indent="0">
              <a:buNone/>
            </a:pPr>
            <a:endParaRPr lang="fr-FR" sz="1800" dirty="0"/>
          </a:p>
          <a:p>
            <a:pPr marL="0" lvl="0" indent="0">
              <a:buNone/>
            </a:pPr>
            <a:r>
              <a:rPr lang="fr-FR" sz="1800" dirty="0"/>
              <a:t>RG1 : un client doit au moins régler une facture </a:t>
            </a:r>
          </a:p>
          <a:p>
            <a:pPr marL="0" lvl="0" indent="0">
              <a:buNone/>
            </a:pPr>
            <a:r>
              <a:rPr lang="fr-FR" sz="1800" dirty="0"/>
              <a:t>RG2 : une facture peut être réglée plusieurs fois </a:t>
            </a:r>
          </a:p>
          <a:p>
            <a:pPr marL="0" lvl="0" indent="0">
              <a:buNone/>
            </a:pPr>
            <a:r>
              <a:rPr lang="fr-FR" sz="1800" dirty="0"/>
              <a:t>RG3 : une facture doit contenir au moins un article </a:t>
            </a:r>
          </a:p>
          <a:p>
            <a:pPr marL="0" lvl="0" indent="0">
              <a:buNone/>
            </a:pPr>
            <a:r>
              <a:rPr lang="fr-FR" sz="1800" dirty="0"/>
              <a:t>RG4 : un article peut être contenu dans plusieurs factures </a:t>
            </a:r>
            <a:endParaRPr sz="1700" dirty="0"/>
          </a:p>
        </p:txBody>
      </p:sp>
      <p:sp>
        <p:nvSpPr>
          <p:cNvPr id="371" name="Google Shape;371;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p:cNvPicPr/>
          <p:nvPr/>
        </p:nvPicPr>
        <p:blipFill rotWithShape="1">
          <a:blip r:embed="rId3"/>
          <a:srcRect l="24485" t="39196" r="25881" b="40320"/>
          <a:stretch/>
        </p:blipFill>
        <p:spPr bwMode="auto">
          <a:xfrm>
            <a:off x="2547258" y="3246567"/>
            <a:ext cx="3911600" cy="16238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641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txBox="1">
            <a:spLocks noGrp="1"/>
          </p:cNvSpPr>
          <p:nvPr>
            <p:ph type="ctrTitle" idx="4294967295"/>
          </p:nvPr>
        </p:nvSpPr>
        <p:spPr>
          <a:xfrm>
            <a:off x="4136725" y="440350"/>
            <a:ext cx="4480800" cy="365193"/>
          </a:xfrm>
          <a:prstGeom prst="rect">
            <a:avLst/>
          </a:prstGeom>
        </p:spPr>
        <p:txBody>
          <a:bodyPr spcFirstLastPara="1" wrap="square" lIns="0" tIns="0" rIns="0" bIns="0" anchor="b" anchorCtr="0">
            <a:noAutofit/>
          </a:bodyPr>
          <a:lstStyle/>
          <a:p>
            <a:pPr lvl="0"/>
            <a:r>
              <a:rPr lang="fr-FR" sz="2400" dirty="0"/>
              <a:t>Exercice 2: Règles de gestions </a:t>
            </a:r>
            <a:endParaRPr sz="2400" dirty="0">
              <a:solidFill>
                <a:schemeClr val="accent4"/>
              </a:solidFill>
            </a:endParaRPr>
          </a:p>
        </p:txBody>
      </p:sp>
      <p:sp>
        <p:nvSpPr>
          <p:cNvPr id="370" name="Google Shape;370;p36"/>
          <p:cNvSpPr txBox="1">
            <a:spLocks noGrp="1"/>
          </p:cNvSpPr>
          <p:nvPr>
            <p:ph type="subTitle" idx="4294967295"/>
          </p:nvPr>
        </p:nvSpPr>
        <p:spPr>
          <a:xfrm>
            <a:off x="3923584" y="909450"/>
            <a:ext cx="4480800" cy="658093"/>
          </a:xfrm>
          <a:prstGeom prst="rect">
            <a:avLst/>
          </a:prstGeom>
        </p:spPr>
        <p:txBody>
          <a:bodyPr spcFirstLastPara="1" wrap="square" lIns="0" tIns="0" rIns="0" bIns="0" anchor="t" anchorCtr="0">
            <a:noAutofit/>
          </a:bodyPr>
          <a:lstStyle/>
          <a:p>
            <a:pPr marL="0" lvl="0" indent="0">
              <a:buNone/>
            </a:pPr>
            <a:r>
              <a:rPr lang="fr-FR" sz="1800" dirty="0"/>
              <a:t>Extraire les règles de gestion responsable du M C D</a:t>
            </a:r>
            <a:r>
              <a:rPr lang="en" sz="1800" dirty="0">
                <a:solidFill>
                  <a:schemeClr val="accent4"/>
                </a:solidFill>
              </a:rPr>
              <a:t>!</a:t>
            </a:r>
            <a:endParaRPr sz="1700" dirty="0"/>
          </a:p>
        </p:txBody>
      </p:sp>
      <p:sp>
        <p:nvSpPr>
          <p:cNvPr id="371" name="Google Shape;371;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7" name="Picture 6"/>
          <p:cNvPicPr/>
          <p:nvPr/>
        </p:nvPicPr>
        <p:blipFill rotWithShape="1">
          <a:blip r:embed="rId3"/>
          <a:srcRect l="23709" t="32106" r="27764" b="48789"/>
          <a:stretch/>
        </p:blipFill>
        <p:spPr bwMode="auto">
          <a:xfrm>
            <a:off x="1432377" y="2043365"/>
            <a:ext cx="6056993" cy="21294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30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txBox="1">
            <a:spLocks noGrp="1"/>
          </p:cNvSpPr>
          <p:nvPr>
            <p:ph type="ctrTitle" idx="4294967295"/>
          </p:nvPr>
        </p:nvSpPr>
        <p:spPr>
          <a:xfrm>
            <a:off x="4136725" y="440350"/>
            <a:ext cx="4480800" cy="365193"/>
          </a:xfrm>
          <a:prstGeom prst="rect">
            <a:avLst/>
          </a:prstGeom>
        </p:spPr>
        <p:txBody>
          <a:bodyPr spcFirstLastPara="1" wrap="square" lIns="0" tIns="0" rIns="0" bIns="0" anchor="b" anchorCtr="0">
            <a:noAutofit/>
          </a:bodyPr>
          <a:lstStyle/>
          <a:p>
            <a:pPr lvl="0"/>
            <a:r>
              <a:rPr lang="fr-FR" sz="2400" dirty="0"/>
              <a:t>Solution</a:t>
            </a:r>
            <a:endParaRPr sz="2400" dirty="0">
              <a:solidFill>
                <a:schemeClr val="accent4"/>
              </a:solidFill>
            </a:endParaRPr>
          </a:p>
        </p:txBody>
      </p:sp>
      <p:sp>
        <p:nvSpPr>
          <p:cNvPr id="370" name="Google Shape;370;p36"/>
          <p:cNvSpPr txBox="1">
            <a:spLocks noGrp="1"/>
          </p:cNvSpPr>
          <p:nvPr>
            <p:ph type="subTitle" idx="4294967295"/>
          </p:nvPr>
        </p:nvSpPr>
        <p:spPr>
          <a:xfrm>
            <a:off x="3200400" y="1148936"/>
            <a:ext cx="5870390" cy="1637807"/>
          </a:xfrm>
          <a:prstGeom prst="rect">
            <a:avLst/>
          </a:prstGeom>
        </p:spPr>
        <p:txBody>
          <a:bodyPr spcFirstLastPara="1" wrap="square" lIns="0" tIns="0" rIns="0" bIns="0" anchor="t" anchorCtr="0">
            <a:noAutofit/>
          </a:bodyPr>
          <a:lstStyle/>
          <a:p>
            <a:pPr marL="0" lvl="0" indent="0">
              <a:buNone/>
            </a:pPr>
            <a:r>
              <a:rPr lang="fr-FR" sz="1800" dirty="0"/>
              <a:t>RG1 : un client doit au moins réserver une chambre</a:t>
            </a:r>
          </a:p>
          <a:p>
            <a:pPr marL="0" lvl="0" indent="0">
              <a:buNone/>
            </a:pPr>
            <a:r>
              <a:rPr lang="fr-FR" sz="1800" dirty="0"/>
              <a:t>RG2 : une chambre peut être réservée plusieurs fois </a:t>
            </a:r>
          </a:p>
          <a:p>
            <a:pPr marL="0" lvl="0" indent="0">
              <a:buNone/>
            </a:pPr>
            <a:r>
              <a:rPr lang="fr-FR" sz="1800" dirty="0"/>
              <a:t>RG3 : une chambre doit se trouver dans seul hôtel </a:t>
            </a:r>
          </a:p>
          <a:p>
            <a:pPr marL="0" lvl="0" indent="0">
              <a:buNone/>
            </a:pPr>
            <a:r>
              <a:rPr lang="fr-FR" sz="1800" dirty="0"/>
              <a:t>Rg4 : un hôtel peut contenir plusieurs chambre </a:t>
            </a:r>
            <a:endParaRPr sz="1700" dirty="0"/>
          </a:p>
        </p:txBody>
      </p:sp>
      <p:sp>
        <p:nvSpPr>
          <p:cNvPr id="371" name="Google Shape;371;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6" name="Picture 5"/>
          <p:cNvPicPr/>
          <p:nvPr/>
        </p:nvPicPr>
        <p:blipFill rotWithShape="1">
          <a:blip r:embed="rId3"/>
          <a:srcRect l="23709" t="32106" r="27764" b="48789"/>
          <a:stretch/>
        </p:blipFill>
        <p:spPr bwMode="auto">
          <a:xfrm>
            <a:off x="2491919" y="2776338"/>
            <a:ext cx="5149852" cy="17376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146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 calcmode="lin" valueType="num">
                                      <p:cBhvr>
                                        <p:cTn id="7" dur="500" fill="hold"/>
                                        <p:tgtEl>
                                          <p:spTgt spid="3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70">
                                            <p:txEl>
                                              <p:pRg st="1" end="1"/>
                                            </p:txEl>
                                          </p:spTgt>
                                        </p:tgtEl>
                                        <p:attrNameLst>
                                          <p:attrName>style.visibility</p:attrName>
                                        </p:attrNameLst>
                                      </p:cBhvr>
                                      <p:to>
                                        <p:strVal val="visible"/>
                                      </p:to>
                                    </p:set>
                                    <p:anim calcmode="lin" valueType="num">
                                      <p:cBhvr>
                                        <p:cTn id="14" dur="500" fill="hold"/>
                                        <p:tgtEl>
                                          <p:spTgt spid="37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7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7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70">
                                            <p:txEl>
                                              <p:pRg st="2" end="2"/>
                                            </p:txEl>
                                          </p:spTgt>
                                        </p:tgtEl>
                                        <p:attrNameLst>
                                          <p:attrName>style.visibility</p:attrName>
                                        </p:attrNameLst>
                                      </p:cBhvr>
                                      <p:to>
                                        <p:strVal val="visible"/>
                                      </p:to>
                                    </p:set>
                                    <p:anim calcmode="lin" valueType="num">
                                      <p:cBhvr>
                                        <p:cTn id="21" dur="500" fill="hold"/>
                                        <p:tgtEl>
                                          <p:spTgt spid="37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7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7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70">
                                            <p:txEl>
                                              <p:pRg st="3" end="3"/>
                                            </p:txEl>
                                          </p:spTgt>
                                        </p:tgtEl>
                                        <p:attrNameLst>
                                          <p:attrName>style.visibility</p:attrName>
                                        </p:attrNameLst>
                                      </p:cBhvr>
                                      <p:to>
                                        <p:strVal val="visible"/>
                                      </p:to>
                                    </p:set>
                                    <p:anim calcmode="lin" valueType="num">
                                      <p:cBhvr>
                                        <p:cTn id="28" dur="500" fill="hold"/>
                                        <p:tgtEl>
                                          <p:spTgt spid="37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7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2" name="Title 1"/>
          <p:cNvSpPr>
            <a:spLocks noGrp="1"/>
          </p:cNvSpPr>
          <p:nvPr>
            <p:ph type="title"/>
          </p:nvPr>
        </p:nvSpPr>
        <p:spPr>
          <a:xfrm>
            <a:off x="539614" y="288375"/>
            <a:ext cx="7116672" cy="396300"/>
          </a:xfrm>
        </p:spPr>
        <p:txBody>
          <a:bodyPr/>
          <a:lstStyle/>
          <a:p>
            <a:r>
              <a:rPr lang="fr-FR" dirty="0"/>
              <a:t>EXERCICE 4 : critique d’un MCD </a:t>
            </a:r>
            <a:endParaRPr lang="" dirty="0"/>
          </a:p>
        </p:txBody>
      </p:sp>
      <p:sp>
        <p:nvSpPr>
          <p:cNvPr id="3" name="Rectangle 2"/>
          <p:cNvSpPr/>
          <p:nvPr/>
        </p:nvSpPr>
        <p:spPr>
          <a:xfrm>
            <a:off x="539614" y="890156"/>
            <a:ext cx="5597435" cy="338554"/>
          </a:xfrm>
          <a:prstGeom prst="rect">
            <a:avLst/>
          </a:prstGeom>
        </p:spPr>
        <p:txBody>
          <a:bodyPr wrap="square">
            <a:spAutoFit/>
          </a:bodyPr>
          <a:lstStyle/>
          <a:p>
            <a:r>
              <a:rPr lang="fr-FR" sz="1600" dirty="0"/>
              <a:t>Critiquer un MCD qui comporterait l’entité suivante : </a:t>
            </a:r>
            <a:endParaRPr lang="" sz="1600" dirty="0"/>
          </a:p>
        </p:txBody>
      </p:sp>
      <p:pic>
        <p:nvPicPr>
          <p:cNvPr id="7" name="Picture 6"/>
          <p:cNvPicPr/>
          <p:nvPr/>
        </p:nvPicPr>
        <p:blipFill rotWithShape="1">
          <a:blip r:embed="rId3"/>
          <a:srcRect l="25482" t="24435" r="42943" b="62773"/>
          <a:stretch/>
        </p:blipFill>
        <p:spPr bwMode="auto">
          <a:xfrm>
            <a:off x="1002756" y="1492522"/>
            <a:ext cx="5077460" cy="115697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82781" y="2994727"/>
            <a:ext cx="5597435" cy="584775"/>
          </a:xfrm>
          <a:prstGeom prst="rect">
            <a:avLst/>
          </a:prstGeom>
        </p:spPr>
        <p:txBody>
          <a:bodyPr wrap="square">
            <a:spAutoFit/>
          </a:bodyPr>
          <a:lstStyle/>
          <a:p>
            <a:r>
              <a:rPr lang="fr-FR" sz="1600" dirty="0"/>
              <a:t>Sachant qu’un produit peut être en stock dans plusieurs magasins , </a:t>
            </a:r>
            <a:r>
              <a:rPr lang="en-US" sz="1600" dirty="0"/>
              <a:t>Proposer un MCD </a:t>
            </a:r>
            <a:r>
              <a:rPr lang="en-US" sz="1600" dirty="0" err="1"/>
              <a:t>convenable</a:t>
            </a:r>
            <a:r>
              <a:rPr lang="en-US" sz="1600" dirty="0"/>
              <a:t>.</a:t>
            </a:r>
            <a:endParaRPr lang="" sz="1600" dirty="0"/>
          </a:p>
        </p:txBody>
      </p:sp>
    </p:spTree>
    <p:extLst>
      <p:ext uri="{BB962C8B-B14F-4D97-AF65-F5344CB8AC3E}">
        <p14:creationId xmlns:p14="http://schemas.microsoft.com/office/powerpoint/2010/main" val="190206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txBox="1">
            <a:spLocks noGrp="1"/>
          </p:cNvSpPr>
          <p:nvPr>
            <p:ph type="ctrTitle" idx="4294967295"/>
          </p:nvPr>
        </p:nvSpPr>
        <p:spPr>
          <a:xfrm>
            <a:off x="1690914" y="440350"/>
            <a:ext cx="6926611" cy="365193"/>
          </a:xfrm>
          <a:prstGeom prst="rect">
            <a:avLst/>
          </a:prstGeom>
        </p:spPr>
        <p:txBody>
          <a:bodyPr spcFirstLastPara="1" wrap="square" lIns="0" tIns="0" rIns="0" bIns="0" anchor="b" anchorCtr="0">
            <a:noAutofit/>
          </a:bodyPr>
          <a:lstStyle/>
          <a:p>
            <a:pPr lvl="0"/>
            <a:r>
              <a:rPr lang="fr-FR" sz="2400" dirty="0"/>
              <a:t>Solution de l ‘exercice 4 : critique d’un MCD </a:t>
            </a:r>
            <a:endParaRPr sz="2400" dirty="0">
              <a:solidFill>
                <a:schemeClr val="accent4"/>
              </a:solidFill>
            </a:endParaRPr>
          </a:p>
        </p:txBody>
      </p:sp>
      <p:sp>
        <p:nvSpPr>
          <p:cNvPr id="370" name="Google Shape;370;p36"/>
          <p:cNvSpPr txBox="1">
            <a:spLocks noGrp="1"/>
          </p:cNvSpPr>
          <p:nvPr>
            <p:ph type="subTitle" idx="4294967295"/>
          </p:nvPr>
        </p:nvSpPr>
        <p:spPr>
          <a:xfrm>
            <a:off x="3200400" y="1148937"/>
            <a:ext cx="5870390" cy="425864"/>
          </a:xfrm>
          <a:prstGeom prst="rect">
            <a:avLst/>
          </a:prstGeom>
        </p:spPr>
        <p:txBody>
          <a:bodyPr spcFirstLastPara="1" wrap="square" lIns="0" tIns="0" rIns="0" bIns="0" anchor="t" anchorCtr="0">
            <a:noAutofit/>
          </a:bodyPr>
          <a:lstStyle/>
          <a:p>
            <a:pPr marL="0" lvl="0" indent="0">
              <a:buNone/>
            </a:pPr>
            <a:r>
              <a:rPr lang="en-US" sz="1800" dirty="0"/>
              <a:t>Le </a:t>
            </a:r>
            <a:r>
              <a:rPr lang="en-US" sz="1800" dirty="0" err="1"/>
              <a:t>modèle</a:t>
            </a:r>
            <a:r>
              <a:rPr lang="en-US" sz="1800" dirty="0"/>
              <a:t> correct </a:t>
            </a:r>
            <a:r>
              <a:rPr lang="en-US" sz="1800" dirty="0" err="1"/>
              <a:t>est</a:t>
            </a:r>
            <a:r>
              <a:rPr lang="en-US" sz="1800" dirty="0"/>
              <a:t> : </a:t>
            </a:r>
            <a:endParaRPr sz="1700" dirty="0"/>
          </a:p>
        </p:txBody>
      </p:sp>
      <p:sp>
        <p:nvSpPr>
          <p:cNvPr id="371" name="Google Shape;371;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7" name="Picture 6"/>
          <p:cNvPicPr/>
          <p:nvPr/>
        </p:nvPicPr>
        <p:blipFill rotWithShape="1">
          <a:blip r:embed="rId3"/>
          <a:srcRect l="24264" t="65196" r="33968" b="17471"/>
          <a:stretch/>
        </p:blipFill>
        <p:spPr bwMode="auto">
          <a:xfrm>
            <a:off x="1306287" y="2089148"/>
            <a:ext cx="6437697" cy="2308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092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0">
                                            <p:txEl>
                                              <p:pRg st="0" end="0"/>
                                            </p:txEl>
                                          </p:spTgt>
                                        </p:tgtEl>
                                        <p:attrNameLst>
                                          <p:attrName>style.visibility</p:attrName>
                                        </p:attrNameLst>
                                      </p:cBhvr>
                                      <p:to>
                                        <p:strVal val="visible"/>
                                      </p:to>
                                    </p:set>
                                    <p:anim calcmode="lin" valueType="num">
                                      <p:cBhvr>
                                        <p:cTn id="7" dur="500" fill="hold"/>
                                        <p:tgtEl>
                                          <p:spTgt spid="3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2" name="Title 1"/>
          <p:cNvSpPr>
            <a:spLocks noGrp="1"/>
          </p:cNvSpPr>
          <p:nvPr>
            <p:ph type="title"/>
          </p:nvPr>
        </p:nvSpPr>
        <p:spPr>
          <a:xfrm>
            <a:off x="539614" y="288375"/>
            <a:ext cx="7116672" cy="396300"/>
          </a:xfrm>
        </p:spPr>
        <p:txBody>
          <a:bodyPr/>
          <a:lstStyle/>
          <a:p>
            <a:r>
              <a:rPr lang="fr-FR" dirty="0"/>
              <a:t>EXERCICE 5 : MCD </a:t>
            </a:r>
            <a:endParaRPr lang="" dirty="0"/>
          </a:p>
        </p:txBody>
      </p:sp>
      <p:pic>
        <p:nvPicPr>
          <p:cNvPr id="6" name="Picture 5"/>
          <p:cNvPicPr/>
          <p:nvPr/>
        </p:nvPicPr>
        <p:blipFill rotWithShape="1">
          <a:blip r:embed="rId3"/>
          <a:srcRect l="25149" t="45696" r="28762" b="23577"/>
          <a:stretch/>
        </p:blipFill>
        <p:spPr bwMode="auto">
          <a:xfrm>
            <a:off x="885371" y="1008743"/>
            <a:ext cx="6647543" cy="36285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243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txBox="1">
            <a:spLocks noGrp="1"/>
          </p:cNvSpPr>
          <p:nvPr>
            <p:ph type="ctrTitle" idx="4294967295"/>
          </p:nvPr>
        </p:nvSpPr>
        <p:spPr>
          <a:xfrm>
            <a:off x="544286" y="150064"/>
            <a:ext cx="6926611" cy="365193"/>
          </a:xfrm>
          <a:prstGeom prst="rect">
            <a:avLst/>
          </a:prstGeom>
        </p:spPr>
        <p:txBody>
          <a:bodyPr spcFirstLastPara="1" wrap="square" lIns="0" tIns="0" rIns="0" bIns="0" anchor="b" anchorCtr="0">
            <a:noAutofit/>
          </a:bodyPr>
          <a:lstStyle/>
          <a:p>
            <a:pPr lvl="0"/>
            <a:r>
              <a:rPr lang="fr-FR" sz="2400" dirty="0"/>
              <a:t>Solution de l ‘exercice 5 : MCD au MLD</a:t>
            </a:r>
            <a:endParaRPr sz="2400" dirty="0">
              <a:solidFill>
                <a:schemeClr val="accent4"/>
              </a:solidFill>
            </a:endParaRPr>
          </a:p>
        </p:txBody>
      </p:sp>
      <p:sp>
        <p:nvSpPr>
          <p:cNvPr id="371" name="Google Shape;371;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6" name="Picture 5"/>
          <p:cNvPicPr/>
          <p:nvPr/>
        </p:nvPicPr>
        <p:blipFill rotWithShape="1">
          <a:blip r:embed="rId3"/>
          <a:srcRect l="22380" t="56848" r="26434" b="16684"/>
          <a:stretch/>
        </p:blipFill>
        <p:spPr bwMode="auto">
          <a:xfrm>
            <a:off x="1690007" y="3035821"/>
            <a:ext cx="6633936" cy="197160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srcRect l="25149" t="45696" r="28762" b="23577"/>
          <a:stretch/>
        </p:blipFill>
        <p:spPr bwMode="auto">
          <a:xfrm>
            <a:off x="1690007" y="584653"/>
            <a:ext cx="6255658" cy="2155371"/>
          </a:xfrm>
          <a:prstGeom prst="rect">
            <a:avLst/>
          </a:prstGeom>
          <a:ln>
            <a:noFill/>
          </a:ln>
          <a:extLst>
            <a:ext uri="{53640926-AAD7-44D8-BBD7-CCE9431645EC}">
              <a14:shadowObscured xmlns:a14="http://schemas.microsoft.com/office/drawing/2010/main"/>
            </a:ext>
          </a:extLst>
        </p:spPr>
      </p:pic>
      <p:sp>
        <p:nvSpPr>
          <p:cNvPr id="2" name="Down Arrow 1"/>
          <p:cNvSpPr/>
          <p:nvPr/>
        </p:nvSpPr>
        <p:spPr>
          <a:xfrm>
            <a:off x="4603750" y="2670628"/>
            <a:ext cx="428172" cy="365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
        <p:nvSpPr>
          <p:cNvPr id="3" name="Rectangle 2"/>
          <p:cNvSpPr/>
          <p:nvPr/>
        </p:nvSpPr>
        <p:spPr>
          <a:xfrm>
            <a:off x="1393291" y="837816"/>
            <a:ext cx="593432" cy="307777"/>
          </a:xfrm>
          <a:prstGeom prst="rect">
            <a:avLst/>
          </a:prstGeom>
        </p:spPr>
        <p:txBody>
          <a:bodyPr wrap="none">
            <a:spAutoFit/>
          </a:bodyPr>
          <a:lstStyle/>
          <a:p>
            <a:r>
              <a:rPr lang="fr-FR" b="1" i="1" dirty="0">
                <a:solidFill>
                  <a:schemeClr val="accent1"/>
                </a:solidFill>
              </a:rPr>
              <a:t>MCD</a:t>
            </a:r>
            <a:endParaRPr lang="" b="1" i="1" dirty="0">
              <a:solidFill>
                <a:schemeClr val="accent1"/>
              </a:solidFill>
            </a:endParaRPr>
          </a:p>
        </p:txBody>
      </p:sp>
      <p:sp>
        <p:nvSpPr>
          <p:cNvPr id="10" name="Rectangle 9"/>
          <p:cNvSpPr/>
          <p:nvPr/>
        </p:nvSpPr>
        <p:spPr>
          <a:xfrm>
            <a:off x="1414130" y="3229462"/>
            <a:ext cx="572593" cy="307777"/>
          </a:xfrm>
          <a:prstGeom prst="rect">
            <a:avLst/>
          </a:prstGeom>
        </p:spPr>
        <p:txBody>
          <a:bodyPr wrap="none">
            <a:spAutoFit/>
          </a:bodyPr>
          <a:lstStyle/>
          <a:p>
            <a:r>
              <a:rPr lang="fr-FR" b="1" i="1" dirty="0">
                <a:solidFill>
                  <a:schemeClr val="accent1"/>
                </a:solidFill>
              </a:rPr>
              <a:t>MLD</a:t>
            </a:r>
            <a:endParaRPr lang="" b="1" i="1" dirty="0">
              <a:solidFill>
                <a:schemeClr val="accent1"/>
              </a:solidFill>
            </a:endParaRPr>
          </a:p>
        </p:txBody>
      </p:sp>
    </p:spTree>
    <p:extLst>
      <p:ext uri="{BB962C8B-B14F-4D97-AF65-F5344CB8AC3E}">
        <p14:creationId xmlns:p14="http://schemas.microsoft.com/office/powerpoint/2010/main" val="163223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406400" y="357029"/>
            <a:ext cx="6843485" cy="396300"/>
          </a:xfrm>
          <a:prstGeom prst="rect">
            <a:avLst/>
          </a:prstGeom>
        </p:spPr>
        <p:txBody>
          <a:bodyPr spcFirstLastPara="1" wrap="square" lIns="0" tIns="0" rIns="0" bIns="0" anchor="b" anchorCtr="0">
            <a:noAutofit/>
          </a:bodyPr>
          <a:lstStyle/>
          <a:p>
            <a:pPr lvl="0"/>
            <a:r>
              <a:rPr lang="en-US" sz="2400" dirty="0">
                <a:solidFill>
                  <a:schemeClr val="accent1"/>
                </a:solidFill>
              </a:rPr>
              <a:t>Conclusion</a:t>
            </a:r>
            <a:endParaRPr sz="2400" dirty="0">
              <a:solidFill>
                <a:schemeClr val="accent1"/>
              </a:solidFill>
            </a:endParaRPr>
          </a:p>
        </p:txBody>
      </p:sp>
      <p:sp>
        <p:nvSpPr>
          <p:cNvPr id="143" name="Google Shape;143;p19"/>
          <p:cNvSpPr txBox="1">
            <a:spLocks noGrp="1"/>
          </p:cNvSpPr>
          <p:nvPr>
            <p:ph type="body" idx="1"/>
          </p:nvPr>
        </p:nvSpPr>
        <p:spPr>
          <a:xfrm>
            <a:off x="176757" y="1306777"/>
            <a:ext cx="6419986" cy="3033900"/>
          </a:xfrm>
          <a:prstGeom prst="rect">
            <a:avLst/>
          </a:prstGeom>
        </p:spPr>
        <p:txBody>
          <a:bodyPr spcFirstLastPara="1" wrap="square" lIns="0" tIns="0" rIns="0" bIns="0" anchor="t" anchorCtr="0">
            <a:noAutofit/>
          </a:bodyPr>
          <a:lstStyle/>
          <a:p>
            <a:pPr marL="76200" lvl="0" indent="0">
              <a:buNone/>
            </a:pPr>
            <a:r>
              <a:rPr lang="fr-FR" sz="1600" dirty="0"/>
              <a:t>Selon les concepts présentés dans ce chapitre : Merise est une démarche de construction de système d'information, elle se caractérise par une double démarche : par niveau d’abstraction et par étape de construction. Le processus de modélisation de Merise basé sue la séparation entre la modélisation des donnés et la modélisation des traitements. En ce qui concerne la modélisation des données, Merise utilise le modèle conceptuel des donnés qui est basé sue les concepts de base du modèle Entité-Association. Ensuite elle transforme les résultats obtenus en modèle relationnel.</a:t>
            </a:r>
            <a:endParaRPr sz="1600" dirty="0"/>
          </a:p>
        </p:txBody>
      </p:sp>
      <p:sp>
        <p:nvSpPr>
          <p:cNvPr id="144" name="Google Shape;144;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707142921"/>
      </p:ext>
    </p:extLst>
  </p:cSld>
  <p:clrMapOvr>
    <a:masterClrMapping/>
  </p:clrMapOvr>
</p:sld>
</file>

<file path=ppt/theme/theme1.xml><?xml version="1.0" encoding="utf-8"?>
<a:theme xmlns:a="http://schemas.openxmlformats.org/drawingml/2006/main" name="Gregory template">
  <a:themeElements>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TotalTime>
  <Words>275</Words>
  <Application>Microsoft Office PowerPoint</Application>
  <PresentationFormat>Affichage à l'écran (16:9)</PresentationFormat>
  <Paragraphs>33</Paragraphs>
  <Slides>9</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Kulim Park</vt:lpstr>
      <vt:lpstr>Arial</vt:lpstr>
      <vt:lpstr>Calibri</vt:lpstr>
      <vt:lpstr>Gregory template</vt:lpstr>
      <vt:lpstr>Exercice 1 : Règles de gestions </vt:lpstr>
      <vt:lpstr>Solution</vt:lpstr>
      <vt:lpstr>Exercice 2: Règles de gestions </vt:lpstr>
      <vt:lpstr>Solution</vt:lpstr>
      <vt:lpstr>EXERCICE 4 : critique d’un MCD </vt:lpstr>
      <vt:lpstr>Solution de l ‘exercice 4 : critique d’un MCD </vt:lpstr>
      <vt:lpstr>EXERCICE 5 : MCD </vt:lpstr>
      <vt:lpstr>Solution de l ‘exercice 5 : MCD au MLD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user</cp:lastModifiedBy>
  <cp:revision>116</cp:revision>
  <dcterms:modified xsi:type="dcterms:W3CDTF">2024-01-27T01:14:53Z</dcterms:modified>
</cp:coreProperties>
</file>